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4" r:id="rId2"/>
    <p:sldId id="265" r:id="rId3"/>
    <p:sldId id="266" r:id="rId4"/>
    <p:sldId id="267"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4660"/>
  </p:normalViewPr>
  <p:slideViewPr>
    <p:cSldViewPr snapToGrid="0" showGuides="1">
      <p:cViewPr>
        <p:scale>
          <a:sx n="100" d="100"/>
          <a:sy n="100" d="100"/>
        </p:scale>
        <p:origin x="1494" y="-308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02"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4355578327357"/>
          <c:y val="0.10164073234903755"/>
          <c:w val="0.77897968137390938"/>
          <c:h val="0.56709571552257509"/>
        </c:manualLayout>
      </c:layout>
      <c:barChart>
        <c:barDir val="col"/>
        <c:grouping val="stacked"/>
        <c:varyColors val="0"/>
        <c:ser>
          <c:idx val="0"/>
          <c:order val="0"/>
          <c:tx>
            <c:strRef>
              <c:f>Sheet1!$B$1</c:f>
              <c:strCache>
                <c:ptCount val="1"/>
                <c:pt idx="0">
                  <c:v>二枚貝が原因</c:v>
                </c:pt>
              </c:strCache>
            </c:strRef>
          </c:tx>
          <c:spPr>
            <a:solidFill>
              <a:schemeClr val="accent1"/>
            </a:solidFill>
            <a:ln>
              <a:noFill/>
            </a:ln>
            <a:effectLst/>
          </c:spPr>
          <c:invertIfNegative val="0"/>
          <c:cat>
            <c:strRef>
              <c:f>Sheet1!$A$2:$A$6</c:f>
              <c:strCache>
                <c:ptCount val="5"/>
                <c:pt idx="0">
                  <c:v>H23</c:v>
                </c:pt>
                <c:pt idx="1">
                  <c:v>H24</c:v>
                </c:pt>
                <c:pt idx="2">
                  <c:v>H25</c:v>
                </c:pt>
                <c:pt idx="3">
                  <c:v>H26</c:v>
                </c:pt>
                <c:pt idx="4">
                  <c:v>H27</c:v>
                </c:pt>
              </c:strCache>
            </c:strRef>
          </c:cat>
          <c:val>
            <c:numRef>
              <c:f>Sheet1!$B$2:$B$6</c:f>
              <c:numCache>
                <c:formatCode>General</c:formatCode>
                <c:ptCount val="5"/>
                <c:pt idx="0">
                  <c:v>50</c:v>
                </c:pt>
                <c:pt idx="1">
                  <c:v>41</c:v>
                </c:pt>
                <c:pt idx="2">
                  <c:v>25</c:v>
                </c:pt>
                <c:pt idx="3">
                  <c:v>24</c:v>
                </c:pt>
                <c:pt idx="4">
                  <c:v>68</c:v>
                </c:pt>
              </c:numCache>
            </c:numRef>
          </c:val>
        </c:ser>
        <c:ser>
          <c:idx val="1"/>
          <c:order val="1"/>
          <c:tx>
            <c:strRef>
              <c:f>Sheet1!$C$1</c:f>
              <c:strCache>
                <c:ptCount val="1"/>
                <c:pt idx="0">
                  <c:v>それ以外の原因（特定されてないものも含む）</c:v>
                </c:pt>
              </c:strCache>
            </c:strRef>
          </c:tx>
          <c:spPr>
            <a:solidFill>
              <a:schemeClr val="accent2"/>
            </a:solidFill>
            <a:ln>
              <a:noFill/>
            </a:ln>
            <a:effectLst/>
          </c:spPr>
          <c:invertIfNegative val="0"/>
          <c:cat>
            <c:strRef>
              <c:f>Sheet1!$A$2:$A$6</c:f>
              <c:strCache>
                <c:ptCount val="5"/>
                <c:pt idx="0">
                  <c:v>H23</c:v>
                </c:pt>
                <c:pt idx="1">
                  <c:v>H24</c:v>
                </c:pt>
                <c:pt idx="2">
                  <c:v>H25</c:v>
                </c:pt>
                <c:pt idx="3">
                  <c:v>H26</c:v>
                </c:pt>
                <c:pt idx="4">
                  <c:v>H27</c:v>
                </c:pt>
              </c:strCache>
            </c:strRef>
          </c:cat>
          <c:val>
            <c:numRef>
              <c:f>Sheet1!$C$2:$C$6</c:f>
              <c:numCache>
                <c:formatCode>General</c:formatCode>
                <c:ptCount val="5"/>
                <c:pt idx="0">
                  <c:v>246</c:v>
                </c:pt>
                <c:pt idx="1">
                  <c:v>375</c:v>
                </c:pt>
                <c:pt idx="2">
                  <c:v>303</c:v>
                </c:pt>
                <c:pt idx="3">
                  <c:v>269</c:v>
                </c:pt>
                <c:pt idx="4">
                  <c:v>413</c:v>
                </c:pt>
              </c:numCache>
            </c:numRef>
          </c:val>
        </c:ser>
        <c:dLbls>
          <c:showLegendKey val="0"/>
          <c:showVal val="0"/>
          <c:showCatName val="0"/>
          <c:showSerName val="0"/>
          <c:showPercent val="0"/>
          <c:showBubbleSize val="0"/>
        </c:dLbls>
        <c:gapWidth val="78"/>
        <c:overlap val="100"/>
        <c:axId val="406786472"/>
        <c:axId val="406186456"/>
      </c:barChart>
      <c:catAx>
        <c:axId val="40678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06186456"/>
        <c:crosses val="autoZero"/>
        <c:auto val="1"/>
        <c:lblAlgn val="ctr"/>
        <c:lblOffset val="10"/>
        <c:tickLblSkip val="1"/>
        <c:noMultiLvlLbl val="0"/>
      </c:catAx>
      <c:valAx>
        <c:axId val="406186456"/>
        <c:scaling>
          <c:orientation val="minMax"/>
          <c:max val="5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06786472"/>
        <c:crosses val="autoZero"/>
        <c:crossBetween val="between"/>
        <c:majorUnit val="250"/>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8.1470808664071775E-2"/>
          <c:y val="0.79283929037951439"/>
          <c:w val="0.86907721744001654"/>
          <c:h val="0.179166836871433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0258030654287"/>
          <c:y val="0.16526452083048676"/>
          <c:w val="0.74968869726712328"/>
          <c:h val="0.83473547916951329"/>
        </c:manualLayout>
      </c:layout>
      <c:pieChart>
        <c:varyColors val="1"/>
        <c:ser>
          <c:idx val="0"/>
          <c:order val="0"/>
          <c:tx>
            <c:strRef>
              <c:f>Sheet1!$B$1</c:f>
              <c:strCache>
                <c:ptCount val="1"/>
                <c:pt idx="0">
                  <c:v>人数</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Sheet1!$A$2:$A$3</c:f>
              <c:strCache>
                <c:ptCount val="2"/>
                <c:pt idx="0">
                  <c:v>下痢・嘔吐があった患者</c:v>
                </c:pt>
                <c:pt idx="1">
                  <c:v>上記の症状がなかった患者</c:v>
                </c:pt>
              </c:strCache>
            </c:strRef>
          </c:cat>
          <c:val>
            <c:numRef>
              <c:f>Sheet1!$B$2:$B$3</c:f>
              <c:numCache>
                <c:formatCode>General</c:formatCode>
                <c:ptCount val="2"/>
                <c:pt idx="0">
                  <c:v>43</c:v>
                </c:pt>
                <c:pt idx="1">
                  <c:v>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9787" cy="496966"/>
          </a:xfrm>
          <a:prstGeom prst="rect">
            <a:avLst/>
          </a:prstGeom>
        </p:spPr>
        <p:txBody>
          <a:bodyPr vert="horz" lIns="92192" tIns="46097" rIns="92192" bIns="46097"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0" y="0"/>
            <a:ext cx="2949787" cy="496966"/>
          </a:xfrm>
          <a:prstGeom prst="rect">
            <a:avLst/>
          </a:prstGeom>
        </p:spPr>
        <p:txBody>
          <a:bodyPr vert="horz" lIns="92192" tIns="46097" rIns="92192" bIns="46097" rtlCol="0"/>
          <a:lstStyle>
            <a:lvl1pPr algn="r">
              <a:defRPr sz="1200"/>
            </a:lvl1pPr>
          </a:lstStyle>
          <a:p>
            <a:fld id="{FE5569C6-52A8-447C-A6B4-3C7421408A5E}" type="datetimeFigureOut">
              <a:rPr kumimoji="1" lang="ja-JP" altLang="en-US" smtClean="0"/>
              <a:pPr/>
              <a:t>2017/11/20</a:t>
            </a:fld>
            <a:endParaRPr kumimoji="1" lang="ja-JP" altLang="en-US"/>
          </a:p>
        </p:txBody>
      </p:sp>
      <p:sp>
        <p:nvSpPr>
          <p:cNvPr id="4" name="スライド イメージ プレースホルダ 3"/>
          <p:cNvSpPr>
            <a:spLocks noGrp="1" noRot="1" noChangeAspect="1"/>
          </p:cNvSpPr>
          <p:nvPr>
            <p:ph type="sldImg" idx="2"/>
          </p:nvPr>
        </p:nvSpPr>
        <p:spPr>
          <a:xfrm>
            <a:off x="2112963" y="744538"/>
            <a:ext cx="2581275" cy="3729037"/>
          </a:xfrm>
          <a:prstGeom prst="rect">
            <a:avLst/>
          </a:prstGeom>
          <a:noFill/>
          <a:ln w="12700">
            <a:solidFill>
              <a:prstClr val="black"/>
            </a:solidFill>
          </a:ln>
        </p:spPr>
        <p:txBody>
          <a:bodyPr vert="horz" lIns="92192" tIns="46097" rIns="92192" bIns="46097"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4"/>
          </a:xfrm>
          <a:prstGeom prst="rect">
            <a:avLst/>
          </a:prstGeom>
        </p:spPr>
        <p:txBody>
          <a:bodyPr vert="horz" lIns="92192" tIns="46097" rIns="92192" bIns="4609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3" y="9440648"/>
            <a:ext cx="2949787" cy="496966"/>
          </a:xfrm>
          <a:prstGeom prst="rect">
            <a:avLst/>
          </a:prstGeom>
        </p:spPr>
        <p:txBody>
          <a:bodyPr vert="horz" lIns="92192" tIns="46097" rIns="92192" bIns="4609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0" y="9440648"/>
            <a:ext cx="2949787" cy="496966"/>
          </a:xfrm>
          <a:prstGeom prst="rect">
            <a:avLst/>
          </a:prstGeom>
        </p:spPr>
        <p:txBody>
          <a:bodyPr vert="horz" lIns="92192" tIns="46097" rIns="92192" bIns="46097" rtlCol="0" anchor="b"/>
          <a:lstStyle>
            <a:lvl1pPr algn="r">
              <a:defRPr sz="1200"/>
            </a:lvl1pPr>
          </a:lstStyle>
          <a:p>
            <a:fld id="{72C337C9-378D-4C18-A6EE-186ACD0B0D69}" type="slidenum">
              <a:rPr kumimoji="1" lang="ja-JP" altLang="en-US" smtClean="0"/>
              <a:pPr/>
              <a:t>‹#›</a:t>
            </a:fld>
            <a:endParaRPr kumimoji="1" lang="ja-JP" altLang="en-US"/>
          </a:p>
        </p:txBody>
      </p:sp>
    </p:spTree>
    <p:extLst>
      <p:ext uri="{BB962C8B-B14F-4D97-AF65-F5344CB8AC3E}">
        <p14:creationId xmlns:p14="http://schemas.microsoft.com/office/powerpoint/2010/main" val="10665780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C337C9-378D-4C18-A6EE-186ACD0B0D69}" type="slidenum">
              <a:rPr kumimoji="1" lang="ja-JP" altLang="en-US" smtClean="0"/>
              <a:pPr/>
              <a:t>1</a:t>
            </a:fld>
            <a:endParaRPr kumimoji="1" lang="ja-JP" altLang="en-US"/>
          </a:p>
        </p:txBody>
      </p:sp>
    </p:spTree>
    <p:extLst>
      <p:ext uri="{BB962C8B-B14F-4D97-AF65-F5344CB8AC3E}">
        <p14:creationId xmlns:p14="http://schemas.microsoft.com/office/powerpoint/2010/main" val="29508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E77408D-B95C-42ED-8700-DE5AD31DE948}" type="datetime1">
              <a:rPr kumimoji="1" lang="ja-JP" altLang="en-US" smtClean="0"/>
              <a:t>2017/11/20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116905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26C4AC-4363-45DC-959A-6C584B77BBD5}" type="datetime1">
              <a:rPr kumimoji="1" lang="ja-JP" altLang="en-US" smtClean="0"/>
              <a:t>2017/11/20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31593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45D831-CAFD-4F4C-941C-2A2671997600}" type="datetime1">
              <a:rPr kumimoji="1" lang="ja-JP" altLang="en-US" smtClean="0"/>
              <a:t>2017/11/20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259875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E791DC-970B-438E-8620-AB57CCF3CDD7}" type="datetime1">
              <a:rPr kumimoji="1" lang="ja-JP" altLang="en-US" smtClean="0"/>
              <a:t>2017/11/20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241930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6414E6-A7AA-425F-A265-C58C8C3BD7CA}" type="datetime1">
              <a:rPr kumimoji="1" lang="ja-JP" altLang="en-US" smtClean="0"/>
              <a:t>2017/11/20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360883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E40C01B-8342-4B04-9ACD-C5A32B241105}" type="datetime1">
              <a:rPr kumimoji="1" lang="ja-JP" altLang="en-US" smtClean="0"/>
              <a:t>2017/11/20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78041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723EF7-200E-4415-8BE7-9D5E5EB57E53}" type="datetime1">
              <a:rPr kumimoji="1" lang="ja-JP" altLang="en-US" smtClean="0"/>
              <a:t>2017/11/20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77089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AF80BE6-F47E-4222-9755-AD3E86017C3C}" type="datetime1">
              <a:rPr kumimoji="1" lang="ja-JP" altLang="en-US" smtClean="0"/>
              <a:t>2017/11/20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195914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84A90-0A19-4360-A09F-6F9B4ABAB984}" type="datetime1">
              <a:rPr kumimoji="1" lang="ja-JP" altLang="en-US" smtClean="0"/>
              <a:t>2017/11/20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96398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DCD99BF-E924-4596-AC76-0D822F1224A8}" type="datetime1">
              <a:rPr kumimoji="1" lang="ja-JP" altLang="en-US" smtClean="0"/>
              <a:t>2017/11/20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417071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2A7055-CC8E-415E-ACFA-E43457B2C107}" type="datetime1">
              <a:rPr kumimoji="1" lang="ja-JP" altLang="en-US" smtClean="0"/>
              <a:t>2017/11/20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246518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31D5090-1505-4B04-A6FD-D12513AE951C}" type="datetime1">
              <a:rPr kumimoji="1" lang="ja-JP" altLang="en-US" smtClean="0"/>
              <a:t>2017/11/20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DF1C3E-67EB-4BC2-9896-7FE64419246F}" type="slidenum">
              <a:rPr kumimoji="1" lang="ja-JP" altLang="en-US" smtClean="0"/>
              <a:pPr/>
              <a:t>‹#›</a:t>
            </a:fld>
            <a:endParaRPr kumimoji="1" lang="ja-JP" altLang="en-US"/>
          </a:p>
        </p:txBody>
      </p:sp>
    </p:spTree>
    <p:extLst>
      <p:ext uri="{BB962C8B-B14F-4D97-AF65-F5344CB8AC3E}">
        <p14:creationId xmlns:p14="http://schemas.microsoft.com/office/powerpoint/2010/main" val="2810745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w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wmf"/><Relationship Id="rId11" Type="http://schemas.openxmlformats.org/officeDocument/2006/relationships/chart" Target="../charts/chart1.xml"/><Relationship Id="rId5" Type="http://schemas.openxmlformats.org/officeDocument/2006/relationships/image" Target="../media/image2.png"/><Relationship Id="rId10" Type="http://schemas.openxmlformats.org/officeDocument/2006/relationships/image" Target="../media/image6.jpeg"/><Relationship Id="rId4" Type="http://schemas.openxmlformats.org/officeDocument/2006/relationships/hyperlink" Target="http://4.bp.blogspot.com/-gTxet8dEvWQ/UOJXv_O3SjI/AAAAAAAAKIo/RaP6trGldF4/s1600/virus_syokuchudoku.png" TargetMode="External"/><Relationship Id="rId9" Type="http://schemas.openxmlformats.org/officeDocument/2006/relationships/hyperlink" Target="http://www.google.co.jp/url?sa=i&amp;source=images&amp;cd=&amp;cad=rja&amp;docid=aCsNXi0AtkT_MM&amp;tbnid=DcIz7LorN3GydM:&amp;ved=0CAgQjRwwAA&amp;url=http://putiya.com/47gatu_umi.html&amp;ei=c9uyUY6fHY3MkAWvgoGYCA&amp;psig=AFQjCNHoIIlkr2sp8A_WfWTSYa0vQ_sEFg&amp;ust=137076248353135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hyperlink" Target="https://portal.pref.kanagawa.jp/aqua/cbb58dfb-fba4-4a52-9edd-ab4c6748d3bb/view;/P3220222.JPG?modified=1496306898852&amp;num=2" TargetMode="Externa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4.bp.blogspot.com/-gTxet8dEvWQ/UOJXv_O3SjI/AAAAAAAAKIo/RaP6trGldF4/s1600/virus_syokuchudoku.png" TargetMode="External"/><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6858000" cy="6849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4" name="グループ化 3"/>
          <p:cNvGrpSpPr/>
          <p:nvPr/>
        </p:nvGrpSpPr>
        <p:grpSpPr>
          <a:xfrm>
            <a:off x="241666" y="1323347"/>
            <a:ext cx="1604359" cy="688747"/>
            <a:chOff x="6634027" y="2120886"/>
            <a:chExt cx="2620759" cy="1173181"/>
          </a:xfrm>
        </p:grpSpPr>
        <p:grpSp>
          <p:nvGrpSpPr>
            <p:cNvPr id="5" name="グループ化 4"/>
            <p:cNvGrpSpPr/>
            <p:nvPr/>
          </p:nvGrpSpPr>
          <p:grpSpPr>
            <a:xfrm>
              <a:off x="6634027" y="2136053"/>
              <a:ext cx="998295" cy="1158014"/>
              <a:chOff x="3555418" y="3985321"/>
              <a:chExt cx="1847102" cy="2142625"/>
            </a:xfrm>
          </p:grpSpPr>
          <p:sp>
            <p:nvSpPr>
              <p:cNvPr id="8" name="六角形 7"/>
              <p:cNvSpPr/>
              <p:nvPr/>
            </p:nvSpPr>
            <p:spPr>
              <a:xfrm rot="16200000">
                <a:off x="3407664" y="4133090"/>
                <a:ext cx="2142624" cy="1847088"/>
              </a:xfrm>
              <a:prstGeom prst="hexagon">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二等辺三角形 8"/>
              <p:cNvSpPr/>
              <p:nvPr/>
            </p:nvSpPr>
            <p:spPr>
              <a:xfrm rot="10800000">
                <a:off x="3738798" y="4632713"/>
                <a:ext cx="1480344" cy="1141693"/>
              </a:xfrm>
              <a:prstGeom prst="triangl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a:off x="4478970" y="5774406"/>
                <a:ext cx="5" cy="353537"/>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1" name="直線コネクタ 10"/>
              <p:cNvCxnSpPr>
                <a:stCxn id="8" idx="0"/>
                <a:endCxn id="9" idx="2"/>
              </p:cNvCxnSpPr>
              <p:nvPr/>
            </p:nvCxnSpPr>
            <p:spPr>
              <a:xfrm>
                <a:off x="4478975" y="3985321"/>
                <a:ext cx="740167" cy="647392"/>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a:stCxn id="8" idx="0"/>
                <a:endCxn id="9" idx="4"/>
              </p:cNvCxnSpPr>
              <p:nvPr/>
            </p:nvCxnSpPr>
            <p:spPr>
              <a:xfrm flipH="1">
                <a:off x="3738798" y="3985321"/>
                <a:ext cx="740177" cy="647392"/>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4478970" y="5666169"/>
                <a:ext cx="923547" cy="108237"/>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3555427" y="5663064"/>
                <a:ext cx="923545" cy="112896"/>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8" idx="1"/>
              </p:cNvCxnSpPr>
              <p:nvPr/>
            </p:nvCxnSpPr>
            <p:spPr>
              <a:xfrm flipV="1">
                <a:off x="5219142" y="4447093"/>
                <a:ext cx="183377" cy="169356"/>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H="1" flipV="1">
                <a:off x="3555418" y="4462411"/>
                <a:ext cx="183377" cy="169356"/>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7" name="直線コネクタ 16"/>
              <p:cNvCxnSpPr>
                <a:stCxn id="9" idx="4"/>
                <a:endCxn id="8" idx="4"/>
              </p:cNvCxnSpPr>
              <p:nvPr/>
            </p:nvCxnSpPr>
            <p:spPr>
              <a:xfrm flipH="1">
                <a:off x="3555431" y="4632713"/>
                <a:ext cx="183367" cy="1033458"/>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a:endCxn id="8" idx="2"/>
              </p:cNvCxnSpPr>
              <p:nvPr/>
            </p:nvCxnSpPr>
            <p:spPr>
              <a:xfrm>
                <a:off x="5215796" y="4645309"/>
                <a:ext cx="186723" cy="1020862"/>
              </a:xfrm>
              <a:prstGeom prst="line">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pSp>
        <p:cxnSp>
          <p:nvCxnSpPr>
            <p:cNvPr id="6" name="直線矢印コネクタ 5"/>
            <p:cNvCxnSpPr/>
            <p:nvPr/>
          </p:nvCxnSpPr>
          <p:spPr>
            <a:xfrm>
              <a:off x="7784832" y="2120886"/>
              <a:ext cx="652" cy="11580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7722029" y="2620199"/>
              <a:ext cx="1532757" cy="261608"/>
            </a:xfrm>
            <a:prstGeom prst="rect">
              <a:avLst/>
            </a:prstGeom>
            <a:noFill/>
          </p:spPr>
          <p:txBody>
            <a:bodyPr wrap="square" rtlCol="0">
              <a:spAutoFit/>
            </a:bodyPr>
            <a:lstStyle/>
            <a:p>
              <a:r>
                <a:rPr kumimoji="1" lang="ja-JP" altLang="en-US" sz="1100" dirty="0" smtClean="0"/>
                <a:t>３０ｎｍ</a:t>
              </a:r>
              <a:endParaRPr kumimoji="1" lang="ja-JP" altLang="en-US" sz="1100" dirty="0"/>
            </a:p>
          </p:txBody>
        </p:sp>
      </p:grpSp>
      <p:sp>
        <p:nvSpPr>
          <p:cNvPr id="19" name="テキスト ボックス 18"/>
          <p:cNvSpPr txBox="1"/>
          <p:nvPr/>
        </p:nvSpPr>
        <p:spPr>
          <a:xfrm>
            <a:off x="114992" y="2023778"/>
            <a:ext cx="1520636" cy="261610"/>
          </a:xfrm>
          <a:prstGeom prst="rect">
            <a:avLst/>
          </a:prstGeom>
          <a:noFill/>
        </p:spPr>
        <p:txBody>
          <a:bodyPr wrap="square" rtlCol="0">
            <a:spAutoFit/>
          </a:bodyPr>
          <a:lstStyle/>
          <a:p>
            <a:r>
              <a:rPr lang="ja-JP" altLang="en-US" sz="1050" dirty="0" smtClean="0"/>
              <a:t>（１００００００㎚＝１㎜）</a:t>
            </a:r>
            <a:endParaRPr kumimoji="1" lang="ja-JP" altLang="en-US" sz="1050" dirty="0"/>
          </a:p>
        </p:txBody>
      </p:sp>
      <p:sp>
        <p:nvSpPr>
          <p:cNvPr id="20" name="角丸四角形 19"/>
          <p:cNvSpPr/>
          <p:nvPr/>
        </p:nvSpPr>
        <p:spPr>
          <a:xfrm>
            <a:off x="76200" y="830264"/>
            <a:ext cx="6673416" cy="26995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620" y="38100"/>
            <a:ext cx="6000750" cy="707886"/>
          </a:xfrm>
          <a:prstGeom prst="rect">
            <a:avLst/>
          </a:prstGeom>
          <a:noFill/>
        </p:spPr>
        <p:txBody>
          <a:bodyPr wrap="square" lIns="91440" tIns="45720" rIns="91440" bIns="45720">
            <a:spAutoFit/>
          </a:bodyPr>
          <a:lstStyle/>
          <a:p>
            <a:pPr algn="ctr"/>
            <a:r>
              <a:rPr lang="ja-JP" altLang="en-US" sz="4000" b="1" kern="13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知って防ごう！</a:t>
            </a: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～ノロウイルス食中毒～</a:t>
            </a:r>
            <a:endParaRPr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22" name="グループ化 21"/>
          <p:cNvGrpSpPr/>
          <p:nvPr/>
        </p:nvGrpSpPr>
        <p:grpSpPr>
          <a:xfrm>
            <a:off x="5915237" y="2"/>
            <a:ext cx="505406" cy="505406"/>
            <a:chOff x="3352799" y="1264024"/>
            <a:chExt cx="1089211" cy="1089211"/>
          </a:xfrm>
        </p:grpSpPr>
        <p:grpSp>
          <p:nvGrpSpPr>
            <p:cNvPr id="23" name="グループ化 14"/>
            <p:cNvGrpSpPr/>
            <p:nvPr/>
          </p:nvGrpSpPr>
          <p:grpSpPr>
            <a:xfrm>
              <a:off x="3352799" y="1264024"/>
              <a:ext cx="1089211" cy="1089211"/>
              <a:chOff x="4052047" y="3348318"/>
              <a:chExt cx="1909482" cy="1909482"/>
            </a:xfrm>
            <a:solidFill>
              <a:schemeClr val="accent6"/>
            </a:solidFill>
          </p:grpSpPr>
          <p:sp>
            <p:nvSpPr>
              <p:cNvPr id="28" name="星 6 27"/>
              <p:cNvSpPr/>
              <p:nvPr/>
            </p:nvSpPr>
            <p:spPr>
              <a:xfrm>
                <a:off x="4182035" y="3348318"/>
                <a:ext cx="1613647" cy="1909482"/>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 結合子 175"/>
              <p:cNvSpPr/>
              <p:nvPr/>
            </p:nvSpPr>
            <p:spPr>
              <a:xfrm>
                <a:off x="4182036" y="3509682"/>
                <a:ext cx="1586753" cy="1586753"/>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星 6 29"/>
              <p:cNvSpPr/>
              <p:nvPr/>
            </p:nvSpPr>
            <p:spPr>
              <a:xfrm rot="16200000">
                <a:off x="4199964" y="3352800"/>
                <a:ext cx="1613647" cy="1909482"/>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フローチャート : 論理積ゲート 170"/>
            <p:cNvSpPr/>
            <p:nvPr/>
          </p:nvSpPr>
          <p:spPr>
            <a:xfrm rot="6886227">
              <a:off x="4009063" y="1613589"/>
              <a:ext cx="215563" cy="31767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5" name="フローチャート : 論理積ゲート 171"/>
            <p:cNvSpPr/>
            <p:nvPr/>
          </p:nvSpPr>
          <p:spPr>
            <a:xfrm rot="15646119" flipH="1">
              <a:off x="3547906" y="1583797"/>
              <a:ext cx="215563" cy="31767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6" name="フローチャート : 結合子 172"/>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7" name="フローチャート : 結合子 173"/>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31" name="アーチ 30"/>
          <p:cNvSpPr/>
          <p:nvPr/>
        </p:nvSpPr>
        <p:spPr>
          <a:xfrm rot="602229">
            <a:off x="6069433" y="316030"/>
            <a:ext cx="197013" cy="219191"/>
          </a:xfrm>
          <a:prstGeom prst="blockArc">
            <a:avLst>
              <a:gd name="adj1" fmla="val 13195038"/>
              <a:gd name="adj2" fmla="val 18613366"/>
              <a:gd name="adj3"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32" name="グループ化 31"/>
          <p:cNvGrpSpPr/>
          <p:nvPr/>
        </p:nvGrpSpPr>
        <p:grpSpPr>
          <a:xfrm rot="20694104">
            <a:off x="6415787" y="301506"/>
            <a:ext cx="336040" cy="336040"/>
            <a:chOff x="3352799" y="1264024"/>
            <a:chExt cx="1089211" cy="1089211"/>
          </a:xfrm>
        </p:grpSpPr>
        <p:grpSp>
          <p:nvGrpSpPr>
            <p:cNvPr id="33" name="グループ化 14"/>
            <p:cNvGrpSpPr/>
            <p:nvPr/>
          </p:nvGrpSpPr>
          <p:grpSpPr>
            <a:xfrm>
              <a:off x="3352799" y="1264024"/>
              <a:ext cx="1089211" cy="1089211"/>
              <a:chOff x="4052047" y="3348318"/>
              <a:chExt cx="1909482" cy="1909482"/>
            </a:xfrm>
            <a:solidFill>
              <a:schemeClr val="accent6"/>
            </a:solidFill>
          </p:grpSpPr>
          <p:sp>
            <p:nvSpPr>
              <p:cNvPr id="38" name="星 6 37"/>
              <p:cNvSpPr/>
              <p:nvPr/>
            </p:nvSpPr>
            <p:spPr>
              <a:xfrm>
                <a:off x="4182035" y="3348318"/>
                <a:ext cx="1613647" cy="1909482"/>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フローチャート : 結合子 151"/>
              <p:cNvSpPr/>
              <p:nvPr/>
            </p:nvSpPr>
            <p:spPr>
              <a:xfrm>
                <a:off x="4182036" y="3509682"/>
                <a:ext cx="1586753" cy="1586753"/>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星 6 39"/>
              <p:cNvSpPr/>
              <p:nvPr/>
            </p:nvSpPr>
            <p:spPr>
              <a:xfrm rot="16200000">
                <a:off x="4199964" y="3352800"/>
                <a:ext cx="1613647" cy="1909482"/>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 name="フローチャート : 論理積ゲート 143"/>
            <p:cNvSpPr/>
            <p:nvPr/>
          </p:nvSpPr>
          <p:spPr>
            <a:xfrm rot="6886227">
              <a:off x="4009063" y="1613589"/>
              <a:ext cx="215563" cy="31767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5" name="フローチャート : 論理積ゲート 144"/>
            <p:cNvSpPr/>
            <p:nvPr/>
          </p:nvSpPr>
          <p:spPr>
            <a:xfrm rot="15646119" flipH="1">
              <a:off x="3547906" y="1583797"/>
              <a:ext cx="215563" cy="31767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6" name="フローチャート : 結合子 148"/>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7" name="フローチャート : 結合子 149"/>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41" name="アーチ 40"/>
          <p:cNvSpPr/>
          <p:nvPr/>
        </p:nvSpPr>
        <p:spPr>
          <a:xfrm>
            <a:off x="6547230" y="519781"/>
            <a:ext cx="130992" cy="145738"/>
          </a:xfrm>
          <a:prstGeom prst="blockArc">
            <a:avLst>
              <a:gd name="adj1" fmla="val 13195038"/>
              <a:gd name="adj2" fmla="val 18613366"/>
              <a:gd name="adj3"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62268" y="1510957"/>
            <a:ext cx="415464" cy="614764"/>
          </a:xfrm>
          <a:prstGeom prst="rect">
            <a:avLst/>
          </a:prstGeom>
        </p:spPr>
      </p:pic>
      <p:grpSp>
        <p:nvGrpSpPr>
          <p:cNvPr id="44" name="グループ化 146"/>
          <p:cNvGrpSpPr/>
          <p:nvPr/>
        </p:nvGrpSpPr>
        <p:grpSpPr>
          <a:xfrm flipH="1">
            <a:off x="4016168" y="1602368"/>
            <a:ext cx="442716" cy="447551"/>
            <a:chOff x="6530680" y="631534"/>
            <a:chExt cx="1227407" cy="1240813"/>
          </a:xfrm>
        </p:grpSpPr>
        <p:sp>
          <p:nvSpPr>
            <p:cNvPr id="45" name="涙形 44"/>
            <p:cNvSpPr/>
            <p:nvPr/>
          </p:nvSpPr>
          <p:spPr>
            <a:xfrm rot="1130800">
              <a:off x="7499792" y="631534"/>
              <a:ext cx="105895" cy="126846"/>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6" name="涙形 45"/>
            <p:cNvSpPr/>
            <p:nvPr/>
          </p:nvSpPr>
          <p:spPr>
            <a:xfrm rot="1130800">
              <a:off x="7652192" y="783934"/>
              <a:ext cx="105895" cy="126846"/>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7" name="涙形 46"/>
            <p:cNvSpPr/>
            <p:nvPr/>
          </p:nvSpPr>
          <p:spPr>
            <a:xfrm rot="1130800">
              <a:off x="7136744" y="706703"/>
              <a:ext cx="105895" cy="126846"/>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8" name="涙形 47"/>
            <p:cNvSpPr/>
            <p:nvPr/>
          </p:nvSpPr>
          <p:spPr>
            <a:xfrm rot="1130800">
              <a:off x="7288853" y="938699"/>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9" name="涙形 48"/>
            <p:cNvSpPr/>
            <p:nvPr/>
          </p:nvSpPr>
          <p:spPr>
            <a:xfrm rot="1130800">
              <a:off x="7449193" y="1138110"/>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0" name="涙形 49"/>
            <p:cNvSpPr/>
            <p:nvPr/>
          </p:nvSpPr>
          <p:spPr>
            <a:xfrm rot="1130800">
              <a:off x="6772819" y="885077"/>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1" name="涙形 50"/>
            <p:cNvSpPr/>
            <p:nvPr/>
          </p:nvSpPr>
          <p:spPr>
            <a:xfrm rot="1130800">
              <a:off x="7041664" y="1183511"/>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2" name="涙形 51"/>
            <p:cNvSpPr/>
            <p:nvPr/>
          </p:nvSpPr>
          <p:spPr>
            <a:xfrm rot="1130800">
              <a:off x="7334916" y="1442152"/>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3" name="涙形 52"/>
            <p:cNvSpPr/>
            <p:nvPr/>
          </p:nvSpPr>
          <p:spPr>
            <a:xfrm rot="1130800">
              <a:off x="6530680" y="1143375"/>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4" name="涙形 53"/>
            <p:cNvSpPr/>
            <p:nvPr/>
          </p:nvSpPr>
          <p:spPr>
            <a:xfrm rot="1130800">
              <a:off x="6794163" y="1530456"/>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5" name="涙形 54"/>
            <p:cNvSpPr/>
            <p:nvPr/>
          </p:nvSpPr>
          <p:spPr>
            <a:xfrm rot="1130800">
              <a:off x="7113002" y="1773029"/>
              <a:ext cx="104495" cy="99318"/>
            </a:xfrm>
            <a:prstGeom prst="teardrop">
              <a:avLst>
                <a:gd name="adj" fmla="val 1395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pic>
        <p:nvPicPr>
          <p:cNvPr id="56" name="Picture 2" descr="食中毒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777" y="2386331"/>
            <a:ext cx="788756" cy="1107025"/>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364219" y="834809"/>
            <a:ext cx="4626162" cy="369332"/>
          </a:xfrm>
          <a:prstGeom prst="rect">
            <a:avLst/>
          </a:prstGeom>
          <a:noFill/>
        </p:spPr>
        <p:txBody>
          <a:bodyPr wrap="square" rtlCol="0">
            <a:spAutoFit/>
          </a:bodyPr>
          <a:lstStyle/>
          <a:p>
            <a:r>
              <a:rPr kumimoji="1" lang="ja-JP" altLang="en-US" b="1" dirty="0" smtClean="0">
                <a:effectLst>
                  <a:outerShdw blurRad="38100" dist="38100" dir="2700000" algn="tl">
                    <a:srgbClr val="000000">
                      <a:alpha val="43137"/>
                    </a:srgbClr>
                  </a:outerShdw>
                </a:effectLst>
              </a:rPr>
              <a:t>ノロウイルスの予防対策が困難な理由</a:t>
            </a:r>
            <a:endParaRPr kumimoji="1" lang="ja-JP" altLang="en-US" b="1" dirty="0">
              <a:effectLst>
                <a:outerShdw blurRad="38100" dist="38100" dir="2700000" algn="tl">
                  <a:srgbClr val="000000">
                    <a:alpha val="43137"/>
                  </a:srgbClr>
                </a:outerShdw>
              </a:effectLst>
            </a:endParaRPr>
          </a:p>
        </p:txBody>
      </p:sp>
      <p:sp>
        <p:nvSpPr>
          <p:cNvPr id="86" name="テキスト ボックス 85"/>
          <p:cNvSpPr txBox="1"/>
          <p:nvPr/>
        </p:nvSpPr>
        <p:spPr>
          <a:xfrm>
            <a:off x="1497198" y="1309070"/>
            <a:ext cx="2016775" cy="1384995"/>
          </a:xfrm>
          <a:prstGeom prst="rect">
            <a:avLst/>
          </a:prstGeom>
          <a:noFill/>
        </p:spPr>
        <p:txBody>
          <a:bodyPr wrap="square" rtlCol="0">
            <a:spAutoFit/>
          </a:bodyPr>
          <a:lstStyle/>
          <a:p>
            <a:r>
              <a:rPr lang="ja-JP" altLang="en-US" sz="1400" dirty="0" smtClean="0"/>
              <a:t>　ノロウイルス</a:t>
            </a:r>
            <a:r>
              <a:rPr lang="ja-JP" altLang="en-US" sz="1400" dirty="0"/>
              <a:t>は非常に小さいため、便や吐物によって排出されたウイルスが</a:t>
            </a:r>
            <a:r>
              <a:rPr lang="ja-JP" altLang="en-US" sz="1400" b="1" dirty="0">
                <a:solidFill>
                  <a:srgbClr val="FF0000"/>
                </a:solidFill>
              </a:rPr>
              <a:t>空気中に舞うことでも感染が</a:t>
            </a:r>
            <a:r>
              <a:rPr lang="ja-JP" altLang="en-US" sz="1400" b="1" dirty="0" smtClean="0">
                <a:solidFill>
                  <a:srgbClr val="FF0000"/>
                </a:solidFill>
              </a:rPr>
              <a:t>起きます。</a:t>
            </a:r>
            <a:endParaRPr lang="ja-JP" altLang="en-US" sz="1400" b="1" dirty="0">
              <a:solidFill>
                <a:srgbClr val="FF0000"/>
              </a:solidFill>
            </a:endParaRPr>
          </a:p>
          <a:p>
            <a:endParaRPr kumimoji="1" lang="ja-JP" altLang="en-US" sz="1400" dirty="0"/>
          </a:p>
        </p:txBody>
      </p:sp>
      <p:sp>
        <p:nvSpPr>
          <p:cNvPr id="87" name="テキスト ボックス 86"/>
          <p:cNvSpPr txBox="1"/>
          <p:nvPr/>
        </p:nvSpPr>
        <p:spPr>
          <a:xfrm>
            <a:off x="4382500" y="1370465"/>
            <a:ext cx="2410635" cy="954107"/>
          </a:xfrm>
          <a:prstGeom prst="rect">
            <a:avLst/>
          </a:prstGeom>
          <a:noFill/>
        </p:spPr>
        <p:txBody>
          <a:bodyPr wrap="square" rtlCol="0">
            <a:spAutoFit/>
          </a:bodyPr>
          <a:lstStyle/>
          <a:p>
            <a:r>
              <a:rPr lang="ja-JP" altLang="en-US" sz="1400" b="1" dirty="0" smtClean="0">
                <a:solidFill>
                  <a:srgbClr val="FF0000"/>
                </a:solidFill>
              </a:rPr>
              <a:t>消毒薬に対して抵抗性あり！</a:t>
            </a:r>
            <a:endParaRPr lang="en-US" altLang="ja-JP" sz="1400" b="1" dirty="0" smtClean="0">
              <a:solidFill>
                <a:srgbClr val="FF0000"/>
              </a:solidFill>
            </a:endParaRPr>
          </a:p>
          <a:p>
            <a:r>
              <a:rPr lang="ja-JP" altLang="en-US" sz="1400" dirty="0" smtClean="0"/>
              <a:t>（一般的に使用されているアルコールや消毒剤はあまり効果がありませ</a:t>
            </a:r>
            <a:r>
              <a:rPr lang="ja-JP" altLang="en-US" sz="1400" dirty="0"/>
              <a:t>ん</a:t>
            </a:r>
            <a:r>
              <a:rPr lang="ja-JP" altLang="en-US" sz="1400" dirty="0" smtClean="0"/>
              <a:t>。）</a:t>
            </a:r>
            <a:endParaRPr lang="en-US" altLang="ja-JP" sz="1400" dirty="0" smtClean="0"/>
          </a:p>
        </p:txBody>
      </p:sp>
      <p:sp>
        <p:nvSpPr>
          <p:cNvPr id="88" name="テキスト ボックス 87"/>
          <p:cNvSpPr txBox="1"/>
          <p:nvPr/>
        </p:nvSpPr>
        <p:spPr>
          <a:xfrm>
            <a:off x="1528269" y="2588096"/>
            <a:ext cx="2083855" cy="738664"/>
          </a:xfrm>
          <a:prstGeom prst="rect">
            <a:avLst/>
          </a:prstGeom>
          <a:noFill/>
        </p:spPr>
        <p:txBody>
          <a:bodyPr wrap="square" rtlCol="0">
            <a:spAutoFit/>
          </a:bodyPr>
          <a:lstStyle/>
          <a:p>
            <a:r>
              <a:rPr lang="ja-JP" altLang="en-US" sz="1400" dirty="0" smtClean="0"/>
              <a:t>感染者の便中には</a:t>
            </a:r>
            <a:r>
              <a:rPr lang="ja-JP" altLang="en-US" sz="1400" b="1" dirty="0" smtClean="0">
                <a:solidFill>
                  <a:srgbClr val="FF0000"/>
                </a:solidFill>
              </a:rPr>
              <a:t>１億個</a:t>
            </a:r>
            <a:r>
              <a:rPr lang="en-US" altLang="ja-JP" sz="1400" b="1" dirty="0" smtClean="0">
                <a:solidFill>
                  <a:srgbClr val="FF0000"/>
                </a:solidFill>
              </a:rPr>
              <a:t>/</a:t>
            </a:r>
            <a:r>
              <a:rPr lang="ja-JP" altLang="en-US" sz="1400" b="1" dirty="0" err="1" smtClean="0">
                <a:solidFill>
                  <a:srgbClr val="FF0000"/>
                </a:solidFill>
              </a:rPr>
              <a:t>ｇ</a:t>
            </a:r>
            <a:r>
              <a:rPr lang="ja-JP" altLang="en-US" sz="1400" dirty="0" smtClean="0"/>
              <a:t>のノロウイルスが排出されます。</a:t>
            </a:r>
            <a:endParaRPr kumimoji="1" lang="ja-JP" altLang="en-US" sz="1400" dirty="0"/>
          </a:p>
        </p:txBody>
      </p:sp>
      <p:grpSp>
        <p:nvGrpSpPr>
          <p:cNvPr id="89" name="グループ化 88"/>
          <p:cNvGrpSpPr/>
          <p:nvPr/>
        </p:nvGrpSpPr>
        <p:grpSpPr>
          <a:xfrm rot="160950">
            <a:off x="1173893" y="2909663"/>
            <a:ext cx="203134" cy="203134"/>
            <a:chOff x="3352799" y="1264024"/>
            <a:chExt cx="1089211" cy="1089211"/>
          </a:xfrm>
        </p:grpSpPr>
        <p:grpSp>
          <p:nvGrpSpPr>
            <p:cNvPr id="90" name="グループ化 14"/>
            <p:cNvGrpSpPr/>
            <p:nvPr/>
          </p:nvGrpSpPr>
          <p:grpSpPr>
            <a:xfrm>
              <a:off x="3352799" y="1264024"/>
              <a:ext cx="1089211" cy="1089211"/>
              <a:chOff x="4052047" y="3348318"/>
              <a:chExt cx="1909482" cy="1909482"/>
            </a:xfrm>
            <a:solidFill>
              <a:schemeClr val="accent6"/>
            </a:solidFill>
          </p:grpSpPr>
          <p:sp>
            <p:nvSpPr>
              <p:cNvPr id="95" name="星 6 94"/>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星 6 96"/>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1" name="フローチャート : 論理積ゲート 34"/>
            <p:cNvSpPr/>
            <p:nvPr/>
          </p:nvSpPr>
          <p:spPr>
            <a:xfrm rot="4740000">
              <a:off x="4009063" y="1613589"/>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2" name="フローチャート : 論理積ゲート 35"/>
            <p:cNvSpPr/>
            <p:nvPr/>
          </p:nvSpPr>
          <p:spPr>
            <a:xfrm rot="16860000" flipH="1">
              <a:off x="3547906" y="1583798"/>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93" name="フローチャート : 結合子 36"/>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94" name="フローチャート : 結合子 37"/>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grpSp>
        <p:nvGrpSpPr>
          <p:cNvPr id="98" name="グループ化 97"/>
          <p:cNvGrpSpPr/>
          <p:nvPr/>
        </p:nvGrpSpPr>
        <p:grpSpPr>
          <a:xfrm rot="1688132">
            <a:off x="1278690" y="3250518"/>
            <a:ext cx="188078" cy="188078"/>
            <a:chOff x="3352799" y="1264024"/>
            <a:chExt cx="1089211" cy="1089211"/>
          </a:xfrm>
        </p:grpSpPr>
        <p:grpSp>
          <p:nvGrpSpPr>
            <p:cNvPr id="99" name="グループ化 14"/>
            <p:cNvGrpSpPr/>
            <p:nvPr/>
          </p:nvGrpSpPr>
          <p:grpSpPr>
            <a:xfrm>
              <a:off x="3352799" y="1264024"/>
              <a:ext cx="1089211" cy="1089211"/>
              <a:chOff x="4052047" y="3348318"/>
              <a:chExt cx="1909482" cy="1909482"/>
            </a:xfrm>
            <a:solidFill>
              <a:schemeClr val="accent6"/>
            </a:solidFill>
          </p:grpSpPr>
          <p:sp>
            <p:nvSpPr>
              <p:cNvPr id="104" name="星 6 103"/>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星 6 105"/>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0" name="フローチャート : 論理積ゲート 34"/>
            <p:cNvSpPr/>
            <p:nvPr/>
          </p:nvSpPr>
          <p:spPr>
            <a:xfrm rot="4740000">
              <a:off x="4009063" y="1613589"/>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1" name="フローチャート : 論理積ゲート 35"/>
            <p:cNvSpPr/>
            <p:nvPr/>
          </p:nvSpPr>
          <p:spPr>
            <a:xfrm rot="16860000" flipH="1">
              <a:off x="3547906" y="1583798"/>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2" name="フローチャート : 結合子 36"/>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3" name="フローチャート : 結合子 37"/>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grpSp>
        <p:nvGrpSpPr>
          <p:cNvPr id="107" name="グループ化 106"/>
          <p:cNvGrpSpPr/>
          <p:nvPr/>
        </p:nvGrpSpPr>
        <p:grpSpPr>
          <a:xfrm rot="20826705">
            <a:off x="1085739" y="3128140"/>
            <a:ext cx="188078" cy="188078"/>
            <a:chOff x="3352799" y="1264024"/>
            <a:chExt cx="1089211" cy="1089211"/>
          </a:xfrm>
        </p:grpSpPr>
        <p:grpSp>
          <p:nvGrpSpPr>
            <p:cNvPr id="108" name="グループ化 14"/>
            <p:cNvGrpSpPr/>
            <p:nvPr/>
          </p:nvGrpSpPr>
          <p:grpSpPr>
            <a:xfrm>
              <a:off x="3352799" y="1264024"/>
              <a:ext cx="1089211" cy="1089211"/>
              <a:chOff x="4052047" y="3348318"/>
              <a:chExt cx="1909482" cy="1909482"/>
            </a:xfrm>
            <a:solidFill>
              <a:schemeClr val="accent6"/>
            </a:solidFill>
          </p:grpSpPr>
          <p:sp>
            <p:nvSpPr>
              <p:cNvPr id="113" name="星 6 112"/>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星 6 114"/>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9" name="フローチャート : 論理積ゲート 34"/>
            <p:cNvSpPr/>
            <p:nvPr/>
          </p:nvSpPr>
          <p:spPr>
            <a:xfrm rot="4740000">
              <a:off x="4009063" y="1613589"/>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10" name="フローチャート : 論理積ゲート 35"/>
            <p:cNvSpPr/>
            <p:nvPr/>
          </p:nvSpPr>
          <p:spPr>
            <a:xfrm rot="16860000" flipH="1">
              <a:off x="3547906" y="1583798"/>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11" name="フローチャート : 結合子 36"/>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12" name="フローチャート : 結合子 37"/>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117" name="フローチャート: 論理積ゲート 116"/>
          <p:cNvSpPr/>
          <p:nvPr/>
        </p:nvSpPr>
        <p:spPr>
          <a:xfrm rot="16200000">
            <a:off x="3845804" y="2875207"/>
            <a:ext cx="434907" cy="475939"/>
          </a:xfrm>
          <a:prstGeom prst="flowChartDela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19" name="グループ化 118"/>
          <p:cNvGrpSpPr/>
          <p:nvPr/>
        </p:nvGrpSpPr>
        <p:grpSpPr>
          <a:xfrm rot="19765075">
            <a:off x="4238459" y="2520318"/>
            <a:ext cx="131706" cy="131706"/>
            <a:chOff x="3352799" y="1264024"/>
            <a:chExt cx="1089211" cy="1089211"/>
          </a:xfrm>
        </p:grpSpPr>
        <p:grpSp>
          <p:nvGrpSpPr>
            <p:cNvPr id="120" name="グループ化 14"/>
            <p:cNvGrpSpPr/>
            <p:nvPr/>
          </p:nvGrpSpPr>
          <p:grpSpPr>
            <a:xfrm>
              <a:off x="3352799" y="1264024"/>
              <a:ext cx="1089211" cy="1089211"/>
              <a:chOff x="4052047" y="3348318"/>
              <a:chExt cx="1909482" cy="1909482"/>
            </a:xfrm>
            <a:solidFill>
              <a:schemeClr val="accent6"/>
            </a:solidFill>
          </p:grpSpPr>
          <p:sp>
            <p:nvSpPr>
              <p:cNvPr id="125" name="星 6 124"/>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星 6 126"/>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1" name="フローチャート : 論理積ゲート 34"/>
            <p:cNvSpPr/>
            <p:nvPr/>
          </p:nvSpPr>
          <p:spPr>
            <a:xfrm rot="4740000">
              <a:off x="4009063" y="1613589"/>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22" name="フローチャート : 論理積ゲート 35"/>
            <p:cNvSpPr/>
            <p:nvPr/>
          </p:nvSpPr>
          <p:spPr>
            <a:xfrm rot="16860000" flipH="1">
              <a:off x="3547906" y="1583798"/>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23" name="フローチャート : 結合子 36"/>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24" name="フローチャート : 結合子 37"/>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grpSp>
        <p:nvGrpSpPr>
          <p:cNvPr id="128" name="グループ化 127"/>
          <p:cNvGrpSpPr/>
          <p:nvPr/>
        </p:nvGrpSpPr>
        <p:grpSpPr>
          <a:xfrm rot="1688132">
            <a:off x="4277085" y="2680134"/>
            <a:ext cx="130197" cy="130197"/>
            <a:chOff x="3352799" y="1264024"/>
            <a:chExt cx="1089211" cy="1089211"/>
          </a:xfrm>
        </p:grpSpPr>
        <p:grpSp>
          <p:nvGrpSpPr>
            <p:cNvPr id="129" name="グループ化 14"/>
            <p:cNvGrpSpPr/>
            <p:nvPr/>
          </p:nvGrpSpPr>
          <p:grpSpPr>
            <a:xfrm>
              <a:off x="3352799" y="1264024"/>
              <a:ext cx="1089211" cy="1089211"/>
              <a:chOff x="4052047" y="3348318"/>
              <a:chExt cx="1909482" cy="1909482"/>
            </a:xfrm>
            <a:solidFill>
              <a:schemeClr val="accent6"/>
            </a:solidFill>
          </p:grpSpPr>
          <p:sp>
            <p:nvSpPr>
              <p:cNvPr id="134" name="星 6 133"/>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星 6 135"/>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0" name="フローチャート : 論理積ゲート 34"/>
            <p:cNvSpPr/>
            <p:nvPr/>
          </p:nvSpPr>
          <p:spPr>
            <a:xfrm rot="4740000">
              <a:off x="4009063" y="1613589"/>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31" name="フローチャート : 論理積ゲート 35"/>
            <p:cNvSpPr/>
            <p:nvPr/>
          </p:nvSpPr>
          <p:spPr>
            <a:xfrm rot="16860000" flipH="1">
              <a:off x="3547906" y="1583798"/>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32" name="フローチャート : 結合子 36"/>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33" name="フローチャート : 結合子 37"/>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grpSp>
        <p:nvGrpSpPr>
          <p:cNvPr id="137" name="グループ化 136"/>
          <p:cNvGrpSpPr/>
          <p:nvPr/>
        </p:nvGrpSpPr>
        <p:grpSpPr>
          <a:xfrm>
            <a:off x="4373985" y="2760625"/>
            <a:ext cx="127022" cy="127022"/>
            <a:chOff x="3352799" y="1264024"/>
            <a:chExt cx="1089211" cy="1089211"/>
          </a:xfrm>
        </p:grpSpPr>
        <p:grpSp>
          <p:nvGrpSpPr>
            <p:cNvPr id="138" name="グループ化 14"/>
            <p:cNvGrpSpPr/>
            <p:nvPr/>
          </p:nvGrpSpPr>
          <p:grpSpPr>
            <a:xfrm>
              <a:off x="3352799" y="1264024"/>
              <a:ext cx="1089211" cy="1089211"/>
              <a:chOff x="4052047" y="3348318"/>
              <a:chExt cx="1909482" cy="1909482"/>
            </a:xfrm>
            <a:solidFill>
              <a:schemeClr val="accent6"/>
            </a:solidFill>
          </p:grpSpPr>
          <p:sp>
            <p:nvSpPr>
              <p:cNvPr id="143" name="星 6 142"/>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星 6 144"/>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9" name="フローチャート : 論理積ゲート 34"/>
            <p:cNvSpPr/>
            <p:nvPr/>
          </p:nvSpPr>
          <p:spPr>
            <a:xfrm rot="4740000">
              <a:off x="4009063" y="1613589"/>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0" name="フローチャート : 論理積ゲート 35"/>
            <p:cNvSpPr/>
            <p:nvPr/>
          </p:nvSpPr>
          <p:spPr>
            <a:xfrm rot="16860000" flipH="1">
              <a:off x="3547906" y="1583798"/>
              <a:ext cx="215563" cy="31767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1" name="フローチャート : 結合子 36"/>
            <p:cNvSpPr/>
            <p:nvPr/>
          </p:nvSpPr>
          <p:spPr>
            <a:xfrm>
              <a:off x="4074459" y="1694329"/>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42" name="フローチャート : 結合子 37"/>
            <p:cNvSpPr/>
            <p:nvPr/>
          </p:nvSpPr>
          <p:spPr>
            <a:xfrm>
              <a:off x="3594847" y="1658470"/>
              <a:ext cx="134471" cy="13447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sp>
        <p:nvSpPr>
          <p:cNvPr id="150" name="テキスト ボックス 149"/>
          <p:cNvSpPr txBox="1"/>
          <p:nvPr/>
        </p:nvSpPr>
        <p:spPr>
          <a:xfrm>
            <a:off x="4690499" y="2598403"/>
            <a:ext cx="2132796" cy="738664"/>
          </a:xfrm>
          <a:prstGeom prst="rect">
            <a:avLst/>
          </a:prstGeom>
          <a:noFill/>
        </p:spPr>
        <p:txBody>
          <a:bodyPr wrap="square" rtlCol="0">
            <a:spAutoFit/>
          </a:bodyPr>
          <a:lstStyle/>
          <a:p>
            <a:r>
              <a:rPr lang="ja-JP" altLang="en-US" sz="1400" dirty="0" smtClean="0"/>
              <a:t>感染力が強く、</a:t>
            </a:r>
            <a:r>
              <a:rPr lang="ja-JP" altLang="en-US" sz="1400" b="1" dirty="0" smtClean="0">
                <a:solidFill>
                  <a:srgbClr val="FF0000"/>
                </a:solidFill>
              </a:rPr>
              <a:t>少量のウイルス量でも感染が成立</a:t>
            </a:r>
            <a:r>
              <a:rPr lang="ja-JP" altLang="en-US" sz="1400" dirty="0" smtClean="0"/>
              <a:t>します。</a:t>
            </a:r>
            <a:endParaRPr kumimoji="1" lang="ja-JP" altLang="en-US" sz="1400" dirty="0"/>
          </a:p>
        </p:txBody>
      </p:sp>
      <p:pic>
        <p:nvPicPr>
          <p:cNvPr id="151" name="Picture 3" descr="D:\Users\33456283\AppData\Local\Microsoft\Windows\Temporary Internet Files\Content.IE5\D66C14RU\MC900320224[1].wmf"/>
          <p:cNvPicPr>
            <a:picLocks noChangeAspect="1" noChangeArrowheads="1"/>
          </p:cNvPicPr>
          <p:nvPr/>
        </p:nvPicPr>
        <p:blipFill>
          <a:blip r:embed="rId6" cstate="print"/>
          <a:srcRect/>
          <a:stretch>
            <a:fillRect/>
          </a:stretch>
        </p:blipFill>
        <p:spPr bwMode="auto">
          <a:xfrm>
            <a:off x="5429573" y="6834058"/>
            <a:ext cx="344036" cy="362344"/>
          </a:xfrm>
          <a:prstGeom prst="rect">
            <a:avLst/>
          </a:prstGeom>
          <a:noFill/>
        </p:spPr>
      </p:pic>
      <p:pic>
        <p:nvPicPr>
          <p:cNvPr id="152" name="Picture 2" descr="http://illpop.com/img_illust/food/seafood_a1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1139" y="7188663"/>
            <a:ext cx="647225" cy="395470"/>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グループ化 14"/>
          <p:cNvGrpSpPr/>
          <p:nvPr/>
        </p:nvGrpSpPr>
        <p:grpSpPr>
          <a:xfrm rot="20826705">
            <a:off x="5573870" y="6767752"/>
            <a:ext cx="147850" cy="147850"/>
            <a:chOff x="4052047" y="3348318"/>
            <a:chExt cx="1909482" cy="1909482"/>
          </a:xfrm>
          <a:solidFill>
            <a:srgbClr val="FF0000"/>
          </a:solidFill>
        </p:grpSpPr>
        <p:sp>
          <p:nvSpPr>
            <p:cNvPr id="154" name="星 6 153"/>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星 6 155"/>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7" name="グループ化 14"/>
          <p:cNvGrpSpPr/>
          <p:nvPr/>
        </p:nvGrpSpPr>
        <p:grpSpPr>
          <a:xfrm rot="20826705">
            <a:off x="5624806" y="7008172"/>
            <a:ext cx="135407" cy="135407"/>
            <a:chOff x="4052047" y="3348318"/>
            <a:chExt cx="1909482" cy="1909482"/>
          </a:xfrm>
          <a:solidFill>
            <a:srgbClr val="FF0000"/>
          </a:solidFill>
        </p:grpSpPr>
        <p:sp>
          <p:nvSpPr>
            <p:cNvPr id="158" name="星 6 157"/>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0" name="星 6 159"/>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1" name="グループ化 14"/>
          <p:cNvGrpSpPr/>
          <p:nvPr/>
        </p:nvGrpSpPr>
        <p:grpSpPr>
          <a:xfrm rot="20826705">
            <a:off x="4499947" y="7159604"/>
            <a:ext cx="124428" cy="124428"/>
            <a:chOff x="4052047" y="3348318"/>
            <a:chExt cx="1909482" cy="1909482"/>
          </a:xfrm>
          <a:solidFill>
            <a:srgbClr val="FF0000"/>
          </a:solidFill>
        </p:grpSpPr>
        <p:sp>
          <p:nvSpPr>
            <p:cNvPr id="162" name="星 6 161"/>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4" name="星 6 163"/>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5" name="グループ化 14"/>
          <p:cNvGrpSpPr/>
          <p:nvPr/>
        </p:nvGrpSpPr>
        <p:grpSpPr>
          <a:xfrm rot="20826705">
            <a:off x="4800845" y="7420648"/>
            <a:ext cx="117841" cy="117841"/>
            <a:chOff x="4052047" y="3348318"/>
            <a:chExt cx="1909482" cy="1909482"/>
          </a:xfrm>
          <a:solidFill>
            <a:srgbClr val="FF0000"/>
          </a:solidFill>
        </p:grpSpPr>
        <p:sp>
          <p:nvSpPr>
            <p:cNvPr id="166" name="星 6 165"/>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星 6 167"/>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9" name="グループ化 14"/>
          <p:cNvGrpSpPr/>
          <p:nvPr/>
        </p:nvGrpSpPr>
        <p:grpSpPr>
          <a:xfrm rot="20826705">
            <a:off x="4305716" y="7499051"/>
            <a:ext cx="115792" cy="115792"/>
            <a:chOff x="4052047" y="3348318"/>
            <a:chExt cx="1909482" cy="1909482"/>
          </a:xfrm>
          <a:solidFill>
            <a:srgbClr val="FF0000"/>
          </a:solidFill>
        </p:grpSpPr>
        <p:sp>
          <p:nvSpPr>
            <p:cNvPr id="170" name="星 6 169"/>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星 6 171"/>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3" name="Picture 2" descr="食中毒のイラスト">
            <a:hlinkClick r:id="rId4"/>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8546" y="6515929"/>
            <a:ext cx="428137" cy="600893"/>
          </a:xfrm>
          <a:prstGeom prst="rect">
            <a:avLst/>
          </a:prstGeom>
          <a:noFill/>
          <a:extLst>
            <a:ext uri="{909E8E84-426E-40DD-AFC4-6F175D3DCCD1}">
              <a14:hiddenFill xmlns:a14="http://schemas.microsoft.com/office/drawing/2010/main">
                <a:solidFill>
                  <a:srgbClr val="FFFFFF"/>
                </a:solidFill>
              </a14:hiddenFill>
            </a:ext>
          </a:extLst>
        </p:spPr>
      </p:pic>
      <p:sp>
        <p:nvSpPr>
          <p:cNvPr id="174" name="環状矢印 173"/>
          <p:cNvSpPr/>
          <p:nvPr/>
        </p:nvSpPr>
        <p:spPr>
          <a:xfrm rot="10478065">
            <a:off x="4645643" y="7101050"/>
            <a:ext cx="1043767" cy="847816"/>
          </a:xfrm>
          <a:prstGeom prst="circularArrow">
            <a:avLst>
              <a:gd name="adj1" fmla="val 12500"/>
              <a:gd name="adj2" fmla="val 1142319"/>
              <a:gd name="adj3" fmla="val 20457681"/>
              <a:gd name="adj4" fmla="val 16637396"/>
              <a:gd name="adj5" fmla="val 125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5" name="環状矢印 174"/>
          <p:cNvSpPr/>
          <p:nvPr/>
        </p:nvSpPr>
        <p:spPr>
          <a:xfrm rot="16200000">
            <a:off x="4609555" y="6762369"/>
            <a:ext cx="847816" cy="847816"/>
          </a:xfrm>
          <a:prstGeom prst="circularArrow">
            <a:avLst>
              <a:gd name="adj1" fmla="val 12500"/>
              <a:gd name="adj2" fmla="val 1142319"/>
              <a:gd name="adj3" fmla="val 20457681"/>
              <a:gd name="adj4" fmla="val 16637396"/>
              <a:gd name="adj5" fmla="val 125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76" name="Picture 10" descr="http://putiya.com/7gatu/sea/yoto_01.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47927" y="7620185"/>
            <a:ext cx="602712" cy="432775"/>
          </a:xfrm>
          <a:prstGeom prst="rect">
            <a:avLst/>
          </a:prstGeom>
          <a:noFill/>
          <a:extLst>
            <a:ext uri="{909E8E84-426E-40DD-AFC4-6F175D3DCCD1}">
              <a14:hiddenFill xmlns:a14="http://schemas.microsoft.com/office/drawing/2010/main">
                <a:solidFill>
                  <a:srgbClr val="FFFFFF"/>
                </a:solidFill>
              </a14:hiddenFill>
            </a:ext>
          </a:extLst>
        </p:spPr>
      </p:pic>
      <p:sp>
        <p:nvSpPr>
          <p:cNvPr id="177" name="環状矢印 176"/>
          <p:cNvSpPr/>
          <p:nvPr/>
        </p:nvSpPr>
        <p:spPr>
          <a:xfrm rot="2761533">
            <a:off x="5128129" y="6804650"/>
            <a:ext cx="994042" cy="864234"/>
          </a:xfrm>
          <a:prstGeom prst="circularArrow">
            <a:avLst>
              <a:gd name="adj1" fmla="val 12500"/>
              <a:gd name="adj2" fmla="val 1103888"/>
              <a:gd name="adj3" fmla="val 20457681"/>
              <a:gd name="adj4" fmla="val 15942424"/>
              <a:gd name="adj5" fmla="val 125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78" name="グループ化 14"/>
          <p:cNvGrpSpPr/>
          <p:nvPr/>
        </p:nvGrpSpPr>
        <p:grpSpPr>
          <a:xfrm rot="20826705">
            <a:off x="5686547" y="7945470"/>
            <a:ext cx="114855" cy="114855"/>
            <a:chOff x="4052047" y="3348318"/>
            <a:chExt cx="1909482" cy="1909482"/>
          </a:xfrm>
          <a:solidFill>
            <a:srgbClr val="FF0000"/>
          </a:solidFill>
        </p:grpSpPr>
        <p:sp>
          <p:nvSpPr>
            <p:cNvPr id="179" name="星 6 178"/>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星 6 180"/>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2" name="グループ化 14"/>
          <p:cNvGrpSpPr/>
          <p:nvPr/>
        </p:nvGrpSpPr>
        <p:grpSpPr>
          <a:xfrm rot="20826705">
            <a:off x="5364035" y="7867987"/>
            <a:ext cx="114855" cy="114855"/>
            <a:chOff x="4052047" y="3348318"/>
            <a:chExt cx="1909482" cy="1909482"/>
          </a:xfrm>
          <a:solidFill>
            <a:srgbClr val="FF0000"/>
          </a:solidFill>
        </p:grpSpPr>
        <p:sp>
          <p:nvSpPr>
            <p:cNvPr id="183" name="星 6 182"/>
            <p:cNvSpPr/>
            <p:nvPr/>
          </p:nvSpPr>
          <p:spPr>
            <a:xfrm>
              <a:off x="4182035" y="3348318"/>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フローチャート : 結合子 39"/>
            <p:cNvSpPr/>
            <p:nvPr/>
          </p:nvSpPr>
          <p:spPr>
            <a:xfrm>
              <a:off x="4182036" y="3509682"/>
              <a:ext cx="1586753" cy="158675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5" name="星 6 184"/>
            <p:cNvSpPr/>
            <p:nvPr/>
          </p:nvSpPr>
          <p:spPr>
            <a:xfrm rot="16200000">
              <a:off x="4199964" y="3352800"/>
              <a:ext cx="1613647" cy="1909482"/>
            </a:xfrm>
            <a:prstGeom prst="star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6" name="テキスト ボックス 185"/>
          <p:cNvSpPr txBox="1"/>
          <p:nvPr/>
        </p:nvSpPr>
        <p:spPr>
          <a:xfrm>
            <a:off x="4850092" y="7185268"/>
            <a:ext cx="923517" cy="369332"/>
          </a:xfrm>
          <a:prstGeom prst="rect">
            <a:avLst/>
          </a:prstGeom>
          <a:noFill/>
        </p:spPr>
        <p:txBody>
          <a:bodyPr wrap="square" rtlCol="0">
            <a:spAutoFit/>
          </a:bodyPr>
          <a:lstStyle/>
          <a:p>
            <a:r>
              <a:rPr kumimoji="1" lang="ja-JP" altLang="en-US" sz="900" b="1" dirty="0" smtClean="0"/>
              <a:t>　ノロウイルス</a:t>
            </a:r>
            <a:endParaRPr kumimoji="1" lang="en-US" altLang="ja-JP" sz="900" b="1" dirty="0" smtClean="0"/>
          </a:p>
          <a:p>
            <a:r>
              <a:rPr lang="ja-JP" altLang="en-US" sz="900" b="1" dirty="0"/>
              <a:t>　</a:t>
            </a:r>
            <a:r>
              <a:rPr kumimoji="1" lang="ja-JP" altLang="en-US" sz="900" b="1" dirty="0" smtClean="0"/>
              <a:t>の感染</a:t>
            </a:r>
            <a:r>
              <a:rPr lang="ja-JP" altLang="en-US" sz="900" b="1" dirty="0" smtClean="0"/>
              <a:t>経路</a:t>
            </a:r>
            <a:endParaRPr kumimoji="1" lang="ja-JP" altLang="en-US" sz="900" b="1" dirty="0"/>
          </a:p>
        </p:txBody>
      </p:sp>
      <p:sp>
        <p:nvSpPr>
          <p:cNvPr id="188" name="テキスト ボックス 187"/>
          <p:cNvSpPr txBox="1"/>
          <p:nvPr/>
        </p:nvSpPr>
        <p:spPr>
          <a:xfrm>
            <a:off x="131275" y="3655999"/>
            <a:ext cx="4381500" cy="307777"/>
          </a:xfrm>
          <a:prstGeom prst="rect">
            <a:avLst/>
          </a:prstGeom>
          <a:noFill/>
        </p:spPr>
        <p:txBody>
          <a:bodyPr wrap="square" rtlCol="0">
            <a:spAutoFit/>
          </a:bodyPr>
          <a:lstStyle/>
          <a:p>
            <a:r>
              <a:rPr kumimoji="1" lang="ja-JP" altLang="en-US" sz="1400" b="1" dirty="0" smtClean="0">
                <a:effectLst>
                  <a:outerShdw blurRad="38100" dist="38100" dir="2700000" algn="tl">
                    <a:srgbClr val="000000">
                      <a:alpha val="43137"/>
                    </a:srgbClr>
                  </a:outerShdw>
                </a:effectLst>
              </a:rPr>
              <a:t>ノロウイルスの食中毒はなぜ起きるのか？</a:t>
            </a:r>
            <a:endParaRPr kumimoji="1" lang="ja-JP" altLang="en-US" sz="1400" b="1" dirty="0">
              <a:effectLst>
                <a:outerShdw blurRad="38100" dist="38100" dir="2700000" algn="tl">
                  <a:srgbClr val="000000">
                    <a:alpha val="43137"/>
                  </a:srgbClr>
                </a:outerShdw>
              </a:effectLst>
            </a:endParaRPr>
          </a:p>
        </p:txBody>
      </p:sp>
      <p:sp>
        <p:nvSpPr>
          <p:cNvPr id="191" name="テキスト ボックス 190"/>
          <p:cNvSpPr txBox="1"/>
          <p:nvPr/>
        </p:nvSpPr>
        <p:spPr>
          <a:xfrm>
            <a:off x="76200" y="8374272"/>
            <a:ext cx="6598544" cy="1754326"/>
          </a:xfrm>
          <a:prstGeom prst="rect">
            <a:avLst/>
          </a:prstGeom>
          <a:noFill/>
        </p:spPr>
        <p:txBody>
          <a:bodyPr wrap="square" rtlCol="0">
            <a:spAutoFit/>
          </a:bodyPr>
          <a:lstStyle/>
          <a:p>
            <a:r>
              <a:rPr lang="ja-JP" altLang="en-US" sz="1200" dirty="0" smtClean="0">
                <a:latin typeface="+mn-ea"/>
              </a:rPr>
              <a:t>　ノロウイルス食中毒の圧倒的な原因は、調理従事者（製造所従事者）がノロウイルスを調理場や製造室に持ち込むことで起きています。しかし、単にノロウイルス感染者が調理場にいるだけではノロウイルスが広がることはありません。</a:t>
            </a:r>
            <a:r>
              <a:rPr lang="ja-JP" altLang="en-US" sz="1200" dirty="0" smtClean="0">
                <a:solidFill>
                  <a:srgbClr val="FF0000"/>
                </a:solidFill>
                <a:latin typeface="+mn-ea"/>
              </a:rPr>
              <a:t>ノロウイルスは便や嘔吐として排泄されない限りは、体外に排出されることはないのです。</a:t>
            </a:r>
            <a:r>
              <a:rPr lang="ja-JP" altLang="en-US" sz="1200" dirty="0" smtClean="0">
                <a:latin typeface="+mn-ea"/>
              </a:rPr>
              <a:t>感染者が嘔吐した場合はノロウイルスが口腔内に存在します。そのため、咳や会話をするだけで、ノロウイルスは環境中に排出され、近くに食品があった場合は食品を汚染する可能性があります。また、感染者がトイレで便をすることで、施設を汚染する危険性があります。</a:t>
            </a:r>
            <a:endParaRPr lang="en-US" altLang="ja-JP" sz="1200" dirty="0" smtClean="0">
              <a:latin typeface="+mn-ea"/>
            </a:endParaRPr>
          </a:p>
          <a:p>
            <a:endParaRPr lang="en-US" altLang="ja-JP" sz="1200" dirty="0" smtClean="0">
              <a:latin typeface="+mn-ea"/>
            </a:endParaRPr>
          </a:p>
          <a:p>
            <a:endParaRPr lang="en-US" altLang="ja-JP" sz="1200" dirty="0">
              <a:latin typeface="+mn-ea"/>
            </a:endParaRPr>
          </a:p>
          <a:p>
            <a:endParaRPr lang="en-US" altLang="ja-JP" sz="1200" dirty="0" smtClean="0">
              <a:latin typeface="+mn-ea"/>
            </a:endParaRPr>
          </a:p>
        </p:txBody>
      </p:sp>
      <p:grpSp>
        <p:nvGrpSpPr>
          <p:cNvPr id="60" name="グループ化 59"/>
          <p:cNvGrpSpPr/>
          <p:nvPr/>
        </p:nvGrpSpPr>
        <p:grpSpPr>
          <a:xfrm>
            <a:off x="3733717" y="3570695"/>
            <a:ext cx="3303110" cy="2505045"/>
            <a:chOff x="3114951" y="4252687"/>
            <a:chExt cx="3718317" cy="2341261"/>
          </a:xfrm>
        </p:grpSpPr>
        <p:grpSp>
          <p:nvGrpSpPr>
            <p:cNvPr id="59" name="グループ化 58"/>
            <p:cNvGrpSpPr/>
            <p:nvPr/>
          </p:nvGrpSpPr>
          <p:grpSpPr>
            <a:xfrm>
              <a:off x="3114951" y="4285952"/>
              <a:ext cx="3718317" cy="2307996"/>
              <a:chOff x="3114951" y="4285952"/>
              <a:chExt cx="3718317" cy="2307996"/>
            </a:xfrm>
          </p:grpSpPr>
          <p:graphicFrame>
            <p:nvGraphicFramePr>
              <p:cNvPr id="61" name="グラフ 60"/>
              <p:cNvGraphicFramePr>
                <a:graphicFrameLocks noChangeAspect="1"/>
              </p:cNvGraphicFramePr>
              <p:nvPr>
                <p:extLst>
                  <p:ext uri="{D42A27DB-BD31-4B8C-83A1-F6EECF244321}">
                    <p14:modId xmlns:p14="http://schemas.microsoft.com/office/powerpoint/2010/main" val="662870693"/>
                  </p:ext>
                </p:extLst>
              </p:nvPr>
            </p:nvGraphicFramePr>
            <p:xfrm>
              <a:off x="3114951" y="4290346"/>
              <a:ext cx="3388138" cy="1968561"/>
            </p:xfrm>
            <a:graphic>
              <a:graphicData uri="http://schemas.openxmlformats.org/drawingml/2006/chart">
                <c:chart xmlns:c="http://schemas.openxmlformats.org/drawingml/2006/chart" xmlns:r="http://schemas.openxmlformats.org/officeDocument/2006/relationships" r:id="rId11"/>
              </a:graphicData>
            </a:graphic>
          </p:graphicFrame>
          <p:sp>
            <p:nvSpPr>
              <p:cNvPr id="42" name="テキスト ボックス 41"/>
              <p:cNvSpPr txBox="1"/>
              <p:nvPr/>
            </p:nvSpPr>
            <p:spPr>
              <a:xfrm>
                <a:off x="3625297" y="6248763"/>
                <a:ext cx="2358496" cy="3451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00" dirty="0" smtClean="0"/>
                  <a:t>図１　ノロウイルス食中毒の発生件数</a:t>
                </a:r>
                <a:endParaRPr kumimoji="1" lang="en-US" altLang="ja-JP" sz="900" dirty="0" smtClean="0"/>
              </a:p>
              <a:p>
                <a:pPr algn="ctr"/>
                <a:r>
                  <a:rPr kumimoji="1" lang="ja-JP" altLang="en-US" sz="900" dirty="0" smtClean="0"/>
                  <a:t>（平成２３年～平成２７年）</a:t>
                </a:r>
                <a:endParaRPr kumimoji="1" lang="ja-JP" altLang="en-US" sz="900" dirty="0"/>
              </a:p>
            </p:txBody>
          </p:sp>
          <p:sp>
            <p:nvSpPr>
              <p:cNvPr id="58" name="テキスト ボックス 57"/>
              <p:cNvSpPr txBox="1"/>
              <p:nvPr/>
            </p:nvSpPr>
            <p:spPr>
              <a:xfrm>
                <a:off x="5077593" y="4285952"/>
                <a:ext cx="1755675" cy="273271"/>
              </a:xfrm>
              <a:prstGeom prst="rect">
                <a:avLst/>
              </a:prstGeom>
              <a:noFill/>
            </p:spPr>
            <p:txBody>
              <a:bodyPr wrap="square" rtlCol="0">
                <a:spAutoFit/>
              </a:bodyPr>
              <a:lstStyle/>
              <a:p>
                <a:r>
                  <a:rPr lang="ja-JP" altLang="en-US" sz="900" dirty="0" smtClean="0"/>
                  <a:t>（厚生</a:t>
                </a:r>
                <a:r>
                  <a:rPr lang="ja-JP" altLang="en-US" sz="900" dirty="0"/>
                  <a:t>労働省</a:t>
                </a:r>
                <a:r>
                  <a:rPr lang="en-US" altLang="ja-JP" sz="900" dirty="0"/>
                  <a:t>HP</a:t>
                </a:r>
                <a:r>
                  <a:rPr lang="ja-JP" altLang="en-US" sz="900" dirty="0" smtClean="0"/>
                  <a:t>より）</a:t>
                </a:r>
                <a:endParaRPr lang="ja-JP" altLang="en-US" sz="900" dirty="0"/>
              </a:p>
              <a:p>
                <a:endParaRPr kumimoji="1" lang="ja-JP" altLang="en-US" sz="400" dirty="0"/>
              </a:p>
            </p:txBody>
          </p:sp>
        </p:grpSp>
        <p:sp>
          <p:nvSpPr>
            <p:cNvPr id="192" name="テキスト ボックス 191"/>
            <p:cNvSpPr txBox="1"/>
            <p:nvPr/>
          </p:nvSpPr>
          <p:spPr>
            <a:xfrm>
              <a:off x="3156278" y="4252687"/>
              <a:ext cx="1755674" cy="215740"/>
            </a:xfrm>
            <a:prstGeom prst="rect">
              <a:avLst/>
            </a:prstGeom>
            <a:noFill/>
          </p:spPr>
          <p:txBody>
            <a:bodyPr wrap="square" rtlCol="0">
              <a:spAutoFit/>
            </a:bodyPr>
            <a:lstStyle/>
            <a:p>
              <a:r>
                <a:rPr lang="ja-JP" altLang="en-US" sz="900" dirty="0" smtClean="0"/>
                <a:t>（件）</a:t>
              </a:r>
              <a:endParaRPr kumimoji="1" lang="ja-JP" altLang="en-US" sz="400" dirty="0"/>
            </a:p>
          </p:txBody>
        </p:sp>
      </p:grpSp>
      <p:sp>
        <p:nvSpPr>
          <p:cNvPr id="62" name="テキスト ボックス 61"/>
          <p:cNvSpPr txBox="1"/>
          <p:nvPr/>
        </p:nvSpPr>
        <p:spPr>
          <a:xfrm>
            <a:off x="103557" y="3961298"/>
            <a:ext cx="3466655" cy="2600712"/>
          </a:xfrm>
          <a:prstGeom prst="rect">
            <a:avLst/>
          </a:prstGeom>
          <a:noFill/>
        </p:spPr>
        <p:txBody>
          <a:bodyPr wrap="square" rtlCol="0">
            <a:spAutoFit/>
          </a:bodyPr>
          <a:lstStyle/>
          <a:p>
            <a:r>
              <a:rPr lang="ja-JP" altLang="en-US" sz="1200" dirty="0"/>
              <a:t>　過去のノロウイルス食中毒の調査結果では、食</a:t>
            </a:r>
          </a:p>
          <a:p>
            <a:r>
              <a:rPr lang="ja-JP" altLang="en-US" sz="1200" dirty="0"/>
              <a:t>中毒事例のうち約７割が原因食品の特定ができていません。この要因として、ノロウイルスに感染した食品取扱者を介して食品が汚染されたことによる</a:t>
            </a:r>
          </a:p>
          <a:p>
            <a:r>
              <a:rPr lang="ja-JP" altLang="en-US" sz="1200" dirty="0"/>
              <a:t>食中毒事例が多いことが考えられます。</a:t>
            </a:r>
          </a:p>
          <a:p>
            <a:endParaRPr kumimoji="1" lang="en-US" altLang="ja-JP" sz="700" dirty="0" smtClean="0"/>
          </a:p>
          <a:p>
            <a:r>
              <a:rPr lang="ja-JP" altLang="en-US" sz="1200" dirty="0"/>
              <a:t>　</a:t>
            </a:r>
            <a:r>
              <a:rPr kumimoji="1" lang="ja-JP" altLang="en-US" sz="1200" dirty="0" smtClean="0"/>
              <a:t>しかし、ノロウイルスによる食中毒の</a:t>
            </a:r>
            <a:r>
              <a:rPr kumimoji="1" lang="ja-JP" altLang="en-US" sz="1200" b="1" dirty="0" smtClean="0">
                <a:solidFill>
                  <a:srgbClr val="FF0000"/>
                </a:solidFill>
              </a:rPr>
              <a:t>１０％</a:t>
            </a:r>
            <a:r>
              <a:rPr kumimoji="1" lang="ja-JP" altLang="en-US" sz="1200" dirty="0" smtClean="0"/>
              <a:t>はカキなどの二枚貝</a:t>
            </a:r>
            <a:r>
              <a:rPr lang="ja-JP" altLang="en-US" sz="1200" dirty="0" smtClean="0"/>
              <a:t>由来で起きていると言われています。図１は平成２３年から平成２７年に起きたノロウイルス食中毒の原因を、二枚貝とそれ以外の要因に大別したものです。</a:t>
            </a:r>
            <a:endParaRPr lang="en-US" altLang="ja-JP" sz="1200" dirty="0" smtClean="0"/>
          </a:p>
          <a:p>
            <a:r>
              <a:rPr lang="ja-JP" altLang="en-US" sz="1200" dirty="0"/>
              <a:t>　</a:t>
            </a:r>
            <a:endParaRPr lang="en-US" altLang="ja-JP" sz="1200" dirty="0" smtClean="0"/>
          </a:p>
          <a:p>
            <a:r>
              <a:rPr kumimoji="1" lang="ja-JP" altLang="en-US" sz="1200" dirty="0"/>
              <a:t>　</a:t>
            </a:r>
            <a:endParaRPr lang="en-US" altLang="ja-JP" sz="1200" dirty="0"/>
          </a:p>
          <a:p>
            <a:endParaRPr kumimoji="1" lang="ja-JP" altLang="en-US" sz="1200" dirty="0"/>
          </a:p>
        </p:txBody>
      </p:sp>
      <p:sp>
        <p:nvSpPr>
          <p:cNvPr id="193" name="テキスト ボックス 192"/>
          <p:cNvSpPr txBox="1"/>
          <p:nvPr/>
        </p:nvSpPr>
        <p:spPr>
          <a:xfrm>
            <a:off x="183252" y="6493808"/>
            <a:ext cx="4844628" cy="1538883"/>
          </a:xfrm>
          <a:prstGeom prst="rect">
            <a:avLst/>
          </a:prstGeom>
          <a:noFill/>
        </p:spPr>
        <p:txBody>
          <a:bodyPr wrap="square" rtlCol="0">
            <a:spAutoFit/>
          </a:bodyPr>
          <a:lstStyle/>
          <a:p>
            <a:endParaRPr kumimoji="1" lang="en-US" altLang="ja-JP" sz="600" dirty="0"/>
          </a:p>
          <a:p>
            <a:r>
              <a:rPr lang="ja-JP" altLang="en-US" sz="1100" dirty="0" smtClean="0"/>
              <a:t>①ノロウイルスに感染した人が便や嘔吐物とともにウイルスを</a:t>
            </a:r>
            <a:endParaRPr lang="en-US" altLang="ja-JP" sz="1100" dirty="0" smtClean="0"/>
          </a:p>
          <a:p>
            <a:r>
              <a:rPr lang="ja-JP" altLang="en-US" sz="1100" dirty="0"/>
              <a:t>　</a:t>
            </a:r>
            <a:r>
              <a:rPr lang="ja-JP" altLang="en-US" sz="1100" dirty="0" smtClean="0"/>
              <a:t>排出する。</a:t>
            </a:r>
            <a:endParaRPr lang="en-US" altLang="ja-JP" sz="1100" dirty="0" smtClean="0"/>
          </a:p>
          <a:p>
            <a:endParaRPr lang="en-US" altLang="ja-JP" sz="700" dirty="0" smtClean="0"/>
          </a:p>
          <a:p>
            <a:r>
              <a:rPr lang="ja-JP" altLang="en-US" sz="1100" dirty="0" smtClean="0"/>
              <a:t>②降水量が多い場合、下水処理が間に合わず、ノロウイルス</a:t>
            </a:r>
            <a:endParaRPr lang="en-US" altLang="ja-JP" sz="1100" dirty="0" smtClean="0"/>
          </a:p>
          <a:p>
            <a:r>
              <a:rPr lang="ja-JP" altLang="en-US" sz="1100" dirty="0" smtClean="0"/>
              <a:t>　は不活化されないまま河川に大量に流出する。</a:t>
            </a:r>
            <a:endParaRPr lang="en-US" altLang="ja-JP" sz="1100" dirty="0" smtClean="0"/>
          </a:p>
          <a:p>
            <a:endParaRPr kumimoji="1" lang="en-US" altLang="ja-JP" sz="700" dirty="0"/>
          </a:p>
          <a:p>
            <a:r>
              <a:rPr lang="ja-JP" altLang="en-US" sz="1100" dirty="0" smtClean="0"/>
              <a:t>③流出されたウイルスが二枚貝に蓄積される。</a:t>
            </a:r>
            <a:endParaRPr lang="en-US" altLang="ja-JP" sz="1100" dirty="0" smtClean="0"/>
          </a:p>
          <a:p>
            <a:endParaRPr lang="en-US" altLang="ja-JP" sz="700" dirty="0" smtClean="0"/>
          </a:p>
          <a:p>
            <a:r>
              <a:rPr lang="ja-JP" altLang="en-US" sz="1100" dirty="0" smtClean="0"/>
              <a:t>④その二枚貝を喫食した人がノロウイルスに感染する。</a:t>
            </a:r>
            <a:endParaRPr kumimoji="1" lang="ja-JP" altLang="en-US" sz="1100" dirty="0"/>
          </a:p>
        </p:txBody>
      </p:sp>
      <p:sp>
        <p:nvSpPr>
          <p:cNvPr id="194" name="テキスト ボックス 193"/>
          <p:cNvSpPr txBox="1"/>
          <p:nvPr/>
        </p:nvSpPr>
        <p:spPr>
          <a:xfrm>
            <a:off x="131275" y="5937540"/>
            <a:ext cx="5123348" cy="307777"/>
          </a:xfrm>
          <a:prstGeom prst="rect">
            <a:avLst/>
          </a:prstGeom>
          <a:noFill/>
        </p:spPr>
        <p:txBody>
          <a:bodyPr wrap="square" rtlCol="0">
            <a:spAutoFit/>
          </a:bodyPr>
          <a:lstStyle/>
          <a:p>
            <a:r>
              <a:rPr kumimoji="1" lang="ja-JP" altLang="en-US" sz="1400" b="1" dirty="0" smtClean="0">
                <a:effectLst>
                  <a:outerShdw blurRad="38100" dist="38100" dir="2700000" algn="tl">
                    <a:srgbClr val="000000">
                      <a:alpha val="43137"/>
                    </a:srgbClr>
                  </a:outerShdw>
                </a:effectLst>
              </a:rPr>
              <a:t>なぜ、二枚貝でノロウイルス食中毒が起こるのか？</a:t>
            </a:r>
            <a:endParaRPr kumimoji="1" lang="ja-JP" altLang="en-US" sz="1400" b="1" dirty="0">
              <a:effectLst>
                <a:outerShdw blurRad="38100" dist="38100" dir="2700000" algn="tl">
                  <a:srgbClr val="000000">
                    <a:alpha val="43137"/>
                  </a:srgbClr>
                </a:outerShdw>
              </a:effectLst>
            </a:endParaRPr>
          </a:p>
        </p:txBody>
      </p:sp>
      <p:sp>
        <p:nvSpPr>
          <p:cNvPr id="195" name="テキスト ボックス 194"/>
          <p:cNvSpPr txBox="1"/>
          <p:nvPr/>
        </p:nvSpPr>
        <p:spPr>
          <a:xfrm>
            <a:off x="114992" y="8125781"/>
            <a:ext cx="5123348" cy="307777"/>
          </a:xfrm>
          <a:prstGeom prst="rect">
            <a:avLst/>
          </a:prstGeom>
          <a:noFill/>
        </p:spPr>
        <p:txBody>
          <a:bodyPr wrap="square" rtlCol="0">
            <a:spAutoFit/>
          </a:bodyPr>
          <a:lstStyle/>
          <a:p>
            <a:r>
              <a:rPr kumimoji="1" lang="ja-JP" altLang="en-US" sz="1400" b="1" dirty="0" smtClean="0">
                <a:effectLst>
                  <a:outerShdw blurRad="38100" dist="38100" dir="2700000" algn="tl">
                    <a:srgbClr val="000000">
                      <a:alpha val="43137"/>
                    </a:srgbClr>
                  </a:outerShdw>
                </a:effectLst>
              </a:rPr>
              <a:t>生ガキを食べなければ、食中毒は起こらないのか？</a:t>
            </a:r>
            <a:endParaRPr kumimoji="1" lang="ja-JP" altLang="en-US" sz="1400" b="1" dirty="0">
              <a:effectLst>
                <a:outerShdw blurRad="38100" dist="38100" dir="2700000" algn="tl">
                  <a:srgbClr val="000000">
                    <a:alpha val="43137"/>
                  </a:srgbClr>
                </a:outerShdw>
              </a:effectLst>
            </a:endParaRPr>
          </a:p>
        </p:txBody>
      </p:sp>
      <p:sp>
        <p:nvSpPr>
          <p:cNvPr id="2" name="テキスト ボックス 1"/>
          <p:cNvSpPr txBox="1"/>
          <p:nvPr/>
        </p:nvSpPr>
        <p:spPr>
          <a:xfrm>
            <a:off x="6466297" y="9524352"/>
            <a:ext cx="426720" cy="261610"/>
          </a:xfrm>
          <a:prstGeom prst="rect">
            <a:avLst/>
          </a:prstGeom>
          <a:noFill/>
        </p:spPr>
        <p:txBody>
          <a:bodyPr wrap="square" rtlCol="0">
            <a:spAutoFit/>
          </a:bodyPr>
          <a:lstStyle/>
          <a:p>
            <a:r>
              <a:rPr kumimoji="1" lang="ja-JP" altLang="en-US" sz="1050" dirty="0" smtClean="0"/>
              <a:t>１</a:t>
            </a:r>
            <a:endParaRPr kumimoji="1" lang="ja-JP" altLang="en-US" sz="1050" dirty="0"/>
          </a:p>
        </p:txBody>
      </p:sp>
      <p:sp>
        <p:nvSpPr>
          <p:cNvPr id="63" name="テキスト ボックス 62"/>
          <p:cNvSpPr txBox="1"/>
          <p:nvPr/>
        </p:nvSpPr>
        <p:spPr>
          <a:xfrm>
            <a:off x="159125" y="6169737"/>
            <a:ext cx="6236393" cy="276999"/>
          </a:xfrm>
          <a:prstGeom prst="rect">
            <a:avLst/>
          </a:prstGeom>
          <a:noFill/>
        </p:spPr>
        <p:txBody>
          <a:bodyPr wrap="square" rtlCol="0">
            <a:spAutoFit/>
          </a:bodyPr>
          <a:lstStyle/>
          <a:p>
            <a:r>
              <a:rPr lang="ja-JP" altLang="en-US" sz="1200" dirty="0" smtClean="0"/>
              <a:t>二枚貝を原因</a:t>
            </a:r>
            <a:r>
              <a:rPr lang="ja-JP" altLang="en-US" sz="1200" dirty="0"/>
              <a:t>としてノロウイルスに感染</a:t>
            </a:r>
            <a:r>
              <a:rPr lang="ja-JP" altLang="en-US" sz="1200" dirty="0" smtClean="0"/>
              <a:t>するメカニズムとして以下のことが考えられます。</a:t>
            </a:r>
            <a:endParaRPr kumimoji="1" lang="ja-JP" altLang="en-US" sz="1200" dirty="0"/>
          </a:p>
        </p:txBody>
      </p:sp>
      <p:sp>
        <p:nvSpPr>
          <p:cNvPr id="64" name="テキスト ボックス 63"/>
          <p:cNvSpPr txBox="1"/>
          <p:nvPr/>
        </p:nvSpPr>
        <p:spPr>
          <a:xfrm>
            <a:off x="5677229" y="6683990"/>
            <a:ext cx="992832" cy="338554"/>
          </a:xfrm>
          <a:prstGeom prst="rect">
            <a:avLst/>
          </a:prstGeom>
          <a:noFill/>
        </p:spPr>
        <p:txBody>
          <a:bodyPr wrap="square" rtlCol="0">
            <a:spAutoFit/>
          </a:bodyPr>
          <a:lstStyle/>
          <a:p>
            <a:r>
              <a:rPr lang="ja-JP" altLang="en-US" sz="800" dirty="0" smtClean="0"/>
              <a:t>ノロウイルス感染による下痢や嘔吐</a:t>
            </a:r>
            <a:endParaRPr kumimoji="1" lang="ja-JP" altLang="en-US" sz="800" dirty="0"/>
          </a:p>
        </p:txBody>
      </p:sp>
      <p:sp>
        <p:nvSpPr>
          <p:cNvPr id="187" name="テキスト ボックス 186"/>
          <p:cNvSpPr txBox="1"/>
          <p:nvPr/>
        </p:nvSpPr>
        <p:spPr>
          <a:xfrm>
            <a:off x="5891381" y="7508295"/>
            <a:ext cx="893762" cy="461665"/>
          </a:xfrm>
          <a:prstGeom prst="rect">
            <a:avLst/>
          </a:prstGeom>
          <a:noFill/>
        </p:spPr>
        <p:txBody>
          <a:bodyPr wrap="square" rtlCol="0">
            <a:spAutoFit/>
          </a:bodyPr>
          <a:lstStyle/>
          <a:p>
            <a:r>
              <a:rPr lang="ja-JP" altLang="en-US" sz="800" dirty="0"/>
              <a:t>ノロウイルス</a:t>
            </a:r>
            <a:r>
              <a:rPr lang="ja-JP" altLang="en-US" sz="800" dirty="0" smtClean="0"/>
              <a:t>が不活化されないで河川に流出</a:t>
            </a:r>
            <a:endParaRPr kumimoji="1" lang="ja-JP" altLang="en-US" sz="800" dirty="0"/>
          </a:p>
        </p:txBody>
      </p:sp>
      <p:sp>
        <p:nvSpPr>
          <p:cNvPr id="189" name="テキスト ボックス 188"/>
          <p:cNvSpPr txBox="1"/>
          <p:nvPr/>
        </p:nvSpPr>
        <p:spPr>
          <a:xfrm>
            <a:off x="3853259" y="7567124"/>
            <a:ext cx="810865" cy="338554"/>
          </a:xfrm>
          <a:prstGeom prst="rect">
            <a:avLst/>
          </a:prstGeom>
          <a:noFill/>
        </p:spPr>
        <p:txBody>
          <a:bodyPr wrap="square" rtlCol="0">
            <a:spAutoFit/>
          </a:bodyPr>
          <a:lstStyle/>
          <a:p>
            <a:r>
              <a:rPr kumimoji="1" lang="ja-JP" altLang="en-US" sz="800" dirty="0" smtClean="0"/>
              <a:t>ノロウイルスがカキに蓄積</a:t>
            </a:r>
            <a:endParaRPr kumimoji="1" lang="ja-JP" altLang="en-US" sz="800" dirty="0"/>
          </a:p>
        </p:txBody>
      </p:sp>
      <p:sp>
        <p:nvSpPr>
          <p:cNvPr id="190" name="テキスト ボックス 189"/>
          <p:cNvSpPr txBox="1"/>
          <p:nvPr/>
        </p:nvSpPr>
        <p:spPr>
          <a:xfrm>
            <a:off x="4062201" y="6710754"/>
            <a:ext cx="787388" cy="338554"/>
          </a:xfrm>
          <a:prstGeom prst="rect">
            <a:avLst/>
          </a:prstGeom>
          <a:noFill/>
        </p:spPr>
        <p:txBody>
          <a:bodyPr wrap="square" rtlCol="0">
            <a:spAutoFit/>
          </a:bodyPr>
          <a:lstStyle/>
          <a:p>
            <a:r>
              <a:rPr kumimoji="1" lang="ja-JP" altLang="en-US" sz="800" dirty="0" smtClean="0"/>
              <a:t>汚染された生カキ等を喫食</a:t>
            </a:r>
            <a:endParaRPr kumimoji="1" lang="ja-JP" altLang="en-US" sz="800" dirty="0"/>
          </a:p>
        </p:txBody>
      </p:sp>
      <p:sp>
        <p:nvSpPr>
          <p:cNvPr id="65" name="角丸四角形 64"/>
          <p:cNvSpPr/>
          <p:nvPr/>
        </p:nvSpPr>
        <p:spPr>
          <a:xfrm>
            <a:off x="166206" y="6493808"/>
            <a:ext cx="6581031" cy="157839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7" name="グループ化 66"/>
          <p:cNvGrpSpPr/>
          <p:nvPr/>
        </p:nvGrpSpPr>
        <p:grpSpPr>
          <a:xfrm>
            <a:off x="3858467" y="2505023"/>
            <a:ext cx="396000" cy="396000"/>
            <a:chOff x="4780678" y="2360294"/>
            <a:chExt cx="396000" cy="396000"/>
          </a:xfrm>
        </p:grpSpPr>
        <p:sp>
          <p:nvSpPr>
            <p:cNvPr id="66" name="パイ 65"/>
            <p:cNvSpPr/>
            <p:nvPr/>
          </p:nvSpPr>
          <p:spPr>
            <a:xfrm rot="1364373">
              <a:off x="4780678" y="2360294"/>
              <a:ext cx="396000" cy="396000"/>
            </a:xfrm>
            <a:prstGeom prst="pie">
              <a:avLst>
                <a:gd name="adj1" fmla="val 21018383"/>
                <a:gd name="adj2" fmla="val 1927265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grpSp>
          <p:nvGrpSpPr>
            <p:cNvPr id="196" name="グループ化 195"/>
            <p:cNvGrpSpPr/>
            <p:nvPr/>
          </p:nvGrpSpPr>
          <p:grpSpPr>
            <a:xfrm>
              <a:off x="4888658" y="2557445"/>
              <a:ext cx="45719" cy="128241"/>
              <a:chOff x="4642867" y="4206240"/>
              <a:chExt cx="157725" cy="493018"/>
            </a:xfrm>
            <a:solidFill>
              <a:schemeClr val="bg1"/>
            </a:solidFill>
          </p:grpSpPr>
          <p:sp>
            <p:nvSpPr>
              <p:cNvPr id="197" name="二等辺三角形 196"/>
              <p:cNvSpPr/>
              <p:nvPr/>
            </p:nvSpPr>
            <p:spPr>
              <a:xfrm>
                <a:off x="4655374" y="4206240"/>
                <a:ext cx="140895" cy="350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a:off x="4642867" y="4508758"/>
                <a:ext cx="157725" cy="190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9" name="十字形 198"/>
            <p:cNvSpPr/>
            <p:nvPr/>
          </p:nvSpPr>
          <p:spPr>
            <a:xfrm rot="18175154">
              <a:off x="4848849" y="2434692"/>
              <a:ext cx="122191" cy="122191"/>
            </a:xfrm>
            <a:prstGeom prst="plus">
              <a:avLst>
                <a:gd name="adj" fmla="val 467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Tree>
    <p:extLst>
      <p:ext uri="{BB962C8B-B14F-4D97-AF65-F5344CB8AC3E}">
        <p14:creationId xmlns:p14="http://schemas.microsoft.com/office/powerpoint/2010/main" val="919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77788" y="7136760"/>
            <a:ext cx="6662199" cy="273230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95975" y="104715"/>
            <a:ext cx="5123348" cy="307777"/>
          </a:xfrm>
          <a:prstGeom prst="rect">
            <a:avLst/>
          </a:prstGeom>
          <a:noFill/>
        </p:spPr>
        <p:txBody>
          <a:bodyPr wrap="square" rtlCol="0">
            <a:spAutoFit/>
          </a:bodyPr>
          <a:lstStyle/>
          <a:p>
            <a:r>
              <a:rPr kumimoji="1" lang="ja-JP" altLang="en-US" sz="1400" b="1" dirty="0" smtClean="0">
                <a:effectLst>
                  <a:outerShdw blurRad="38100" dist="38100" dir="2700000" algn="tl">
                    <a:srgbClr val="000000">
                      <a:alpha val="43137"/>
                    </a:srgbClr>
                  </a:outerShdw>
                </a:effectLst>
              </a:rPr>
              <a:t>手洗いさえしていれば、ノロウイルスを拡散させることはない？</a:t>
            </a:r>
            <a:endParaRPr kumimoji="1" lang="ja-JP" altLang="en-US" sz="1400" b="1" dirty="0">
              <a:effectLst>
                <a:outerShdw blurRad="38100" dist="38100" dir="2700000" algn="tl">
                  <a:srgbClr val="000000">
                    <a:alpha val="43137"/>
                  </a:srgbClr>
                </a:outerShdw>
              </a:effectLst>
            </a:endParaRPr>
          </a:p>
        </p:txBody>
      </p:sp>
      <p:pic>
        <p:nvPicPr>
          <p:cNvPr id="4" name="Picture 46" descr="osiri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70888" y="1733388"/>
            <a:ext cx="1920204" cy="1328944"/>
          </a:xfrm>
          <a:prstGeom prst="rect">
            <a:avLst/>
          </a:prstGeom>
          <a:noFill/>
          <a:ln w="12700">
            <a:solidFill>
              <a:schemeClr val="tx1"/>
            </a:solidFill>
            <a:miter lim="800000"/>
            <a:headEnd/>
            <a:tailEnd/>
          </a:ln>
        </p:spPr>
      </p:pic>
      <p:pic>
        <p:nvPicPr>
          <p:cNvPr id="5" name="Picture 28"/>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94820" y="1751532"/>
            <a:ext cx="2119429" cy="1328944"/>
          </a:xfrm>
          <a:prstGeom prst="rect">
            <a:avLst/>
          </a:prstGeom>
          <a:noFill/>
          <a:ln w="9525">
            <a:solidFill>
              <a:schemeClr val="tx1"/>
            </a:solidFill>
            <a:miter lim="800000"/>
            <a:headEnd/>
            <a:tailEnd/>
          </a:ln>
        </p:spPr>
      </p:pic>
      <p:sp>
        <p:nvSpPr>
          <p:cNvPr id="34" name="テキスト ボックス 33"/>
          <p:cNvSpPr txBox="1"/>
          <p:nvPr/>
        </p:nvSpPr>
        <p:spPr>
          <a:xfrm>
            <a:off x="138842" y="370102"/>
            <a:ext cx="6525110" cy="1015663"/>
          </a:xfrm>
          <a:prstGeom prst="rect">
            <a:avLst/>
          </a:prstGeom>
          <a:noFill/>
        </p:spPr>
        <p:txBody>
          <a:bodyPr wrap="square" rtlCol="0">
            <a:spAutoFit/>
          </a:bodyPr>
          <a:lstStyle/>
          <a:p>
            <a:r>
              <a:rPr kumimoji="1" lang="ja-JP" altLang="en-US" sz="1200" dirty="0" smtClean="0">
                <a:latin typeface="+mn-ea"/>
              </a:rPr>
              <a:t>　</a:t>
            </a:r>
            <a:r>
              <a:rPr lang="ja-JP" altLang="en-US" sz="1200" dirty="0" smtClean="0">
                <a:latin typeface="+mn-ea"/>
              </a:rPr>
              <a:t>ノロウイルス</a:t>
            </a:r>
            <a:r>
              <a:rPr lang="ja-JP" altLang="en-US" sz="1200" dirty="0">
                <a:latin typeface="+mn-ea"/>
              </a:rPr>
              <a:t>は便や嘔吐として排泄されない限りは、</a:t>
            </a:r>
            <a:r>
              <a:rPr lang="ja-JP" altLang="en-US" sz="1200" dirty="0" smtClean="0">
                <a:latin typeface="+mn-ea"/>
              </a:rPr>
              <a:t>体外に排出されませんが、感染者</a:t>
            </a:r>
            <a:r>
              <a:rPr lang="ja-JP" altLang="en-US" sz="1200" dirty="0">
                <a:latin typeface="+mn-ea"/>
              </a:rPr>
              <a:t>がトイレで便をすることで、ノロウイルスが施設を汚染する危険性があります</a:t>
            </a:r>
            <a:r>
              <a:rPr lang="ja-JP" altLang="en-US" sz="1200" dirty="0" smtClean="0">
                <a:latin typeface="+mn-ea"/>
              </a:rPr>
              <a:t>。下の写真はトイレで下痢便をした際、どのように臀部や手が汚染されるのかを再現実験した結果です（長野県北信保健所</a:t>
            </a:r>
            <a:r>
              <a:rPr lang="ja-JP" altLang="en-US" sz="1200" dirty="0">
                <a:latin typeface="+mn-ea"/>
              </a:rPr>
              <a:t>より）</a:t>
            </a:r>
            <a:r>
              <a:rPr lang="ja-JP" altLang="en-US" sz="1200" dirty="0" smtClean="0">
                <a:latin typeface="+mn-ea"/>
              </a:rPr>
              <a:t>。臀部は跳ね返りによって広範にわたり汚染されることが分かります。また、臀部を拭いた手も親指の付け根や指先、作業着の袖口が汚染されることが分かります。</a:t>
            </a:r>
            <a:endParaRPr lang="en-US" altLang="ja-JP" sz="1200" dirty="0" smtClean="0">
              <a:latin typeface="+mn-ea"/>
            </a:endParaRPr>
          </a:p>
        </p:txBody>
      </p:sp>
      <p:pic>
        <p:nvPicPr>
          <p:cNvPr id="37" name="図 36" descr="H:\group\04食品衛生課\H28\研究課題\ノロウイルスの着衣汚染\写真（Ｈ29.3.22）\②上着あり・手袋なしで入った時（１重手袋）\P3220125.JPG"/>
          <p:cNvPicPr/>
          <p:nvPr/>
        </p:nvPicPr>
        <p:blipFill rotWithShape="1">
          <a:blip r:embed="rId4" cstate="print">
            <a:extLst>
              <a:ext uri="{28A0092B-C50C-407E-A947-70E740481C1C}">
                <a14:useLocalDpi xmlns:a14="http://schemas.microsoft.com/office/drawing/2010/main"/>
              </a:ext>
            </a:extLst>
          </a:blip>
          <a:srcRect/>
          <a:stretch/>
        </p:blipFill>
        <p:spPr bwMode="auto">
          <a:xfrm>
            <a:off x="223529" y="7547857"/>
            <a:ext cx="2162085" cy="1490915"/>
          </a:xfrm>
          <a:prstGeom prst="rect">
            <a:avLst/>
          </a:prstGeom>
          <a:noFill/>
          <a:ln w="9525">
            <a:solidFill>
              <a:schemeClr val="tx1"/>
            </a:solidFill>
            <a:miter lim="800000"/>
            <a:headEnd/>
            <a:tailEnd/>
          </a:ln>
        </p:spPr>
      </p:pic>
      <p:pic>
        <p:nvPicPr>
          <p:cNvPr id="38" name="図 37" descr="H:\group\04食品衛生課\H28\研究課題\ノロウイルスの着衣汚染\写真（Ｈ29.3.22）\P3220274.JPG"/>
          <p:cNvPicPr/>
          <p:nvPr/>
        </p:nvPicPr>
        <p:blipFill rotWithShape="1">
          <a:blip r:embed="rId5" cstate="print">
            <a:extLst>
              <a:ext uri="{28A0092B-C50C-407E-A947-70E740481C1C}">
                <a14:useLocalDpi xmlns:a14="http://schemas.microsoft.com/office/drawing/2010/main"/>
              </a:ext>
            </a:extLst>
          </a:blip>
          <a:srcRect/>
          <a:stretch/>
        </p:blipFill>
        <p:spPr bwMode="auto">
          <a:xfrm>
            <a:off x="4572327" y="7532569"/>
            <a:ext cx="2074639" cy="1600515"/>
          </a:xfrm>
          <a:prstGeom prst="rect">
            <a:avLst/>
          </a:prstGeom>
          <a:noFill/>
          <a:ln w="9525">
            <a:solidFill>
              <a:schemeClr val="tx1"/>
            </a:solidFill>
            <a:miter lim="800000"/>
            <a:headEnd/>
            <a:tailEnd/>
          </a:ln>
        </p:spPr>
      </p:pic>
      <p:sp>
        <p:nvSpPr>
          <p:cNvPr id="39" name="円/楕円 38"/>
          <p:cNvSpPr/>
          <p:nvPr/>
        </p:nvSpPr>
        <p:spPr>
          <a:xfrm>
            <a:off x="5222472" y="8007863"/>
            <a:ext cx="484964" cy="436034"/>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0" name="星 16 39"/>
          <p:cNvSpPr/>
          <p:nvPr/>
        </p:nvSpPr>
        <p:spPr>
          <a:xfrm>
            <a:off x="5878523" y="8421833"/>
            <a:ext cx="103420" cy="109442"/>
          </a:xfrm>
          <a:prstGeom prst="star16">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星 16 40"/>
          <p:cNvSpPr/>
          <p:nvPr/>
        </p:nvSpPr>
        <p:spPr>
          <a:xfrm>
            <a:off x="5764700" y="8507120"/>
            <a:ext cx="93293" cy="94414"/>
          </a:xfrm>
          <a:prstGeom prst="star16">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正方形/長方形 41"/>
          <p:cNvSpPr/>
          <p:nvPr/>
        </p:nvSpPr>
        <p:spPr>
          <a:xfrm>
            <a:off x="215461" y="8993750"/>
            <a:ext cx="2159656"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rgbClr val="FF0000"/>
                </a:solidFill>
              </a:rPr>
              <a:t>親指</a:t>
            </a:r>
            <a:r>
              <a:rPr lang="ja-JP" altLang="en-US" sz="900" dirty="0" smtClean="0">
                <a:solidFill>
                  <a:srgbClr val="FF0000"/>
                </a:solidFill>
              </a:rPr>
              <a:t>の</a:t>
            </a:r>
            <a:r>
              <a:rPr lang="ja-JP" altLang="en-US" sz="900" dirty="0">
                <a:solidFill>
                  <a:srgbClr val="FF0000"/>
                </a:solidFill>
              </a:rPr>
              <a:t>付け根</a:t>
            </a:r>
            <a:r>
              <a:rPr kumimoji="1" lang="ja-JP" altLang="en-US" sz="900" dirty="0" smtClean="0">
                <a:solidFill>
                  <a:srgbClr val="FF0000"/>
                </a:solidFill>
              </a:rPr>
              <a:t>の汚染は特に上着に付着</a:t>
            </a:r>
            <a:endParaRPr kumimoji="1" lang="ja-JP" altLang="en-US" sz="900" dirty="0">
              <a:solidFill>
                <a:srgbClr val="FF0000"/>
              </a:solidFill>
            </a:endParaRPr>
          </a:p>
        </p:txBody>
      </p:sp>
      <p:sp>
        <p:nvSpPr>
          <p:cNvPr id="43" name="円/楕円 42"/>
          <p:cNvSpPr/>
          <p:nvPr/>
        </p:nvSpPr>
        <p:spPr>
          <a:xfrm>
            <a:off x="932626" y="7968496"/>
            <a:ext cx="935494" cy="922817"/>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4" name="グループ化 43"/>
          <p:cNvGrpSpPr/>
          <p:nvPr/>
        </p:nvGrpSpPr>
        <p:grpSpPr>
          <a:xfrm rot="20826705">
            <a:off x="5761200" y="8372385"/>
            <a:ext cx="118172" cy="117174"/>
            <a:chOff x="4052047" y="3348318"/>
            <a:chExt cx="1909482" cy="1909482"/>
          </a:xfrm>
          <a:solidFill>
            <a:srgbClr val="66FFFF"/>
          </a:solidFill>
        </p:grpSpPr>
        <p:sp>
          <p:nvSpPr>
            <p:cNvPr id="45" name="星 6 44"/>
            <p:cNvSpPr/>
            <p:nvPr/>
          </p:nvSpPr>
          <p:spPr>
            <a:xfrm>
              <a:off x="4182035" y="3348318"/>
              <a:ext cx="1613647" cy="1909482"/>
            </a:xfrm>
            <a:prstGeom prst="star6">
              <a:avLst/>
            </a:prstGeom>
            <a:grp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6" name="フローチャート : 結合子 39"/>
            <p:cNvSpPr/>
            <p:nvPr/>
          </p:nvSpPr>
          <p:spPr>
            <a:xfrm>
              <a:off x="4182036" y="3509682"/>
              <a:ext cx="1586753" cy="1586753"/>
            </a:xfrm>
            <a:prstGeom prst="flowChartConnector">
              <a:avLst/>
            </a:prstGeom>
            <a:grp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7" name="星 6 46"/>
            <p:cNvSpPr/>
            <p:nvPr/>
          </p:nvSpPr>
          <p:spPr>
            <a:xfrm rot="16200000">
              <a:off x="4199964" y="3352800"/>
              <a:ext cx="1613647" cy="1909482"/>
            </a:xfrm>
            <a:prstGeom prst="star6">
              <a:avLst/>
            </a:prstGeom>
            <a:grp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sp>
        <p:nvSpPr>
          <p:cNvPr id="48" name="角丸四角形 47"/>
          <p:cNvSpPr/>
          <p:nvPr/>
        </p:nvSpPr>
        <p:spPr>
          <a:xfrm>
            <a:off x="175089" y="1370419"/>
            <a:ext cx="6531730" cy="178743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kumimoji="1" lang="ja-JP" altLang="en-US" sz="1400" dirty="0">
              <a:solidFill>
                <a:schemeClr val="tx1"/>
              </a:solidFill>
            </a:endParaRPr>
          </a:p>
        </p:txBody>
      </p:sp>
      <p:sp>
        <p:nvSpPr>
          <p:cNvPr id="49" name="角丸四角形 48"/>
          <p:cNvSpPr/>
          <p:nvPr/>
        </p:nvSpPr>
        <p:spPr>
          <a:xfrm>
            <a:off x="205516" y="9243079"/>
            <a:ext cx="2187347" cy="576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050" dirty="0" smtClean="0">
                <a:solidFill>
                  <a:schemeClr val="tx1"/>
                </a:solidFill>
              </a:rPr>
              <a:t>　</a:t>
            </a:r>
            <a:r>
              <a:rPr lang="ja-JP" altLang="en-US" sz="1050" dirty="0" smtClean="0">
                <a:solidFill>
                  <a:schemeClr val="tx1"/>
                </a:solidFill>
              </a:rPr>
              <a:t>親指の付け根</a:t>
            </a:r>
            <a:r>
              <a:rPr kumimoji="1" lang="ja-JP" altLang="en-US" sz="1050" dirty="0" smtClean="0">
                <a:solidFill>
                  <a:schemeClr val="tx1"/>
                </a:solidFill>
              </a:rPr>
              <a:t>の汚れは上着</a:t>
            </a:r>
            <a:r>
              <a:rPr lang="ja-JP" altLang="en-US" sz="1050" dirty="0" smtClean="0">
                <a:solidFill>
                  <a:schemeClr val="tx1"/>
                </a:solidFill>
              </a:rPr>
              <a:t>にべったりと付きました。</a:t>
            </a:r>
            <a:endParaRPr kumimoji="1" lang="ja-JP" altLang="en-US" sz="1050" dirty="0">
              <a:solidFill>
                <a:schemeClr val="tx1"/>
              </a:solidFill>
            </a:endParaRPr>
          </a:p>
        </p:txBody>
      </p:sp>
      <p:sp>
        <p:nvSpPr>
          <p:cNvPr id="51" name="テキスト ボックス 40"/>
          <p:cNvSpPr txBox="1"/>
          <p:nvPr/>
        </p:nvSpPr>
        <p:spPr>
          <a:xfrm>
            <a:off x="4582558" y="9130403"/>
            <a:ext cx="2081394" cy="7386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smtClean="0"/>
              <a:t>作業着の汚染部は調理台よりも少し上の部分に位置しています。</a:t>
            </a:r>
            <a:endParaRPr lang="en-US" altLang="ja-JP" sz="1050" dirty="0" smtClean="0"/>
          </a:p>
          <a:p>
            <a:r>
              <a:rPr kumimoji="1" lang="ja-JP" altLang="en-US" sz="1050" dirty="0" smtClean="0"/>
              <a:t>また、この汚染部位から調理台に向けてウイルスが降り注ぎます。</a:t>
            </a:r>
            <a:endParaRPr kumimoji="1" lang="ja-JP" altLang="en-US" sz="1050" dirty="0"/>
          </a:p>
        </p:txBody>
      </p:sp>
      <p:pic>
        <p:nvPicPr>
          <p:cNvPr id="52" name="図 5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326188" y="4203010"/>
            <a:ext cx="2109238" cy="1246653"/>
          </a:xfrm>
          <a:prstGeom prst="rect">
            <a:avLst/>
          </a:prstGeom>
          <a:ln>
            <a:solidFill>
              <a:schemeClr val="tx1"/>
            </a:solidFill>
          </a:ln>
        </p:spPr>
      </p:pic>
      <p:pic>
        <p:nvPicPr>
          <p:cNvPr id="53" name="図 5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8972" y="5552493"/>
            <a:ext cx="1950673" cy="1329248"/>
          </a:xfrm>
          <a:prstGeom prst="rect">
            <a:avLst/>
          </a:prstGeom>
          <a:ln>
            <a:solidFill>
              <a:schemeClr val="tx1"/>
            </a:solidFill>
          </a:ln>
        </p:spPr>
      </p:pic>
      <p:sp>
        <p:nvSpPr>
          <p:cNvPr id="55" name="テキスト ボックス 136"/>
          <p:cNvSpPr txBox="1"/>
          <p:nvPr/>
        </p:nvSpPr>
        <p:spPr>
          <a:xfrm>
            <a:off x="4846728" y="1592717"/>
            <a:ext cx="1943962" cy="646331"/>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n-ea"/>
              </a:rPr>
              <a:t>　便の跳ね返り１</a:t>
            </a:r>
            <a:r>
              <a:rPr kumimoji="1" lang="en-US" altLang="ja-JP" sz="1200" dirty="0" smtClean="0">
                <a:latin typeface="+mn-ea"/>
              </a:rPr>
              <a:t>mg</a:t>
            </a:r>
            <a:r>
              <a:rPr lang="ja-JP" altLang="en-US" sz="1200" dirty="0" smtClean="0">
                <a:latin typeface="+mn-ea"/>
              </a:rPr>
              <a:t>中には１万～１０万個のウイルスが含まれていることも！</a:t>
            </a:r>
            <a:endParaRPr kumimoji="1" lang="ja-JP" altLang="en-US" sz="1200" dirty="0">
              <a:latin typeface="+mn-ea"/>
            </a:endParaRPr>
          </a:p>
        </p:txBody>
      </p:sp>
      <p:sp>
        <p:nvSpPr>
          <p:cNvPr id="56" name="テキスト ボックス 137"/>
          <p:cNvSpPr txBox="1"/>
          <p:nvPr/>
        </p:nvSpPr>
        <p:spPr>
          <a:xfrm>
            <a:off x="4860677" y="2333680"/>
            <a:ext cx="1886930" cy="830997"/>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n-ea"/>
              </a:rPr>
              <a:t>　手のひらに</a:t>
            </a:r>
            <a:r>
              <a:rPr kumimoji="1" lang="en-US" altLang="ja-JP" sz="1200" dirty="0" smtClean="0">
                <a:latin typeface="+mn-ea"/>
              </a:rPr>
              <a:t>1</a:t>
            </a:r>
            <a:r>
              <a:rPr kumimoji="1" lang="ja-JP" altLang="en-US" sz="1200" dirty="0" smtClean="0">
                <a:latin typeface="+mn-ea"/>
              </a:rPr>
              <a:t>万個のウイルスが付着した場合、</a:t>
            </a:r>
            <a:r>
              <a:rPr kumimoji="1" lang="en-US" altLang="ja-JP" sz="1200" dirty="0" smtClean="0">
                <a:latin typeface="+mn-ea"/>
              </a:rPr>
              <a:t>1</a:t>
            </a:r>
            <a:r>
              <a:rPr kumimoji="1" lang="ja-JP" altLang="en-US" sz="1200" dirty="0" smtClean="0">
                <a:latin typeface="+mn-ea"/>
              </a:rPr>
              <a:t>千人が感染する量のウイルスが拡散されます。</a:t>
            </a:r>
            <a:endParaRPr lang="en-US" altLang="ja-JP" sz="1200" dirty="0" smtClean="0">
              <a:latin typeface="+mn-ea"/>
            </a:endParaRPr>
          </a:p>
        </p:txBody>
      </p:sp>
      <p:sp>
        <p:nvSpPr>
          <p:cNvPr id="57" name="右矢印 56"/>
          <p:cNvSpPr/>
          <p:nvPr/>
        </p:nvSpPr>
        <p:spPr>
          <a:xfrm>
            <a:off x="2203021" y="2109117"/>
            <a:ext cx="795566" cy="787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387055" y="1380976"/>
            <a:ext cx="4564439" cy="307777"/>
          </a:xfrm>
          <a:prstGeom prst="rect">
            <a:avLst/>
          </a:prstGeom>
          <a:noFill/>
        </p:spPr>
        <p:txBody>
          <a:bodyPr wrap="square" rtlCol="0">
            <a:spAutoFit/>
          </a:bodyPr>
          <a:lstStyle/>
          <a:p>
            <a:r>
              <a:rPr kumimoji="1" lang="ja-JP" altLang="en-US" sz="1400" dirty="0" smtClean="0"/>
              <a:t>トレイの跳ね返り実験（長野県北信保健所）</a:t>
            </a:r>
            <a:endParaRPr kumimoji="1" lang="ja-JP" altLang="en-US" sz="1400" dirty="0"/>
          </a:p>
        </p:txBody>
      </p:sp>
      <p:sp>
        <p:nvSpPr>
          <p:cNvPr id="61" name="テキスト ボックス 60"/>
          <p:cNvSpPr txBox="1"/>
          <p:nvPr/>
        </p:nvSpPr>
        <p:spPr>
          <a:xfrm>
            <a:off x="3608001" y="1577015"/>
            <a:ext cx="103850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00" dirty="0" smtClean="0"/>
              <a:t>お尻を拭くと・・・</a:t>
            </a:r>
            <a:endParaRPr kumimoji="1" lang="ja-JP" altLang="en-US" sz="1000" dirty="0"/>
          </a:p>
        </p:txBody>
      </p:sp>
      <p:sp>
        <p:nvSpPr>
          <p:cNvPr id="63" name="テキスト ボックス 62"/>
          <p:cNvSpPr txBox="1"/>
          <p:nvPr/>
        </p:nvSpPr>
        <p:spPr>
          <a:xfrm>
            <a:off x="107600" y="3280934"/>
            <a:ext cx="5123348" cy="307777"/>
          </a:xfrm>
          <a:prstGeom prst="rect">
            <a:avLst/>
          </a:prstGeom>
          <a:noFill/>
        </p:spPr>
        <p:txBody>
          <a:bodyPr wrap="square" rtlCol="0">
            <a:spAutoFit/>
          </a:bodyPr>
          <a:lstStyle/>
          <a:p>
            <a:r>
              <a:rPr kumimoji="1" lang="ja-JP" altLang="en-US" sz="1400" b="1" dirty="0" smtClean="0">
                <a:effectLst>
                  <a:outerShdw blurRad="38100" dist="38100" dir="2700000" algn="tl">
                    <a:srgbClr val="000000">
                      <a:alpha val="43137"/>
                    </a:srgbClr>
                  </a:outerShdw>
                </a:effectLst>
              </a:rPr>
              <a:t>汚染された手で作業着を着るとどうなるのか？</a:t>
            </a:r>
            <a:endParaRPr kumimoji="1" lang="ja-JP" altLang="en-US" sz="1400" b="1" dirty="0">
              <a:effectLst>
                <a:outerShdw blurRad="38100" dist="38100" dir="2700000" algn="tl">
                  <a:srgbClr val="000000">
                    <a:alpha val="43137"/>
                  </a:srgbClr>
                </a:outerShdw>
              </a:effectLst>
            </a:endParaRPr>
          </a:p>
        </p:txBody>
      </p:sp>
      <p:sp>
        <p:nvSpPr>
          <p:cNvPr id="64" name="テキスト ボックス 63"/>
          <p:cNvSpPr txBox="1"/>
          <p:nvPr/>
        </p:nvSpPr>
        <p:spPr>
          <a:xfrm>
            <a:off x="179630" y="3500840"/>
            <a:ext cx="6567977" cy="461665"/>
          </a:xfrm>
          <a:prstGeom prst="rect">
            <a:avLst/>
          </a:prstGeom>
          <a:noFill/>
        </p:spPr>
        <p:txBody>
          <a:bodyPr wrap="square" rtlCol="0">
            <a:spAutoFit/>
          </a:bodyPr>
          <a:lstStyle/>
          <a:p>
            <a:r>
              <a:rPr lang="ja-JP" altLang="en-US" sz="1200" dirty="0" smtClean="0"/>
              <a:t>　長野県北信保健所が行った実験を基にして、汚染</a:t>
            </a:r>
            <a:r>
              <a:rPr lang="ja-JP" altLang="en-US" sz="1200" dirty="0"/>
              <a:t>された</a:t>
            </a:r>
            <a:r>
              <a:rPr lang="ja-JP" altLang="en-US" sz="1200" dirty="0" smtClean="0"/>
              <a:t>状態</a:t>
            </a:r>
            <a:r>
              <a:rPr lang="ja-JP" altLang="en-US" sz="1200" dirty="0"/>
              <a:t>の</a:t>
            </a:r>
            <a:r>
              <a:rPr lang="ja-JP" altLang="en-US" sz="1200" dirty="0" smtClean="0"/>
              <a:t>手で作業着を着るとどのように汚染が広がるのか以下の手順で実験してみました！</a:t>
            </a:r>
            <a:endParaRPr kumimoji="1" lang="ja-JP" altLang="en-US" sz="1200" dirty="0"/>
          </a:p>
        </p:txBody>
      </p:sp>
      <p:sp>
        <p:nvSpPr>
          <p:cNvPr id="73" name="右矢印 72"/>
          <p:cNvSpPr/>
          <p:nvPr/>
        </p:nvSpPr>
        <p:spPr>
          <a:xfrm>
            <a:off x="158928" y="6050378"/>
            <a:ext cx="376059" cy="531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577330" y="9644390"/>
            <a:ext cx="426720" cy="261610"/>
          </a:xfrm>
          <a:prstGeom prst="rect">
            <a:avLst/>
          </a:prstGeom>
          <a:noFill/>
        </p:spPr>
        <p:txBody>
          <a:bodyPr wrap="square" rtlCol="0">
            <a:spAutoFit/>
          </a:bodyPr>
          <a:lstStyle/>
          <a:p>
            <a:r>
              <a:rPr kumimoji="1" lang="ja-JP" altLang="en-US" sz="1050" dirty="0" smtClean="0"/>
              <a:t>２</a:t>
            </a:r>
            <a:endParaRPr kumimoji="1" lang="ja-JP" altLang="en-US" sz="1050" dirty="0"/>
          </a:p>
        </p:txBody>
      </p:sp>
      <p:pic>
        <p:nvPicPr>
          <p:cNvPr id="8" name="図 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1601" y="4222260"/>
            <a:ext cx="2004313" cy="1218754"/>
          </a:xfrm>
          <a:prstGeom prst="rect">
            <a:avLst/>
          </a:prstGeom>
          <a:ln>
            <a:solidFill>
              <a:schemeClr val="tx1"/>
            </a:solidFill>
          </a:ln>
        </p:spPr>
      </p:pic>
      <p:pic>
        <p:nvPicPr>
          <p:cNvPr id="9" name="図 8"/>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817748" y="4217524"/>
            <a:ext cx="1764989" cy="1223489"/>
          </a:xfrm>
          <a:prstGeom prst="rect">
            <a:avLst/>
          </a:prstGeom>
          <a:ln>
            <a:solidFill>
              <a:schemeClr val="tx1"/>
            </a:solidFill>
          </a:ln>
        </p:spPr>
      </p:pic>
      <p:pic>
        <p:nvPicPr>
          <p:cNvPr id="11" name="図 10"/>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438882" y="5537978"/>
            <a:ext cx="2074770" cy="1356530"/>
          </a:xfrm>
          <a:prstGeom prst="rect">
            <a:avLst/>
          </a:prstGeom>
          <a:ln>
            <a:solidFill>
              <a:schemeClr val="tx1"/>
            </a:solidFill>
          </a:ln>
        </p:spPr>
      </p:pic>
      <p:pic>
        <p:nvPicPr>
          <p:cNvPr id="12" name="図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435935" y="7528312"/>
            <a:ext cx="2037133" cy="1527851"/>
          </a:xfrm>
          <a:prstGeom prst="rect">
            <a:avLst/>
          </a:prstGeom>
          <a:ln>
            <a:solidFill>
              <a:schemeClr val="tx1"/>
            </a:solidFill>
          </a:ln>
        </p:spPr>
      </p:pic>
      <p:sp>
        <p:nvSpPr>
          <p:cNvPr id="13" name="AutoShape 4" descr="https://portal.pref.kanagawa.jp/aqua/cbb58dfb-fba4-4a52-9edd-ab4c6748d3bb/view;/P3220222.JPG?modified=1496306898852&amp;num=2">
            <a:hlinkClick r:id="rId12"/>
          </p:cNvPr>
          <p:cNvSpPr>
            <a:spLocks noChangeAspect="1" noChangeArrowheads="1"/>
          </p:cNvSpPr>
          <p:nvPr/>
        </p:nvSpPr>
        <p:spPr bwMode="auto">
          <a:xfrm>
            <a:off x="777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6" descr="https://portal.pref.kanagawa.jp/aqua/cbb58dfb-fba4-4a52-9edd-ab4c6748d3bb/view;/P3220222.JPG?modified=1496306898852&amp;num=2">
            <a:hlinkClick r:id="rId12"/>
          </p:cNvPr>
          <p:cNvSpPr>
            <a:spLocks noChangeAspect="1" noChangeArrowheads="1"/>
          </p:cNvSpPr>
          <p:nvPr/>
        </p:nvSpPr>
        <p:spPr bwMode="auto">
          <a:xfrm>
            <a:off x="2301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図 15"/>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800836" y="5532203"/>
            <a:ext cx="1776494" cy="1332371"/>
          </a:xfrm>
          <a:prstGeom prst="rect">
            <a:avLst/>
          </a:prstGeom>
          <a:ln>
            <a:solidFill>
              <a:schemeClr val="tx1"/>
            </a:solidFill>
          </a:ln>
        </p:spPr>
      </p:pic>
      <p:sp>
        <p:nvSpPr>
          <p:cNvPr id="54" name="右矢印 53"/>
          <p:cNvSpPr/>
          <p:nvPr/>
        </p:nvSpPr>
        <p:spPr>
          <a:xfrm>
            <a:off x="4424331" y="4550229"/>
            <a:ext cx="445010" cy="531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右矢印 74"/>
          <p:cNvSpPr/>
          <p:nvPr/>
        </p:nvSpPr>
        <p:spPr>
          <a:xfrm>
            <a:off x="4513652" y="5993881"/>
            <a:ext cx="279237" cy="53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右矢印 73"/>
          <p:cNvSpPr/>
          <p:nvPr/>
        </p:nvSpPr>
        <p:spPr>
          <a:xfrm>
            <a:off x="2167592" y="6012538"/>
            <a:ext cx="260240" cy="53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657225" y="3925550"/>
            <a:ext cx="3152775"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smtClean="0"/>
              <a:t>①ズボン、下着を脱ぎ、便器に座っている状態で、汚染された手を再現した（１度お尻を拭いた後を再現）。</a:t>
            </a:r>
            <a:endParaRPr kumimoji="1" lang="ja-JP" altLang="en-US" sz="1050" dirty="0"/>
          </a:p>
        </p:txBody>
      </p:sp>
      <p:sp>
        <p:nvSpPr>
          <p:cNvPr id="59" name="テキスト ボックス 58"/>
          <p:cNvSpPr txBox="1"/>
          <p:nvPr/>
        </p:nvSpPr>
        <p:spPr>
          <a:xfrm>
            <a:off x="4793513" y="3924874"/>
            <a:ext cx="1808345"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smtClean="0"/>
              <a:t>②この状態で、再度トイレットペーパーでお尻を拭く。</a:t>
            </a:r>
            <a:endParaRPr kumimoji="1" lang="ja-JP" altLang="en-US" sz="1050" dirty="0"/>
          </a:p>
        </p:txBody>
      </p:sp>
      <p:sp>
        <p:nvSpPr>
          <p:cNvPr id="62" name="テキスト ボックス 61"/>
          <p:cNvSpPr txBox="1"/>
          <p:nvPr/>
        </p:nvSpPr>
        <p:spPr>
          <a:xfrm>
            <a:off x="224985" y="6792168"/>
            <a:ext cx="1898137"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smtClean="0"/>
              <a:t>③下着、ズボンを引き上げる。</a:t>
            </a:r>
            <a:endParaRPr kumimoji="1" lang="ja-JP" altLang="en-US" sz="1050" dirty="0"/>
          </a:p>
        </p:txBody>
      </p:sp>
      <p:sp>
        <p:nvSpPr>
          <p:cNvPr id="67" name="テキスト ボックス 66"/>
          <p:cNvSpPr txBox="1"/>
          <p:nvPr/>
        </p:nvSpPr>
        <p:spPr>
          <a:xfrm>
            <a:off x="2761495" y="6802234"/>
            <a:ext cx="1462487"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smtClean="0"/>
              <a:t>④肌着を中に入れる。</a:t>
            </a:r>
            <a:endParaRPr kumimoji="1" lang="ja-JP" altLang="en-US" sz="1050" dirty="0"/>
          </a:p>
        </p:txBody>
      </p:sp>
      <p:sp>
        <p:nvSpPr>
          <p:cNvPr id="78" name="テキスト ボックス 77"/>
          <p:cNvSpPr txBox="1"/>
          <p:nvPr/>
        </p:nvSpPr>
        <p:spPr>
          <a:xfrm>
            <a:off x="4860677" y="6692330"/>
            <a:ext cx="169205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smtClean="0"/>
              <a:t>⑤水洗レバーを引き、トイレの外に出る。</a:t>
            </a:r>
            <a:endParaRPr kumimoji="1" lang="ja-JP" altLang="en-US" sz="1050" dirty="0"/>
          </a:p>
        </p:txBody>
      </p:sp>
      <p:sp>
        <p:nvSpPr>
          <p:cNvPr id="79" name="正方形/長方形 78"/>
          <p:cNvSpPr/>
          <p:nvPr/>
        </p:nvSpPr>
        <p:spPr>
          <a:xfrm>
            <a:off x="2484670" y="8981058"/>
            <a:ext cx="1939661"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rgbClr val="FF0000"/>
                </a:solidFill>
              </a:rPr>
              <a:t>上着</a:t>
            </a:r>
            <a:r>
              <a:rPr lang="ja-JP" altLang="en-US" sz="900" dirty="0" smtClean="0">
                <a:solidFill>
                  <a:srgbClr val="FF0000"/>
                </a:solidFill>
              </a:rPr>
              <a:t>の後ろ側にも汚れは付着</a:t>
            </a:r>
            <a:endParaRPr kumimoji="1" lang="ja-JP" altLang="en-US" sz="900" dirty="0">
              <a:solidFill>
                <a:srgbClr val="FF0000"/>
              </a:solidFill>
            </a:endParaRPr>
          </a:p>
        </p:txBody>
      </p:sp>
      <p:sp>
        <p:nvSpPr>
          <p:cNvPr id="17" name="テキスト ボックス 16"/>
          <p:cNvSpPr txBox="1"/>
          <p:nvPr/>
        </p:nvSpPr>
        <p:spPr>
          <a:xfrm>
            <a:off x="2955090" y="7859183"/>
            <a:ext cx="718273" cy="215444"/>
          </a:xfrm>
          <a:prstGeom prst="rect">
            <a:avLst/>
          </a:prstGeom>
          <a:noFill/>
        </p:spPr>
        <p:txBody>
          <a:bodyPr wrap="square" rtlCol="0">
            <a:spAutoFit/>
          </a:bodyPr>
          <a:lstStyle/>
          <a:p>
            <a:r>
              <a:rPr kumimoji="1" lang="ja-JP" altLang="en-US" sz="800" dirty="0" smtClean="0"/>
              <a:t>上着の内側</a:t>
            </a:r>
            <a:endParaRPr kumimoji="1" lang="ja-JP" altLang="en-US" sz="800" dirty="0"/>
          </a:p>
        </p:txBody>
      </p:sp>
      <p:cxnSp>
        <p:nvCxnSpPr>
          <p:cNvPr id="19" name="直線矢印コネクタ 18"/>
          <p:cNvCxnSpPr/>
          <p:nvPr/>
        </p:nvCxnSpPr>
        <p:spPr>
          <a:xfrm>
            <a:off x="3215640" y="8027865"/>
            <a:ext cx="113826" cy="361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883423" y="7136760"/>
            <a:ext cx="5250677" cy="369332"/>
          </a:xfrm>
          <a:prstGeom prst="rect">
            <a:avLst/>
          </a:prstGeom>
          <a:noFill/>
        </p:spPr>
        <p:txBody>
          <a:bodyPr wrap="square" rtlCol="0">
            <a:spAutoFit/>
          </a:bodyPr>
          <a:lstStyle/>
          <a:p>
            <a:r>
              <a:rPr lang="ja-JP" altLang="en-US" b="1" dirty="0" smtClean="0"/>
              <a:t>実験の結果・・・手の汚れは作業着を汚染していた！</a:t>
            </a:r>
            <a:endParaRPr kumimoji="1" lang="ja-JP" altLang="en-US" b="1" dirty="0"/>
          </a:p>
        </p:txBody>
      </p:sp>
      <p:sp>
        <p:nvSpPr>
          <p:cNvPr id="80" name="角丸四角形 79"/>
          <p:cNvSpPr/>
          <p:nvPr/>
        </p:nvSpPr>
        <p:spPr>
          <a:xfrm>
            <a:off x="2281566" y="9261828"/>
            <a:ext cx="2284319" cy="576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050" dirty="0" smtClean="0">
                <a:solidFill>
                  <a:schemeClr val="tx1"/>
                </a:solidFill>
              </a:rPr>
              <a:t>　肌着を中に入れた</a:t>
            </a:r>
            <a:r>
              <a:rPr lang="ja-JP" altLang="en-US" sz="1050" dirty="0">
                <a:solidFill>
                  <a:schemeClr val="tx1"/>
                </a:solidFill>
              </a:rPr>
              <a:t>際</a:t>
            </a:r>
            <a:r>
              <a:rPr lang="ja-JP" altLang="en-US" sz="1050" dirty="0" smtClean="0">
                <a:solidFill>
                  <a:schemeClr val="tx1"/>
                </a:solidFill>
              </a:rPr>
              <a:t>に上着の内側も汚染したと考えられました。他にも上着の</a:t>
            </a:r>
            <a:r>
              <a:rPr lang="ja-JP" altLang="en-US" sz="1050" dirty="0" err="1" smtClean="0">
                <a:solidFill>
                  <a:schemeClr val="tx1"/>
                </a:solidFill>
              </a:rPr>
              <a:t>すそ</a:t>
            </a:r>
            <a:r>
              <a:rPr lang="ja-JP" altLang="en-US" sz="1050" dirty="0" smtClean="0">
                <a:solidFill>
                  <a:schemeClr val="tx1"/>
                </a:solidFill>
              </a:rPr>
              <a:t>、ズボンの後ろに汚れが付着していました。</a:t>
            </a:r>
            <a:endParaRPr kumimoji="1" lang="ja-JP" altLang="en-US" sz="1050" dirty="0">
              <a:solidFill>
                <a:schemeClr val="tx1"/>
              </a:solidFill>
            </a:endParaRPr>
          </a:p>
        </p:txBody>
      </p:sp>
    </p:spTree>
    <p:extLst>
      <p:ext uri="{BB962C8B-B14F-4D97-AF65-F5344CB8AC3E}">
        <p14:creationId xmlns:p14="http://schemas.microsoft.com/office/powerpoint/2010/main" val="31586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nvPr>
        </p:nvGraphicFramePr>
        <p:xfrm>
          <a:off x="4270872" y="5022276"/>
          <a:ext cx="2541136" cy="213807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24983" y="3392428"/>
            <a:ext cx="6524029" cy="1200329"/>
          </a:xfrm>
          <a:prstGeom prst="rect">
            <a:avLst/>
          </a:prstGeom>
          <a:noFill/>
        </p:spPr>
        <p:txBody>
          <a:bodyPr wrap="square" rtlCol="0">
            <a:spAutoFit/>
          </a:bodyPr>
          <a:lstStyle/>
          <a:p>
            <a:r>
              <a:rPr lang="ja-JP" altLang="en-US" sz="1200" dirty="0" smtClean="0">
                <a:latin typeface="+mn-ea"/>
              </a:rPr>
              <a:t>　実はノロウイルス感染症の厄介なところがもう一つあります。それは本人がなかなか症状を自覚できず、日常とは違う何かを感じても、働くことに差し障りのないような軽い症状しか示さない感染者がいることです。このような感染者の便は、下痢までは至りませんが、軟便が勢いよく出ることがあり、その場合、お尻への跳ね返りがかなりあります。ウイルスの排出量は、同じといわれており、多量のノロウイルスが手から作業着に付着しまうと危険が回避できません。</a:t>
            </a:r>
            <a:r>
              <a:rPr lang="ja-JP" altLang="en-US" sz="1200" dirty="0" smtClean="0">
                <a:solidFill>
                  <a:srgbClr val="FF0000"/>
                </a:solidFill>
                <a:latin typeface="+mn-ea"/>
              </a:rPr>
              <a:t>現在の下痢、嘔吐、発熱のみの項目しかない健康チェックでは、このような感染者を把握することは困難です。</a:t>
            </a:r>
            <a:endParaRPr lang="en-US" altLang="ja-JP" sz="1200" dirty="0" smtClean="0">
              <a:solidFill>
                <a:srgbClr val="FF0000"/>
              </a:solidFill>
              <a:latin typeface="+mn-ea"/>
            </a:endParaRPr>
          </a:p>
        </p:txBody>
      </p:sp>
      <p:sp>
        <p:nvSpPr>
          <p:cNvPr id="6" name="フローチャート: 代替処理 5"/>
          <p:cNvSpPr/>
          <p:nvPr/>
        </p:nvSpPr>
        <p:spPr>
          <a:xfrm>
            <a:off x="176831" y="4711193"/>
            <a:ext cx="6547521" cy="279450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293903" y="4771727"/>
            <a:ext cx="5903233" cy="307777"/>
          </a:xfrm>
          <a:prstGeom prst="rect">
            <a:avLst/>
          </a:prstGeom>
          <a:noFill/>
        </p:spPr>
        <p:txBody>
          <a:bodyPr wrap="square" rtlCol="0">
            <a:spAutoFit/>
          </a:bodyPr>
          <a:lstStyle/>
          <a:p>
            <a:r>
              <a:rPr kumimoji="1" lang="ja-JP" altLang="en-US" sz="1400" b="1" dirty="0" smtClean="0"/>
              <a:t>実際の</a:t>
            </a:r>
            <a:r>
              <a:rPr lang="ja-JP" altLang="en-US" sz="1400" b="1" dirty="0" smtClean="0"/>
              <a:t>食中毒事件でも下痢・嘔吐の症状がない患者がいた！</a:t>
            </a:r>
            <a:endParaRPr kumimoji="1" lang="ja-JP" altLang="en-US" sz="1400" b="1" dirty="0"/>
          </a:p>
        </p:txBody>
      </p:sp>
      <p:sp>
        <p:nvSpPr>
          <p:cNvPr id="8" name="テキスト ボックス 7"/>
          <p:cNvSpPr txBox="1"/>
          <p:nvPr/>
        </p:nvSpPr>
        <p:spPr>
          <a:xfrm>
            <a:off x="357903" y="5088875"/>
            <a:ext cx="4127753" cy="2492990"/>
          </a:xfrm>
          <a:prstGeom prst="rect">
            <a:avLst/>
          </a:prstGeom>
          <a:noFill/>
        </p:spPr>
        <p:txBody>
          <a:bodyPr wrap="square" rtlCol="0">
            <a:spAutoFit/>
          </a:bodyPr>
          <a:lstStyle/>
          <a:p>
            <a:r>
              <a:rPr kumimoji="1" lang="ja-JP" altLang="en-US" sz="1200" dirty="0" smtClean="0">
                <a:latin typeface="+mn-ea"/>
              </a:rPr>
              <a:t>　２０１４年に起こった食中毒事件で患者さんの症状を調査し、分析したところ次のような結果になりました。</a:t>
            </a:r>
            <a:endParaRPr kumimoji="1" lang="en-US" altLang="ja-JP" sz="1200" dirty="0" smtClean="0">
              <a:latin typeface="+mn-ea"/>
            </a:endParaRPr>
          </a:p>
          <a:p>
            <a:r>
              <a:rPr lang="ja-JP" altLang="en-US" sz="1200" dirty="0" smtClean="0">
                <a:latin typeface="+mn-ea"/>
              </a:rPr>
              <a:t>　</a:t>
            </a:r>
            <a:endParaRPr lang="en-US" altLang="ja-JP" sz="500" dirty="0" smtClean="0">
              <a:latin typeface="+mn-ea"/>
            </a:endParaRPr>
          </a:p>
          <a:p>
            <a:r>
              <a:rPr lang="ja-JP" altLang="en-US" sz="1200" dirty="0" smtClean="0">
                <a:latin typeface="+mn-ea"/>
              </a:rPr>
              <a:t>　多くの患者さんはノロウイルスに典型的な激しい下痢や嘔吐の症状がありました。しかし、このような</a:t>
            </a:r>
            <a:r>
              <a:rPr lang="ja-JP" altLang="en-US" sz="1200" b="1" dirty="0" smtClean="0">
                <a:solidFill>
                  <a:srgbClr val="FF0000"/>
                </a:solidFill>
                <a:latin typeface="+mn-ea"/>
              </a:rPr>
              <a:t>下痢・嘔吐がない患者が１４％</a:t>
            </a:r>
            <a:r>
              <a:rPr lang="ja-JP" altLang="en-US" sz="1200" dirty="0" smtClean="0">
                <a:latin typeface="+mn-ea"/>
              </a:rPr>
              <a:t>もいました。この患者さんに共通してみられた症状として、</a:t>
            </a:r>
            <a:r>
              <a:rPr lang="ja-JP" altLang="en-US" sz="1200" b="1" dirty="0" smtClean="0">
                <a:solidFill>
                  <a:srgbClr val="FF0000"/>
                </a:solidFill>
                <a:latin typeface="+mn-ea"/>
              </a:rPr>
              <a:t>胃の不快感（吐き気を含む）、食欲不振などの胃腸症状</a:t>
            </a:r>
            <a:r>
              <a:rPr lang="ja-JP" altLang="en-US" sz="1200" dirty="0" smtClean="0">
                <a:latin typeface="+mn-ea"/>
              </a:rPr>
              <a:t>がありました。また、</a:t>
            </a:r>
            <a:r>
              <a:rPr lang="ja-JP" altLang="en-US" sz="1200" b="1" dirty="0" smtClean="0">
                <a:solidFill>
                  <a:srgbClr val="FF0000"/>
                </a:solidFill>
                <a:latin typeface="+mn-ea"/>
              </a:rPr>
              <a:t>倦怠感や微熱</a:t>
            </a:r>
            <a:r>
              <a:rPr lang="ja-JP" altLang="en-US" sz="1200" dirty="0" smtClean="0">
                <a:latin typeface="+mn-ea"/>
              </a:rPr>
              <a:t>がありましたが、便は</a:t>
            </a:r>
            <a:r>
              <a:rPr lang="ja-JP" altLang="en-US" sz="1200" b="1" dirty="0" smtClean="0">
                <a:solidFill>
                  <a:srgbClr val="FF0000"/>
                </a:solidFill>
                <a:latin typeface="+mn-ea"/>
              </a:rPr>
              <a:t>軟便</a:t>
            </a:r>
            <a:r>
              <a:rPr lang="ja-JP" altLang="en-US" sz="1200" dirty="0" smtClean="0">
                <a:latin typeface="+mn-ea"/>
              </a:rPr>
              <a:t>程度でした。検便を実施できた</a:t>
            </a:r>
            <a:r>
              <a:rPr lang="ja-JP" altLang="en-US" sz="1200" b="1" dirty="0" smtClean="0">
                <a:solidFill>
                  <a:srgbClr val="FF0000"/>
                </a:solidFill>
                <a:latin typeface="+mn-ea"/>
              </a:rPr>
              <a:t>患者１名からはノロウイルスが検出</a:t>
            </a:r>
            <a:r>
              <a:rPr lang="ja-JP" altLang="en-US" sz="1200" dirty="0" smtClean="0">
                <a:latin typeface="+mn-ea"/>
              </a:rPr>
              <a:t>されました。</a:t>
            </a:r>
            <a:endParaRPr lang="en-US" altLang="ja-JP" sz="1200" dirty="0" smtClean="0">
              <a:latin typeface="+mn-ea"/>
            </a:endParaRPr>
          </a:p>
          <a:p>
            <a:r>
              <a:rPr lang="ja-JP" altLang="en-US" sz="1200" dirty="0">
                <a:latin typeface="+mn-ea"/>
              </a:rPr>
              <a:t>　</a:t>
            </a:r>
            <a:r>
              <a:rPr lang="ja-JP" altLang="en-US" sz="1200" dirty="0" smtClean="0">
                <a:latin typeface="+mn-ea"/>
              </a:rPr>
              <a:t>患者全体では発熱は３７．５℃以下が５０％となっており、この発熱は１日～２日で下がり、平熱に戻っています。</a:t>
            </a:r>
            <a:endParaRPr lang="en-US" altLang="ja-JP" sz="1200" dirty="0" smtClean="0">
              <a:latin typeface="+mn-ea"/>
            </a:endParaRPr>
          </a:p>
          <a:p>
            <a:endParaRPr lang="en-US" altLang="ja-JP" sz="1200" dirty="0" smtClean="0">
              <a:latin typeface="+mn-ea"/>
            </a:endParaRPr>
          </a:p>
        </p:txBody>
      </p:sp>
      <p:cxnSp>
        <p:nvCxnSpPr>
          <p:cNvPr id="9" name="直線矢印コネクタ 8"/>
          <p:cNvCxnSpPr/>
          <p:nvPr/>
        </p:nvCxnSpPr>
        <p:spPr>
          <a:xfrm>
            <a:off x="5091995" y="5467048"/>
            <a:ext cx="2771" cy="277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4565431" y="5089506"/>
            <a:ext cx="2320915" cy="2313608"/>
            <a:chOff x="4589816" y="1477900"/>
            <a:chExt cx="2588963" cy="2441457"/>
          </a:xfrm>
        </p:grpSpPr>
        <p:sp>
          <p:nvSpPr>
            <p:cNvPr id="11" name="テキスト ボックス 10"/>
            <p:cNvSpPr txBox="1"/>
            <p:nvPr/>
          </p:nvSpPr>
          <p:spPr>
            <a:xfrm>
              <a:off x="4924011" y="2850242"/>
              <a:ext cx="1776467" cy="454698"/>
            </a:xfrm>
            <a:prstGeom prst="rect">
              <a:avLst/>
            </a:prstGeom>
            <a:noFill/>
          </p:spPr>
          <p:txBody>
            <a:bodyPr wrap="square" rtlCol="0">
              <a:spAutoFit/>
            </a:bodyPr>
            <a:lstStyle/>
            <a:p>
              <a:r>
                <a:rPr lang="ja-JP" altLang="en-US" sz="1050" dirty="0" smtClean="0"/>
                <a:t>下痢・嘔吐があった患者８６％</a:t>
              </a:r>
              <a:endParaRPr lang="en-US" altLang="ja-JP" sz="1050" dirty="0" smtClean="0"/>
            </a:p>
          </p:txBody>
        </p:sp>
        <p:sp>
          <p:nvSpPr>
            <p:cNvPr id="12" name="テキスト ボックス 11"/>
            <p:cNvSpPr txBox="1"/>
            <p:nvPr/>
          </p:nvSpPr>
          <p:spPr>
            <a:xfrm>
              <a:off x="4879723" y="1477900"/>
              <a:ext cx="1961576" cy="454698"/>
            </a:xfrm>
            <a:prstGeom prst="rect">
              <a:avLst/>
            </a:prstGeom>
            <a:noFill/>
          </p:spPr>
          <p:txBody>
            <a:bodyPr wrap="square" rtlCol="0">
              <a:spAutoFit/>
            </a:bodyPr>
            <a:lstStyle/>
            <a:p>
              <a:r>
                <a:rPr lang="ja-JP" altLang="en-US" sz="1100" dirty="0" smtClean="0"/>
                <a:t>下痢・嘔吐がなかった患者　１４％</a:t>
              </a:r>
              <a:endParaRPr lang="en-US" altLang="ja-JP" sz="1100" dirty="0" smtClean="0"/>
            </a:p>
          </p:txBody>
        </p:sp>
        <p:sp>
          <p:nvSpPr>
            <p:cNvPr id="13" name="テキスト ボックス 12"/>
            <p:cNvSpPr txBox="1"/>
            <p:nvPr/>
          </p:nvSpPr>
          <p:spPr>
            <a:xfrm>
              <a:off x="4589816" y="3643291"/>
              <a:ext cx="2588963" cy="276066"/>
            </a:xfrm>
            <a:prstGeom prst="rect">
              <a:avLst/>
            </a:prstGeom>
            <a:noFill/>
          </p:spPr>
          <p:txBody>
            <a:bodyPr wrap="square" rtlCol="0">
              <a:spAutoFit/>
            </a:bodyPr>
            <a:lstStyle/>
            <a:p>
              <a:r>
                <a:rPr lang="ja-JP" altLang="en-US" sz="1100" dirty="0" smtClean="0">
                  <a:latin typeface="+mn-ea"/>
                </a:rPr>
                <a:t>図：患者（５０人）の症状の内訳</a:t>
              </a:r>
              <a:endParaRPr kumimoji="1" lang="ja-JP" altLang="en-US" sz="1100" dirty="0">
                <a:latin typeface="+mn-ea"/>
              </a:endParaRPr>
            </a:p>
          </p:txBody>
        </p:sp>
      </p:grpSp>
      <p:sp>
        <p:nvSpPr>
          <p:cNvPr id="14" name="テキスト ボックス 13"/>
          <p:cNvSpPr txBox="1"/>
          <p:nvPr/>
        </p:nvSpPr>
        <p:spPr>
          <a:xfrm>
            <a:off x="224983" y="2173632"/>
            <a:ext cx="4485271" cy="830997"/>
          </a:xfrm>
          <a:prstGeom prst="rect">
            <a:avLst/>
          </a:prstGeom>
          <a:noFill/>
        </p:spPr>
        <p:txBody>
          <a:bodyPr wrap="square" rtlCol="0">
            <a:spAutoFit/>
          </a:bodyPr>
          <a:lstStyle/>
          <a:p>
            <a:r>
              <a:rPr lang="ja-JP" altLang="en-US" sz="1200" dirty="0" smtClean="0">
                <a:latin typeface="+mn-ea"/>
              </a:rPr>
              <a:t>　</a:t>
            </a:r>
            <a:endParaRPr lang="en-US" altLang="ja-JP" sz="1200" dirty="0">
              <a:latin typeface="+mn-ea"/>
            </a:endParaRPr>
          </a:p>
          <a:p>
            <a:r>
              <a:rPr lang="ja-JP" altLang="en-US" sz="1200" dirty="0" smtClean="0">
                <a:latin typeface="+mn-ea"/>
              </a:rPr>
              <a:t>　そうなると、</a:t>
            </a:r>
            <a:r>
              <a:rPr lang="ja-JP" altLang="en-US" sz="1200" dirty="0" smtClean="0">
                <a:solidFill>
                  <a:srgbClr val="FF0000"/>
                </a:solidFill>
                <a:latin typeface="+mn-ea"/>
              </a:rPr>
              <a:t>下痢、嘔吐、発熱などのノロウイルス感染が疑われるような症状がある場合は、トイレを使用せざるを得ませんので、「感染拡大の危険有」とみて従事を禁止すること</a:t>
            </a:r>
            <a:r>
              <a:rPr lang="ja-JP" altLang="en-US" sz="1200" dirty="0" smtClean="0">
                <a:latin typeface="+mn-ea"/>
              </a:rPr>
              <a:t>が求められます。</a:t>
            </a:r>
            <a:endParaRPr lang="en-US" altLang="ja-JP" sz="1200" dirty="0" smtClean="0">
              <a:latin typeface="+mn-ea"/>
            </a:endParaRPr>
          </a:p>
        </p:txBody>
      </p:sp>
      <p:sp>
        <p:nvSpPr>
          <p:cNvPr id="15" name="テキスト ボックス 14"/>
          <p:cNvSpPr txBox="1"/>
          <p:nvPr/>
        </p:nvSpPr>
        <p:spPr>
          <a:xfrm>
            <a:off x="250214" y="360727"/>
            <a:ext cx="4335503" cy="2031325"/>
          </a:xfrm>
          <a:prstGeom prst="rect">
            <a:avLst/>
          </a:prstGeom>
          <a:noFill/>
        </p:spPr>
        <p:txBody>
          <a:bodyPr wrap="square" rtlCol="0">
            <a:spAutoFit/>
          </a:bodyPr>
          <a:lstStyle/>
          <a:p>
            <a:r>
              <a:rPr kumimoji="1" lang="ja-JP" altLang="en-US" sz="1200" dirty="0" smtClean="0"/>
              <a:t>　作業着の汚染防止は、手袋を着用し、排便後、お尻を拭き、手袋を慎重にはずし、その後身支度をすれば、親指の付け根などからの汚染はある程度防げます（今回この実験も行い、手から作業着への濃厚汚染は防ぐことができることを確認しました。</a:t>
            </a:r>
            <a:r>
              <a:rPr lang="ja-JP" altLang="en-US" sz="1200" dirty="0"/>
              <a:t>）。</a:t>
            </a:r>
            <a:endParaRPr kumimoji="1" lang="en-US" altLang="ja-JP" sz="1200" dirty="0" smtClean="0"/>
          </a:p>
          <a:p>
            <a:endParaRPr kumimoji="1" lang="en-US" altLang="ja-JP" sz="500" dirty="0" smtClean="0"/>
          </a:p>
          <a:p>
            <a:r>
              <a:rPr kumimoji="1" lang="ja-JP" altLang="en-US" sz="1200" dirty="0" smtClean="0"/>
              <a:t>　</a:t>
            </a:r>
            <a:r>
              <a:rPr kumimoji="1" lang="ja-JP" altLang="en-US" sz="1200" dirty="0" smtClean="0">
                <a:solidFill>
                  <a:srgbClr val="FF0000"/>
                </a:solidFill>
              </a:rPr>
              <a:t>しかし、前頁のようにお尻に付いたウイルスが、下着を通過し、作業着表面に浸出する可能性は否定できません</a:t>
            </a:r>
            <a:r>
              <a:rPr lang="ja-JP" altLang="en-US" sz="1200" dirty="0">
                <a:solidFill>
                  <a:srgbClr val="FF0000"/>
                </a:solidFill>
              </a:rPr>
              <a:t>（トイレットペー</a:t>
            </a:r>
            <a:endParaRPr kumimoji="1" lang="en-US" altLang="ja-JP" sz="1200" dirty="0" smtClean="0">
              <a:solidFill>
                <a:srgbClr val="FF0000"/>
              </a:solidFill>
            </a:endParaRPr>
          </a:p>
          <a:p>
            <a:r>
              <a:rPr kumimoji="1" lang="ja-JP" altLang="en-US" sz="1200" dirty="0" smtClean="0">
                <a:solidFill>
                  <a:srgbClr val="FF0000"/>
                </a:solidFill>
              </a:rPr>
              <a:t>パー２０枚重ねを通過するという実験結果があります。</a:t>
            </a:r>
            <a:r>
              <a:rPr lang="ja-JP" altLang="en-US" sz="1200" dirty="0">
                <a:solidFill>
                  <a:srgbClr val="FF0000"/>
                </a:solidFill>
              </a:rPr>
              <a:t>）。</a:t>
            </a:r>
            <a:endParaRPr kumimoji="1" lang="en-US" altLang="ja-JP" sz="1200" dirty="0" smtClean="0">
              <a:solidFill>
                <a:srgbClr val="FF0000"/>
              </a:solidFill>
            </a:endParaRPr>
          </a:p>
          <a:p>
            <a:r>
              <a:rPr lang="ja-JP" altLang="en-US" sz="1200" dirty="0" smtClean="0"/>
              <a:t>　ウイルスの拡散はトイレから始まりますが、ウイルスを高排出する感染者がトイレを利用した場合には、ウイルスの拡散を完全にコントロールすることは困難といえます。</a:t>
            </a:r>
            <a:endParaRPr kumimoji="1" lang="ja-JP" altLang="en-US" sz="1200" dirty="0"/>
          </a:p>
        </p:txBody>
      </p:sp>
      <p:sp>
        <p:nvSpPr>
          <p:cNvPr id="17" name="テキスト ボックス 16"/>
          <p:cNvSpPr txBox="1"/>
          <p:nvPr/>
        </p:nvSpPr>
        <p:spPr>
          <a:xfrm>
            <a:off x="94776" y="48715"/>
            <a:ext cx="5123348" cy="307777"/>
          </a:xfrm>
          <a:prstGeom prst="rect">
            <a:avLst/>
          </a:prstGeom>
          <a:noFill/>
        </p:spPr>
        <p:txBody>
          <a:bodyPr wrap="square" rtlCol="0">
            <a:spAutoFit/>
          </a:bodyPr>
          <a:lstStyle/>
          <a:p>
            <a:r>
              <a:rPr kumimoji="1" lang="ja-JP" altLang="en-US" sz="1400" b="1" dirty="0" smtClean="0">
                <a:effectLst>
                  <a:outerShdw blurRad="38100" dist="38100" dir="2700000" algn="tl">
                    <a:srgbClr val="000000">
                      <a:alpha val="43137"/>
                    </a:srgbClr>
                  </a:outerShdw>
                </a:effectLst>
              </a:rPr>
              <a:t>では、どのように対策をしたらよいのか？</a:t>
            </a:r>
            <a:endParaRPr kumimoji="1" lang="ja-JP" altLang="en-US" sz="1400" b="1" dirty="0">
              <a:effectLst>
                <a:outerShdw blurRad="38100" dist="38100" dir="2700000" algn="tl">
                  <a:srgbClr val="000000">
                    <a:alpha val="43137"/>
                  </a:srgbClr>
                </a:outerShdw>
              </a:effectLst>
            </a:endParaRPr>
          </a:p>
        </p:txBody>
      </p:sp>
      <p:sp>
        <p:nvSpPr>
          <p:cNvPr id="20" name="テキスト ボックス 19"/>
          <p:cNvSpPr txBox="1"/>
          <p:nvPr/>
        </p:nvSpPr>
        <p:spPr>
          <a:xfrm>
            <a:off x="176831" y="3053586"/>
            <a:ext cx="6658098" cy="307777"/>
          </a:xfrm>
          <a:prstGeom prst="rect">
            <a:avLst/>
          </a:prstGeom>
          <a:noFill/>
        </p:spPr>
        <p:txBody>
          <a:bodyPr wrap="square" rtlCol="0">
            <a:spAutoFit/>
          </a:bodyPr>
          <a:lstStyle/>
          <a:p>
            <a:r>
              <a:rPr lang="ja-JP" altLang="en-US" sz="1400" b="1" dirty="0">
                <a:effectLst>
                  <a:outerShdw blurRad="38100" dist="38100" dir="2700000" algn="tl">
                    <a:srgbClr val="000000">
                      <a:alpha val="43137"/>
                    </a:srgbClr>
                  </a:outerShdw>
                </a:effectLst>
              </a:rPr>
              <a:t>では、日頃の健康チェックで下痢、嘔吐、発熱をチェックしているので安心でしょうか？</a:t>
            </a:r>
          </a:p>
        </p:txBody>
      </p:sp>
      <p:pic>
        <p:nvPicPr>
          <p:cNvPr id="30" name="Picture 2" descr="食中毒のイラスト">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207" y="8851250"/>
            <a:ext cx="715545" cy="100427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583806" y="9644390"/>
            <a:ext cx="426720" cy="261610"/>
          </a:xfrm>
          <a:prstGeom prst="rect">
            <a:avLst/>
          </a:prstGeom>
          <a:noFill/>
        </p:spPr>
        <p:txBody>
          <a:bodyPr wrap="square" rtlCol="0">
            <a:spAutoFit/>
          </a:bodyPr>
          <a:lstStyle/>
          <a:p>
            <a:r>
              <a:rPr kumimoji="1" lang="ja-JP" altLang="en-US" sz="1050" dirty="0" smtClean="0"/>
              <a:t>３</a:t>
            </a:r>
            <a:endParaRPr kumimoji="1" lang="ja-JP" altLang="en-US" sz="1050" dirty="0"/>
          </a:p>
        </p:txBody>
      </p:sp>
      <p:sp>
        <p:nvSpPr>
          <p:cNvPr id="22" name="テキスト ボックス 21"/>
          <p:cNvSpPr txBox="1"/>
          <p:nvPr/>
        </p:nvSpPr>
        <p:spPr>
          <a:xfrm>
            <a:off x="357903" y="4785015"/>
            <a:ext cx="936000" cy="252000"/>
          </a:xfrm>
          <a:prstGeom prst="ellipse">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sz="1400" b="1" dirty="0" smtClean="0"/>
              <a:t>根拠１</a:t>
            </a:r>
            <a:endParaRPr kumimoji="1" lang="ja-JP" altLang="en-US" sz="1400" b="1" dirty="0"/>
          </a:p>
        </p:txBody>
      </p:sp>
      <p:sp>
        <p:nvSpPr>
          <p:cNvPr id="65" name="フローチャート: 代替処理 64"/>
          <p:cNvSpPr/>
          <p:nvPr/>
        </p:nvSpPr>
        <p:spPr>
          <a:xfrm>
            <a:off x="176831" y="7543020"/>
            <a:ext cx="6547521" cy="229048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1144658" y="7567047"/>
            <a:ext cx="5509874" cy="461665"/>
          </a:xfrm>
          <a:prstGeom prst="rect">
            <a:avLst/>
          </a:prstGeom>
          <a:noFill/>
        </p:spPr>
        <p:txBody>
          <a:bodyPr wrap="square" rtlCol="0">
            <a:spAutoFit/>
          </a:bodyPr>
          <a:lstStyle/>
          <a:p>
            <a:r>
              <a:rPr lang="ja-JP" altLang="en-US" sz="1200" b="1" dirty="0" smtClean="0"/>
              <a:t>アメリカで行われたノロウイルスを使用した人体実験でも下痢・嘔吐のない感染者がいることが明らかとなった！</a:t>
            </a:r>
            <a:endParaRPr kumimoji="1" lang="ja-JP" altLang="en-US" sz="1200" b="1" dirty="0"/>
          </a:p>
        </p:txBody>
      </p:sp>
      <p:sp>
        <p:nvSpPr>
          <p:cNvPr id="67" name="テキスト ボックス 66"/>
          <p:cNvSpPr txBox="1"/>
          <p:nvPr/>
        </p:nvSpPr>
        <p:spPr>
          <a:xfrm>
            <a:off x="229980" y="7683109"/>
            <a:ext cx="936000" cy="252000"/>
          </a:xfrm>
          <a:prstGeom prst="ellipse">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sz="1400" b="1" dirty="0" smtClean="0"/>
              <a:t>根拠２</a:t>
            </a:r>
            <a:endParaRPr kumimoji="1" lang="ja-JP" altLang="en-US" sz="1400" b="1" dirty="0"/>
          </a:p>
        </p:txBody>
      </p:sp>
      <p:sp>
        <p:nvSpPr>
          <p:cNvPr id="68" name="テキスト ボックス 67"/>
          <p:cNvSpPr txBox="1"/>
          <p:nvPr/>
        </p:nvSpPr>
        <p:spPr>
          <a:xfrm>
            <a:off x="176831" y="7986969"/>
            <a:ext cx="6620335" cy="1015663"/>
          </a:xfrm>
          <a:prstGeom prst="rect">
            <a:avLst/>
          </a:prstGeom>
          <a:noFill/>
        </p:spPr>
        <p:txBody>
          <a:bodyPr wrap="square" rtlCol="0">
            <a:spAutoFit/>
          </a:bodyPr>
          <a:lstStyle/>
          <a:p>
            <a:r>
              <a:rPr kumimoji="1" lang="ja-JP" altLang="en-US" sz="1200" dirty="0" smtClean="0">
                <a:latin typeface="+mn-ea"/>
              </a:rPr>
              <a:t>　</a:t>
            </a:r>
            <a:r>
              <a:rPr lang="ja-JP" altLang="en-US" sz="1200" dirty="0" smtClean="0">
                <a:latin typeface="+mn-ea"/>
              </a:rPr>
              <a:t>アメリカ疾病予防管理センターが行った実験で、健康な成人男性１６人に対し、ノロウイルスを経口投与し、その後の症状とウイルスの排出状況をみる実験をしました。その結果、１６人中１１人は下痢や嘔吐といった典型的な症状がみられました。しかし、</a:t>
            </a:r>
            <a:r>
              <a:rPr lang="ja-JP" altLang="en-US" sz="1200" b="1" dirty="0" smtClean="0">
                <a:solidFill>
                  <a:srgbClr val="FF0000"/>
                </a:solidFill>
                <a:latin typeface="+mn-ea"/>
              </a:rPr>
              <a:t>残り５人には</a:t>
            </a:r>
            <a:r>
              <a:rPr lang="ja-JP" altLang="en-US" sz="1200" b="1" dirty="0">
                <a:solidFill>
                  <a:srgbClr val="FF0000"/>
                </a:solidFill>
                <a:latin typeface="+mn-ea"/>
              </a:rPr>
              <a:t>典型的な嘔吐及び下痢等の症状はなく、食欲不振や悪心等の症状</a:t>
            </a:r>
            <a:r>
              <a:rPr lang="ja-JP" altLang="en-US" sz="1200" b="1" dirty="0" smtClean="0">
                <a:solidFill>
                  <a:srgbClr val="FF0000"/>
                </a:solidFill>
                <a:latin typeface="+mn-ea"/>
              </a:rPr>
              <a:t>が共通して見られました</a:t>
            </a:r>
            <a:r>
              <a:rPr lang="ja-JP" altLang="en-US" sz="1200" dirty="0">
                <a:latin typeface="+mn-ea"/>
              </a:rPr>
              <a:t>。</a:t>
            </a:r>
            <a:endParaRPr lang="en-US" altLang="ja-JP" sz="1200" dirty="0">
              <a:latin typeface="+mn-ea"/>
            </a:endParaRPr>
          </a:p>
          <a:p>
            <a:endParaRPr lang="en-US" altLang="ja-JP" sz="1200" dirty="0" smtClean="0">
              <a:latin typeface="+mn-ea"/>
            </a:endParaRPr>
          </a:p>
        </p:txBody>
      </p:sp>
      <p:sp>
        <p:nvSpPr>
          <p:cNvPr id="71" name="テキスト ボックス 70"/>
          <p:cNvSpPr txBox="1"/>
          <p:nvPr/>
        </p:nvSpPr>
        <p:spPr>
          <a:xfrm>
            <a:off x="1955291" y="8789513"/>
            <a:ext cx="4196976" cy="972000"/>
          </a:xfrm>
          <a:prstGeom prst="wedgeRoundRectCallout">
            <a:avLst>
              <a:gd name="adj1" fmla="val -60761"/>
              <a:gd name="adj2" fmla="val -5978"/>
              <a:gd name="adj3" fmla="val 16667"/>
            </a:avLst>
          </a:prstGeom>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en-US" altLang="ja-JP" sz="1100" dirty="0" smtClean="0">
                <a:latin typeface="+mn-ea"/>
              </a:rPr>
              <a:t>5</a:t>
            </a:r>
            <a:r>
              <a:rPr lang="ja-JP" altLang="en-US" sz="1100" dirty="0" smtClean="0">
                <a:latin typeface="+mn-ea"/>
              </a:rPr>
              <a:t>人全員に</a:t>
            </a:r>
            <a:r>
              <a:rPr lang="ja-JP" altLang="en-US" sz="1100" b="1" dirty="0" smtClean="0">
                <a:solidFill>
                  <a:srgbClr val="FF0000"/>
                </a:solidFill>
                <a:latin typeface="+mn-ea"/>
              </a:rPr>
              <a:t>悪心、食欲不振</a:t>
            </a:r>
            <a:r>
              <a:rPr lang="ja-JP" altLang="en-US" sz="1100" dirty="0" smtClean="0">
                <a:latin typeface="+mn-ea"/>
              </a:rPr>
              <a:t>の症状が出た。</a:t>
            </a:r>
            <a:endParaRPr lang="en-US" altLang="ja-JP" sz="1100" dirty="0" smtClean="0">
              <a:latin typeface="+mn-ea"/>
            </a:endParaRPr>
          </a:p>
          <a:p>
            <a:r>
              <a:rPr lang="ja-JP" altLang="en-US" sz="1100" u="sng" dirty="0" smtClean="0">
                <a:latin typeface="+mn-ea"/>
              </a:rPr>
              <a:t>他に・・・</a:t>
            </a:r>
            <a:endParaRPr lang="en-US" altLang="ja-JP" sz="1100" u="sng" dirty="0" smtClean="0">
              <a:latin typeface="+mn-ea"/>
            </a:endParaRPr>
          </a:p>
          <a:p>
            <a:r>
              <a:rPr lang="ja-JP" altLang="en-US" sz="1100" dirty="0" smtClean="0">
                <a:latin typeface="+mn-ea"/>
              </a:rPr>
              <a:t>○倦怠感（４人）</a:t>
            </a:r>
            <a:r>
              <a:rPr lang="ja-JP" altLang="en-US" sz="1100" dirty="0">
                <a:latin typeface="+mn-ea"/>
              </a:rPr>
              <a:t>　</a:t>
            </a:r>
            <a:r>
              <a:rPr lang="ja-JP" altLang="en-US" sz="1100" dirty="0" smtClean="0">
                <a:latin typeface="+mn-ea"/>
              </a:rPr>
              <a:t>　　○腹部痙攣（３人）</a:t>
            </a:r>
            <a:r>
              <a:rPr lang="ja-JP" altLang="en-US" sz="1100" dirty="0">
                <a:latin typeface="+mn-ea"/>
              </a:rPr>
              <a:t>　</a:t>
            </a:r>
            <a:r>
              <a:rPr lang="ja-JP" altLang="en-US" sz="1100" dirty="0" smtClean="0">
                <a:latin typeface="+mn-ea"/>
              </a:rPr>
              <a:t>　　○筋肉痛（３人）</a:t>
            </a:r>
            <a:endParaRPr lang="en-US" altLang="ja-JP" sz="1100" dirty="0" smtClean="0">
              <a:latin typeface="+mn-ea"/>
            </a:endParaRPr>
          </a:p>
          <a:p>
            <a:r>
              <a:rPr lang="ja-JP" altLang="en-US" sz="1100" dirty="0" smtClean="0">
                <a:latin typeface="+mn-ea"/>
              </a:rPr>
              <a:t>○頭痛（３人）</a:t>
            </a:r>
            <a:r>
              <a:rPr lang="ja-JP" altLang="en-US" sz="1100" dirty="0">
                <a:latin typeface="+mn-ea"/>
              </a:rPr>
              <a:t>　</a:t>
            </a:r>
            <a:r>
              <a:rPr lang="ja-JP" altLang="en-US" sz="1100" dirty="0" smtClean="0">
                <a:latin typeface="+mn-ea"/>
              </a:rPr>
              <a:t>　　○３７．６℃以上の発熱（２人）</a:t>
            </a:r>
            <a:r>
              <a:rPr lang="ja-JP" altLang="en-US" sz="1100" dirty="0">
                <a:latin typeface="+mn-ea"/>
              </a:rPr>
              <a:t>　</a:t>
            </a:r>
            <a:r>
              <a:rPr lang="ja-JP" altLang="en-US" sz="1100" dirty="0" smtClean="0">
                <a:latin typeface="+mn-ea"/>
              </a:rPr>
              <a:t>　　○悪寒（２人）</a:t>
            </a:r>
            <a:endParaRPr lang="en-US" altLang="ja-JP" sz="1100" dirty="0" smtClean="0">
              <a:latin typeface="+mn-ea"/>
            </a:endParaRPr>
          </a:p>
          <a:p>
            <a:r>
              <a:rPr lang="ja-JP" altLang="en-US" sz="1100" dirty="0" smtClean="0">
                <a:latin typeface="+mn-ea"/>
              </a:rPr>
              <a:t>○２００ｇ未満の水様性便（２人）</a:t>
            </a:r>
            <a:endParaRPr lang="en-US" altLang="ja-JP" sz="1100" dirty="0" smtClean="0">
              <a:latin typeface="+mn-ea"/>
            </a:endParaRPr>
          </a:p>
        </p:txBody>
      </p:sp>
      <p:pic>
        <p:nvPicPr>
          <p:cNvPr id="72" name="図 7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2659" y="53710"/>
            <a:ext cx="1955291" cy="1466468"/>
          </a:xfrm>
          <a:prstGeom prst="rect">
            <a:avLst/>
          </a:prstGeom>
          <a:ln>
            <a:solidFill>
              <a:schemeClr val="tx1"/>
            </a:solidFill>
          </a:ln>
        </p:spPr>
      </p:pic>
      <p:pic>
        <p:nvPicPr>
          <p:cNvPr id="73" name="図 7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22659" y="1567330"/>
            <a:ext cx="1961147" cy="1470860"/>
          </a:xfrm>
          <a:prstGeom prst="rect">
            <a:avLst/>
          </a:prstGeom>
          <a:ln>
            <a:solidFill>
              <a:schemeClr val="tx1"/>
            </a:solidFill>
          </a:ln>
        </p:spPr>
      </p:pic>
      <p:sp>
        <p:nvSpPr>
          <p:cNvPr id="74" name="テキスト ボックス 73"/>
          <p:cNvSpPr txBox="1"/>
          <p:nvPr/>
        </p:nvSpPr>
        <p:spPr>
          <a:xfrm>
            <a:off x="4607278" y="1292474"/>
            <a:ext cx="1116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900" dirty="0" smtClean="0"/>
              <a:t>上着のすその汚れ</a:t>
            </a:r>
            <a:endParaRPr kumimoji="1" lang="ja-JP" altLang="en-US" sz="900" dirty="0"/>
          </a:p>
        </p:txBody>
      </p:sp>
      <p:sp>
        <p:nvSpPr>
          <p:cNvPr id="75" name="テキスト ボックス 74"/>
          <p:cNvSpPr txBox="1"/>
          <p:nvPr/>
        </p:nvSpPr>
        <p:spPr>
          <a:xfrm>
            <a:off x="4603078" y="2804263"/>
            <a:ext cx="1116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900" dirty="0" smtClean="0"/>
              <a:t>上着の内側の汚れ</a:t>
            </a:r>
            <a:endParaRPr kumimoji="1" lang="ja-JP" altLang="en-US" sz="900" dirty="0"/>
          </a:p>
        </p:txBody>
      </p:sp>
    </p:spTree>
    <p:extLst>
      <p:ext uri="{BB962C8B-B14F-4D97-AF65-F5344CB8AC3E}">
        <p14:creationId xmlns:p14="http://schemas.microsoft.com/office/powerpoint/2010/main" val="258764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52212327"/>
              </p:ext>
            </p:extLst>
          </p:nvPr>
        </p:nvGraphicFramePr>
        <p:xfrm>
          <a:off x="215638" y="657146"/>
          <a:ext cx="6461235" cy="1036320"/>
        </p:xfrm>
        <a:graphic>
          <a:graphicData uri="http://schemas.openxmlformats.org/drawingml/2006/table">
            <a:tbl>
              <a:tblPr firstRow="1" bandRow="1">
                <a:tableStyleId>{69012ECD-51FC-41F1-AA8D-1B2483CD663E}</a:tableStyleId>
              </a:tblPr>
              <a:tblGrid>
                <a:gridCol w="775661"/>
                <a:gridCol w="667185"/>
                <a:gridCol w="928257"/>
                <a:gridCol w="792886"/>
                <a:gridCol w="638177"/>
                <a:gridCol w="626088"/>
                <a:gridCol w="524564"/>
                <a:gridCol w="470263"/>
                <a:gridCol w="567268"/>
                <a:gridCol w="470886"/>
              </a:tblGrid>
              <a:tr h="213064">
                <a:tc>
                  <a:txBody>
                    <a:bodyPr/>
                    <a:lstStyle/>
                    <a:p>
                      <a:pPr algn="ctr"/>
                      <a:r>
                        <a:rPr kumimoji="1" lang="ja-JP" altLang="en-US" sz="1100" dirty="0" smtClean="0">
                          <a:solidFill>
                            <a:schemeClr val="tx1"/>
                          </a:solidFill>
                        </a:rPr>
                        <a:t>月日</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体温</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胃の違和感</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食欲不振</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倦怠感</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関節痛</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軟便</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FF00"/>
                          </a:solidFill>
                        </a:rPr>
                        <a:t>吐気</a:t>
                      </a:r>
                      <a:endParaRPr kumimoji="1" lang="ja-JP" altLang="en-US" sz="1100"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0000"/>
                          </a:solidFill>
                        </a:rPr>
                        <a:t>嘔吐</a:t>
                      </a:r>
                      <a:endParaRPr kumimoji="1" lang="ja-JP" altLang="en-US" sz="11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0000"/>
                          </a:solidFill>
                        </a:rPr>
                        <a:t>下痢</a:t>
                      </a:r>
                      <a:endParaRPr kumimoji="1" lang="ja-JP" altLang="en-US" sz="11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070">
                <a:tc>
                  <a:txBody>
                    <a:bodyPr/>
                    <a:lstStyle/>
                    <a:p>
                      <a:pPr algn="ctr"/>
                      <a:r>
                        <a:rPr kumimoji="1" lang="ja-JP" altLang="en-US" sz="1100" dirty="0" smtClean="0"/>
                        <a:t>１月２０日</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３６．５</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623">
                <a:tc>
                  <a:txBody>
                    <a:bodyPr/>
                    <a:lstStyle/>
                    <a:p>
                      <a:pPr algn="ctr"/>
                      <a:r>
                        <a:rPr kumimoji="1" lang="ja-JP" altLang="en-US" sz="1100" dirty="0" smtClean="0"/>
                        <a:t>１月２１日</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rgbClr val="FF0000"/>
                          </a:solidFill>
                        </a:rPr>
                        <a:t>３７．０</a:t>
                      </a:r>
                      <a:endParaRPr kumimoji="1" lang="ja-JP" altLang="en-US" sz="11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13064">
                <a:tc>
                  <a:txBody>
                    <a:bodyPr/>
                    <a:lstStyle/>
                    <a:p>
                      <a:pPr algn="ctr"/>
                      <a:endParaRPr kumimoji="1" lang="ja-JP" alt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テキスト ボックス 3"/>
          <p:cNvSpPr txBox="1"/>
          <p:nvPr/>
        </p:nvSpPr>
        <p:spPr>
          <a:xfrm>
            <a:off x="161784" y="1954196"/>
            <a:ext cx="6568942" cy="276999"/>
          </a:xfrm>
          <a:prstGeom prst="rect">
            <a:avLst/>
          </a:prstGeom>
          <a:noFill/>
          <a:ln w="38100">
            <a:solidFill>
              <a:schemeClr val="tx1"/>
            </a:solidFill>
          </a:ln>
        </p:spPr>
        <p:txBody>
          <a:bodyPr wrap="square" rtlCol="0">
            <a:spAutoFit/>
          </a:bodyPr>
          <a:lstStyle/>
          <a:p>
            <a:r>
              <a:rPr kumimoji="1" lang="ja-JP" altLang="en-US" sz="1200" b="1" dirty="0" smtClean="0">
                <a:solidFill>
                  <a:srgbClr val="FF0000"/>
                </a:solidFill>
              </a:rPr>
              <a:t>体温</a:t>
            </a:r>
            <a:r>
              <a:rPr lang="ja-JP" altLang="en-US" sz="1200" b="1" dirty="0">
                <a:solidFill>
                  <a:srgbClr val="FF0000"/>
                </a:solidFill>
              </a:rPr>
              <a:t>（</a:t>
            </a:r>
            <a:r>
              <a:rPr kumimoji="1" lang="ja-JP" altLang="en-US" sz="1200" b="1" dirty="0" smtClean="0">
                <a:solidFill>
                  <a:srgbClr val="FF0000"/>
                </a:solidFill>
              </a:rPr>
              <a:t>平熱より０．５℃高い）＋胃の違和感＋食欲不振＋倦怠感＋関節痛＋軟便＝感染者の可能性</a:t>
            </a:r>
            <a:endParaRPr kumimoji="1" lang="ja-JP" altLang="en-US" sz="1200" b="1" dirty="0">
              <a:solidFill>
                <a:srgbClr val="FF0000"/>
              </a:solidFill>
            </a:endParaRPr>
          </a:p>
        </p:txBody>
      </p:sp>
      <p:sp>
        <p:nvSpPr>
          <p:cNvPr id="5" name="テキスト ボックス 4"/>
          <p:cNvSpPr txBox="1"/>
          <p:nvPr/>
        </p:nvSpPr>
        <p:spPr>
          <a:xfrm>
            <a:off x="630022" y="2330978"/>
            <a:ext cx="5420413" cy="276999"/>
          </a:xfrm>
          <a:prstGeom prst="rect">
            <a:avLst/>
          </a:prstGeom>
          <a:noFill/>
        </p:spPr>
        <p:txBody>
          <a:bodyPr wrap="square" rtlCol="0">
            <a:spAutoFit/>
          </a:bodyPr>
          <a:lstStyle/>
          <a:p>
            <a:r>
              <a:rPr lang="ja-JP" altLang="en-US" sz="1200" b="1" dirty="0" smtClean="0"/>
              <a:t>このように胃の不調とだるい、軟便などが重なる場合は</a:t>
            </a:r>
            <a:r>
              <a:rPr lang="ja-JP" altLang="en-US" sz="1200" b="1" dirty="0" smtClean="0">
                <a:solidFill>
                  <a:schemeClr val="accent5"/>
                </a:solidFill>
              </a:rPr>
              <a:t>排便管理が重要</a:t>
            </a:r>
            <a:r>
              <a:rPr lang="ja-JP" altLang="en-US" sz="1200" b="1" dirty="0" smtClean="0"/>
              <a:t>！！！</a:t>
            </a:r>
            <a:endParaRPr kumimoji="1" lang="ja-JP" altLang="en-US" sz="1200" b="1" dirty="0"/>
          </a:p>
        </p:txBody>
      </p:sp>
      <p:sp>
        <p:nvSpPr>
          <p:cNvPr id="6" name="テキスト ボックス 5"/>
          <p:cNvSpPr txBox="1"/>
          <p:nvPr/>
        </p:nvSpPr>
        <p:spPr>
          <a:xfrm>
            <a:off x="241906" y="2621555"/>
            <a:ext cx="640869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latin typeface="+mn-ea"/>
              </a:rPr>
              <a:t>〇職場では排便しない。</a:t>
            </a:r>
            <a:endParaRPr lang="en-US" altLang="ja-JP" sz="1200" dirty="0" smtClean="0">
              <a:latin typeface="+mn-ea"/>
            </a:endParaRPr>
          </a:p>
          <a:p>
            <a:r>
              <a:rPr kumimoji="1" lang="ja-JP" altLang="en-US" sz="1200" dirty="0" smtClean="0">
                <a:latin typeface="+mn-ea"/>
              </a:rPr>
              <a:t>〇家で排便し、シャワー</a:t>
            </a:r>
            <a:r>
              <a:rPr lang="ja-JP" altLang="en-US" sz="1200" dirty="0" smtClean="0">
                <a:latin typeface="+mn-ea"/>
              </a:rPr>
              <a:t>を浴びて清潔な衣服で出勤する（１週間～２週間程度）。</a:t>
            </a:r>
            <a:endParaRPr lang="en-US" altLang="ja-JP" sz="1200" dirty="0" smtClean="0">
              <a:latin typeface="+mn-ea"/>
            </a:endParaRPr>
          </a:p>
          <a:p>
            <a:r>
              <a:rPr kumimoji="1" lang="ja-JP" altLang="en-US" sz="1200" dirty="0" smtClean="0">
                <a:latin typeface="+mn-ea"/>
              </a:rPr>
              <a:t>〇職場のトイレで排便した場合は</a:t>
            </a:r>
            <a:r>
              <a:rPr lang="ja-JP" altLang="en-US" sz="1200" dirty="0" smtClean="0">
                <a:latin typeface="+mn-ea"/>
              </a:rPr>
              <a:t>調理</a:t>
            </a:r>
            <a:r>
              <a:rPr lang="ja-JP" altLang="en-US" sz="1200" dirty="0">
                <a:latin typeface="+mn-ea"/>
              </a:rPr>
              <a:t>場</a:t>
            </a:r>
            <a:r>
              <a:rPr lang="ja-JP" altLang="en-US" sz="1200" dirty="0" smtClean="0">
                <a:latin typeface="+mn-ea"/>
              </a:rPr>
              <a:t>には戻らず、管理者に伝えて帰宅する。</a:t>
            </a:r>
            <a:endParaRPr lang="en-US" altLang="ja-JP" sz="1200" dirty="0" smtClean="0">
              <a:latin typeface="+mn-ea"/>
            </a:endParaRPr>
          </a:p>
          <a:p>
            <a:r>
              <a:rPr kumimoji="1" lang="ja-JP" altLang="en-US" sz="1200" dirty="0" smtClean="0">
                <a:latin typeface="+mn-ea"/>
              </a:rPr>
              <a:t>〇報告を受けた管理者はトイレならびにトイレドアノブなどの消毒（高濃度次亜塩素酸ナトリウムを</a:t>
            </a:r>
            <a:endParaRPr kumimoji="1" lang="en-US" altLang="ja-JP" sz="1200" dirty="0" smtClean="0">
              <a:latin typeface="+mn-ea"/>
            </a:endParaRPr>
          </a:p>
          <a:p>
            <a:r>
              <a:rPr lang="ja-JP" altLang="en-US" sz="1200" dirty="0">
                <a:latin typeface="+mn-ea"/>
              </a:rPr>
              <a:t>　</a:t>
            </a:r>
            <a:r>
              <a:rPr kumimoji="1" lang="ja-JP" altLang="en-US" sz="1200" dirty="0" smtClean="0">
                <a:latin typeface="+mn-ea"/>
              </a:rPr>
              <a:t>用いる）を直ちに実施する。</a:t>
            </a:r>
            <a:endParaRPr kumimoji="1" lang="ja-JP" altLang="en-US" sz="1200" dirty="0">
              <a:latin typeface="+mn-ea"/>
            </a:endParaRPr>
          </a:p>
        </p:txBody>
      </p:sp>
      <p:sp>
        <p:nvSpPr>
          <p:cNvPr id="7" name="円/楕円 6"/>
          <p:cNvSpPr/>
          <p:nvPr/>
        </p:nvSpPr>
        <p:spPr>
          <a:xfrm>
            <a:off x="5224568" y="2519065"/>
            <a:ext cx="1469596" cy="1921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dirty="0" smtClean="0">
                <a:solidFill>
                  <a:schemeClr val="tx1"/>
                </a:solidFill>
              </a:rPr>
              <a:t>排便管理</a:t>
            </a:r>
            <a:endParaRPr kumimoji="1" lang="ja-JP" altLang="en-US" sz="1600" dirty="0">
              <a:solidFill>
                <a:schemeClr val="tx1"/>
              </a:solidFill>
            </a:endParaRPr>
          </a:p>
        </p:txBody>
      </p:sp>
      <p:sp>
        <p:nvSpPr>
          <p:cNvPr id="8" name="テキスト ボックス 7"/>
          <p:cNvSpPr txBox="1"/>
          <p:nvPr/>
        </p:nvSpPr>
        <p:spPr>
          <a:xfrm>
            <a:off x="942702" y="3780064"/>
            <a:ext cx="4731849" cy="280704"/>
          </a:xfrm>
          <a:prstGeom prst="rect">
            <a:avLst/>
          </a:prstGeom>
          <a:noFill/>
          <a:ln w="38100">
            <a:solidFill>
              <a:schemeClr val="tx1"/>
            </a:solidFill>
          </a:ln>
        </p:spPr>
        <p:txBody>
          <a:bodyPr wrap="square" rtlCol="0">
            <a:spAutoFit/>
          </a:bodyPr>
          <a:lstStyle/>
          <a:p>
            <a:r>
              <a:rPr lang="ja-JP" altLang="en-US" sz="1200" b="1" dirty="0" smtClean="0">
                <a:solidFill>
                  <a:srgbClr val="FF0000"/>
                </a:solidFill>
              </a:rPr>
              <a:t>上記の内容＋嘔吐か下痢＝感染者の可能性＋感染拡大の可能性大</a:t>
            </a:r>
            <a:endParaRPr kumimoji="1" lang="ja-JP" altLang="en-US" sz="1200" b="1" dirty="0">
              <a:solidFill>
                <a:srgbClr val="FF0000"/>
              </a:solidFill>
            </a:endParaRPr>
          </a:p>
        </p:txBody>
      </p:sp>
      <p:sp>
        <p:nvSpPr>
          <p:cNvPr id="9" name="テキスト ボックス 8"/>
          <p:cNvSpPr txBox="1"/>
          <p:nvPr/>
        </p:nvSpPr>
        <p:spPr>
          <a:xfrm>
            <a:off x="583079" y="4139965"/>
            <a:ext cx="590963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latin typeface="+mn-ea"/>
              </a:rPr>
              <a:t>〇職場に出勤しない。</a:t>
            </a:r>
            <a:endParaRPr lang="en-US" altLang="ja-JP" sz="1200" dirty="0" smtClean="0">
              <a:latin typeface="+mn-ea"/>
            </a:endParaRPr>
          </a:p>
          <a:p>
            <a:r>
              <a:rPr kumimoji="1" lang="ja-JP" altLang="en-US" sz="1200" dirty="0" smtClean="0">
                <a:latin typeface="+mn-ea"/>
              </a:rPr>
              <a:t>〇職場で体調が悪くなった場合は、調理場に入らず、管理</a:t>
            </a:r>
            <a:r>
              <a:rPr lang="ja-JP" altLang="en-US" sz="1200" dirty="0">
                <a:latin typeface="+mn-ea"/>
              </a:rPr>
              <a:t>者</a:t>
            </a:r>
            <a:r>
              <a:rPr lang="ja-JP" altLang="en-US" sz="1200" dirty="0" smtClean="0">
                <a:latin typeface="+mn-ea"/>
              </a:rPr>
              <a:t>に伝えて帰宅する。</a:t>
            </a:r>
            <a:endParaRPr lang="en-US" altLang="ja-JP" sz="1200" dirty="0" smtClean="0">
              <a:latin typeface="+mn-ea"/>
            </a:endParaRPr>
          </a:p>
          <a:p>
            <a:r>
              <a:rPr kumimoji="1" lang="ja-JP" altLang="en-US" sz="1200" dirty="0" smtClean="0">
                <a:latin typeface="+mn-ea"/>
              </a:rPr>
              <a:t>〇トイレで排便した場合は消毒をすぐに実施する。</a:t>
            </a:r>
            <a:endParaRPr kumimoji="1" lang="en-US" altLang="ja-JP" sz="1200" dirty="0" smtClean="0">
              <a:latin typeface="+mn-ea"/>
            </a:endParaRPr>
          </a:p>
          <a:p>
            <a:r>
              <a:rPr lang="ja-JP" altLang="en-US" sz="1200" dirty="0" smtClean="0">
                <a:latin typeface="+mn-ea"/>
              </a:rPr>
              <a:t>〇回復後、最低４８時間～７２時間は出勤しない。</a:t>
            </a:r>
            <a:endParaRPr lang="en-US" altLang="ja-JP" sz="1200" dirty="0" smtClean="0">
              <a:latin typeface="+mn-ea"/>
            </a:endParaRPr>
          </a:p>
          <a:p>
            <a:r>
              <a:rPr kumimoji="1" lang="ja-JP" altLang="en-US" sz="1200" dirty="0" smtClean="0">
                <a:latin typeface="+mn-ea"/>
              </a:rPr>
              <a:t>〇出勤後の排便管理は上記と同様。</a:t>
            </a:r>
            <a:endParaRPr kumimoji="1" lang="en-US" altLang="ja-JP" sz="1200" dirty="0" smtClean="0">
              <a:latin typeface="+mn-ea"/>
            </a:endParaRPr>
          </a:p>
        </p:txBody>
      </p:sp>
      <p:sp>
        <p:nvSpPr>
          <p:cNvPr id="10" name="右矢印 9"/>
          <p:cNvSpPr/>
          <p:nvPr/>
        </p:nvSpPr>
        <p:spPr>
          <a:xfrm>
            <a:off x="326720" y="2279500"/>
            <a:ext cx="316006" cy="33017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星 12 12"/>
          <p:cNvSpPr/>
          <p:nvPr/>
        </p:nvSpPr>
        <p:spPr>
          <a:xfrm>
            <a:off x="5282504" y="4060768"/>
            <a:ext cx="1436931" cy="302178"/>
          </a:xfrm>
          <a:prstGeom prst="star1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従事制限</a:t>
            </a:r>
            <a:endParaRPr kumimoji="1" lang="ja-JP" altLang="en-US" sz="1100" dirty="0"/>
          </a:p>
        </p:txBody>
      </p:sp>
      <p:sp>
        <p:nvSpPr>
          <p:cNvPr id="14" name="正方形/長方形 13"/>
          <p:cNvSpPr/>
          <p:nvPr/>
        </p:nvSpPr>
        <p:spPr>
          <a:xfrm>
            <a:off x="3101557" y="77275"/>
            <a:ext cx="3615686" cy="2638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客観的健康チェックを・・・項目を増やし、体温を測る</a:t>
            </a:r>
            <a:endParaRPr kumimoji="1" lang="ja-JP" altLang="en-US" sz="1200" dirty="0"/>
          </a:p>
        </p:txBody>
      </p:sp>
      <p:sp>
        <p:nvSpPr>
          <p:cNvPr id="16" name="テキスト ボックス 15"/>
          <p:cNvSpPr txBox="1"/>
          <p:nvPr/>
        </p:nvSpPr>
        <p:spPr>
          <a:xfrm>
            <a:off x="4560691" y="360999"/>
            <a:ext cx="2293442" cy="253916"/>
          </a:xfrm>
          <a:prstGeom prst="rect">
            <a:avLst/>
          </a:prstGeom>
          <a:noFill/>
        </p:spPr>
        <p:txBody>
          <a:bodyPr wrap="square" rtlCol="0">
            <a:spAutoFit/>
          </a:bodyPr>
          <a:lstStyle/>
          <a:p>
            <a:r>
              <a:rPr kumimoji="1" lang="ja-JP" altLang="en-US" sz="1050" dirty="0" smtClean="0"/>
              <a:t>○</a:t>
            </a:r>
            <a:r>
              <a:rPr lang="ja-JP" altLang="en-US" sz="1050" dirty="0"/>
              <a:t>：</a:t>
            </a:r>
            <a:r>
              <a:rPr kumimoji="1" lang="ja-JP" altLang="en-US" sz="1050" dirty="0" smtClean="0"/>
              <a:t>症状なし　　　</a:t>
            </a:r>
            <a:r>
              <a:rPr lang="en-US" altLang="ja-JP" sz="1050" dirty="0" smtClean="0"/>
              <a:t>×</a:t>
            </a:r>
            <a:r>
              <a:rPr lang="ja-JP" altLang="en-US" sz="1050" dirty="0" smtClean="0"/>
              <a:t>：症状あり</a:t>
            </a:r>
            <a:endParaRPr kumimoji="1" lang="ja-JP" altLang="en-US" sz="1050" dirty="0"/>
          </a:p>
        </p:txBody>
      </p:sp>
      <p:sp>
        <p:nvSpPr>
          <p:cNvPr id="17" name="テキスト ボックス 16"/>
          <p:cNvSpPr txBox="1"/>
          <p:nvPr/>
        </p:nvSpPr>
        <p:spPr>
          <a:xfrm>
            <a:off x="393395" y="1385187"/>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18" name="テキスト ボックス 17"/>
          <p:cNvSpPr txBox="1"/>
          <p:nvPr/>
        </p:nvSpPr>
        <p:spPr>
          <a:xfrm>
            <a:off x="3522455" y="1384251"/>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19" name="テキスト ボックス 18"/>
          <p:cNvSpPr txBox="1"/>
          <p:nvPr/>
        </p:nvSpPr>
        <p:spPr>
          <a:xfrm>
            <a:off x="1942411" y="1385187"/>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0" name="テキスト ボックス 19"/>
          <p:cNvSpPr txBox="1"/>
          <p:nvPr/>
        </p:nvSpPr>
        <p:spPr>
          <a:xfrm>
            <a:off x="2800977" y="1385187"/>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1" name="テキスト ボックス 20"/>
          <p:cNvSpPr txBox="1"/>
          <p:nvPr/>
        </p:nvSpPr>
        <p:spPr>
          <a:xfrm>
            <a:off x="1109527" y="1385919"/>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2" name="テキスト ボックス 21"/>
          <p:cNvSpPr txBox="1"/>
          <p:nvPr/>
        </p:nvSpPr>
        <p:spPr>
          <a:xfrm>
            <a:off x="4152618" y="1375146"/>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3" name="テキスト ボックス 22"/>
          <p:cNvSpPr txBox="1"/>
          <p:nvPr/>
        </p:nvSpPr>
        <p:spPr>
          <a:xfrm>
            <a:off x="4731334" y="1395444"/>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4" name="テキスト ボックス 23"/>
          <p:cNvSpPr txBox="1"/>
          <p:nvPr/>
        </p:nvSpPr>
        <p:spPr>
          <a:xfrm>
            <a:off x="5735006" y="1386121"/>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5" name="テキスト ボックス 24"/>
          <p:cNvSpPr txBox="1"/>
          <p:nvPr/>
        </p:nvSpPr>
        <p:spPr>
          <a:xfrm>
            <a:off x="5222710" y="1385187"/>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6" name="テキスト ボックス 25"/>
          <p:cNvSpPr txBox="1"/>
          <p:nvPr/>
        </p:nvSpPr>
        <p:spPr>
          <a:xfrm>
            <a:off x="6262599" y="1385187"/>
            <a:ext cx="353943" cy="576228"/>
          </a:xfrm>
          <a:prstGeom prst="rect">
            <a:avLst/>
          </a:prstGeom>
          <a:noFill/>
        </p:spPr>
        <p:txBody>
          <a:bodyPr vert="eaVert" wrap="square" rtlCol="0">
            <a:spAutoFit/>
          </a:bodyPr>
          <a:lstStyle/>
          <a:p>
            <a:r>
              <a:rPr kumimoji="1" lang="ja-JP" altLang="en-US" sz="1100" dirty="0" smtClean="0"/>
              <a:t>・・・</a:t>
            </a:r>
            <a:endParaRPr kumimoji="1" lang="ja-JP" altLang="en-US" sz="1100" dirty="0"/>
          </a:p>
        </p:txBody>
      </p:sp>
      <p:sp>
        <p:nvSpPr>
          <p:cNvPr id="27" name="テキスト ボックス 26"/>
          <p:cNvSpPr txBox="1"/>
          <p:nvPr/>
        </p:nvSpPr>
        <p:spPr>
          <a:xfrm>
            <a:off x="70222" y="373404"/>
            <a:ext cx="131704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t>健康チェックの例</a:t>
            </a:r>
            <a:endParaRPr kumimoji="1" lang="ja-JP" altLang="en-US" sz="1200" dirty="0"/>
          </a:p>
        </p:txBody>
      </p:sp>
      <p:sp>
        <p:nvSpPr>
          <p:cNvPr id="28" name="角丸四角形 27"/>
          <p:cNvSpPr/>
          <p:nvPr/>
        </p:nvSpPr>
        <p:spPr>
          <a:xfrm>
            <a:off x="159842" y="9474800"/>
            <a:ext cx="5969813" cy="380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rPr>
              <a:t>ノロウイルスに関するお問い合わせ・ご相談</a:t>
            </a:r>
            <a:endParaRPr kumimoji="1" lang="en-US" altLang="ja-JP" sz="1100" b="1" u="sng" dirty="0" smtClean="0">
              <a:solidFill>
                <a:schemeClr val="tx1"/>
              </a:solidFill>
            </a:endParaRPr>
          </a:p>
          <a:p>
            <a:r>
              <a:rPr lang="ja-JP" altLang="en-US" sz="1100" b="1" dirty="0" smtClean="0"/>
              <a:t>厚木保健福祉事務所大和センター食品衛生課まで　　電話：　０４６－２６１－２９４８　内線５６、５７</a:t>
            </a:r>
            <a:endParaRPr lang="en-US" altLang="ja-JP" sz="1100" b="1" dirty="0" smtClean="0"/>
          </a:p>
        </p:txBody>
      </p:sp>
      <p:sp>
        <p:nvSpPr>
          <p:cNvPr id="30" name="円/楕円 29"/>
          <p:cNvSpPr/>
          <p:nvPr/>
        </p:nvSpPr>
        <p:spPr>
          <a:xfrm>
            <a:off x="197757" y="5607123"/>
            <a:ext cx="15875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b="1" dirty="0" smtClean="0">
                <a:solidFill>
                  <a:schemeClr val="tx1"/>
                </a:solidFill>
              </a:rPr>
              <a:t>ひと～</a:t>
            </a:r>
            <a:r>
              <a:rPr lang="ja-JP" altLang="en-US" sz="1400" b="1" dirty="0">
                <a:solidFill>
                  <a:schemeClr val="tx1"/>
                </a:solidFill>
              </a:rPr>
              <a:t>つ</a:t>
            </a:r>
            <a:endParaRPr kumimoji="1" lang="ja-JP" altLang="en-US" sz="1400" b="1" dirty="0">
              <a:solidFill>
                <a:schemeClr val="tx1"/>
              </a:solidFill>
            </a:endParaRPr>
          </a:p>
        </p:txBody>
      </p:sp>
      <p:sp>
        <p:nvSpPr>
          <p:cNvPr id="32" name="テキスト ボックス 31"/>
          <p:cNvSpPr txBox="1"/>
          <p:nvPr/>
        </p:nvSpPr>
        <p:spPr>
          <a:xfrm>
            <a:off x="153826" y="5864410"/>
            <a:ext cx="2794761" cy="1200329"/>
          </a:xfrm>
          <a:prstGeom prst="rect">
            <a:avLst/>
          </a:prstGeom>
          <a:noFill/>
        </p:spPr>
        <p:txBody>
          <a:bodyPr wrap="square" rtlCol="0">
            <a:spAutoFit/>
          </a:bodyPr>
          <a:lstStyle/>
          <a:p>
            <a:r>
              <a:rPr kumimoji="1" lang="ja-JP" altLang="en-US" sz="1200" dirty="0" smtClean="0"/>
              <a:t>　手洗いの方法は右図のとおりです。ノロウイルスの感染は口にウイルスが入ることから始まります。</a:t>
            </a:r>
            <a:endParaRPr kumimoji="1" lang="en-US" altLang="ja-JP" sz="1200" dirty="0" smtClean="0"/>
          </a:p>
          <a:p>
            <a:r>
              <a:rPr lang="ja-JP" altLang="en-US" sz="1200" dirty="0"/>
              <a:t>　</a:t>
            </a:r>
            <a:r>
              <a:rPr lang="ja-JP" altLang="en-US" sz="1200" dirty="0" smtClean="0"/>
              <a:t>手</a:t>
            </a:r>
            <a:r>
              <a:rPr lang="ja-JP" altLang="en-US" sz="1200" dirty="0"/>
              <a:t>洗</a:t>
            </a:r>
            <a:r>
              <a:rPr lang="ja-JP" altLang="en-US" sz="1200" dirty="0" smtClean="0"/>
              <a:t>いは、トイレ使用後（小用でも）、食事前、おやつの前、喫煙の前などきちんと行いましょう。</a:t>
            </a:r>
            <a:endParaRPr kumimoji="1" lang="ja-JP" altLang="en-US" sz="1200" dirty="0"/>
          </a:p>
        </p:txBody>
      </p:sp>
      <p:sp>
        <p:nvSpPr>
          <p:cNvPr id="33" name="テキスト ボックス 32"/>
          <p:cNvSpPr txBox="1"/>
          <p:nvPr/>
        </p:nvSpPr>
        <p:spPr>
          <a:xfrm>
            <a:off x="187180" y="7331127"/>
            <a:ext cx="6506983" cy="646331"/>
          </a:xfrm>
          <a:prstGeom prst="rect">
            <a:avLst/>
          </a:prstGeom>
          <a:noFill/>
        </p:spPr>
        <p:txBody>
          <a:bodyPr wrap="square" rtlCol="0">
            <a:spAutoFit/>
          </a:bodyPr>
          <a:lstStyle/>
          <a:p>
            <a:r>
              <a:rPr lang="ja-JP" altLang="en-US" sz="1200" dirty="0" smtClean="0"/>
              <a:t>　リスクの高い食品は避けましょう。</a:t>
            </a:r>
            <a:r>
              <a:rPr kumimoji="1" lang="ja-JP" altLang="en-US" sz="1200" b="1" dirty="0" smtClean="0"/>
              <a:t>生牡蠣、生シラス</a:t>
            </a:r>
            <a:r>
              <a:rPr kumimoji="1" lang="ja-JP" altLang="en-US" sz="1200" dirty="0" smtClean="0"/>
              <a:t>などこれまで感染例（疑いを含む）が知られているものは、食品従事者は喫食を避けましょう！</a:t>
            </a:r>
            <a:endParaRPr kumimoji="1" lang="en-US" altLang="ja-JP" sz="1200" dirty="0" smtClean="0"/>
          </a:p>
          <a:p>
            <a:endParaRPr kumimoji="1" lang="ja-JP" altLang="en-US" sz="1200" dirty="0"/>
          </a:p>
        </p:txBody>
      </p:sp>
      <p:sp>
        <p:nvSpPr>
          <p:cNvPr id="34" name="円/楕円 33"/>
          <p:cNvSpPr/>
          <p:nvPr/>
        </p:nvSpPr>
        <p:spPr>
          <a:xfrm>
            <a:off x="241906" y="7845569"/>
            <a:ext cx="1499203" cy="1930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en-US" altLang="ja-JP" sz="1400" b="1" dirty="0" smtClean="0">
              <a:solidFill>
                <a:schemeClr val="tx1"/>
              </a:solidFill>
            </a:endParaRPr>
          </a:p>
          <a:p>
            <a:pPr algn="ctr"/>
            <a:r>
              <a:rPr kumimoji="1" lang="ja-JP" altLang="en-US" sz="1400" b="1" dirty="0" smtClean="0">
                <a:solidFill>
                  <a:schemeClr val="tx1"/>
                </a:solidFill>
              </a:rPr>
              <a:t>みぃ～</a:t>
            </a:r>
            <a:r>
              <a:rPr kumimoji="1" lang="ja-JP" altLang="en-US" sz="1400" b="1" dirty="0" err="1" smtClean="0">
                <a:solidFill>
                  <a:schemeClr val="tx1"/>
                </a:solidFill>
              </a:rPr>
              <a:t>つ</a:t>
            </a:r>
            <a:endParaRPr kumimoji="1" lang="en-US" altLang="ja-JP" sz="1400" b="1" dirty="0" smtClean="0">
              <a:solidFill>
                <a:schemeClr val="tx1"/>
              </a:solidFill>
            </a:endParaRPr>
          </a:p>
          <a:p>
            <a:pPr algn="ctr"/>
            <a:endParaRPr kumimoji="1" lang="ja-JP" altLang="en-US" sz="1400" b="1" dirty="0">
              <a:solidFill>
                <a:schemeClr val="tx1"/>
              </a:solidFill>
            </a:endParaRPr>
          </a:p>
        </p:txBody>
      </p:sp>
      <p:sp>
        <p:nvSpPr>
          <p:cNvPr id="35" name="テキスト ボックス 34"/>
          <p:cNvSpPr txBox="1"/>
          <p:nvPr/>
        </p:nvSpPr>
        <p:spPr>
          <a:xfrm>
            <a:off x="166744" y="8078340"/>
            <a:ext cx="4995578" cy="1384995"/>
          </a:xfrm>
          <a:prstGeom prst="rect">
            <a:avLst/>
          </a:prstGeom>
          <a:noFill/>
        </p:spPr>
        <p:txBody>
          <a:bodyPr wrap="square" rtlCol="0">
            <a:spAutoFit/>
          </a:bodyPr>
          <a:lstStyle/>
          <a:p>
            <a:r>
              <a:rPr lang="ja-JP" altLang="en-US" sz="1200" dirty="0" smtClean="0"/>
              <a:t>　調理従事者はトイレの清掃を行わないことが望ましいですが、現実はそのようにいかない場合があります。</a:t>
            </a:r>
            <a:endParaRPr lang="en-US" altLang="ja-JP" sz="1200" dirty="0" smtClean="0"/>
          </a:p>
          <a:p>
            <a:r>
              <a:rPr kumimoji="1" lang="ja-JP" altLang="en-US" sz="1200" dirty="0" smtClean="0"/>
              <a:t>　お客さまがウイルスを持ち込む場合もあります。</a:t>
            </a:r>
            <a:r>
              <a:rPr lang="ja-JP" altLang="en-US" sz="1200" dirty="0" smtClean="0"/>
              <a:t>トイレに汚れがある場合は、自分が感染しないように手袋、使い捨ての専用の前掛け（ゴミ袋などの活用も可）などを使って、高濃度次亜塩素酸ナトリウム溶液で消毒をしてからふき取りましょう。</a:t>
            </a:r>
            <a:r>
              <a:rPr kumimoji="1" lang="ja-JP" altLang="en-US" sz="1200" dirty="0" smtClean="0"/>
              <a:t>汚れた場合は別にして、トイレ掃除は営業終了時に服を着替えてから行うとよいでしょう。　</a:t>
            </a:r>
            <a:endParaRPr kumimoji="1" lang="ja-JP" altLang="en-US" sz="1200" dirty="0"/>
          </a:p>
        </p:txBody>
      </p:sp>
      <p:pic>
        <p:nvPicPr>
          <p:cNvPr id="36" name="il_fi" descr="http://www.itoman.com/school/2010/upload/seishin/tearai.gif"/>
          <p:cNvPicPr/>
          <p:nvPr/>
        </p:nvPicPr>
        <p:blipFill rotWithShape="1">
          <a:blip r:embed="rId2" cstate="print"/>
          <a:srcRect t="17930" b="2176"/>
          <a:stretch/>
        </p:blipFill>
        <p:spPr bwMode="auto">
          <a:xfrm>
            <a:off x="2967839" y="5511188"/>
            <a:ext cx="3500668" cy="1706051"/>
          </a:xfrm>
          <a:prstGeom prst="rect">
            <a:avLst/>
          </a:prstGeom>
          <a:noFill/>
          <a:ln w="9525">
            <a:noFill/>
            <a:miter lim="800000"/>
            <a:headEnd/>
            <a:tailEnd/>
          </a:ln>
        </p:spPr>
      </p:pic>
      <p:sp>
        <p:nvSpPr>
          <p:cNvPr id="39" name="円/楕円 38"/>
          <p:cNvSpPr/>
          <p:nvPr/>
        </p:nvSpPr>
        <p:spPr>
          <a:xfrm>
            <a:off x="241906" y="7131970"/>
            <a:ext cx="153035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b="1" dirty="0" smtClean="0">
                <a:solidFill>
                  <a:schemeClr val="tx1"/>
                </a:solidFill>
              </a:rPr>
              <a:t>ふた～つ</a:t>
            </a:r>
            <a:endParaRPr kumimoji="1" lang="ja-JP" altLang="en-US" sz="1400" b="1" dirty="0">
              <a:solidFill>
                <a:schemeClr val="tx1"/>
              </a:solidFill>
            </a:endParaRPr>
          </a:p>
        </p:txBody>
      </p:sp>
      <p:sp>
        <p:nvSpPr>
          <p:cNvPr id="66" name="テキスト ボックス 65"/>
          <p:cNvSpPr txBox="1"/>
          <p:nvPr/>
        </p:nvSpPr>
        <p:spPr>
          <a:xfrm>
            <a:off x="70222" y="67843"/>
            <a:ext cx="5123348" cy="307777"/>
          </a:xfrm>
          <a:prstGeom prst="rect">
            <a:avLst/>
          </a:prstGeom>
          <a:noFill/>
        </p:spPr>
        <p:txBody>
          <a:bodyPr wrap="square" rtlCol="0" anchor="ctr">
            <a:spAutoFit/>
          </a:bodyPr>
          <a:lstStyle/>
          <a:p>
            <a:r>
              <a:rPr kumimoji="1" lang="ja-JP" altLang="en-US" sz="1400" b="1" dirty="0" smtClean="0">
                <a:effectLst>
                  <a:outerShdw blurRad="38100" dist="38100" dir="2700000" algn="tl">
                    <a:srgbClr val="000000">
                      <a:alpha val="43137"/>
                    </a:srgbClr>
                  </a:outerShdw>
                </a:effectLst>
              </a:rPr>
              <a:t>健康チェックをしっかりやろう！</a:t>
            </a:r>
            <a:endParaRPr kumimoji="1" lang="ja-JP" altLang="en-US" sz="1400" b="1" dirty="0">
              <a:effectLst>
                <a:outerShdw blurRad="38100" dist="38100" dir="2700000" algn="tl">
                  <a:srgbClr val="000000">
                    <a:alpha val="43137"/>
                  </a:srgbClr>
                </a:outerShdw>
              </a:effectLst>
            </a:endParaRPr>
          </a:p>
        </p:txBody>
      </p:sp>
      <p:sp>
        <p:nvSpPr>
          <p:cNvPr id="67" name="タイトル 1"/>
          <p:cNvSpPr>
            <a:spLocks noGrp="1"/>
          </p:cNvSpPr>
          <p:nvPr>
            <p:ph type="title"/>
          </p:nvPr>
        </p:nvSpPr>
        <p:spPr>
          <a:xfrm>
            <a:off x="1154662" y="5246076"/>
            <a:ext cx="4521725" cy="264100"/>
          </a:xfrm>
        </p:spPr>
        <p:txBody>
          <a:bodyPr>
            <a:noAutofit/>
          </a:bodyPr>
          <a:lstStyle/>
          <a:p>
            <a:pPr algn="ctr"/>
            <a:r>
              <a:rPr kumimoji="1" lang="ja-JP" altLang="en-US" sz="1400" b="1" dirty="0" smtClean="0">
                <a:effectLst>
                  <a:outerShdw blurRad="38100" dist="38100" dir="2700000" algn="tl">
                    <a:srgbClr val="000000">
                      <a:alpha val="43137"/>
                    </a:srgbClr>
                  </a:outerShdw>
                </a:effectLst>
              </a:rPr>
              <a:t>食品従事者がノロウイルスに感染しないための３つの方策</a:t>
            </a:r>
            <a:endParaRPr kumimoji="1" lang="ja-JP" altLang="en-US" sz="1400" b="1" dirty="0">
              <a:effectLst>
                <a:outerShdw blurRad="38100" dist="38100" dir="2700000" algn="tl">
                  <a:srgbClr val="000000">
                    <a:alpha val="43137"/>
                  </a:srgbClr>
                </a:outerShdw>
              </a:effectLst>
            </a:endParaRPr>
          </a:p>
        </p:txBody>
      </p:sp>
      <p:sp>
        <p:nvSpPr>
          <p:cNvPr id="15" name="爆発 1 14"/>
          <p:cNvSpPr/>
          <p:nvPr/>
        </p:nvSpPr>
        <p:spPr>
          <a:xfrm>
            <a:off x="1323456" y="1361252"/>
            <a:ext cx="3756379" cy="619408"/>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1642086" y="1533248"/>
            <a:ext cx="3231069" cy="260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１月２１日感染を疑い排便管理を行う！</a:t>
            </a:r>
            <a:endParaRPr kumimoji="1" lang="ja-JP" altLang="en-US" sz="1200" dirty="0">
              <a:solidFill>
                <a:schemeClr val="tx1"/>
              </a:solidFill>
            </a:endParaRPr>
          </a:p>
        </p:txBody>
      </p:sp>
      <p:grpSp>
        <p:nvGrpSpPr>
          <p:cNvPr id="79" name="グループ化 78"/>
          <p:cNvGrpSpPr/>
          <p:nvPr/>
        </p:nvGrpSpPr>
        <p:grpSpPr>
          <a:xfrm rot="20147008">
            <a:off x="6218173" y="8347955"/>
            <a:ext cx="312192" cy="865631"/>
            <a:chOff x="-2161712" y="6456184"/>
            <a:chExt cx="449026" cy="1178330"/>
          </a:xfrm>
        </p:grpSpPr>
        <p:sp>
          <p:nvSpPr>
            <p:cNvPr id="75" name="円柱 74"/>
            <p:cNvSpPr/>
            <p:nvPr/>
          </p:nvSpPr>
          <p:spPr>
            <a:xfrm>
              <a:off x="-2133600" y="6734629"/>
              <a:ext cx="420914" cy="89988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柱 75"/>
            <p:cNvSpPr/>
            <p:nvPr/>
          </p:nvSpPr>
          <p:spPr>
            <a:xfrm>
              <a:off x="-2042987" y="6456184"/>
              <a:ext cx="239688" cy="311640"/>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2161712" y="6869315"/>
              <a:ext cx="359439" cy="691279"/>
            </a:xfrm>
            <a:prstGeom prst="rect">
              <a:avLst/>
            </a:prstGeom>
            <a:noFill/>
          </p:spPr>
          <p:txBody>
            <a:bodyPr wrap="square" rtlCol="0">
              <a:spAutoFit/>
            </a:bodyPr>
            <a:lstStyle/>
            <a:p>
              <a:r>
                <a:rPr kumimoji="1" lang="ja-JP" altLang="en-US" sz="900" dirty="0" smtClean="0"/>
                <a:t>漂白剤</a:t>
              </a:r>
              <a:endParaRPr kumimoji="1" lang="ja-JP" altLang="en-US" sz="900" dirty="0"/>
            </a:p>
          </p:txBody>
        </p:sp>
      </p:grpSp>
      <p:grpSp>
        <p:nvGrpSpPr>
          <p:cNvPr id="88" name="グループ化 87"/>
          <p:cNvGrpSpPr/>
          <p:nvPr/>
        </p:nvGrpSpPr>
        <p:grpSpPr>
          <a:xfrm>
            <a:off x="5163323" y="8585794"/>
            <a:ext cx="1015540" cy="733434"/>
            <a:chOff x="5410323" y="8256198"/>
            <a:chExt cx="1286499" cy="929124"/>
          </a:xfrm>
        </p:grpSpPr>
        <p:sp>
          <p:nvSpPr>
            <p:cNvPr id="68" name="円/楕円 67"/>
            <p:cNvSpPr/>
            <p:nvPr/>
          </p:nvSpPr>
          <p:spPr>
            <a:xfrm>
              <a:off x="5586661" y="9084357"/>
              <a:ext cx="552113" cy="100965"/>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手作業 1"/>
            <p:cNvSpPr/>
            <p:nvPr/>
          </p:nvSpPr>
          <p:spPr>
            <a:xfrm>
              <a:off x="5410323" y="8330719"/>
              <a:ext cx="906056" cy="818100"/>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410323" y="8256198"/>
              <a:ext cx="906056" cy="123742"/>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a:off x="5607844" y="9148819"/>
              <a:ext cx="507206"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5553822" y="8616282"/>
              <a:ext cx="1143000" cy="276999"/>
            </a:xfrm>
            <a:prstGeom prst="rect">
              <a:avLst/>
            </a:prstGeom>
            <a:noFill/>
          </p:spPr>
          <p:txBody>
            <a:bodyPr wrap="square" rtlCol="0">
              <a:spAutoFit/>
            </a:bodyPr>
            <a:lstStyle/>
            <a:p>
              <a:r>
                <a:rPr kumimoji="1" lang="ja-JP" altLang="en-US" sz="1200" dirty="0" smtClean="0"/>
                <a:t>水３</a:t>
              </a:r>
              <a:r>
                <a:rPr kumimoji="1" lang="en-US" altLang="ja-JP" sz="1200" dirty="0" smtClean="0"/>
                <a:t>L</a:t>
              </a:r>
              <a:endParaRPr kumimoji="1" lang="ja-JP" altLang="en-US" sz="1200" dirty="0"/>
            </a:p>
          </p:txBody>
        </p:sp>
      </p:grpSp>
      <p:sp>
        <p:nvSpPr>
          <p:cNvPr id="87" name="テキスト ボックス 86"/>
          <p:cNvSpPr txBox="1"/>
          <p:nvPr/>
        </p:nvSpPr>
        <p:spPr>
          <a:xfrm>
            <a:off x="5126605" y="7877058"/>
            <a:ext cx="1590638" cy="369332"/>
          </a:xfrm>
          <a:prstGeom prst="rect">
            <a:avLst/>
          </a:prstGeom>
          <a:noFill/>
        </p:spPr>
        <p:txBody>
          <a:bodyPr wrap="square" rtlCol="0">
            <a:spAutoFit/>
          </a:bodyPr>
          <a:lstStyle/>
          <a:p>
            <a:r>
              <a:rPr kumimoji="1" lang="ja-JP" altLang="en-US" sz="900" dirty="0" smtClean="0"/>
              <a:t>次亜塩素酸ナトリウムの濃度が６％の漂白剤の場合</a:t>
            </a:r>
            <a:endParaRPr kumimoji="1" lang="ja-JP" altLang="en-US" sz="900" dirty="0"/>
          </a:p>
        </p:txBody>
      </p:sp>
      <p:sp>
        <p:nvSpPr>
          <p:cNvPr id="89" name="下カーブ矢印 88"/>
          <p:cNvSpPr/>
          <p:nvPr/>
        </p:nvSpPr>
        <p:spPr>
          <a:xfrm rot="20056672" flipH="1">
            <a:off x="5406304" y="8269393"/>
            <a:ext cx="619125" cy="288991"/>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テキスト ボックス 89"/>
          <p:cNvSpPr txBox="1"/>
          <p:nvPr/>
        </p:nvSpPr>
        <p:spPr>
          <a:xfrm>
            <a:off x="5737415" y="9176909"/>
            <a:ext cx="1679110" cy="246221"/>
          </a:xfrm>
          <a:prstGeom prst="rect">
            <a:avLst/>
          </a:prstGeom>
          <a:noFill/>
        </p:spPr>
        <p:txBody>
          <a:bodyPr wrap="square" rtlCol="0">
            <a:spAutoFit/>
          </a:bodyPr>
          <a:lstStyle/>
          <a:p>
            <a:r>
              <a:rPr kumimoji="1" lang="ja-JP" altLang="en-US" sz="1000" dirty="0" smtClean="0"/>
              <a:t>漂白剤</a:t>
            </a:r>
            <a:r>
              <a:rPr lang="en-US" altLang="ja-JP" sz="1000" dirty="0" smtClean="0"/>
              <a:t>50ml</a:t>
            </a:r>
            <a:endParaRPr kumimoji="1" lang="ja-JP" altLang="en-US" sz="1000" dirty="0"/>
          </a:p>
        </p:txBody>
      </p:sp>
      <p:sp>
        <p:nvSpPr>
          <p:cNvPr id="91" name="角丸四角形 90"/>
          <p:cNvSpPr/>
          <p:nvPr/>
        </p:nvSpPr>
        <p:spPr>
          <a:xfrm>
            <a:off x="5079835" y="7845569"/>
            <a:ext cx="1637408" cy="1577561"/>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6576970" y="9644390"/>
            <a:ext cx="426720" cy="261610"/>
          </a:xfrm>
          <a:prstGeom prst="rect">
            <a:avLst/>
          </a:prstGeom>
          <a:noFill/>
        </p:spPr>
        <p:txBody>
          <a:bodyPr wrap="square" rtlCol="0">
            <a:spAutoFit/>
          </a:bodyPr>
          <a:lstStyle/>
          <a:p>
            <a:r>
              <a:rPr kumimoji="1" lang="ja-JP" altLang="en-US" sz="1050" dirty="0" smtClean="0"/>
              <a:t>４</a:t>
            </a:r>
            <a:endParaRPr kumimoji="1" lang="ja-JP" altLang="en-US" sz="1050" dirty="0"/>
          </a:p>
        </p:txBody>
      </p:sp>
    </p:spTree>
    <p:extLst>
      <p:ext uri="{BB962C8B-B14F-4D97-AF65-F5344CB8AC3E}">
        <p14:creationId xmlns:p14="http://schemas.microsoft.com/office/powerpoint/2010/main" val="1172088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54551"/>
      </a:dk2>
      <a:lt2>
        <a:srgbClr val="D8D9DC"/>
      </a:lt2>
      <a:accent1>
        <a:srgbClr val="E32D91"/>
      </a:accent1>
      <a:accent2>
        <a:srgbClr val="FFC000"/>
      </a:accent2>
      <a:accent3>
        <a:srgbClr val="4EA6DC"/>
      </a:accent3>
      <a:accent4>
        <a:srgbClr val="4775E7"/>
      </a:accent4>
      <a:accent5>
        <a:srgbClr val="8971E1"/>
      </a:accent5>
      <a:accent6>
        <a:srgbClr val="D54773"/>
      </a:accent6>
      <a:hlink>
        <a:srgbClr val="6B9F25"/>
      </a:hlink>
      <a:folHlink>
        <a:srgbClr val="8C8C8C"/>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3518</TotalTime>
  <Words>847</Words>
  <Application>Microsoft Office PowerPoint</Application>
  <PresentationFormat>A4 210 x 297 mm</PresentationFormat>
  <Paragraphs>173</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食品従事者がノロウイルスに感染しないための３つの方策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PCUser</dc:creator>
  <cp:lastModifiedBy>User</cp:lastModifiedBy>
  <cp:revision>174</cp:revision>
  <cp:lastPrinted>2017-07-21T00:04:36Z</cp:lastPrinted>
  <dcterms:created xsi:type="dcterms:W3CDTF">2015-11-23T07:30:11Z</dcterms:created>
  <dcterms:modified xsi:type="dcterms:W3CDTF">2017-11-20T08:29:11Z</dcterms:modified>
</cp:coreProperties>
</file>