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Default Extension="gif" ContentType="image/gif"/>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4"/>
  </p:notesMasterIdLst>
  <p:handoutMasterIdLst>
    <p:handoutMasterId r:id="rId55"/>
  </p:handoutMasterIdLst>
  <p:sldIdLst>
    <p:sldId id="256" r:id="rId2"/>
    <p:sldId id="294" r:id="rId3"/>
    <p:sldId id="295" r:id="rId4"/>
    <p:sldId id="257" r:id="rId5"/>
    <p:sldId id="277" r:id="rId6"/>
    <p:sldId id="258" r:id="rId7"/>
    <p:sldId id="278" r:id="rId8"/>
    <p:sldId id="282" r:id="rId9"/>
    <p:sldId id="279" r:id="rId10"/>
    <p:sldId id="285" r:id="rId11"/>
    <p:sldId id="260" r:id="rId12"/>
    <p:sldId id="286" r:id="rId13"/>
    <p:sldId id="265" r:id="rId14"/>
    <p:sldId id="287" r:id="rId15"/>
    <p:sldId id="266" r:id="rId16"/>
    <p:sldId id="323" r:id="rId17"/>
    <p:sldId id="267" r:id="rId18"/>
    <p:sldId id="268" r:id="rId19"/>
    <p:sldId id="269" r:id="rId20"/>
    <p:sldId id="288" r:id="rId21"/>
    <p:sldId id="324" r:id="rId22"/>
    <p:sldId id="271" r:id="rId23"/>
    <p:sldId id="293" r:id="rId24"/>
    <p:sldId id="290" r:id="rId25"/>
    <p:sldId id="296" r:id="rId26"/>
    <p:sldId id="298" r:id="rId27"/>
    <p:sldId id="297" r:id="rId28"/>
    <p:sldId id="299" r:id="rId29"/>
    <p:sldId id="300" r:id="rId30"/>
    <p:sldId id="301" r:id="rId31"/>
    <p:sldId id="302" r:id="rId32"/>
    <p:sldId id="303"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25" r:id="rId49"/>
    <p:sldId id="319" r:id="rId50"/>
    <p:sldId id="320" r:id="rId51"/>
    <p:sldId id="322" r:id="rId52"/>
    <p:sldId id="326" r:id="rId5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60070" autoAdjust="0"/>
  </p:normalViewPr>
  <p:slideViewPr>
    <p:cSldViewPr>
      <p:cViewPr varScale="1">
        <p:scale>
          <a:sx n="43" d="100"/>
          <a:sy n="43" d="100"/>
        </p:scale>
        <p:origin x="-1938" y="-102"/>
      </p:cViewPr>
      <p:guideLst>
        <p:guide orient="horz" pos="2160"/>
        <p:guide pos="2880"/>
      </p:guideLst>
    </p:cSldViewPr>
  </p:slideViewPr>
  <p:notesTextViewPr>
    <p:cViewPr>
      <p:scale>
        <a:sx n="100" d="100"/>
        <a:sy n="100" d="100"/>
      </p:scale>
      <p:origin x="0" y="966"/>
    </p:cViewPr>
  </p:notesTextViewPr>
  <p:sorterViewPr>
    <p:cViewPr>
      <p:scale>
        <a:sx n="66" d="100"/>
        <a:sy n="66" d="100"/>
      </p:scale>
      <p:origin x="0" y="0"/>
    </p:cViewPr>
  </p:sorterViewPr>
  <p:notesViewPr>
    <p:cSldViewPr>
      <p:cViewPr>
        <p:scale>
          <a:sx n="100" d="100"/>
          <a:sy n="100" d="100"/>
        </p:scale>
        <p:origin x="-1932" y="2688"/>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2AE00F2A-40F4-4EB9-B454-545A2B75D67A}" type="datetimeFigureOut">
              <a:rPr kumimoji="1" lang="ja-JP" altLang="en-US" smtClean="0"/>
              <a:pPr/>
              <a:t>2016/11/8</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29F230D-58C8-44E6-9EA6-07D780C6721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7FF0FF1C-5202-4C2E-A04B-249D5FB4E1AF}" type="datetimeFigureOut">
              <a:rPr kumimoji="1" lang="ja-JP" altLang="en-US" smtClean="0"/>
              <a:pPr/>
              <a:t>2016/11/8</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kumimoji="1" lang="ja-JP" altLang="en-US" dirty="0" smtClean="0"/>
              <a:t>マスタ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フッター プレースホルダ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84CD0239-BD31-4AAB-80A7-453A30C0B18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buFont typeface="Arial" pitchFamily="34" charset="0"/>
      <a:buChar char="•"/>
      <a:defRPr kumimoji="1" sz="1200" kern="1200">
        <a:solidFill>
          <a:schemeClr val="tx1"/>
        </a:solidFill>
        <a:latin typeface="+mn-lt"/>
        <a:ea typeface="+mn-ea"/>
        <a:cs typeface="+mn-cs"/>
      </a:defRPr>
    </a:lvl1pPr>
    <a:lvl2pPr marL="87313" indent="88900" algn="l" defTabSz="914400" rtl="0" eaLnBrk="1" latinLnBrk="0" hangingPunct="1">
      <a:buFont typeface="Arial" pitchFamily="34" charset="0"/>
      <a:buChar char="–"/>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研修のねらい</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この研修では、神奈川県が平成</a:t>
            </a:r>
            <a:r>
              <a:rPr kumimoji="1" lang="en-US" altLang="ja-JP" dirty="0" smtClean="0"/>
              <a:t>21</a:t>
            </a:r>
            <a:r>
              <a:rPr kumimoji="1" lang="ja-JP" altLang="en-US" dirty="0" smtClean="0"/>
              <a:t>年に作成した「施設職員のための高齢者虐待防止の手引き」の内容を学びます。</a:t>
            </a:r>
            <a:endParaRPr kumimoji="1" lang="en-US" altLang="ja-JP" dirty="0" smtClean="0"/>
          </a:p>
          <a:p>
            <a:r>
              <a:rPr kumimoji="1" lang="ja-JP" altLang="en-US" b="1" u="sng" dirty="0" smtClean="0"/>
              <a:t>高齢者虐待防止について、介護保健施設・事業所等で働く職員として、知っておきたい基礎的な知識を身につけます。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高齢者虐待の５つの類型</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solidFill>
                  <a:srgbClr val="FF0000"/>
                </a:solidFill>
              </a:rPr>
              <a:t>次に高齢者虐待防止法に定義されている高齢者虐待の次の</a:t>
            </a:r>
            <a:r>
              <a:rPr kumimoji="1" lang="ja-JP" altLang="en-US" b="1" u="sng" dirty="0" smtClean="0">
                <a:solidFill>
                  <a:srgbClr val="FF0000"/>
                </a:solidFill>
              </a:rPr>
              <a:t>５つの類型</a:t>
            </a:r>
            <a:r>
              <a:rPr kumimoji="1" lang="ja-JP" altLang="en-US" dirty="0" smtClean="0">
                <a:solidFill>
                  <a:srgbClr val="FF0000"/>
                </a:solidFill>
              </a:rPr>
              <a:t>について説明します。</a:t>
            </a:r>
            <a:endParaRPr kumimoji="1" lang="en-US" altLang="ja-JP" dirty="0" smtClean="0">
              <a:solidFill>
                <a:srgbClr val="FF0000"/>
              </a:solidFill>
            </a:endParaRPr>
          </a:p>
          <a:p>
            <a:endParaRPr kumimoji="1" lang="en-US" altLang="ja-JP" dirty="0" smtClean="0">
              <a:solidFill>
                <a:srgbClr val="FF0000"/>
              </a:solidFill>
            </a:endParaRPr>
          </a:p>
          <a:p>
            <a:pPr>
              <a:buNone/>
            </a:pP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10</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身体的虐待</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身体的虐待は、「高齢者の身体に外傷が生じ、又は生じる恐れのある暴行を加えること」と高齢者虐待防止法にはあります。</a:t>
            </a:r>
            <a:endParaRPr kumimoji="1" lang="en-US" altLang="ja-JP" dirty="0" smtClean="0"/>
          </a:p>
          <a:p>
            <a:r>
              <a:rPr kumimoji="1" lang="ja-JP" altLang="en-US" dirty="0" smtClean="0"/>
              <a:t>例えば、次のような行為です。</a:t>
            </a:r>
            <a:endParaRPr kumimoji="1" lang="en-US" altLang="ja-JP" dirty="0" smtClean="0"/>
          </a:p>
          <a:p>
            <a:endParaRPr kumimoji="1" lang="en-US" altLang="ja-JP" dirty="0" smtClean="0"/>
          </a:p>
          <a:p>
            <a:pPr>
              <a:buNone/>
            </a:pPr>
            <a:r>
              <a:rPr kumimoji="1" lang="ja-JP" altLang="en-US" dirty="0" smtClean="0"/>
              <a:t>　</a:t>
            </a:r>
            <a:r>
              <a:rPr kumimoji="1" lang="ja-JP" altLang="en-US" b="1" u="sng" dirty="0" smtClean="0"/>
              <a:t>「暴力行為」</a:t>
            </a:r>
            <a:endParaRPr kumimoji="1" lang="en-US" altLang="ja-JP" b="1" u="sng" dirty="0" smtClean="0"/>
          </a:p>
          <a:p>
            <a:pPr>
              <a:buNone/>
            </a:pPr>
            <a:r>
              <a:rPr kumimoji="1" lang="ja-JP" altLang="en-US" dirty="0" smtClean="0"/>
              <a:t>　　・</a:t>
            </a:r>
            <a:r>
              <a:rPr kumimoji="1" lang="ja-JP" altLang="en-US" b="0" u="none" dirty="0" smtClean="0"/>
              <a:t>平手打ち、つねる、殴る、蹴るという直接的なもの。</a:t>
            </a:r>
            <a:endParaRPr kumimoji="1" lang="en-US" altLang="ja-JP" dirty="0" smtClean="0"/>
          </a:p>
          <a:p>
            <a:pPr>
              <a:buNone/>
            </a:pPr>
            <a:r>
              <a:rPr kumimoji="1" lang="ja-JP" altLang="en-US" dirty="0" smtClean="0"/>
              <a:t>　　・本人に向かって物を投げつける。</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「本人の利益にならない強制による行為」「代替方法を検討せずに高齢者を乱暴に扱う行為」</a:t>
            </a:r>
            <a:endParaRPr kumimoji="1" lang="en-US" altLang="ja-JP" dirty="0" smtClean="0"/>
          </a:p>
          <a:p>
            <a:pPr>
              <a:buNone/>
            </a:pPr>
            <a:r>
              <a:rPr kumimoji="1" lang="ja-JP" altLang="en-US" dirty="0" smtClean="0"/>
              <a:t>　　・介護がしやすいように、職員の都合でベッド等へ押さえつける。</a:t>
            </a:r>
            <a:endParaRPr kumimoji="1" lang="en-US" altLang="ja-JP" dirty="0" smtClean="0"/>
          </a:p>
          <a:p>
            <a:pPr>
              <a:buNone/>
            </a:pPr>
            <a:r>
              <a:rPr kumimoji="1" lang="ja-JP" altLang="en-US" dirty="0" smtClean="0"/>
              <a:t>　　・車椅子やベッド等から移動させる際に必要以上に体を高く持ち上げる。</a:t>
            </a:r>
            <a:endParaRPr kumimoji="1" lang="en-US" altLang="ja-JP" dirty="0" smtClean="0"/>
          </a:p>
          <a:p>
            <a:pPr>
              <a:buNone/>
            </a:pPr>
            <a:r>
              <a:rPr kumimoji="1" lang="ja-JP" altLang="en-US" dirty="0" smtClean="0"/>
              <a:t>　　・食事の際に職員の都合で本人が拒否しているのに口に入れて食べさせる。</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「緊急やむを得ない」場合以外の身体拘束や抑制」</a:t>
            </a:r>
            <a:endParaRPr kumimoji="1" lang="en-US" altLang="ja-JP" b="1" u="sng" dirty="0" smtClean="0"/>
          </a:p>
          <a:p>
            <a:pPr>
              <a:buNone/>
            </a:pPr>
            <a:r>
              <a:rPr kumimoji="1" lang="ja-JP" altLang="en-US" dirty="0" smtClean="0"/>
              <a:t>　　・身体拘束については後ほど説明します。</a:t>
            </a:r>
            <a:endParaRPr kumimoji="1" lang="en-US" altLang="ja-JP" dirty="0" smtClean="0"/>
          </a:p>
          <a:p>
            <a:endParaRPr kumimoji="1" lang="en-US" altLang="ja-JP" dirty="0" smtClean="0"/>
          </a:p>
          <a:p>
            <a:pPr>
              <a:buNone/>
            </a:pPr>
            <a:endParaRPr kumimoji="1" lang="en-US" altLang="ja-JP" sz="1000" strike="sngStrike"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11</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a:bodyPr>
          <a:lstStyle/>
          <a:p>
            <a:pPr>
              <a:buNone/>
            </a:pPr>
            <a:r>
              <a:rPr kumimoji="1" lang="en-US" altLang="ja-JP" sz="1200" b="1" dirty="0" smtClean="0">
                <a:solidFill>
                  <a:srgbClr val="FF0000"/>
                </a:solidFill>
              </a:rPr>
              <a:t>【</a:t>
            </a:r>
            <a:r>
              <a:rPr kumimoji="1" lang="ja-JP" altLang="en-US" sz="1200" b="1" dirty="0" smtClean="0">
                <a:solidFill>
                  <a:srgbClr val="FF0000"/>
                </a:solidFill>
              </a:rPr>
              <a:t>ネグレクト</a:t>
            </a:r>
            <a:r>
              <a:rPr kumimoji="1" lang="en-US" altLang="ja-JP" sz="1200" b="1" dirty="0" smtClean="0">
                <a:solidFill>
                  <a:srgbClr val="FF0000"/>
                </a:solidFill>
              </a:rPr>
              <a:t>】</a:t>
            </a:r>
          </a:p>
          <a:p>
            <a:pPr>
              <a:buNone/>
            </a:pPr>
            <a:endParaRPr kumimoji="1" lang="en-US" altLang="ja-JP" sz="1200" b="1" dirty="0" smtClean="0">
              <a:solidFill>
                <a:srgbClr val="FF0000"/>
              </a:solidFill>
            </a:endParaRPr>
          </a:p>
          <a:p>
            <a:r>
              <a:rPr kumimoji="1" lang="ja-JP" altLang="en-US" sz="1200" dirty="0" smtClean="0"/>
              <a:t>ネグレクトは、「高齢者を衰弱させるような著しい減食又は長時間の放置その他高齢者を養護すべき職務上の義務を著しく怠ること」と高齢者虐待防止法にはあります。</a:t>
            </a:r>
            <a:endParaRPr kumimoji="1" lang="en-US" altLang="ja-JP" sz="1200" dirty="0" smtClean="0"/>
          </a:p>
          <a:p>
            <a:r>
              <a:rPr lang="ja-JP" altLang="en-US" sz="1200" dirty="0" smtClean="0"/>
              <a:t>例えば、次のような行為です。</a:t>
            </a:r>
            <a:endParaRPr lang="en-US" altLang="ja-JP" sz="1200" dirty="0" smtClean="0"/>
          </a:p>
          <a:p>
            <a:endParaRPr lang="en-US" altLang="ja-JP" sz="1200" dirty="0" smtClean="0"/>
          </a:p>
          <a:p>
            <a:pPr>
              <a:buNone/>
            </a:pPr>
            <a:r>
              <a:rPr kumimoji="1" lang="ja-JP" altLang="en-US" sz="1200" dirty="0" smtClean="0"/>
              <a:t>　</a:t>
            </a:r>
            <a:r>
              <a:rPr kumimoji="1" lang="ja-JP" altLang="en-US" sz="1200" b="1" u="sng" dirty="0" smtClean="0"/>
              <a:t>「必要とされる</a:t>
            </a:r>
            <a:r>
              <a:rPr lang="ja-JP" altLang="en-US" sz="1200" b="1" u="sng" dirty="0" smtClean="0"/>
              <a:t>介護や世話を怠り、高齢者の生活環境・身体や精神を悪化させる行為」</a:t>
            </a:r>
            <a:endParaRPr lang="en-US" altLang="ja-JP" sz="1200" b="1" u="sng" dirty="0" smtClean="0"/>
          </a:p>
          <a:p>
            <a:pPr>
              <a:buNone/>
            </a:pPr>
            <a:r>
              <a:rPr lang="ja-JP" altLang="en-US" sz="1200" dirty="0" smtClean="0"/>
              <a:t>　　・入浴しておらず異臭がする。</a:t>
            </a:r>
            <a:endParaRPr lang="en-US" altLang="ja-JP" sz="1200" dirty="0" smtClean="0"/>
          </a:p>
          <a:p>
            <a:pPr>
              <a:buNone/>
            </a:pPr>
            <a:r>
              <a:rPr lang="ja-JP" altLang="en-US" sz="1200" dirty="0" smtClean="0"/>
              <a:t>　　・髪、ひげ、爪が伸び放題。</a:t>
            </a:r>
            <a:endParaRPr lang="en-US" altLang="ja-JP" sz="1200" dirty="0" smtClean="0"/>
          </a:p>
          <a:p>
            <a:pPr>
              <a:buNone/>
            </a:pPr>
            <a:r>
              <a:rPr lang="ja-JP" altLang="en-US" sz="1200" dirty="0" smtClean="0"/>
              <a:t>　　・汚れのひどい服や破れた服を着せている。</a:t>
            </a:r>
            <a:endParaRPr lang="en-US" altLang="ja-JP" sz="1200" dirty="0" smtClean="0"/>
          </a:p>
          <a:p>
            <a:pPr>
              <a:buNone/>
            </a:pPr>
            <a:r>
              <a:rPr lang="ja-JP" altLang="en-US" sz="1200" dirty="0" smtClean="0"/>
              <a:t>　　・褥瘡ができるなど体位の調整や栄養管理を怠る。</a:t>
            </a:r>
            <a:endParaRPr lang="en-US" altLang="ja-JP" sz="1200" dirty="0" smtClean="0"/>
          </a:p>
          <a:p>
            <a:pPr>
              <a:buNone/>
            </a:pPr>
            <a:r>
              <a:rPr lang="ja-JP" altLang="en-US" sz="1200" dirty="0" smtClean="0"/>
              <a:t>　　・おむつが汚れている状態を日常的に放置している。</a:t>
            </a:r>
            <a:endParaRPr lang="en-US" altLang="ja-JP" sz="1200" dirty="0" smtClean="0"/>
          </a:p>
          <a:p>
            <a:pPr>
              <a:buNone/>
            </a:pPr>
            <a:endParaRPr lang="en-US" altLang="ja-JP" sz="1200" dirty="0" smtClean="0"/>
          </a:p>
          <a:p>
            <a:pPr>
              <a:buNone/>
            </a:pPr>
            <a:r>
              <a:rPr lang="ja-JP" altLang="en-US" sz="1200" dirty="0" smtClean="0"/>
              <a:t>　</a:t>
            </a:r>
            <a:r>
              <a:rPr lang="ja-JP" altLang="en-US" sz="1200" b="1" u="sng" dirty="0" smtClean="0"/>
              <a:t>「高齢者の状態に応じた介護を怠ったり、医学的診断を無視した行為」</a:t>
            </a:r>
            <a:endParaRPr lang="en-US" altLang="ja-JP" sz="1200" b="1" u="sng" dirty="0" smtClean="0"/>
          </a:p>
          <a:p>
            <a:pPr>
              <a:buNone/>
            </a:pPr>
            <a:r>
              <a:rPr lang="ja-JP" altLang="en-US" sz="1200" dirty="0" smtClean="0"/>
              <a:t>　　・医療が必要な状態にも関わらず受診させない。</a:t>
            </a:r>
            <a:endParaRPr lang="en-US" altLang="ja-JP" sz="1200" dirty="0" smtClean="0"/>
          </a:p>
          <a:p>
            <a:pPr>
              <a:buNone/>
            </a:pPr>
            <a:r>
              <a:rPr lang="ja-JP" altLang="en-US" sz="1200" dirty="0" smtClean="0"/>
              <a:t>　　・処方通りに服薬させない。</a:t>
            </a:r>
            <a:endParaRPr lang="en-US" altLang="ja-JP" sz="1200" dirty="0" smtClean="0"/>
          </a:p>
          <a:p>
            <a:pPr>
              <a:buNone/>
            </a:pPr>
            <a:r>
              <a:rPr lang="ja-JP" altLang="en-US" sz="1200" dirty="0" smtClean="0"/>
              <a:t>　　・処方通りの治療食を食べさせない。</a:t>
            </a:r>
            <a:endParaRPr lang="en-US" altLang="ja-JP" sz="1200" dirty="0" smtClean="0"/>
          </a:p>
          <a:p>
            <a:pPr>
              <a:buNone/>
            </a:pPr>
            <a:endParaRPr lang="en-US" altLang="ja-JP" sz="1200" dirty="0" smtClean="0"/>
          </a:p>
          <a:p>
            <a:pPr>
              <a:buNone/>
            </a:pPr>
            <a:r>
              <a:rPr lang="ja-JP" altLang="en-US" sz="1200" b="1" u="sng" dirty="0" smtClean="0"/>
              <a:t>「必要な用具の使用を限定し、高齢者の要望や行動を制限させる行為」</a:t>
            </a:r>
            <a:endParaRPr lang="en-US" altLang="ja-JP" sz="1200" b="1" u="sng" dirty="0" smtClean="0"/>
          </a:p>
          <a:p>
            <a:pPr>
              <a:buNone/>
            </a:pPr>
            <a:r>
              <a:rPr lang="ja-JP" altLang="en-US" sz="1200" dirty="0" smtClean="0"/>
              <a:t>　　・ナースコール等を使用させない、手の届かないところに置く。</a:t>
            </a:r>
            <a:endParaRPr lang="en-US" altLang="ja-JP" sz="1200" dirty="0" smtClean="0"/>
          </a:p>
          <a:p>
            <a:pPr>
              <a:buNone/>
            </a:pPr>
            <a:r>
              <a:rPr lang="ja-JP" altLang="en-US" sz="1200" dirty="0" smtClean="0"/>
              <a:t>　　・必要なメガネ、義歯、補聴器等があっても使用させない。</a:t>
            </a:r>
            <a:endParaRPr lang="en-US" altLang="ja-JP" sz="1200" dirty="0" smtClean="0"/>
          </a:p>
          <a:p>
            <a:pPr>
              <a:buNone/>
            </a:pPr>
            <a:endParaRPr lang="en-US" altLang="ja-JP" sz="1200" dirty="0" smtClean="0"/>
          </a:p>
          <a:p>
            <a:pPr>
              <a:buNone/>
            </a:pPr>
            <a:r>
              <a:rPr lang="ja-JP" altLang="en-US" sz="1200" b="1" u="sng" dirty="0" smtClean="0"/>
              <a:t>「高齢者の権利を無視した行為またはその行為の放置」</a:t>
            </a:r>
            <a:endParaRPr lang="en-US" altLang="ja-JP" sz="1200" b="1" u="sng" dirty="0" smtClean="0"/>
          </a:p>
          <a:p>
            <a:pPr>
              <a:buNone/>
            </a:pPr>
            <a:r>
              <a:rPr kumimoji="1" lang="ja-JP" altLang="en-US" sz="1200" dirty="0" smtClean="0"/>
              <a:t>　　・他の利用者に暴力をふるう高齢者がいるにも関わらず、なんら高齢者が被害を受けないような予防的手立てをしていない。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12</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pPr defTabSz="954634">
              <a:buNone/>
              <a:defRPr/>
            </a:pPr>
            <a:r>
              <a:rPr kumimoji="1" lang="en-US" altLang="ja-JP" b="1" dirty="0" smtClean="0">
                <a:solidFill>
                  <a:srgbClr val="FF0000"/>
                </a:solidFill>
              </a:rPr>
              <a:t>【</a:t>
            </a:r>
            <a:r>
              <a:rPr kumimoji="1" lang="ja-JP" altLang="en-US" b="1" dirty="0" smtClean="0">
                <a:solidFill>
                  <a:srgbClr val="FF0000"/>
                </a:solidFill>
              </a:rPr>
              <a:t>心理的虐待</a:t>
            </a:r>
            <a:r>
              <a:rPr kumimoji="1" lang="en-US" altLang="ja-JP" b="1" dirty="0" smtClean="0">
                <a:solidFill>
                  <a:srgbClr val="FF0000"/>
                </a:solidFill>
              </a:rPr>
              <a:t>】</a:t>
            </a:r>
          </a:p>
          <a:p>
            <a:pPr defTabSz="954634">
              <a:buNone/>
              <a:defRPr/>
            </a:pPr>
            <a:endParaRPr kumimoji="1" lang="en-US" altLang="ja-JP" b="1" dirty="0" smtClean="0">
              <a:solidFill>
                <a:srgbClr val="FF0000"/>
              </a:solidFill>
            </a:endParaRPr>
          </a:p>
          <a:p>
            <a:pPr defTabSz="954634">
              <a:defRPr/>
            </a:pPr>
            <a:r>
              <a:rPr kumimoji="1" lang="ja-JP" altLang="en-US" dirty="0" smtClean="0"/>
              <a:t>心理的虐待は、「高齢者に対する著しい暴言又は著しく拒絶的な対応その他の高齢者に著しい心理的外傷を与える言動を行うこと」と高齢者虐待防止法にはあります。</a:t>
            </a:r>
            <a:endParaRPr kumimoji="1" lang="en-US" altLang="ja-JP" dirty="0" smtClean="0"/>
          </a:p>
          <a:p>
            <a:pPr defTabSz="954634">
              <a:buNone/>
              <a:defRPr/>
            </a:pPr>
            <a:r>
              <a:rPr kumimoji="1" lang="ja-JP" altLang="en-US" dirty="0" smtClean="0"/>
              <a:t>　例えば、次のような行為です。</a:t>
            </a:r>
            <a:endParaRPr kumimoji="1" lang="en-US" altLang="ja-JP" dirty="0" smtClean="0"/>
          </a:p>
          <a:p>
            <a:pPr defTabSz="954634">
              <a:defRPr/>
            </a:pPr>
            <a:endParaRPr kumimoji="1" lang="en-US" altLang="ja-JP" dirty="0" smtClean="0"/>
          </a:p>
          <a:p>
            <a:pPr>
              <a:buNone/>
            </a:pPr>
            <a:r>
              <a:rPr kumimoji="1" lang="ja-JP" altLang="en-US" b="1" u="sng" dirty="0" smtClean="0"/>
              <a:t>　「威嚇的な発言、態度」</a:t>
            </a:r>
            <a:endParaRPr kumimoji="1" lang="en-US" altLang="ja-JP" b="1" u="sng" dirty="0" smtClean="0"/>
          </a:p>
          <a:p>
            <a:pPr>
              <a:buNone/>
            </a:pPr>
            <a:r>
              <a:rPr kumimoji="1" lang="ja-JP" altLang="en-US" dirty="0" smtClean="0"/>
              <a:t>　　・怒鳴る。罵る。</a:t>
            </a:r>
            <a:endParaRPr kumimoji="1" lang="en-US" altLang="ja-JP" dirty="0" smtClean="0"/>
          </a:p>
          <a:p>
            <a:pPr>
              <a:buNone/>
            </a:pPr>
            <a:r>
              <a:rPr kumimoji="1" lang="ja-JP" altLang="en-US" dirty="0" smtClean="0"/>
              <a:t>　　・「追い出すぞ」など脅す。</a:t>
            </a:r>
            <a:endParaRPr kumimoji="1" lang="en-US" altLang="ja-JP" dirty="0" smtClean="0"/>
          </a:p>
          <a:p>
            <a:pPr>
              <a:buNone/>
            </a:pPr>
            <a:endParaRPr kumimoji="1" lang="ja-JP" altLang="en-US" dirty="0" smtClean="0"/>
          </a:p>
          <a:p>
            <a:pPr>
              <a:buNone/>
            </a:pPr>
            <a:r>
              <a:rPr kumimoji="1" lang="ja-JP" altLang="en-US" b="1" u="sng" dirty="0" smtClean="0"/>
              <a:t>　「侮辱的な発言、態度」</a:t>
            </a:r>
            <a:endParaRPr kumimoji="1" lang="en-US" altLang="ja-JP" b="1" u="sng" dirty="0" smtClean="0"/>
          </a:p>
          <a:p>
            <a:pPr>
              <a:buNone/>
            </a:pPr>
            <a:r>
              <a:rPr kumimoji="1" lang="ja-JP" altLang="en-US" dirty="0" smtClean="0"/>
              <a:t>　　・排泄の失敗や食べこぼしなどをあざ笑う。</a:t>
            </a:r>
            <a:endParaRPr kumimoji="1" lang="en-US" altLang="ja-JP" dirty="0" smtClean="0"/>
          </a:p>
          <a:p>
            <a:pPr>
              <a:buNone/>
            </a:pPr>
            <a:r>
              <a:rPr kumimoji="1" lang="ja-JP" altLang="en-US" dirty="0" smtClean="0"/>
              <a:t>　　・排せつ介助の際に、「臭い」、「汚い」などと言う。</a:t>
            </a:r>
            <a:endParaRPr kumimoji="1" lang="en-US" altLang="ja-JP" dirty="0" smtClean="0"/>
          </a:p>
          <a:p>
            <a:pPr>
              <a:buNone/>
            </a:pPr>
            <a:r>
              <a:rPr kumimoji="1" lang="ja-JP" altLang="en-US" dirty="0" smtClean="0"/>
              <a:t>　　・利用者を子ども扱いするような呼び方で呼ぶ。</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「高齢者や家族の存在や行為を否定、無視するような発言、態度」</a:t>
            </a:r>
            <a:endParaRPr kumimoji="1" lang="en-US" altLang="ja-JP" b="1" u="sng" dirty="0" smtClean="0"/>
          </a:p>
          <a:p>
            <a:pPr>
              <a:buNone/>
            </a:pPr>
            <a:r>
              <a:rPr kumimoji="1" lang="ja-JP" altLang="en-US" dirty="0" smtClean="0"/>
              <a:t>　　・「意味もなくコールを押さないで」、「なんでこんなことができないの」などと言う。</a:t>
            </a:r>
            <a:endParaRPr kumimoji="1" lang="en-US" altLang="ja-JP" dirty="0" smtClean="0"/>
          </a:p>
          <a:p>
            <a:pPr>
              <a:buNone/>
            </a:pPr>
            <a:r>
              <a:rPr kumimoji="1" lang="ja-JP" altLang="en-US" dirty="0" smtClean="0"/>
              <a:t>　　・他の利用者に高齢者や家族の悪口等を言いふらす。</a:t>
            </a:r>
            <a:endParaRPr kumimoji="1" lang="en-US" altLang="ja-JP" dirty="0" smtClean="0"/>
          </a:p>
          <a:p>
            <a:pPr>
              <a:buNone/>
            </a:pPr>
            <a:r>
              <a:rPr kumimoji="1" lang="ja-JP" altLang="en-US" dirty="0" smtClean="0"/>
              <a:t>　　・無視する。</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「高齢者の意欲や自立心を低下させる行為」</a:t>
            </a:r>
            <a:endParaRPr kumimoji="1" lang="en-US" altLang="ja-JP" b="1" u="sng" dirty="0" smtClean="0"/>
          </a:p>
          <a:p>
            <a:pPr>
              <a:buNone/>
            </a:pPr>
            <a:r>
              <a:rPr kumimoji="1" lang="ja-JP" altLang="en-US" dirty="0" smtClean="0"/>
              <a:t>　　・トイレで使用できるのに、職員の都合を優先し、本人の意思や状態を無視しておむつを使う。</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「心理的に高齢者を不当に孤立させる行為」</a:t>
            </a:r>
            <a:endParaRPr kumimoji="1" lang="en-US" altLang="ja-JP" b="1" u="sng" dirty="0" smtClean="0"/>
          </a:p>
          <a:p>
            <a:pPr>
              <a:buNone/>
            </a:pPr>
            <a:r>
              <a:rPr kumimoji="1" lang="ja-JP" altLang="en-US" dirty="0" smtClean="0"/>
              <a:t>　　・本人の意思や状態を無視して面会させない。</a:t>
            </a:r>
            <a:endParaRPr kumimoji="1" lang="en-US" altLang="ja-JP" dirty="0" smtClean="0"/>
          </a:p>
          <a:p>
            <a:pPr>
              <a:buNone/>
            </a:pPr>
            <a:endParaRPr kumimoji="1" lang="en-US" altLang="ja-JP" dirty="0" smtClean="0"/>
          </a:p>
          <a:p>
            <a:pPr>
              <a:buNone/>
            </a:pPr>
            <a:r>
              <a:rPr kumimoji="1" lang="ja-JP" altLang="en-US" dirty="0" smtClean="0"/>
              <a:t>　</a:t>
            </a:r>
            <a:r>
              <a:rPr kumimoji="1" lang="ja-JP" altLang="en-US" b="1" u="sng" dirty="0" smtClean="0"/>
              <a:t>「その他」</a:t>
            </a:r>
            <a:endParaRPr kumimoji="1" lang="en-US" altLang="ja-JP" b="1" u="sng" dirty="0" smtClean="0"/>
          </a:p>
          <a:p>
            <a:pPr>
              <a:buNone/>
            </a:pPr>
            <a:r>
              <a:rPr kumimoji="1" lang="ja-JP" altLang="en-US" dirty="0" smtClean="0"/>
              <a:t>　　・車椅子で速いスピードで走らせて移動介助し恐怖感を与える。</a:t>
            </a:r>
            <a:endParaRPr kumimoji="1" lang="en-US" altLang="ja-JP" dirty="0" smtClean="0"/>
          </a:p>
          <a:p>
            <a:pPr>
              <a:buNone/>
            </a:pPr>
            <a:r>
              <a:rPr kumimoji="1" lang="ja-JP" altLang="en-US" dirty="0" smtClean="0"/>
              <a:t>　　・利用者の顔に落書きをして、それをカメラ等で撮影して他の職員に見せる。</a:t>
            </a:r>
          </a:p>
          <a:p>
            <a:endParaRPr kumimoji="1" lang="en-US" altLang="ja-JP" dirty="0" smtClean="0"/>
          </a:p>
          <a:p>
            <a:pPr>
              <a:buNone/>
            </a:pPr>
            <a:endParaRPr kumimoji="1" lang="ja-JP" altLang="en-US" strike="sngStrike"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13</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性的虐待</a:t>
            </a:r>
            <a:r>
              <a:rPr kumimoji="1" lang="en-US" altLang="ja-JP" b="1" dirty="0" smtClean="0">
                <a:solidFill>
                  <a:srgbClr val="FF0000"/>
                </a:solidFill>
              </a:rPr>
              <a:t>】</a:t>
            </a:r>
            <a:r>
              <a:rPr kumimoji="1" lang="en-US" altLang="ja-JP" b="1" dirty="0" smtClean="0"/>
              <a:t>	</a:t>
            </a:r>
          </a:p>
          <a:p>
            <a:pPr>
              <a:buNone/>
            </a:pPr>
            <a:r>
              <a:rPr kumimoji="1" lang="en-US" altLang="ja-JP" dirty="0" smtClean="0"/>
              <a:t>	</a:t>
            </a:r>
          </a:p>
          <a:p>
            <a:r>
              <a:rPr kumimoji="1" lang="ja-JP" altLang="en-US" dirty="0" smtClean="0"/>
              <a:t>性的虐待は、「高齢者にわいせつな行為をすること又は高齢者をしてわいせつな行為をさせること」と高齢者虐待防止法にはあります。</a:t>
            </a:r>
            <a:endParaRPr kumimoji="1" lang="en-US" altLang="ja-JP" dirty="0" smtClean="0"/>
          </a:p>
          <a:p>
            <a:pPr>
              <a:buNone/>
            </a:pPr>
            <a:r>
              <a:rPr kumimoji="1" lang="ja-JP" altLang="en-US" dirty="0" smtClean="0"/>
              <a:t>　例えば、次のような行為です。</a:t>
            </a:r>
            <a:endParaRPr kumimoji="1" lang="en-US" altLang="ja-JP" dirty="0" smtClean="0"/>
          </a:p>
          <a:p>
            <a:endParaRPr kumimoji="1" lang="ja-JP" altLang="en-US" dirty="0" smtClean="0"/>
          </a:p>
          <a:p>
            <a:pPr>
              <a:buNone/>
            </a:pPr>
            <a:r>
              <a:rPr kumimoji="1" lang="ja-JP" altLang="en-US" dirty="0" smtClean="0"/>
              <a:t>　</a:t>
            </a:r>
            <a:r>
              <a:rPr kumimoji="1" lang="ja-JP" altLang="en-US" b="1" u="sng" dirty="0" smtClean="0"/>
              <a:t>「本人との間で合意が形成されていない、あらゆる形態の性的な行為またはその強要」</a:t>
            </a:r>
            <a:endParaRPr kumimoji="1" lang="en-US" altLang="ja-JP" b="1" u="sng" dirty="0" smtClean="0"/>
          </a:p>
          <a:p>
            <a:pPr>
              <a:buNone/>
            </a:pPr>
            <a:r>
              <a:rPr kumimoji="1" lang="ja-JP" altLang="en-US" dirty="0" smtClean="0"/>
              <a:t>　　・性器等に接触したり、キス、性行為を強要する。</a:t>
            </a:r>
            <a:endParaRPr kumimoji="1" lang="en-US" altLang="ja-JP" dirty="0" smtClean="0"/>
          </a:p>
          <a:p>
            <a:pPr>
              <a:buNone/>
            </a:pPr>
            <a:r>
              <a:rPr kumimoji="1" lang="ja-JP" altLang="en-US" dirty="0" smtClean="0"/>
              <a:t>　　・性的な話を聴かせること、させること。</a:t>
            </a:r>
            <a:endParaRPr kumimoji="1" lang="en-US" altLang="ja-JP" dirty="0" smtClean="0"/>
          </a:p>
          <a:p>
            <a:pPr>
              <a:buNone/>
            </a:pPr>
            <a:r>
              <a:rPr kumimoji="1" lang="ja-JP" altLang="en-US" dirty="0" smtClean="0"/>
              <a:t>　　・本人の裸を映像や写真に撮る。また、撮影したものを他人に見せる。</a:t>
            </a:r>
            <a:endParaRPr kumimoji="1" lang="en-US" altLang="ja-JP" dirty="0" smtClean="0"/>
          </a:p>
          <a:p>
            <a:pPr>
              <a:buNone/>
            </a:pPr>
            <a:r>
              <a:rPr kumimoji="1" lang="ja-JP" altLang="en-US" dirty="0" smtClean="0"/>
              <a:t>　　・排せつや着替えがしやすいという理由で下半身・上半身を裸にしたり、下着のままで放置する。</a:t>
            </a:r>
            <a:endParaRPr kumimoji="1" lang="en-US" altLang="ja-JP" dirty="0" smtClean="0"/>
          </a:p>
          <a:p>
            <a:pPr>
              <a:buNone/>
            </a:pPr>
            <a:r>
              <a:rPr kumimoji="1" lang="ja-JP" altLang="en-US" dirty="0" smtClean="0"/>
              <a:t>　　・人前で排泄させたり、おむつを交換したりする。また、その場面を見せないための配慮をしない。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14</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経済的虐待</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最後に経済的虐待は、「高齢者の財産を不当に処分することその他高齢者から不当に財産上の利益を得ること」と高齢者虐待防止法にはあります。</a:t>
            </a:r>
            <a:endParaRPr kumimoji="1" lang="en-US" altLang="ja-JP" dirty="0" smtClean="0"/>
          </a:p>
          <a:p>
            <a:pPr>
              <a:buNone/>
            </a:pPr>
            <a:r>
              <a:rPr kumimoji="1" lang="ja-JP" altLang="en-US" dirty="0" smtClean="0"/>
              <a:t>例えば、次のような行為です。</a:t>
            </a:r>
            <a:endParaRPr kumimoji="1" lang="en-US" altLang="ja-JP" dirty="0" smtClean="0"/>
          </a:p>
          <a:p>
            <a:pPr>
              <a:buNone/>
            </a:pPr>
            <a:endParaRPr kumimoji="1" lang="ja-JP" altLang="en-US" dirty="0" smtClean="0"/>
          </a:p>
          <a:p>
            <a:pPr>
              <a:buNone/>
            </a:pPr>
            <a:r>
              <a:rPr kumimoji="1" lang="ja-JP" altLang="en-US" dirty="0" smtClean="0"/>
              <a:t>　</a:t>
            </a:r>
            <a:r>
              <a:rPr kumimoji="1" lang="ja-JP" altLang="en-US" b="1" u="sng" dirty="0" smtClean="0"/>
              <a:t>「本人の合意なしに財産や金銭を使用し、本人の希望する金銭の使用を理由なく制限すること」</a:t>
            </a:r>
            <a:endParaRPr kumimoji="1" lang="en-US" altLang="ja-JP" b="1" u="sng" dirty="0" smtClean="0"/>
          </a:p>
          <a:p>
            <a:pPr>
              <a:buNone/>
            </a:pPr>
            <a:r>
              <a:rPr kumimoji="1" lang="ja-JP" altLang="en-US" dirty="0" smtClean="0"/>
              <a:t>　　・金銭を寄付・贈与するように強要する。</a:t>
            </a:r>
            <a:endParaRPr kumimoji="1" lang="en-US" altLang="ja-JP" dirty="0" smtClean="0"/>
          </a:p>
          <a:p>
            <a:pPr>
              <a:buNone/>
            </a:pPr>
            <a:r>
              <a:rPr kumimoji="1" lang="ja-JP" altLang="en-US" dirty="0" smtClean="0"/>
              <a:t>　　・金銭・財産等の着服・窃盗等で、お釣りを渡さない。</a:t>
            </a:r>
            <a:endParaRPr kumimoji="1" lang="en-US" altLang="ja-JP" dirty="0" smtClean="0"/>
          </a:p>
          <a:p>
            <a:pPr>
              <a:buNone/>
            </a:pPr>
            <a:r>
              <a:rPr kumimoji="1" lang="ja-JP" altLang="en-US" dirty="0" smtClean="0"/>
              <a:t>　　・立場を利用して「お金を貸してほしい」と頼み、借りる。</a:t>
            </a:r>
            <a:endParaRPr kumimoji="1" lang="en-US" altLang="ja-JP" dirty="0" smtClean="0"/>
          </a:p>
          <a:p>
            <a:pPr>
              <a:buNone/>
            </a:pPr>
            <a:r>
              <a:rPr kumimoji="1" lang="ja-JP" altLang="en-US" dirty="0" smtClean="0"/>
              <a:t>　　・日常的に使用するお金を不当に制限する。</a:t>
            </a:r>
            <a:endParaRPr kumimoji="1" lang="en-US" altLang="ja-JP" dirty="0" smtClean="0"/>
          </a:p>
          <a:p>
            <a:pPr>
              <a:buNone/>
            </a:pPr>
            <a:r>
              <a:rPr kumimoji="1" lang="ja-JP" altLang="en-US" dirty="0" smtClean="0"/>
              <a:t>　　・生活に必要なお金を渡さない。</a:t>
            </a:r>
          </a:p>
          <a:p>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15</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高齢者虐待の判断</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５つの類型について例あげました。</a:t>
            </a:r>
            <a:endParaRPr kumimoji="1" lang="en-US" altLang="ja-JP" dirty="0" smtClean="0"/>
          </a:p>
          <a:p>
            <a:r>
              <a:rPr kumimoji="1" lang="ja-JP" altLang="en-US" dirty="0" smtClean="0"/>
              <a:t>しかし、その行為があったから虐待として認定されるということではなく、</a:t>
            </a:r>
            <a:r>
              <a:rPr kumimoji="1" lang="ja-JP" altLang="en-US" b="1" u="sng" dirty="0" smtClean="0"/>
              <a:t>虐待の事実</a:t>
            </a:r>
            <a:r>
              <a:rPr kumimoji="1" lang="ja-JP" altLang="en-US" b="1" u="sng" smtClean="0"/>
              <a:t>確認をする</a:t>
            </a:r>
            <a:r>
              <a:rPr kumimoji="1" lang="ja-JP" altLang="en-US" b="1" u="sng" dirty="0" smtClean="0"/>
              <a:t>市町村が、調査を行ったうえで判断</a:t>
            </a:r>
            <a:r>
              <a:rPr kumimoji="1" lang="ja-JP" altLang="en-US" dirty="0" smtClean="0"/>
              <a:t>をします。</a:t>
            </a:r>
            <a:endParaRPr kumimoji="1" lang="en-US" altLang="ja-JP" dirty="0" smtClean="0"/>
          </a:p>
          <a:p>
            <a:r>
              <a:rPr kumimoji="1" lang="ja-JP" altLang="en-US" dirty="0" smtClean="0"/>
              <a:t>逆に</a:t>
            </a:r>
            <a:r>
              <a:rPr kumimoji="1" lang="ja-JP" altLang="en-US" b="1" u="sng" dirty="0" smtClean="0"/>
              <a:t>例にあがっていない行為であっても、虐待として判断される場合もあります。</a:t>
            </a:r>
          </a:p>
          <a:p>
            <a:pPr>
              <a:buNone/>
            </a:pPr>
            <a:endParaRPr kumimoji="1" lang="en-US" altLang="ja-JP" dirty="0" smtClean="0">
              <a:solidFill>
                <a:srgbClr val="FF0000"/>
              </a:solidFill>
            </a:endParaRPr>
          </a:p>
          <a:p>
            <a:endParaRPr kumimoji="1" lang="en-US" altLang="ja-JP" dirty="0" smtClean="0">
              <a:solidFill>
                <a:srgbClr val="FF0000"/>
              </a:solidFill>
            </a:endParaRPr>
          </a:p>
          <a:p>
            <a:pPr>
              <a:buNone/>
            </a:pP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16</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身体拘束</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次に、身体的虐待の部分でも触れましたが、</a:t>
            </a:r>
            <a:r>
              <a:rPr kumimoji="1" lang="ja-JP" altLang="en-US" b="1" u="sng" dirty="0" smtClean="0"/>
              <a:t>身体拘束について</a:t>
            </a:r>
            <a:r>
              <a:rPr kumimoji="1" lang="ja-JP" altLang="en-US" dirty="0" smtClean="0"/>
              <a:t>説明をします。</a:t>
            </a:r>
            <a:endParaRPr kumimoji="1" lang="en-US" altLang="ja-JP" dirty="0" smtClean="0"/>
          </a:p>
          <a:p>
            <a:pPr>
              <a:buNone/>
            </a:pPr>
            <a:endParaRPr kumimoji="1" lang="en-US" altLang="ja-JP" dirty="0" smtClean="0"/>
          </a:p>
          <a:p>
            <a:r>
              <a:rPr kumimoji="1" lang="ja-JP" altLang="en-US" dirty="0" smtClean="0"/>
              <a:t>介護保険制度が始まった平成</a:t>
            </a:r>
            <a:r>
              <a:rPr kumimoji="1" lang="en-US" altLang="ja-JP" dirty="0" smtClean="0"/>
              <a:t>12</a:t>
            </a:r>
            <a:r>
              <a:rPr kumimoji="1" lang="ja-JP" altLang="en-US" dirty="0" smtClean="0"/>
              <a:t>年に、</a:t>
            </a:r>
            <a:r>
              <a:rPr kumimoji="1" lang="ja-JP" altLang="en-US" b="1" u="sng" dirty="0" smtClean="0"/>
              <a:t>介護保険施設等で</a:t>
            </a:r>
            <a:r>
              <a:rPr kumimoji="1" lang="ja-JP" altLang="en-US" b="1" u="sng" strike="noStrike" dirty="0" smtClean="0">
                <a:solidFill>
                  <a:srgbClr val="FF0000"/>
                </a:solidFill>
              </a:rPr>
              <a:t>の</a:t>
            </a:r>
            <a:r>
              <a:rPr kumimoji="1" lang="ja-JP" altLang="en-US" b="1" u="sng" dirty="0" smtClean="0"/>
              <a:t>身体拘束が、運営基準において禁止</a:t>
            </a:r>
            <a:r>
              <a:rPr kumimoji="1" lang="ja-JP" altLang="en-US" dirty="0" smtClean="0"/>
              <a:t>されました。</a:t>
            </a:r>
            <a:endParaRPr kumimoji="1" lang="en-US" altLang="ja-JP" dirty="0" smtClean="0"/>
          </a:p>
          <a:p>
            <a:pPr>
              <a:buNone/>
            </a:pPr>
            <a:endParaRPr kumimoji="1" lang="en-US" altLang="ja-JP" dirty="0" smtClean="0"/>
          </a:p>
          <a:p>
            <a:pPr>
              <a:buNone/>
            </a:pPr>
            <a:endParaRPr kumimoji="1" lang="en-US" altLang="ja-JP" dirty="0" smtClean="0"/>
          </a:p>
          <a:p>
            <a:pPr>
              <a:buNone/>
            </a:pPr>
            <a:r>
              <a:rPr kumimoji="1" lang="ja-JP" altLang="en-US" b="1" u="sng" dirty="0" smtClean="0"/>
              <a:t>「生命又は身体を保護するため緊急やむを得ない場合を除き、身体拘束その他入所者（利用者）の行動を制限する行為をおこなってはならない。」</a:t>
            </a:r>
            <a:r>
              <a:rPr kumimoji="1" lang="ja-JP" altLang="en-US" b="0" u="none" dirty="0" smtClean="0"/>
              <a:t>と規定されています。</a:t>
            </a:r>
            <a:endParaRPr kumimoji="1" lang="en-US" altLang="ja-JP" b="0" u="none" dirty="0" smtClean="0"/>
          </a:p>
          <a:p>
            <a:pPr>
              <a:buNone/>
            </a:pPr>
            <a:endParaRPr kumimoji="1" lang="en-US" altLang="ja-JP" dirty="0" smtClean="0"/>
          </a:p>
          <a:p>
            <a:r>
              <a:rPr kumimoji="1" lang="ja-JP" altLang="en-US" b="0" u="none" dirty="0" smtClean="0"/>
              <a:t>国は、身体拘束廃止を推進するために、</a:t>
            </a:r>
            <a:r>
              <a:rPr kumimoji="1" lang="ja-JP" altLang="en-US" b="1" u="sng" dirty="0" smtClean="0"/>
              <a:t>厚生労働省に設置された「身体拘束ゼロ作戦推進会議」</a:t>
            </a:r>
            <a:r>
              <a:rPr kumimoji="1" lang="ja-JP" altLang="en-US" dirty="0" smtClean="0"/>
              <a:t>において身体拘束廃止への取組みを検討し、</a:t>
            </a:r>
            <a:r>
              <a:rPr kumimoji="1" lang="ja-JP" altLang="en-US" b="1" u="sng" dirty="0" smtClean="0"/>
              <a:t>平成</a:t>
            </a:r>
            <a:r>
              <a:rPr kumimoji="1" lang="en-US" altLang="ja-JP" b="1" u="sng" dirty="0" smtClean="0"/>
              <a:t>13</a:t>
            </a:r>
            <a:r>
              <a:rPr kumimoji="1" lang="ja-JP" altLang="en-US" b="1" u="sng" dirty="0" smtClean="0"/>
              <a:t>年</a:t>
            </a:r>
            <a:r>
              <a:rPr kumimoji="1" lang="en-US" altLang="ja-JP" b="1" u="sng" dirty="0" smtClean="0"/>
              <a:t>3</a:t>
            </a:r>
            <a:r>
              <a:rPr kumimoji="1" lang="ja-JP" altLang="en-US" b="1" u="sng" dirty="0" smtClean="0"/>
              <a:t>月に「身体拘束ゼロへの手引き」を作成</a:t>
            </a:r>
            <a:r>
              <a:rPr kumimoji="1" lang="ja-JP" altLang="en-US" b="0" u="none" dirty="0" smtClean="0"/>
              <a:t>し</a:t>
            </a:r>
            <a:r>
              <a:rPr kumimoji="1" lang="ja-JP" altLang="en-US" dirty="0" smtClean="0"/>
              <a:t>ました。</a:t>
            </a:r>
            <a:endParaRPr kumimoji="1" lang="en-US" altLang="ja-JP" dirty="0" smtClean="0"/>
          </a:p>
          <a:p>
            <a:r>
              <a:rPr kumimoji="1" lang="ja-JP" altLang="en-US" dirty="0" smtClean="0"/>
              <a:t>「身体拘束ゼロへの手引き」は、厚生労働省のホームページに公開されていますので、時間があったら、考え方等についてみていただければと思います。</a:t>
            </a: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17</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身体拘束</a:t>
            </a:r>
            <a:r>
              <a:rPr kumimoji="1" lang="en-US" altLang="ja-JP" b="1" dirty="0" smtClean="0">
                <a:solidFill>
                  <a:srgbClr val="FF0000"/>
                </a:solidFill>
              </a:rPr>
              <a:t>11</a:t>
            </a:r>
            <a:r>
              <a:rPr kumimoji="1" lang="ja-JP" altLang="en-US" b="1" dirty="0" smtClean="0">
                <a:solidFill>
                  <a:srgbClr val="FF0000"/>
                </a:solidFill>
              </a:rPr>
              <a:t>項目</a:t>
            </a:r>
            <a:r>
              <a:rPr kumimoji="1" lang="en-US" altLang="ja-JP" b="1" dirty="0" smtClean="0">
                <a:solidFill>
                  <a:srgbClr val="FF0000"/>
                </a:solidFill>
              </a:rPr>
              <a:t>】</a:t>
            </a:r>
          </a:p>
          <a:p>
            <a:endParaRPr kumimoji="1" lang="en-US" altLang="ja-JP" dirty="0" smtClean="0"/>
          </a:p>
          <a:p>
            <a:r>
              <a:rPr kumimoji="1" lang="ja-JP" altLang="en-US" dirty="0" smtClean="0"/>
              <a:t>厚生労働省の手引きでは、</a:t>
            </a:r>
            <a:r>
              <a:rPr kumimoji="1" lang="ja-JP" altLang="en-US" dirty="0" smtClean="0">
                <a:solidFill>
                  <a:srgbClr val="FF0000"/>
                </a:solidFill>
              </a:rPr>
              <a:t>次の</a:t>
            </a:r>
            <a:r>
              <a:rPr kumimoji="1" lang="en-US" altLang="ja-JP" b="1" u="sng" dirty="0" smtClean="0"/>
              <a:t>11</a:t>
            </a:r>
            <a:r>
              <a:rPr kumimoji="1" lang="ja-JP" altLang="en-US" b="1" u="sng" dirty="0" smtClean="0"/>
              <a:t>項目を、「身体拘束その他入所者（利用者）の行動を制限する行為」</a:t>
            </a:r>
            <a:r>
              <a:rPr kumimoji="1" lang="ja-JP" altLang="en-US" dirty="0" smtClean="0"/>
              <a:t>として考えています。</a:t>
            </a:r>
            <a:endParaRPr kumimoji="1" lang="en-US" altLang="ja-JP" dirty="0" smtClean="0"/>
          </a:p>
          <a:p>
            <a:pPr>
              <a:buNone/>
            </a:pPr>
            <a:endParaRPr kumimoji="1" lang="en-US" altLang="ja-JP" dirty="0" smtClean="0"/>
          </a:p>
          <a:p>
            <a:r>
              <a:rPr kumimoji="1" lang="ja-JP" altLang="en-US" dirty="0" smtClean="0"/>
              <a:t>１　徘徊しないように、車いすやいす、ベッドに体幹や四肢を</a:t>
            </a:r>
            <a:r>
              <a:rPr kumimoji="1" lang="ja-JP" altLang="en-US" dirty="0" err="1" smtClean="0"/>
              <a:t>ひも</a:t>
            </a:r>
            <a:r>
              <a:rPr kumimoji="1" lang="ja-JP" altLang="en-US" dirty="0" smtClean="0"/>
              <a:t>等で縛る。</a:t>
            </a:r>
          </a:p>
          <a:p>
            <a:r>
              <a:rPr kumimoji="1" lang="ja-JP" altLang="en-US" dirty="0" smtClean="0"/>
              <a:t>２　転落しないように、ベッドに体幹や四肢を</a:t>
            </a:r>
            <a:r>
              <a:rPr kumimoji="1" lang="ja-JP" altLang="en-US" dirty="0" err="1" smtClean="0"/>
              <a:t>ひも</a:t>
            </a:r>
            <a:r>
              <a:rPr kumimoji="1" lang="ja-JP" altLang="en-US" dirty="0" smtClean="0"/>
              <a:t>等で縛る。</a:t>
            </a:r>
          </a:p>
          <a:p>
            <a:r>
              <a:rPr kumimoji="1" lang="ja-JP" altLang="en-US" dirty="0" smtClean="0"/>
              <a:t>３　自分で降りられないように、ベッドを柵（サイドレール）で囲む。</a:t>
            </a:r>
          </a:p>
          <a:p>
            <a:r>
              <a:rPr kumimoji="1" lang="ja-JP" altLang="en-US" dirty="0" smtClean="0"/>
              <a:t>４　点滴・経管栄養等のチューブを抜かないように、四肢等を</a:t>
            </a:r>
            <a:r>
              <a:rPr kumimoji="1" lang="ja-JP" altLang="en-US" dirty="0" err="1" smtClean="0"/>
              <a:t>ひも</a:t>
            </a:r>
            <a:r>
              <a:rPr kumimoji="1" lang="ja-JP" altLang="en-US" dirty="0" smtClean="0"/>
              <a:t>等で縛る。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５　点滴・経管栄養等のチューブをぬかないように、または皮膚をかきむしらないように、手指の機能を制限するミトン型の手袋等をつける。</a:t>
            </a:r>
          </a:p>
          <a:p>
            <a:pPr>
              <a:buNone/>
            </a:pPr>
            <a:endParaRPr kumimoji="1" lang="ja-JP" altLang="en-US"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18</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６　車いすやいすからずり落ちたり、立ち上がったりしないように、Ｙ字型拘束帯や腰ベルト、車いすテーブルをつける。</a:t>
            </a:r>
          </a:p>
          <a:p>
            <a:r>
              <a:rPr kumimoji="1" lang="ja-JP" altLang="en-US" dirty="0" smtClean="0"/>
              <a:t>７　立ち上がる能力のある人の立ち上がりを妨げるような椅子を使用する。</a:t>
            </a:r>
          </a:p>
          <a:p>
            <a:r>
              <a:rPr kumimoji="1" lang="ja-JP" altLang="en-US" dirty="0" smtClean="0"/>
              <a:t>８　脱衣やおむつはずしを制限するために、介護衣（つなぎ服）を着せる。</a:t>
            </a:r>
            <a:endParaRPr kumimoji="1" lang="en-US" altLang="ja-JP" dirty="0" smtClean="0"/>
          </a:p>
          <a:p>
            <a:r>
              <a:rPr kumimoji="1" lang="ja-JP" altLang="en-US" dirty="0" smtClean="0"/>
              <a:t>９　他人への迷惑行為を防ぐために、ベッドなどに体幹や四肢を</a:t>
            </a:r>
            <a:r>
              <a:rPr kumimoji="1" lang="ja-JP" altLang="en-US" dirty="0" err="1" smtClean="0"/>
              <a:t>ひも</a:t>
            </a:r>
            <a:r>
              <a:rPr kumimoji="1" lang="ja-JP" altLang="en-US" dirty="0" smtClean="0"/>
              <a:t>等で縛る。</a:t>
            </a:r>
          </a:p>
          <a:p>
            <a:r>
              <a:rPr kumimoji="1" lang="en-US" altLang="ja-JP" dirty="0" smtClean="0"/>
              <a:t>10</a:t>
            </a:r>
            <a:r>
              <a:rPr kumimoji="1" lang="ja-JP" altLang="en-US" dirty="0" smtClean="0"/>
              <a:t>　行動を落ち着かせるために、向精神薬を過剰に服用させる</a:t>
            </a:r>
          </a:p>
          <a:p>
            <a:r>
              <a:rPr kumimoji="1" lang="en-US" altLang="ja-JP" dirty="0" smtClean="0"/>
              <a:t>11</a:t>
            </a:r>
            <a:r>
              <a:rPr kumimoji="1" lang="ja-JP" altLang="en-US" dirty="0" smtClean="0"/>
              <a:t>　自分の意思で開けることができない居室等に隔離する。</a:t>
            </a:r>
            <a:endParaRPr kumimoji="1" lang="en-US" altLang="ja-JP" dirty="0" smtClean="0"/>
          </a:p>
          <a:p>
            <a:endParaRPr kumimoji="1" lang="en-US" altLang="ja-JP" dirty="0" smtClean="0"/>
          </a:p>
          <a:p>
            <a:endParaRPr kumimoji="1" lang="ja-JP" altLang="en-US" dirty="0" smtClean="0"/>
          </a:p>
          <a:p>
            <a:endParaRPr kumimoji="1" lang="ja-JP" altLang="en-US" dirty="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19</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b="1" dirty="0" smtClean="0"/>
              <a:t>【</a:t>
            </a:r>
            <a:r>
              <a:rPr kumimoji="1" lang="ja-JP" altLang="en-US" b="1" dirty="0" smtClean="0"/>
              <a:t>１１項目以外の身体拘束</a:t>
            </a:r>
            <a:r>
              <a:rPr kumimoji="1" lang="en-US" altLang="ja-JP"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以上の</a:t>
            </a:r>
            <a:r>
              <a:rPr kumimoji="1" lang="en-US" altLang="ja-JP" dirty="0" smtClean="0"/>
              <a:t>11</a:t>
            </a:r>
            <a:r>
              <a:rPr kumimoji="1" lang="ja-JP" altLang="en-US" dirty="0" smtClean="0"/>
              <a:t>項目が、介護保険指定基準で身体拘束に該当するとされている内容です。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ja-JP" altLang="en-US" dirty="0" smtClean="0"/>
          </a:p>
          <a:p>
            <a:r>
              <a:rPr kumimoji="1" lang="ja-JP" altLang="en-US" dirty="0" smtClean="0"/>
              <a:t>しかし、</a:t>
            </a:r>
            <a:r>
              <a:rPr kumimoji="1" lang="en-US" altLang="ja-JP" b="1" u="sng" dirty="0" smtClean="0"/>
              <a:t>11</a:t>
            </a:r>
            <a:r>
              <a:rPr kumimoji="1" lang="ja-JP" altLang="en-US" b="1" u="sng" dirty="0" smtClean="0"/>
              <a:t>項目に該当しない内容であったとしても、身体拘束と考えられるもの</a:t>
            </a:r>
            <a:r>
              <a:rPr kumimoji="1" lang="ja-JP" altLang="en-US" dirty="0" smtClean="0"/>
              <a:t>もあります。</a:t>
            </a:r>
            <a:endParaRPr kumimoji="1" lang="en-US" altLang="ja-JP" dirty="0" smtClean="0"/>
          </a:p>
          <a:p>
            <a:endParaRPr kumimoji="1" lang="en-US" altLang="ja-JP" dirty="0" smtClean="0"/>
          </a:p>
          <a:p>
            <a:r>
              <a:rPr kumimoji="1" lang="ja-JP" altLang="en-US" dirty="0" smtClean="0"/>
              <a:t>例えば、「</a:t>
            </a:r>
            <a:r>
              <a:rPr kumimoji="1" lang="ja-JP" altLang="en-US" b="1" u="sng" dirty="0" smtClean="0"/>
              <a:t>言葉による制止（スピーチロック）</a:t>
            </a:r>
            <a:r>
              <a:rPr kumimoji="1" lang="ja-JP" altLang="en-US" dirty="0" smtClean="0"/>
              <a:t>」や「</a:t>
            </a:r>
            <a:r>
              <a:rPr kumimoji="1" lang="ja-JP" altLang="en-US" b="1" u="sng" dirty="0" smtClean="0"/>
              <a:t>ドラッグロック</a:t>
            </a:r>
            <a:r>
              <a:rPr kumimoji="1" lang="ja-JP" altLang="en-US" b="0" u="none" dirty="0" smtClean="0"/>
              <a:t>」</a:t>
            </a:r>
            <a:endParaRPr kumimoji="1" lang="en-US" altLang="ja-JP" b="1" u="sng" dirty="0" smtClean="0"/>
          </a:p>
          <a:p>
            <a:pPr>
              <a:buNone/>
            </a:pPr>
            <a:endParaRPr kumimoji="1" lang="en-US" altLang="ja-JP" dirty="0" smtClean="0"/>
          </a:p>
          <a:p>
            <a:r>
              <a:rPr kumimoji="1" lang="ja-JP" altLang="en-US" dirty="0" smtClean="0"/>
              <a:t>「</a:t>
            </a:r>
            <a:r>
              <a:rPr kumimoji="1" lang="ja-JP" altLang="en-US" b="1" u="sng" dirty="0" smtClean="0"/>
              <a:t>センサーマット」も使い方次第</a:t>
            </a:r>
            <a:r>
              <a:rPr kumimoji="1" lang="ja-JP" altLang="en-US" dirty="0" smtClean="0"/>
              <a:t>で、身体拘束と考えられる場合があります。</a:t>
            </a:r>
            <a:endParaRPr kumimoji="1" lang="en-US" altLang="ja-JP" dirty="0" smtClean="0"/>
          </a:p>
          <a:p>
            <a:pPr>
              <a:buNone/>
            </a:pPr>
            <a:endParaRPr kumimoji="1" lang="en-US" altLang="ja-JP" dirty="0" smtClean="0"/>
          </a:p>
          <a:p>
            <a:pPr>
              <a:buNone/>
            </a:pPr>
            <a:r>
              <a:rPr kumimoji="1" lang="ja-JP" altLang="en-US" dirty="0" smtClean="0"/>
              <a:t>　センサーマットは、きちんと</a:t>
            </a:r>
            <a:r>
              <a:rPr kumimoji="1" lang="ja-JP" altLang="en-US" b="1" u="sng" dirty="0" smtClean="0"/>
              <a:t>高齢者の状況などについて評価し（アセスメント）</a:t>
            </a:r>
            <a:r>
              <a:rPr kumimoji="1" lang="ja-JP" altLang="en-US" dirty="0" smtClean="0"/>
              <a:t>、何の目的で使うのかを明確にし、</a:t>
            </a:r>
            <a:r>
              <a:rPr kumimoji="1" lang="ja-JP" altLang="en-US" b="1" u="sng" dirty="0" smtClean="0"/>
              <a:t>ケアプランに位置づけて</a:t>
            </a:r>
            <a:r>
              <a:rPr kumimoji="1" lang="ja-JP" altLang="en-US" b="0" u="none" dirty="0" smtClean="0"/>
              <a:t>使用する必要</a:t>
            </a:r>
            <a:r>
              <a:rPr kumimoji="1" lang="ja-JP" altLang="en-US" dirty="0" smtClean="0"/>
              <a:t>があります。</a:t>
            </a:r>
            <a:endParaRPr kumimoji="1" lang="en-US" altLang="ja-JP" dirty="0" smtClean="0"/>
          </a:p>
          <a:p>
            <a:pPr>
              <a:buNone/>
            </a:pPr>
            <a:r>
              <a:rPr kumimoji="1" lang="ja-JP" altLang="en-US" dirty="0" smtClean="0"/>
              <a:t>　安易に使うことは、高齢者の行動制限につながるおそれがあります。</a:t>
            </a:r>
            <a:endParaRPr kumimoji="1" lang="en-US" altLang="ja-JP" dirty="0" smtClean="0"/>
          </a:p>
          <a:p>
            <a:pPr>
              <a:buNone/>
            </a:pPr>
            <a:r>
              <a:rPr kumimoji="1" lang="ja-JP" altLang="en-US" dirty="0" smtClean="0"/>
              <a:t>　</a:t>
            </a:r>
            <a:endParaRPr kumimoji="1" lang="en-US" altLang="ja-JP" dirty="0" smtClean="0"/>
          </a:p>
          <a:p>
            <a:pPr>
              <a:buNone/>
            </a:pPr>
            <a:r>
              <a:rPr kumimoji="1" lang="ja-JP" altLang="en-US" b="1" u="sng" dirty="0" smtClean="0"/>
              <a:t>高齢者の行動を制限することを目的とした行為は、身体拘束（行動制限）と考えられます。</a:t>
            </a:r>
            <a:endParaRPr kumimoji="1" lang="en-US" altLang="ja-JP" b="1" u="sng" dirty="0" smtClean="0"/>
          </a:p>
          <a:p>
            <a:endParaRPr kumimoji="1" lang="en-US" altLang="ja-JP" dirty="0" smtClean="0"/>
          </a:p>
          <a:p>
            <a:pPr>
              <a:buNone/>
            </a:pPr>
            <a:endParaRPr kumimoji="1" lang="en-US" altLang="ja-JP" dirty="0" smtClean="0"/>
          </a:p>
          <a:p>
            <a:endParaRPr kumimoji="1" lang="ja-JP" altLang="en-US"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20</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身体拘束の弊害</a:t>
            </a:r>
            <a:r>
              <a:rPr kumimoji="1" lang="en-US" altLang="ja-JP" dirty="0" smtClean="0"/>
              <a:t>】</a:t>
            </a:r>
          </a:p>
          <a:p>
            <a:pPr>
              <a:buNone/>
            </a:pPr>
            <a:endParaRPr kumimoji="1" lang="en-US" altLang="ja-JP" dirty="0" smtClean="0"/>
          </a:p>
          <a:p>
            <a:pPr>
              <a:buNone/>
            </a:pPr>
            <a:r>
              <a:rPr kumimoji="1" lang="ja-JP" altLang="en-US" dirty="0" smtClean="0"/>
              <a:t>身体拘束には次のような弊害があります。</a:t>
            </a:r>
            <a:endParaRPr kumimoji="1" lang="en-US" altLang="ja-JP" dirty="0" smtClean="0"/>
          </a:p>
          <a:p>
            <a:pPr>
              <a:buNone/>
            </a:pPr>
            <a:endParaRPr kumimoji="1" lang="en-US" altLang="ja-JP" dirty="0" smtClean="0"/>
          </a:p>
          <a:p>
            <a:pPr>
              <a:buNone/>
            </a:pPr>
            <a:r>
              <a:rPr kumimoji="1" lang="ja-JP" altLang="en-US" b="1" u="sng" dirty="0" smtClean="0"/>
              <a:t>身体的弊害</a:t>
            </a:r>
            <a:endParaRPr kumimoji="1" lang="en-US" altLang="ja-JP" b="1" u="sng" dirty="0" smtClean="0"/>
          </a:p>
          <a:p>
            <a:r>
              <a:rPr kumimoji="1" lang="ja-JP" altLang="en-US" dirty="0" smtClean="0"/>
              <a:t>常態化することで、</a:t>
            </a:r>
            <a:r>
              <a:rPr kumimoji="1" lang="ja-JP" altLang="en-US" b="1" u="sng" dirty="0" smtClean="0"/>
              <a:t>関節の拘縮</a:t>
            </a:r>
            <a:r>
              <a:rPr kumimoji="1" lang="ja-JP" altLang="en-US" dirty="0" smtClean="0"/>
              <a:t>や</a:t>
            </a:r>
            <a:r>
              <a:rPr kumimoji="1" lang="ja-JP" altLang="en-US" b="1" u="sng" dirty="0" smtClean="0"/>
              <a:t>筋力低下</a:t>
            </a:r>
            <a:r>
              <a:rPr kumimoji="1" lang="ja-JP" altLang="en-US" dirty="0" smtClean="0"/>
              <a:t>など</a:t>
            </a:r>
            <a:r>
              <a:rPr kumimoji="1" lang="ja-JP" altLang="en-US" b="1" u="sng" dirty="0" smtClean="0"/>
              <a:t>身体機能を奪ってしまう危険性</a:t>
            </a:r>
            <a:r>
              <a:rPr kumimoji="1" lang="ja-JP" altLang="en-US" dirty="0" smtClean="0"/>
              <a:t>がある＝</a:t>
            </a:r>
            <a:r>
              <a:rPr kumimoji="1" lang="ja-JP" altLang="en-US" b="1" u="sng" dirty="0" smtClean="0"/>
              <a:t>身体的虐待</a:t>
            </a:r>
            <a:endParaRPr kumimoji="1" lang="en-US" altLang="ja-JP" b="1" u="sng" dirty="0" smtClean="0"/>
          </a:p>
          <a:p>
            <a:r>
              <a:rPr kumimoji="1" lang="ja-JP" altLang="en-US" b="0" u="none" dirty="0" smtClean="0"/>
              <a:t>車椅子に拘束しているケースでは、</a:t>
            </a:r>
            <a:r>
              <a:rPr kumimoji="1" lang="ja-JP" altLang="en-US" b="1" u="sng" dirty="0" smtClean="0"/>
              <a:t>無理な立ち上がりによる転倒事故</a:t>
            </a:r>
            <a:endParaRPr kumimoji="1" lang="en-US" altLang="ja-JP" b="1" u="sng" dirty="0" smtClean="0"/>
          </a:p>
          <a:p>
            <a:r>
              <a:rPr kumimoji="1" lang="ja-JP" altLang="en-US" b="0" u="none" dirty="0" smtClean="0"/>
              <a:t>ベッド柵のケースでは、</a:t>
            </a:r>
            <a:r>
              <a:rPr kumimoji="1" lang="ja-JP" altLang="en-US" b="1" u="sng" dirty="0" smtClean="0"/>
              <a:t>乗り越えによる転落事故</a:t>
            </a:r>
            <a:endParaRPr kumimoji="1" lang="en-US" altLang="ja-JP" b="1" u="sng" dirty="0" smtClean="0"/>
          </a:p>
          <a:p>
            <a:pPr>
              <a:buNone/>
            </a:pPr>
            <a:endParaRPr kumimoji="1" lang="en-US" altLang="ja-JP" b="1" u="sng" dirty="0" smtClean="0"/>
          </a:p>
          <a:p>
            <a:pPr>
              <a:buNone/>
            </a:pPr>
            <a:r>
              <a:rPr kumimoji="1" lang="ja-JP" altLang="en-US" b="1" u="sng" dirty="0" smtClean="0"/>
              <a:t>精神的弊害</a:t>
            </a:r>
            <a:endParaRPr kumimoji="1" lang="en-US" altLang="ja-JP" b="1" u="sng" dirty="0" smtClean="0"/>
          </a:p>
          <a:p>
            <a:r>
              <a:rPr kumimoji="1" lang="ja-JP" altLang="en-US" dirty="0" smtClean="0"/>
              <a:t>高齢者に不安や怒り、屈辱、あきらめといった</a:t>
            </a:r>
            <a:r>
              <a:rPr kumimoji="1" lang="ja-JP" altLang="en-US" b="1" u="sng" dirty="0" smtClean="0"/>
              <a:t>精神的な苦痛</a:t>
            </a:r>
            <a:r>
              <a:rPr kumimoji="1" lang="ja-JP" altLang="en-US" dirty="0" smtClean="0"/>
              <a:t>を与える＝</a:t>
            </a:r>
            <a:r>
              <a:rPr kumimoji="1" lang="ja-JP" altLang="en-US" b="1" u="sng" dirty="0" smtClean="0"/>
              <a:t>心理的虐待</a:t>
            </a:r>
            <a:endParaRPr kumimoji="1" lang="en-US" altLang="ja-JP" b="1" u="sng" dirty="0" smtClean="0"/>
          </a:p>
          <a:p>
            <a:r>
              <a:rPr kumimoji="1" lang="ja-JP" altLang="en-US" b="0" u="none" dirty="0" smtClean="0"/>
              <a:t>身体拘束によって、さらに</a:t>
            </a:r>
            <a:r>
              <a:rPr kumimoji="1" lang="ja-JP" altLang="en-US" b="1" u="sng" dirty="0" smtClean="0"/>
              <a:t>認知症が進行</a:t>
            </a:r>
            <a:r>
              <a:rPr kumimoji="1" lang="ja-JP" altLang="en-US" b="0" u="none" dirty="0" smtClean="0"/>
              <a:t>し、せん妄が頻発するおそれ</a:t>
            </a:r>
            <a:endParaRPr kumimoji="1" lang="en-US" altLang="ja-JP" b="0" u="none" dirty="0" smtClean="0"/>
          </a:p>
          <a:p>
            <a:r>
              <a:rPr kumimoji="1" lang="ja-JP" altLang="en-US" b="1" u="sng" dirty="0" smtClean="0"/>
              <a:t>安易な拘束は</a:t>
            </a:r>
            <a:r>
              <a:rPr kumimoji="1" lang="ja-JP" altLang="en-US" b="0" u="none" dirty="0" smtClean="0"/>
              <a:t>、スタッフがケアに対して誇りが持てなくなり、</a:t>
            </a:r>
            <a:r>
              <a:rPr kumimoji="1" lang="ja-JP" altLang="en-US" b="1" u="sng" dirty="0" smtClean="0"/>
              <a:t>士気の低下を招く</a:t>
            </a:r>
            <a:endParaRPr kumimoji="1" lang="en-US" altLang="ja-JP" b="1" u="sng" dirty="0" smtClean="0"/>
          </a:p>
          <a:p>
            <a:endParaRPr kumimoji="1" lang="en-US" altLang="ja-JP" b="0" u="none" dirty="0" smtClean="0"/>
          </a:p>
          <a:p>
            <a:pPr>
              <a:buNone/>
            </a:pPr>
            <a:r>
              <a:rPr kumimoji="1" lang="ja-JP" altLang="en-US" b="1" u="sng" dirty="0" smtClean="0"/>
              <a:t>社会的弊害</a:t>
            </a:r>
            <a:endParaRPr kumimoji="1" lang="en-US" altLang="ja-JP" b="1" u="sng" dirty="0" smtClean="0"/>
          </a:p>
          <a:p>
            <a:r>
              <a:rPr kumimoji="1" lang="ja-JP" altLang="en-US" b="1" u="sng" dirty="0" smtClean="0"/>
              <a:t>介護保健施設等に対する社会的な不信、偏見</a:t>
            </a:r>
            <a:r>
              <a:rPr kumimoji="1" lang="ja-JP" altLang="en-US" b="0" u="none" dirty="0" smtClean="0"/>
              <a:t>を引き起こすおそれ</a:t>
            </a:r>
            <a:endParaRPr kumimoji="1" lang="en-US" altLang="ja-JP" b="0" u="none" dirty="0" smtClean="0"/>
          </a:p>
          <a:p>
            <a:r>
              <a:rPr kumimoji="1" lang="ja-JP" altLang="en-US" b="0" u="none" dirty="0" smtClean="0"/>
              <a:t>高齢者の機能低下は、さらなる医療的処置を生じさせ、経済的にも影響をもたらす</a:t>
            </a:r>
            <a:endParaRPr kumimoji="1" lang="en-US" altLang="ja-JP" b="0" u="none" dirty="0" smtClean="0"/>
          </a:p>
          <a:p>
            <a:endParaRPr kumimoji="1" lang="en-US" altLang="ja-JP" b="0" u="none" dirty="0" smtClean="0"/>
          </a:p>
          <a:p>
            <a:pPr>
              <a:buNone/>
            </a:pPr>
            <a:endParaRPr kumimoji="1" lang="en-US" altLang="ja-JP" b="1" u="sng" dirty="0" smtClean="0"/>
          </a:p>
          <a:p>
            <a:pPr>
              <a:buNone/>
            </a:pPr>
            <a:endParaRPr kumimoji="1" lang="en-US" altLang="ja-JP" b="1" u="sng"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21</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緊急やむを得ない場合の</a:t>
            </a:r>
            <a:r>
              <a:rPr kumimoji="1" lang="en-US" altLang="ja-JP" b="1" dirty="0" smtClean="0">
                <a:solidFill>
                  <a:srgbClr val="FF0000"/>
                </a:solidFill>
              </a:rPr>
              <a:t>3</a:t>
            </a:r>
            <a:r>
              <a:rPr kumimoji="1" lang="ja-JP" altLang="en-US" b="1" dirty="0" smtClean="0">
                <a:solidFill>
                  <a:srgbClr val="FF0000"/>
                </a:solidFill>
              </a:rPr>
              <a:t>要件</a:t>
            </a:r>
            <a:r>
              <a:rPr kumimoji="1" lang="en-US" altLang="ja-JP" b="1" dirty="0" smtClean="0">
                <a:solidFill>
                  <a:srgbClr val="FF0000"/>
                </a:solidFill>
              </a:rPr>
              <a:t>】</a:t>
            </a:r>
          </a:p>
          <a:p>
            <a:pPr>
              <a:buNone/>
            </a:pPr>
            <a:endParaRPr kumimoji="1" lang="en-US" altLang="ja-JP" b="1" dirty="0" smtClean="0">
              <a:solidFill>
                <a:srgbClr val="FF0000"/>
              </a:solidFill>
            </a:endParaRPr>
          </a:p>
          <a:p>
            <a:r>
              <a:rPr kumimoji="1" lang="ja-JP" altLang="en-US" dirty="0" smtClean="0"/>
              <a:t>身体拘束は原則行ってはならないこととなっていますが、本当に必要な、</a:t>
            </a:r>
            <a:r>
              <a:rPr kumimoji="1" lang="ja-JP" altLang="en-US" b="1" u="sng" dirty="0" smtClean="0"/>
              <a:t>緊急やむを得えない場合</a:t>
            </a:r>
            <a:r>
              <a:rPr kumimoji="1" lang="ja-JP" altLang="en-US" dirty="0" smtClean="0"/>
              <a:t>に限り、認められています。</a:t>
            </a:r>
            <a:endParaRPr kumimoji="1" lang="en-US" altLang="ja-JP" dirty="0" smtClean="0"/>
          </a:p>
          <a:p>
            <a:endParaRPr kumimoji="1" lang="en-US" altLang="ja-JP" dirty="0" smtClean="0"/>
          </a:p>
          <a:p>
            <a:r>
              <a:rPr kumimoji="1" lang="ja-JP" altLang="en-US" dirty="0" smtClean="0"/>
              <a:t>緊急やむを得ない場合とは</a:t>
            </a:r>
            <a:endParaRPr kumimoji="1" lang="en-US" altLang="ja-JP" dirty="0" smtClean="0"/>
          </a:p>
          <a:p>
            <a:pPr>
              <a:buNone/>
            </a:pPr>
            <a:r>
              <a:rPr kumimoji="1" lang="ja-JP" altLang="en-US" b="1" u="sng" dirty="0" smtClean="0"/>
              <a:t>「切迫性」「非代替性」「一時性」の３要件をすべて満たしている場合</a:t>
            </a:r>
            <a:r>
              <a:rPr kumimoji="1" lang="ja-JP" altLang="en-US" dirty="0" smtClean="0"/>
              <a:t>です。</a:t>
            </a:r>
            <a:endParaRPr kumimoji="1" lang="en-US" altLang="ja-JP" dirty="0" smtClean="0"/>
          </a:p>
          <a:p>
            <a:pPr>
              <a:buNone/>
            </a:pPr>
            <a:endParaRPr kumimoji="1" lang="en-US" altLang="ja-JP" dirty="0" smtClean="0"/>
          </a:p>
          <a:p>
            <a:pPr>
              <a:buNone/>
            </a:pPr>
            <a:r>
              <a:rPr kumimoji="1" lang="ja-JP" altLang="en-US" b="1" u="sng" dirty="0" smtClean="0"/>
              <a:t>「切迫性」</a:t>
            </a:r>
            <a:endParaRPr kumimoji="1" lang="en-US" altLang="ja-JP" b="1" u="sng" dirty="0" smtClean="0"/>
          </a:p>
          <a:p>
            <a:pPr>
              <a:buNone/>
            </a:pPr>
            <a:r>
              <a:rPr lang="ja-JP" altLang="en-US" sz="1200" b="1" u="sng" dirty="0" smtClean="0"/>
              <a:t>利用者本人または他の利用者の生命または身体が危険にさらされる可能性が高い場合</a:t>
            </a:r>
            <a:endParaRPr lang="en-US" altLang="ja-JP" sz="1200" b="1" u="sng" dirty="0" smtClean="0"/>
          </a:p>
          <a:p>
            <a:pPr>
              <a:buNone/>
            </a:pPr>
            <a:r>
              <a:rPr kumimoji="1" lang="ja-JP" altLang="en-US" sz="1200" b="1" u="sng" dirty="0" smtClean="0"/>
              <a:t>「非代替性」</a:t>
            </a:r>
            <a:endParaRPr kumimoji="1" lang="en-US" altLang="ja-JP" sz="1200" b="1" u="sng" dirty="0" smtClean="0"/>
          </a:p>
          <a:p>
            <a:pPr>
              <a:buNone/>
            </a:pPr>
            <a:r>
              <a:rPr lang="ja-JP" altLang="en-US" sz="1200" b="1" u="sng" dirty="0" smtClean="0"/>
              <a:t>身体拘束以外に代替する介護方法がないこと</a:t>
            </a:r>
            <a:endParaRPr lang="en-US" altLang="ja-JP" sz="1200" b="1" u="sng" dirty="0" smtClean="0"/>
          </a:p>
          <a:p>
            <a:pPr>
              <a:buNone/>
            </a:pPr>
            <a:r>
              <a:rPr kumimoji="1" lang="ja-JP" altLang="en-US" sz="1200" b="1" u="sng" dirty="0" smtClean="0"/>
              <a:t>「一時性」</a:t>
            </a:r>
            <a:endParaRPr kumimoji="1" lang="en-US" altLang="ja-JP" sz="1200" b="1" u="sng" dirty="0" smtClean="0"/>
          </a:p>
          <a:p>
            <a:pPr>
              <a:buNone/>
            </a:pPr>
            <a:r>
              <a:rPr lang="ja-JP" altLang="en-US" sz="1200" b="1" u="sng" dirty="0" smtClean="0"/>
              <a:t>身体拘束が一時的なものであること</a:t>
            </a:r>
            <a:endParaRPr kumimoji="1" lang="en-US" altLang="ja-JP" sz="1200" b="1" u="sng" dirty="0" smtClean="0"/>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22</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t>【</a:t>
            </a:r>
            <a:r>
              <a:rPr kumimoji="1" lang="ja-JP" altLang="en-US" b="1" dirty="0" smtClean="0"/>
              <a:t>慎重な手続き</a:t>
            </a:r>
            <a:r>
              <a:rPr kumimoji="1" lang="en-US" altLang="ja-JP" b="1" dirty="0" smtClean="0"/>
              <a:t>】</a:t>
            </a:r>
          </a:p>
          <a:p>
            <a:endParaRPr kumimoji="1" lang="en-US" altLang="ja-JP" dirty="0" smtClean="0"/>
          </a:p>
          <a:p>
            <a:r>
              <a:rPr kumimoji="1" lang="ja-JP" altLang="en-US" dirty="0" smtClean="0"/>
              <a:t>３要件を満たしていたとしても、身体拘束を実施するためには、</a:t>
            </a:r>
            <a:r>
              <a:rPr kumimoji="1" lang="ja-JP" altLang="en-US" b="1" u="sng" dirty="0" smtClean="0"/>
              <a:t>慎重に手続き</a:t>
            </a:r>
            <a:r>
              <a:rPr kumimoji="1" lang="ja-JP" altLang="en-US" dirty="0" smtClean="0"/>
              <a:t>を行います。</a:t>
            </a:r>
            <a:endParaRPr kumimoji="1" lang="en-US" altLang="ja-JP" dirty="0" smtClean="0"/>
          </a:p>
          <a:p>
            <a:pPr>
              <a:buNone/>
            </a:pPr>
            <a:endParaRPr kumimoji="1" lang="en-US" altLang="ja-JP" dirty="0" smtClean="0"/>
          </a:p>
          <a:p>
            <a:r>
              <a:rPr kumimoji="1" lang="ja-JP" altLang="en-US" dirty="0" smtClean="0"/>
              <a:t>緊急やむを得ない場合であるかという判断は、職員個人や少人数のチームで判断するのではなく、</a:t>
            </a:r>
            <a:r>
              <a:rPr kumimoji="1" lang="ja-JP" altLang="en-US" b="1" u="sng" dirty="0" smtClean="0"/>
              <a:t>施設全体で判断</a:t>
            </a:r>
            <a:r>
              <a:rPr kumimoji="1" lang="ja-JP" altLang="en-US" dirty="0" smtClean="0"/>
              <a:t>をしなければなりません。</a:t>
            </a:r>
            <a:endParaRPr kumimoji="1" lang="en-US" altLang="ja-JP" dirty="0" smtClean="0"/>
          </a:p>
          <a:p>
            <a:pPr>
              <a:buNone/>
            </a:pPr>
            <a:endParaRPr kumimoji="1" lang="en-US" altLang="ja-JP" dirty="0" smtClean="0"/>
          </a:p>
          <a:p>
            <a:r>
              <a:rPr kumimoji="1" lang="ja-JP" altLang="en-US" dirty="0" smtClean="0"/>
              <a:t>身体拘束を実際に行う場合は、</a:t>
            </a:r>
            <a:r>
              <a:rPr kumimoji="1" lang="ja-JP" altLang="en-US" b="1" u="sng" dirty="0" smtClean="0"/>
              <a:t>身体拘束の内容</a:t>
            </a:r>
            <a:r>
              <a:rPr kumimoji="1" lang="ja-JP" altLang="en-US" dirty="0" smtClean="0"/>
              <a:t>、</a:t>
            </a:r>
            <a:r>
              <a:rPr kumimoji="1" lang="ja-JP" altLang="en-US" b="1" u="sng" dirty="0" smtClean="0"/>
              <a:t>目的</a:t>
            </a:r>
            <a:r>
              <a:rPr kumimoji="1" lang="ja-JP" altLang="en-US" dirty="0" smtClean="0"/>
              <a:t>、</a:t>
            </a:r>
            <a:r>
              <a:rPr kumimoji="1" lang="ja-JP" altLang="en-US" b="1" u="sng" dirty="0" smtClean="0"/>
              <a:t>時間</a:t>
            </a:r>
            <a:r>
              <a:rPr kumimoji="1" lang="ja-JP" altLang="en-US" dirty="0" smtClean="0"/>
              <a:t>、</a:t>
            </a:r>
            <a:r>
              <a:rPr kumimoji="1" lang="ja-JP" altLang="en-US" b="1" u="sng" dirty="0" smtClean="0"/>
              <a:t>期間</a:t>
            </a:r>
            <a:r>
              <a:rPr kumimoji="1" lang="ja-JP" altLang="en-US" dirty="0" smtClean="0"/>
              <a:t>を高齢者</a:t>
            </a:r>
            <a:r>
              <a:rPr kumimoji="1" lang="ja-JP" altLang="en-US" b="1" u="sng" dirty="0" smtClean="0"/>
              <a:t>本人や家族に対して充分に説明し、理解を得るように努める</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身体拘束を実施している際も、</a:t>
            </a:r>
            <a:r>
              <a:rPr kumimoji="1" lang="ja-JP" altLang="en-US" b="1" u="sng" dirty="0" smtClean="0"/>
              <a:t>内容や時間や、高齢者の様子について記録を残す</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また、理解を得ているから、記録を取っているからと言って、</a:t>
            </a:r>
            <a:r>
              <a:rPr kumimoji="1" lang="ja-JP" altLang="en-US" b="1" u="sng" dirty="0" smtClean="0"/>
              <a:t>永続的に実施できることではなく、あくまでも一時的なもの</a:t>
            </a:r>
            <a:r>
              <a:rPr kumimoji="1" lang="ja-JP" altLang="en-US" dirty="0" smtClean="0"/>
              <a:t>なので、</a:t>
            </a:r>
            <a:r>
              <a:rPr kumimoji="1" lang="ja-JP" altLang="en-US" b="1" u="sng" dirty="0" smtClean="0"/>
              <a:t>高齢者や環境について評価し（アセスメント）</a:t>
            </a:r>
            <a:r>
              <a:rPr kumimoji="1" lang="ja-JP" altLang="en-US" dirty="0" smtClean="0"/>
              <a:t>、高齢者本人の生命や身体の危険が続いているか、他に方法がないかを検討する必要があります。</a:t>
            </a:r>
            <a:endParaRPr kumimoji="1" lang="en-US" altLang="ja-JP" dirty="0" smtClean="0"/>
          </a:p>
          <a:p>
            <a:endParaRPr kumimoji="1" lang="en-US" altLang="ja-JP" dirty="0" smtClean="0"/>
          </a:p>
          <a:p>
            <a:r>
              <a:rPr kumimoji="1" lang="ja-JP" altLang="en-US" dirty="0" smtClean="0"/>
              <a:t>要件に該当しない場合は</a:t>
            </a:r>
            <a:r>
              <a:rPr kumimoji="1" lang="ja-JP" altLang="en-US" b="1" u="sng" dirty="0" smtClean="0"/>
              <a:t>直ちに解除</a:t>
            </a:r>
            <a:r>
              <a:rPr kumimoji="1" lang="ja-JP" altLang="en-US" dirty="0" smtClean="0"/>
              <a:t>しなければなりません。</a:t>
            </a:r>
            <a:endParaRPr kumimoji="1" lang="en-US" altLang="ja-JP" dirty="0" smtClean="0"/>
          </a:p>
          <a:p>
            <a:endParaRPr kumimoji="1" lang="en-US" altLang="ja-JP" dirty="0" smtClean="0"/>
          </a:p>
          <a:p>
            <a:r>
              <a:rPr kumimoji="1" lang="ja-JP" altLang="en-US" dirty="0" smtClean="0"/>
              <a:t>身体拘束は原則禁止ですので、家族から安全確保のため、身体拘束の希望が出されたとしても、施設・事業所で３要件を満たしているかなどについて、</a:t>
            </a:r>
            <a:r>
              <a:rPr kumimoji="1" lang="ja-JP" altLang="en-US" b="1" u="sng" dirty="0" smtClean="0"/>
              <a:t>高齢者の状況を評価する（アセスメント）</a:t>
            </a:r>
            <a:r>
              <a:rPr kumimoji="1" lang="ja-JP" altLang="en-US" dirty="0" smtClean="0"/>
              <a:t>とともに、</a:t>
            </a:r>
            <a:r>
              <a:rPr kumimoji="1" lang="ja-JP" altLang="en-US" b="1" u="sng" dirty="0" smtClean="0"/>
              <a:t>家族に身体拘束廃止の理解を求めていく</a:t>
            </a:r>
            <a:r>
              <a:rPr kumimoji="1" lang="ja-JP" altLang="en-US" b="0" u="none" dirty="0" smtClean="0"/>
              <a:t>こと</a:t>
            </a:r>
            <a:r>
              <a:rPr kumimoji="1" lang="ja-JP" altLang="en-US" dirty="0" smtClean="0"/>
              <a:t>が重要です。</a:t>
            </a:r>
            <a:endParaRPr kumimoji="1" lang="en-US" altLang="ja-JP" dirty="0" smtClean="0"/>
          </a:p>
          <a:p>
            <a:endParaRPr kumimoji="1" lang="en-US" altLang="ja-JP" dirty="0" smtClean="0"/>
          </a:p>
          <a:p>
            <a:r>
              <a:rPr kumimoji="1" lang="ja-JP" altLang="en-US" dirty="0" smtClean="0"/>
              <a:t>緊急やむを得ない場合があれば、認められるから身体拘束を行っても良いということではなく、</a:t>
            </a:r>
            <a:r>
              <a:rPr kumimoji="1" lang="ja-JP" altLang="en-US" b="1" u="sng" dirty="0" smtClean="0"/>
              <a:t>原則禁止</a:t>
            </a:r>
            <a:r>
              <a:rPr kumimoji="1" lang="ja-JP" altLang="en-US" dirty="0" smtClean="0"/>
              <a:t>ということを常に意識に置いておいてください。</a:t>
            </a:r>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23</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高齢者虐待の起きる要因</a:t>
            </a:r>
            <a:r>
              <a:rPr kumimoji="1" lang="en-US" altLang="ja-JP" b="1" dirty="0" smtClean="0"/>
              <a:t>】</a:t>
            </a:r>
          </a:p>
          <a:p>
            <a:pPr>
              <a:buNone/>
            </a:pPr>
            <a:endParaRPr kumimoji="1" lang="en-US" altLang="ja-JP" dirty="0" smtClean="0"/>
          </a:p>
          <a:p>
            <a:r>
              <a:rPr kumimoji="1" lang="ja-JP" altLang="en-US" dirty="0" smtClean="0"/>
              <a:t>「虐待と思われる行為を受けた</a:t>
            </a:r>
            <a:r>
              <a:rPr kumimoji="1" lang="ja-JP" altLang="en-US" b="1" u="sng" dirty="0" smtClean="0"/>
              <a:t>利用者側の要因</a:t>
            </a:r>
            <a:r>
              <a:rPr kumimoji="1" lang="ja-JP" altLang="en-US" dirty="0" smtClean="0"/>
              <a:t>」や「高齢者虐待を行った</a:t>
            </a:r>
            <a:r>
              <a:rPr kumimoji="1" lang="ja-JP" altLang="en-US" b="1" u="sng" dirty="0" smtClean="0"/>
              <a:t>職員の要因</a:t>
            </a:r>
            <a:r>
              <a:rPr kumimoji="1" lang="ja-JP" altLang="en-US" dirty="0" smtClean="0"/>
              <a:t>」また、業務が多忙だった等の「</a:t>
            </a:r>
            <a:r>
              <a:rPr kumimoji="1" lang="ja-JP" altLang="en-US" b="1" u="sng" dirty="0" smtClean="0"/>
              <a:t>その他の要因</a:t>
            </a:r>
            <a:r>
              <a:rPr kumimoji="1" lang="ja-JP" altLang="en-US" dirty="0" smtClean="0"/>
              <a:t>」があげられるかも知れません。</a:t>
            </a:r>
            <a:endParaRPr kumimoji="1" lang="en-US" altLang="ja-JP" dirty="0" smtClean="0"/>
          </a:p>
          <a:p>
            <a:pPr lvl="0"/>
            <a:r>
              <a:rPr kumimoji="1" lang="ja-JP" altLang="en-US" dirty="0" smtClean="0"/>
              <a:t>そのさまざまな要因を、県の手引きでは、次のような</a:t>
            </a:r>
            <a:r>
              <a:rPr kumimoji="1" lang="ja-JP" altLang="en-US" b="1" u="sng" dirty="0" smtClean="0"/>
              <a:t>５つの要因</a:t>
            </a:r>
            <a:r>
              <a:rPr kumimoji="1" lang="ja-JP" altLang="en-US" dirty="0" smtClean="0"/>
              <a:t>に分けて考えています。</a:t>
            </a:r>
            <a:endParaRPr kumimoji="1" lang="en-US" altLang="ja-JP" dirty="0" smtClean="0"/>
          </a:p>
          <a:p>
            <a:pPr lvl="0"/>
            <a:endParaRPr kumimoji="1" lang="en-US" altLang="ja-JP" dirty="0" smtClean="0"/>
          </a:p>
          <a:p>
            <a:pPr marL="228600" indent="-228600">
              <a:buFont typeface="+mj-lt"/>
              <a:buAutoNum type="arabicPeriod"/>
            </a:pPr>
            <a:r>
              <a:rPr kumimoji="1" lang="ja-JP" altLang="en-US" b="1" u="sng" dirty="0" smtClean="0"/>
              <a:t>組織運営</a:t>
            </a:r>
            <a:endParaRPr kumimoji="1" lang="en-US" altLang="ja-JP" b="1" u="sng" dirty="0" smtClean="0"/>
          </a:p>
          <a:p>
            <a:pPr marL="228600" indent="-228600">
              <a:buFont typeface="+mj-lt"/>
              <a:buAutoNum type="arabicPeriod"/>
            </a:pPr>
            <a:r>
              <a:rPr kumimoji="1" lang="ja-JP" altLang="en-US" b="1" u="sng" dirty="0" smtClean="0"/>
              <a:t>チームアプローチ</a:t>
            </a:r>
            <a:endParaRPr kumimoji="1" lang="en-US" altLang="ja-JP" b="1" u="sng" dirty="0" smtClean="0"/>
          </a:p>
          <a:p>
            <a:pPr marL="228600" indent="-228600">
              <a:buFont typeface="+mj-lt"/>
              <a:buAutoNum type="arabicPeriod"/>
            </a:pPr>
            <a:r>
              <a:rPr kumimoji="1" lang="ja-JP" altLang="en-US" b="1" u="sng" dirty="0" smtClean="0"/>
              <a:t>ケアの質</a:t>
            </a:r>
            <a:endParaRPr kumimoji="1" lang="en-US" altLang="ja-JP" b="1" u="sng" dirty="0" smtClean="0"/>
          </a:p>
          <a:p>
            <a:pPr marL="228600" indent="-228600">
              <a:buFont typeface="+mj-lt"/>
              <a:buAutoNum type="arabicPeriod"/>
            </a:pPr>
            <a:r>
              <a:rPr kumimoji="1" lang="ja-JP" altLang="en-US" b="1" u="sng" dirty="0" smtClean="0"/>
              <a:t>倫理観とコンプライアンス（法令順守）</a:t>
            </a:r>
            <a:endParaRPr kumimoji="1" lang="en-US" altLang="ja-JP" b="1" u="sng" dirty="0" smtClean="0"/>
          </a:p>
          <a:p>
            <a:pPr marL="228600" indent="-228600">
              <a:buFont typeface="+mj-lt"/>
              <a:buAutoNum type="arabicPeriod"/>
            </a:pPr>
            <a:r>
              <a:rPr kumimoji="1" lang="ja-JP" altLang="en-US" b="1" u="sng" dirty="0" smtClean="0"/>
              <a:t>負担・ストレスと組織風土</a:t>
            </a:r>
            <a:endParaRPr kumimoji="1" lang="en-US" altLang="ja-JP" b="1" u="sng" dirty="0" smtClean="0"/>
          </a:p>
          <a:p>
            <a:pPr lvl="0"/>
            <a:endParaRPr kumimoji="1" lang="en-US" altLang="ja-JP" dirty="0" smtClean="0"/>
          </a:p>
          <a:p>
            <a:pPr lvl="0"/>
            <a:r>
              <a:rPr kumimoji="1" lang="ja-JP" altLang="en-US" dirty="0" smtClean="0"/>
              <a:t>それぞれの内容については、「３　高齢者虐待や不適切なケアを防ぐためには～未然防止～」の部分で説明をしますが、</a:t>
            </a:r>
            <a:r>
              <a:rPr kumimoji="1" lang="ja-JP" altLang="en-US" b="1" u="sng" dirty="0" smtClean="0"/>
              <a:t>高齢者虐待の要因はそれぞれの要因が単独であるのではなく、相互に関係している</a:t>
            </a:r>
            <a:r>
              <a:rPr kumimoji="1" lang="ja-JP" altLang="en-US" dirty="0" smtClean="0"/>
              <a:t>場合が多くあるとともに、虐待の発生に直接関係しなくても、</a:t>
            </a:r>
            <a:r>
              <a:rPr kumimoji="1" lang="ja-JP" altLang="en-US" b="1" u="sng" dirty="0" smtClean="0"/>
              <a:t>放置されることで虐待などの温床になったり</a:t>
            </a:r>
            <a:r>
              <a:rPr kumimoji="1" lang="ja-JP" altLang="en-US" dirty="0" smtClean="0"/>
              <a:t>、</a:t>
            </a:r>
            <a:r>
              <a:rPr kumimoji="1" lang="ja-JP" altLang="en-US" b="1" u="sng" dirty="0" smtClean="0"/>
              <a:t>いくつかの要因が作用することで発生することがあります。</a:t>
            </a:r>
            <a:endParaRPr kumimoji="1" lang="en-US" altLang="ja-JP" b="1" u="sng" dirty="0" smtClean="0"/>
          </a:p>
          <a:p>
            <a:pPr lvl="0"/>
            <a:r>
              <a:rPr kumimoji="1" lang="ja-JP" altLang="en-US" dirty="0" smtClean="0"/>
              <a:t>ここで、おぼえておいていたただきたいことは、</a:t>
            </a:r>
            <a:r>
              <a:rPr kumimoji="1" lang="ja-JP" altLang="en-US" b="1" u="sng" dirty="0" smtClean="0"/>
              <a:t>単に虐待を行った職員個人の問題ではない</a:t>
            </a:r>
            <a:r>
              <a:rPr kumimoji="1" lang="ja-JP" altLang="en-US" dirty="0" smtClean="0"/>
              <a:t>ということです。</a:t>
            </a:r>
            <a:endParaRPr kumimoji="1" lang="en-US" altLang="ja-JP" dirty="0" smtClean="0"/>
          </a:p>
          <a:p>
            <a:pPr lvl="0"/>
            <a:endParaRPr kumimoji="1" lang="en-US" altLang="ja-JP" dirty="0" smtClean="0"/>
          </a:p>
          <a:p>
            <a:pPr lvl="0"/>
            <a:r>
              <a:rPr kumimoji="1" lang="ja-JP" altLang="en-US" dirty="0" smtClean="0"/>
              <a:t>以上で、「養介護施設従事者等による高齢者虐待について」の説明を終わります。</a:t>
            </a:r>
          </a:p>
          <a:p>
            <a:pPr lvl="0"/>
            <a:endParaRPr kumimoji="1" lang="en-US" altLang="ja-JP" dirty="0" smtClean="0"/>
          </a:p>
          <a:p>
            <a:pPr lvl="0"/>
            <a:endParaRPr kumimoji="1" lang="en-US" altLang="ja-JP" dirty="0" smtClean="0"/>
          </a:p>
          <a:p>
            <a:pPr lvl="0"/>
            <a:endParaRPr kumimoji="1" lang="en-US" altLang="ja-JP" dirty="0" smtClean="0"/>
          </a:p>
          <a:p>
            <a:pPr marL="228600" indent="-228600">
              <a:buFont typeface="Arial" pitchFamily="34" charset="0"/>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24</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ここでは、「施設職員のための高齢者虐待防止の手引き」の第２章の内容である、神奈川県における高齢者虐待の捉え方について説明をします。</a:t>
            </a:r>
            <a:endParaRPr kumimoji="1" lang="en-US" altLang="ja-JP" dirty="0" smtClean="0"/>
          </a:p>
          <a:p>
            <a:r>
              <a:rPr kumimoji="1" lang="ja-JP" altLang="en-US" dirty="0" smtClean="0">
                <a:solidFill>
                  <a:srgbClr val="FF0000"/>
                </a:solidFill>
              </a:rPr>
              <a:t>高齢者虐待防止法の本来の目的が高齢者の権利擁護であることを理解し、利用者、家族が不快に感じるケアをなくし、よりよいケアを実現していくことが、高齢者虐待防止につながることを理解します。</a:t>
            </a:r>
            <a:endParaRPr kumimoji="1" lang="en-US" altLang="ja-JP" dirty="0" smtClean="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25</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虐待防止法のねらい</a:t>
            </a:r>
            <a:r>
              <a:rPr kumimoji="1" lang="en-US" altLang="ja-JP" b="1" dirty="0" smtClean="0">
                <a:solidFill>
                  <a:srgbClr val="FF0000"/>
                </a:solidFill>
              </a:rPr>
              <a:t>】</a:t>
            </a:r>
          </a:p>
          <a:p>
            <a:pPr>
              <a:buNone/>
            </a:pPr>
            <a:endParaRPr kumimoji="1" lang="en-US" altLang="ja-JP" dirty="0" smtClean="0"/>
          </a:p>
          <a:p>
            <a:r>
              <a:rPr kumimoji="1" lang="ja-JP" altLang="en-US" b="1" u="sng" dirty="0" smtClean="0"/>
              <a:t>高齢者虐待防止法のねらい</a:t>
            </a:r>
            <a:r>
              <a:rPr kumimoji="1" lang="ja-JP" altLang="en-US" dirty="0" smtClean="0"/>
              <a:t>は、どこにあるのでしょうか。</a:t>
            </a:r>
            <a:endParaRPr kumimoji="1" lang="en-US" altLang="ja-JP" dirty="0" smtClean="0"/>
          </a:p>
          <a:p>
            <a:pPr>
              <a:buNone/>
            </a:pPr>
            <a:endParaRPr kumimoji="1" lang="en-US" altLang="ja-JP" dirty="0" smtClean="0"/>
          </a:p>
          <a:p>
            <a:r>
              <a:rPr kumimoji="1" lang="ja-JP" altLang="en-US" dirty="0" smtClean="0"/>
              <a:t>高齢者虐待防止法の目的は、</a:t>
            </a:r>
            <a:r>
              <a:rPr kumimoji="1" lang="ja-JP" altLang="en-US" b="1" u="sng" dirty="0" smtClean="0"/>
              <a:t>高齢者の権利擁護</a:t>
            </a:r>
            <a:r>
              <a:rPr kumimoji="1" lang="ja-JP" altLang="en-US" b="0" u="none" dirty="0" smtClean="0"/>
              <a:t>であると先ほどお伝え</a:t>
            </a:r>
            <a:r>
              <a:rPr kumimoji="1" lang="ja-JP" altLang="en-US" dirty="0" smtClean="0"/>
              <a:t>しました。</a:t>
            </a:r>
            <a:endParaRPr kumimoji="1" lang="en-US" altLang="ja-JP" dirty="0" smtClean="0"/>
          </a:p>
          <a:p>
            <a:endParaRPr kumimoji="1" lang="en-US" altLang="ja-JP" dirty="0" smtClean="0"/>
          </a:p>
          <a:p>
            <a:r>
              <a:rPr kumimoji="1" lang="ja-JP" altLang="en-US" b="1" u="sng" dirty="0" smtClean="0"/>
              <a:t>高齢者の権利擁護</a:t>
            </a:r>
            <a:r>
              <a:rPr kumimoji="1" lang="ja-JP" altLang="en-US" b="0" u="none" dirty="0" smtClean="0"/>
              <a:t>とは、高齢者の</a:t>
            </a:r>
            <a:r>
              <a:rPr kumimoji="1" lang="ja-JP" altLang="en-US" b="1" u="sng" dirty="0" smtClean="0"/>
              <a:t>人権</a:t>
            </a:r>
            <a:r>
              <a:rPr kumimoji="1" lang="ja-JP" altLang="en-US" b="0" u="none" dirty="0" smtClean="0"/>
              <a:t>、</a:t>
            </a:r>
            <a:r>
              <a:rPr kumimoji="1" lang="ja-JP" altLang="en-US" b="1" u="sng" dirty="0" smtClean="0"/>
              <a:t>尊厳を守る</a:t>
            </a:r>
            <a:r>
              <a:rPr kumimoji="1" lang="ja-JP" altLang="en-US" b="0" u="none" dirty="0" smtClean="0"/>
              <a:t>ことであり、高齢者が</a:t>
            </a:r>
            <a:r>
              <a:rPr kumimoji="1" lang="ja-JP" altLang="en-US" b="1" u="sng" dirty="0" smtClean="0"/>
              <a:t>人として、その人らしく生きる</a:t>
            </a:r>
            <a:r>
              <a:rPr kumimoji="1" lang="ja-JP" altLang="en-US" b="1" u="sng" dirty="0" smtClean="0"/>
              <a:t>ことを尊重</a:t>
            </a:r>
            <a:r>
              <a:rPr kumimoji="1" lang="ja-JP" altLang="en-US" b="1" u="sng" dirty="0" smtClean="0"/>
              <a:t>され</a:t>
            </a:r>
            <a:r>
              <a:rPr kumimoji="1" lang="ja-JP" altLang="en-US" b="1" u="sng" dirty="0" smtClean="0"/>
              <a:t>、その人の安心</a:t>
            </a:r>
            <a:r>
              <a:rPr kumimoji="1" lang="ja-JP" altLang="en-US" b="1" u="sng" dirty="0" smtClean="0"/>
              <a:t>や自信、自由が保たれた状態</a:t>
            </a:r>
            <a:r>
              <a:rPr kumimoji="1" lang="ja-JP" altLang="en-US" b="1" u="sng" dirty="0" smtClean="0"/>
              <a:t>を支える</a:t>
            </a:r>
            <a:r>
              <a:rPr kumimoji="1" lang="ja-JP" altLang="en-US" b="0" u="none" dirty="0" smtClean="0"/>
              <a:t>こと</a:t>
            </a:r>
            <a:r>
              <a:rPr kumimoji="1" lang="ja-JP" altLang="en-US" b="0" u="none" dirty="0" smtClean="0"/>
              <a:t>と言えます。</a:t>
            </a:r>
            <a:endParaRPr kumimoji="1" lang="en-US" altLang="ja-JP" b="1" u="sng" dirty="0" smtClean="0"/>
          </a:p>
          <a:p>
            <a:pPr>
              <a:buNone/>
            </a:pPr>
            <a:endParaRPr kumimoji="1" lang="en-US" altLang="ja-JP" dirty="0" smtClean="0"/>
          </a:p>
          <a:p>
            <a:r>
              <a:rPr kumimoji="1" lang="ja-JP" altLang="en-US" dirty="0" smtClean="0"/>
              <a:t>高齢者虐待防止法では、</a:t>
            </a:r>
            <a:r>
              <a:rPr kumimoji="1" lang="ja-JP" altLang="en-US" b="1" u="sng" dirty="0" smtClean="0"/>
              <a:t>虐待に該当する行為を明示し、限定することによって</a:t>
            </a:r>
            <a:r>
              <a:rPr kumimoji="1" lang="ja-JP" altLang="en-US" dirty="0" smtClean="0"/>
              <a:t>、虐待から高齢者を守り、それによって、法の目的である</a:t>
            </a:r>
            <a:r>
              <a:rPr kumimoji="1" lang="ja-JP" altLang="en-US" b="1" u="sng" dirty="0" smtClean="0"/>
              <a:t>高齢者の権利擁護を図ろうと</a:t>
            </a:r>
            <a:r>
              <a:rPr kumimoji="1" lang="ja-JP" altLang="en-US" b="0" u="none" dirty="0" smtClean="0"/>
              <a:t>して</a:t>
            </a:r>
            <a:r>
              <a:rPr kumimoji="1" lang="ja-JP" altLang="en-US" dirty="0" smtClean="0"/>
              <a:t>います。</a:t>
            </a:r>
            <a:endParaRPr kumimoji="1" lang="en-US" altLang="ja-JP" dirty="0" smtClean="0"/>
          </a:p>
          <a:p>
            <a:pPr>
              <a:buNone/>
            </a:pPr>
            <a:endParaRPr kumimoji="1" lang="en-US" altLang="ja-JP" dirty="0" smtClean="0"/>
          </a:p>
          <a:p>
            <a:r>
              <a:rPr kumimoji="1" lang="ja-JP" altLang="en-US" dirty="0" smtClean="0"/>
              <a:t>しかし、それだけで、</a:t>
            </a:r>
            <a:r>
              <a:rPr kumimoji="1" lang="ja-JP" altLang="en-US" b="1" u="sng" dirty="0" smtClean="0"/>
              <a:t>権利擁護が図れるでしょうか。</a:t>
            </a:r>
            <a:endParaRPr kumimoji="1" lang="en-US" altLang="ja-JP" b="1" u="sng" dirty="0" smtClean="0"/>
          </a:p>
          <a:p>
            <a:endParaRPr kumimoji="1" lang="en-US" altLang="ja-JP" b="1" u="sng" dirty="0" smtClean="0"/>
          </a:p>
          <a:p>
            <a:r>
              <a:rPr kumimoji="1" lang="ja-JP" altLang="en-US" b="0" u="none" dirty="0" smtClean="0"/>
              <a:t>権利擁護が、</a:t>
            </a:r>
            <a:r>
              <a:rPr kumimoji="1" lang="ja-JP" altLang="en-US" b="1" u="sng" dirty="0" smtClean="0"/>
              <a:t>人として、その人らしく</a:t>
            </a:r>
            <a:r>
              <a:rPr kumimoji="1" lang="ja-JP" altLang="en-US" b="1" u="sng" smtClean="0"/>
              <a:t>生きる</a:t>
            </a:r>
            <a:r>
              <a:rPr kumimoji="1" lang="ja-JP" altLang="en-US" b="1" u="sng" smtClean="0"/>
              <a:t>ことを尊重</a:t>
            </a:r>
            <a:r>
              <a:rPr kumimoji="1" lang="ja-JP" altLang="en-US" b="1" u="sng" dirty="0" smtClean="0"/>
              <a:t>され</a:t>
            </a:r>
            <a:r>
              <a:rPr kumimoji="1" lang="ja-JP" altLang="en-US" b="1" u="sng" dirty="0" smtClean="0"/>
              <a:t>、その人の安心</a:t>
            </a:r>
            <a:r>
              <a:rPr kumimoji="1" lang="ja-JP" altLang="en-US" b="1" u="sng" dirty="0" smtClean="0"/>
              <a:t>、自信、自由が保たれた状態</a:t>
            </a:r>
            <a:r>
              <a:rPr kumimoji="1" lang="ja-JP" altLang="en-US" b="1" u="sng" dirty="0" smtClean="0"/>
              <a:t>を支える</a:t>
            </a:r>
            <a:r>
              <a:rPr kumimoji="1" lang="ja-JP" altLang="en-US" b="1" u="sng" dirty="0" smtClean="0"/>
              <a:t>こと</a:t>
            </a:r>
            <a:r>
              <a:rPr kumimoji="1" lang="ja-JP" altLang="en-US" b="0" u="none" dirty="0" smtClean="0"/>
              <a:t>であるならば、「法律で明示された虐待」から高齢者を守ることだけではなく、高齢者やご家族が、</a:t>
            </a:r>
            <a:r>
              <a:rPr kumimoji="1" lang="ja-JP" altLang="en-US" b="1" u="sng" dirty="0" smtClean="0"/>
              <a:t>不 快に思ったり、悲しかったり、虐待と感じるようなケアをできる限りなくしていく必要がある</a:t>
            </a:r>
            <a:r>
              <a:rPr kumimoji="1" lang="ja-JP" altLang="en-US" b="0" u="none" dirty="0" smtClean="0"/>
              <a:t>のではないでしょうか。</a:t>
            </a:r>
            <a:endParaRPr kumimoji="1" lang="en-US" altLang="ja-JP" b="0" u="none" dirty="0" smtClean="0"/>
          </a:p>
          <a:p>
            <a:pPr>
              <a:buNone/>
            </a:pPr>
            <a:endParaRPr kumimoji="1" lang="en-US" altLang="ja-JP" dirty="0" smtClean="0"/>
          </a:p>
          <a:p>
            <a:endParaRPr kumimoji="1" lang="en-US" altLang="ja-JP" dirty="0" smtClean="0"/>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26</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高齢者虐待の捉え方</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高齢者虐待防止法では、</a:t>
            </a:r>
            <a:r>
              <a:rPr kumimoji="1" lang="ja-JP" altLang="en-US" b="1" u="sng" dirty="0" smtClean="0">
                <a:solidFill>
                  <a:srgbClr val="FF0000"/>
                </a:solidFill>
              </a:rPr>
              <a:t>高齢者の尊厳を守ることを重視し、「高齢者虐待」を広い意味で「高齢者の権利侵害」</a:t>
            </a:r>
            <a:r>
              <a:rPr kumimoji="1" lang="ja-JP" altLang="en-US" dirty="0" smtClean="0">
                <a:solidFill>
                  <a:srgbClr val="FF0000"/>
                </a:solidFill>
              </a:rPr>
              <a:t>として捉えています。</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b="0" u="none" dirty="0" smtClean="0">
                <a:solidFill>
                  <a:srgbClr val="FF0000"/>
                </a:solidFill>
              </a:rPr>
              <a:t>つまり、</a:t>
            </a:r>
            <a:r>
              <a:rPr kumimoji="1" lang="ja-JP" altLang="en-US" b="0" u="none" dirty="0" smtClean="0"/>
              <a:t>高齢者が他者からの不適切な扱いにより、</a:t>
            </a:r>
            <a:r>
              <a:rPr kumimoji="1" lang="ja-JP" altLang="en-US" b="1" u="sng" dirty="0" smtClean="0"/>
              <a:t>人として尊重されず、安心や自信、自由が奪われた状態や、生命、健康、生活が損なわれるような状態に置かれること</a:t>
            </a:r>
            <a:r>
              <a:rPr kumimoji="1" lang="ja-JP" altLang="en-US" b="0" u="none" dirty="0" smtClean="0"/>
              <a:t>を広い意味での「高齢者虐待」と捉えているということです。</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神奈川県では、</a:t>
            </a:r>
            <a:r>
              <a:rPr kumimoji="1" lang="ja-JP" altLang="en-US" b="1" u="sng" dirty="0" smtClean="0">
                <a:solidFill>
                  <a:srgbClr val="FF0000"/>
                </a:solidFill>
              </a:rPr>
              <a:t>養介護施設における高齢者虐待の判断基準</a:t>
            </a:r>
            <a:r>
              <a:rPr kumimoji="1" lang="ja-JP" altLang="en-US" dirty="0" smtClean="0">
                <a:solidFill>
                  <a:srgbClr val="FF0000"/>
                </a:solidFill>
              </a:rPr>
              <a:t>を被虐待者の当事者になり得る</a:t>
            </a:r>
            <a:r>
              <a:rPr kumimoji="1" lang="ja-JP" altLang="en-US" b="1" u="sng" dirty="0" smtClean="0">
                <a:solidFill>
                  <a:srgbClr val="FF0000"/>
                </a:solidFill>
              </a:rPr>
              <a:t>高齢者本人の気持ちを起点</a:t>
            </a:r>
            <a:r>
              <a:rPr kumimoji="1" lang="ja-JP" altLang="en-US" dirty="0" smtClean="0">
                <a:solidFill>
                  <a:srgbClr val="FF0000"/>
                </a:solidFill>
              </a:rPr>
              <a:t>として考えることとしました。</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dirty="0" smtClean="0">
                <a:solidFill>
                  <a:srgbClr val="FF0000"/>
                </a:solidFill>
              </a:rPr>
              <a:t>「施設職員のための高齢者虐待防止の手引き」には、判断の手がかりとなる高齢者が不快と感じる対応について、高齢者や家族から意見を聞き取り、具体的に掲載しています。</a:t>
            </a:r>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27</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快適なケアを実現するために</a:t>
            </a:r>
            <a:r>
              <a:rPr kumimoji="1" lang="en-US" altLang="ja-JP" b="1" dirty="0" smtClean="0">
                <a:solidFill>
                  <a:srgbClr val="FF0000"/>
                </a:solidFill>
              </a:rPr>
              <a:t>】</a:t>
            </a:r>
          </a:p>
          <a:p>
            <a:endParaRPr kumimoji="1" lang="en-US" altLang="ja-JP" dirty="0" smtClean="0"/>
          </a:p>
          <a:p>
            <a:r>
              <a:rPr kumimoji="1" lang="ja-JP" altLang="en-US" dirty="0" smtClean="0">
                <a:solidFill>
                  <a:srgbClr val="FF0000"/>
                </a:solidFill>
              </a:rPr>
              <a:t>この図を見てください。</a:t>
            </a:r>
            <a:endParaRPr kumimoji="1" lang="en-US" altLang="ja-JP" dirty="0" smtClean="0">
              <a:solidFill>
                <a:srgbClr val="FF0000"/>
              </a:solidFill>
            </a:endParaRPr>
          </a:p>
          <a:p>
            <a:pPr>
              <a:buNone/>
            </a:pPr>
            <a:endParaRPr kumimoji="1" lang="en-US" altLang="ja-JP" dirty="0" smtClean="0"/>
          </a:p>
          <a:p>
            <a:r>
              <a:rPr kumimoji="1" lang="ja-JP" altLang="en-US" b="1" u="sng" dirty="0" smtClean="0"/>
              <a:t>「高齢者虐待防止法上の虐待」に該当する行為はほんの少し</a:t>
            </a:r>
            <a:r>
              <a:rPr kumimoji="1" lang="ja-JP" altLang="en-US" dirty="0" smtClean="0"/>
              <a:t>で、より</a:t>
            </a:r>
            <a:r>
              <a:rPr kumimoji="1" lang="ja-JP" altLang="en-US" b="1" u="sng" dirty="0" smtClean="0"/>
              <a:t>多くの不適切なケア</a:t>
            </a:r>
            <a:r>
              <a:rPr kumimoji="1" lang="ja-JP" altLang="en-US" dirty="0" smtClean="0"/>
              <a:t>があります。</a:t>
            </a:r>
            <a:endParaRPr kumimoji="1" lang="en-US" altLang="ja-JP" dirty="0" smtClean="0"/>
          </a:p>
          <a:p>
            <a:pPr>
              <a:buNone/>
            </a:pPr>
            <a:endParaRPr kumimoji="1" lang="en-US" altLang="ja-JP" dirty="0" smtClean="0"/>
          </a:p>
          <a:p>
            <a:r>
              <a:rPr kumimoji="1" lang="ja-JP" altLang="en-US" dirty="0" smtClean="0"/>
              <a:t>虐待を発生した場合は、見逃さず、二度と発生しないよう防止する方法を考える必要がありますが、「</a:t>
            </a:r>
            <a:r>
              <a:rPr kumimoji="1" lang="ja-JP" altLang="en-US" b="1" u="sng" dirty="0" smtClean="0"/>
              <a:t>高齢者虐待防止法上の虐待」さえなければよいのでしょうか。</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「高齢者虐待防止法上の虐待」に該当しない行為であっても、</a:t>
            </a:r>
            <a:r>
              <a:rPr kumimoji="1" lang="ja-JP" altLang="en-US" b="1" u="sng" dirty="0" smtClean="0"/>
              <a:t>高齢者やご家族が、不快に思ったり、悲しかったり、虐待と感じるケア</a:t>
            </a:r>
            <a:r>
              <a:rPr kumimoji="1" lang="ja-JP" altLang="en-US" dirty="0" smtClean="0"/>
              <a:t>があるかもしれません。</a:t>
            </a:r>
            <a:endParaRPr kumimoji="1" lang="en-US" altLang="ja-JP" dirty="0" smtClean="0"/>
          </a:p>
          <a:p>
            <a:pPr>
              <a:buNone/>
            </a:pPr>
            <a:endParaRPr kumimoji="1" lang="en-US" altLang="ja-JP" dirty="0" smtClean="0"/>
          </a:p>
          <a:p>
            <a:r>
              <a:rPr kumimoji="1" lang="ja-JP" altLang="en-US" dirty="0" smtClean="0"/>
              <a:t>高齢者本人や家族が「つらい」、「悲しい」、「虐待を受けた」と感じるような</a:t>
            </a:r>
            <a:r>
              <a:rPr kumimoji="1" lang="ja-JP" altLang="en-US" b="1" u="sng" dirty="0" smtClean="0"/>
              <a:t>不適切なケアでも、ほうっておくと、本当の虐待の原因</a:t>
            </a:r>
            <a:r>
              <a:rPr kumimoji="1" lang="ja-JP" altLang="en-US" dirty="0" smtClean="0"/>
              <a:t>になります。</a:t>
            </a:r>
            <a:endParaRPr kumimoji="1" lang="en-US" altLang="ja-JP" dirty="0" smtClean="0"/>
          </a:p>
          <a:p>
            <a:pPr>
              <a:buNone/>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そのような</a:t>
            </a:r>
            <a:r>
              <a:rPr kumimoji="1" lang="ja-JP" altLang="en-US" b="1" u="sng" dirty="0" smtClean="0"/>
              <a:t>不適切なケアをできる限りなくし、より快適なケアを実現していくことが、</a:t>
            </a:r>
            <a:r>
              <a:rPr kumimoji="1" lang="ja-JP" altLang="en-US" b="1" u="sng" strike="noStrike" dirty="0" smtClean="0">
                <a:solidFill>
                  <a:srgbClr val="FF0000"/>
                </a:solidFill>
              </a:rPr>
              <a:t>高齢者の権利利益を守ること</a:t>
            </a:r>
            <a:r>
              <a:rPr kumimoji="1" lang="ja-JP" altLang="en-US" b="0" u="none" strike="noStrike" dirty="0" smtClean="0">
                <a:solidFill>
                  <a:srgbClr val="FF0000"/>
                </a:solidFill>
              </a:rPr>
              <a:t>につ</a:t>
            </a:r>
            <a:r>
              <a:rPr kumimoji="1" lang="ja-JP" altLang="en-US" strike="noStrike" dirty="0" smtClean="0">
                <a:solidFill>
                  <a:srgbClr val="FF0000"/>
                </a:solidFill>
              </a:rPr>
              <a:t>ながります。</a:t>
            </a:r>
            <a:endParaRPr kumimoji="1" lang="ja-JP" altLang="en-US" strike="sngStrike" dirty="0" smtClean="0">
              <a:solidFill>
                <a:srgbClr val="FF0000"/>
              </a:solidFill>
            </a:endParaRPr>
          </a:p>
          <a:p>
            <a:pPr>
              <a:buNone/>
            </a:pPr>
            <a:endParaRPr kumimoji="1" lang="en-US" altLang="ja-JP" dirty="0" smtClean="0"/>
          </a:p>
          <a:p>
            <a:r>
              <a:rPr kumimoji="1" lang="ja-JP" altLang="en-US" b="0" u="none" dirty="0" smtClean="0"/>
              <a:t>大切なことは、</a:t>
            </a:r>
            <a:r>
              <a:rPr kumimoji="1" lang="ja-JP" altLang="en-US" b="1" u="sng" dirty="0" smtClean="0"/>
              <a:t>小さな気付きにふたをせず、放置しない</a:t>
            </a:r>
            <a:r>
              <a:rPr kumimoji="1" lang="ja-JP" altLang="en-US" dirty="0" smtClean="0"/>
              <a:t>で、みんなで考えることが、快適なケアを実現するためには必要です。</a:t>
            </a:r>
            <a:endParaRPr kumimoji="1" lang="en-US" altLang="ja-JP" dirty="0" smtClean="0"/>
          </a:p>
          <a:p>
            <a:pPr>
              <a:buNone/>
            </a:pPr>
            <a:endParaRPr kumimoji="1"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28</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高齢者・家族が感じていること</a:t>
            </a:r>
            <a:r>
              <a:rPr kumimoji="1" lang="en-US" altLang="ja-JP" b="1" dirty="0" smtClean="0">
                <a:solidFill>
                  <a:srgbClr val="FF0000"/>
                </a:solidFill>
              </a:rPr>
              <a:t>】</a:t>
            </a:r>
          </a:p>
          <a:p>
            <a:pPr>
              <a:buNone/>
            </a:pPr>
            <a:endParaRPr kumimoji="1" lang="en-US" altLang="ja-JP" dirty="0" smtClean="0"/>
          </a:p>
          <a:p>
            <a:r>
              <a:rPr kumimoji="1" lang="ja-JP" altLang="en-US" dirty="0" smtClean="0"/>
              <a:t>ここからは、高齢者やご家族が、不快に思っているケアについて、それぞれの虐待の種別ごとに、いくつかお話をします。</a:t>
            </a:r>
            <a:endParaRPr kumimoji="1" lang="en-US" altLang="ja-JP" dirty="0" smtClean="0"/>
          </a:p>
          <a:p>
            <a:r>
              <a:rPr kumimoji="1" lang="ja-JP" altLang="en-US" dirty="0" smtClean="0"/>
              <a:t>虐待の種別ごとに分けていますが、ここで出てくる内容は、すべてが虐待に該当する行為とは限りません。</a:t>
            </a:r>
            <a:endParaRPr kumimoji="1" lang="en-US" altLang="ja-JP" dirty="0" smtClean="0"/>
          </a:p>
          <a:p>
            <a:r>
              <a:rPr kumimoji="1" lang="ja-JP" altLang="en-US" dirty="0" smtClean="0"/>
              <a:t>まずは、</a:t>
            </a:r>
            <a:r>
              <a:rPr kumimoji="1" lang="ja-JP" altLang="en-US" b="1" u="sng" dirty="0" smtClean="0"/>
              <a:t>高齢者やご家族はこのように感じているということを、知って</a:t>
            </a:r>
            <a:r>
              <a:rPr kumimoji="1" lang="ja-JP" altLang="en-US" dirty="0" smtClean="0"/>
              <a:t>いただければと思います。</a:t>
            </a:r>
            <a:endParaRPr kumimoji="1" lang="en-US" altLang="ja-JP" dirty="0" smtClean="0"/>
          </a:p>
          <a:p>
            <a:endParaRPr kumimoji="1" lang="en-US" altLang="ja-JP" dirty="0" smtClean="0"/>
          </a:p>
          <a:p>
            <a:pPr>
              <a:buNone/>
            </a:pPr>
            <a:r>
              <a:rPr kumimoji="1" lang="en-US" altLang="ja-JP" sz="1200" kern="1200" dirty="0" smtClean="0">
                <a:solidFill>
                  <a:schemeClr val="tx1"/>
                </a:solidFill>
                <a:latin typeface="+mn-lt"/>
                <a:ea typeface="+mn-ea"/>
                <a:cs typeface="+mn-cs"/>
              </a:rPr>
              <a:t>※</a:t>
            </a:r>
            <a:r>
              <a:rPr kumimoji="1" lang="ja-JP" altLang="ja-JP" sz="1200" kern="1200" dirty="0" smtClean="0">
                <a:solidFill>
                  <a:schemeClr val="tx1"/>
                </a:solidFill>
                <a:latin typeface="+mn-lt"/>
                <a:ea typeface="+mn-ea"/>
                <a:cs typeface="+mn-cs"/>
              </a:rPr>
              <a:t>施設・事業所で実際にあった、苦情や不適切なケアの事例を交えて説明を行う</a:t>
            </a:r>
            <a:r>
              <a:rPr kumimoji="1" lang="ja-JP" altLang="en-US" sz="1200" kern="1200" dirty="0" smtClean="0">
                <a:solidFill>
                  <a:schemeClr val="tx1"/>
                </a:solidFill>
                <a:latin typeface="+mn-lt"/>
                <a:ea typeface="+mn-ea"/>
                <a:cs typeface="+mn-cs"/>
              </a:rPr>
              <a:t>。</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29</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ここでは、「施設職員のための高齢者虐待防止の手引き」の第１章の内容である養介護施設従事者等による高齢者虐待について説明をします。</a:t>
            </a:r>
            <a:endParaRPr kumimoji="1" lang="en-US" altLang="ja-JP" dirty="0" smtClean="0"/>
          </a:p>
          <a:p>
            <a:r>
              <a:rPr kumimoji="1" lang="ja-JP" altLang="en-US" b="1" u="sng" dirty="0" smtClean="0"/>
              <a:t>高齢者虐待防止法の</a:t>
            </a:r>
            <a:r>
              <a:rPr kumimoji="1" lang="ja-JP" altLang="en-US" b="1" u="sng" strike="noStrike" dirty="0" smtClean="0">
                <a:solidFill>
                  <a:srgbClr val="FF0000"/>
                </a:solidFill>
              </a:rPr>
              <a:t>目的</a:t>
            </a:r>
            <a:r>
              <a:rPr kumimoji="1" lang="ja-JP" altLang="en-US" dirty="0" smtClean="0"/>
              <a:t>や、</a:t>
            </a:r>
            <a:r>
              <a:rPr kumimoji="1" lang="ja-JP" altLang="en-US" b="1" u="sng" dirty="0" smtClean="0"/>
              <a:t>定義</a:t>
            </a:r>
            <a:r>
              <a:rPr kumimoji="1" lang="ja-JP" altLang="en-US" dirty="0" smtClean="0"/>
              <a:t>、</a:t>
            </a:r>
            <a:r>
              <a:rPr kumimoji="1" lang="ja-JP" altLang="en-US" b="1" u="sng" dirty="0" smtClean="0"/>
              <a:t>通報義務</a:t>
            </a:r>
            <a:r>
              <a:rPr kumimoji="1" lang="ja-JP" altLang="en-US" dirty="0" smtClean="0">
                <a:solidFill>
                  <a:srgbClr val="FF0000"/>
                </a:solidFill>
              </a:rPr>
              <a:t>、</a:t>
            </a:r>
            <a:r>
              <a:rPr kumimoji="1" lang="ja-JP" altLang="en-US" b="1" u="sng" dirty="0" smtClean="0">
                <a:solidFill>
                  <a:srgbClr val="FF0000"/>
                </a:solidFill>
              </a:rPr>
              <a:t>施設従事者の責務</a:t>
            </a:r>
            <a:r>
              <a:rPr kumimoji="1" lang="ja-JP" altLang="en-US" dirty="0" smtClean="0"/>
              <a:t>など</a:t>
            </a:r>
            <a:r>
              <a:rPr kumimoji="1" lang="ja-JP" altLang="en-US" dirty="0" smtClean="0">
                <a:solidFill>
                  <a:srgbClr val="FF0000"/>
                </a:solidFill>
              </a:rPr>
              <a:t>について</a:t>
            </a:r>
            <a:r>
              <a:rPr kumimoji="1" lang="ja-JP" altLang="en-US" strike="noStrike" dirty="0" smtClean="0">
                <a:solidFill>
                  <a:srgbClr val="FF0000"/>
                </a:solidFill>
              </a:rPr>
              <a:t>理解</a:t>
            </a:r>
            <a:r>
              <a:rPr kumimoji="1" lang="ja-JP" altLang="en-US" dirty="0" smtClean="0"/>
              <a:t>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身体的虐待</a:t>
            </a:r>
            <a:r>
              <a:rPr kumimoji="1" lang="en-US" altLang="ja-JP" b="1" dirty="0" smtClean="0">
                <a:solidFill>
                  <a:srgbClr val="FF0000"/>
                </a:solidFill>
              </a:rPr>
              <a:t>】</a:t>
            </a:r>
          </a:p>
          <a:p>
            <a:pPr>
              <a:buNone/>
            </a:pPr>
            <a:r>
              <a:rPr kumimoji="1" lang="ja-JP" altLang="en-US" dirty="0" smtClean="0"/>
              <a:t>身体的虐待</a:t>
            </a:r>
            <a:r>
              <a:rPr kumimoji="1" lang="ja-JP" altLang="en-US" strike="noStrike" dirty="0" smtClean="0"/>
              <a:t>につながっていく可能性のある、高齢者等が不快に感じるケアについて見ていきましょう。</a:t>
            </a:r>
            <a:endParaRPr kumimoji="1" lang="en-US" altLang="ja-JP" strike="sngStrike" dirty="0" smtClean="0"/>
          </a:p>
          <a:p>
            <a:pPr>
              <a:buNone/>
            </a:pPr>
            <a:endParaRPr kumimoji="1" lang="en-US" altLang="ja-JP" strike="sngStrike" dirty="0" smtClean="0"/>
          </a:p>
          <a:p>
            <a:pPr>
              <a:buNone/>
            </a:pPr>
            <a:r>
              <a:rPr kumimoji="1" lang="ja-JP" altLang="en-US" b="1" u="sng" dirty="0" smtClean="0"/>
              <a:t>　</a:t>
            </a:r>
            <a:r>
              <a:rPr kumimoji="1" lang="ja-JP" altLang="en-US" sz="1400" b="1" u="sng" dirty="0" smtClean="0"/>
              <a:t>「車椅子を強く押し放つ。」「声かけなしに、ベッドから車椅子に移乗をさせた。」</a:t>
            </a:r>
            <a:endParaRPr kumimoji="1" lang="en-US" altLang="ja-JP" sz="1400" b="1" u="sng" dirty="0" smtClean="0"/>
          </a:p>
          <a:p>
            <a:pPr>
              <a:buNone/>
            </a:pPr>
            <a:endParaRPr kumimoji="1" lang="en-US" altLang="ja-JP" sz="1400" dirty="0" smtClean="0"/>
          </a:p>
          <a:p>
            <a:pPr>
              <a:buNone/>
            </a:pPr>
            <a:r>
              <a:rPr kumimoji="1" lang="ja-JP" altLang="en-US" sz="1400" dirty="0" smtClean="0"/>
              <a:t>　・これらの行為自体も、直接身体的虐待とは言えません。</a:t>
            </a:r>
            <a:endParaRPr kumimoji="1" lang="en-US" altLang="ja-JP" sz="1400" dirty="0" smtClean="0"/>
          </a:p>
          <a:p>
            <a:pPr>
              <a:buNone/>
            </a:pPr>
            <a:r>
              <a:rPr kumimoji="1" lang="ja-JP" altLang="en-US" sz="1400" dirty="0" smtClean="0"/>
              <a:t>　・虐待を行っているという</a:t>
            </a:r>
            <a:r>
              <a:rPr kumimoji="1" lang="ja-JP" altLang="en-US" sz="1400" b="1" u="sng" dirty="0" smtClean="0"/>
              <a:t>悪意などは全くなく、忙しさのあまりの無意識なケア</a:t>
            </a:r>
            <a:r>
              <a:rPr kumimoji="1" lang="ja-JP" altLang="en-US" sz="1400" dirty="0" smtClean="0"/>
              <a:t>ではないでしょうか。</a:t>
            </a:r>
            <a:endParaRPr kumimoji="1" lang="en-US" altLang="ja-JP" sz="1400" dirty="0" smtClean="0"/>
          </a:p>
          <a:p>
            <a:pPr>
              <a:buNone/>
            </a:pPr>
            <a:r>
              <a:rPr kumimoji="1" lang="ja-JP" altLang="en-US" sz="1400" dirty="0" smtClean="0"/>
              <a:t>　・しかし、それらの行為をされた利用者は、身体的な脅威を感じ、身体的虐待を受けたと感じるのではないでしょうか。</a:t>
            </a:r>
            <a:endParaRPr kumimoji="1" lang="en-US" altLang="ja-JP" sz="1400" dirty="0" smtClean="0"/>
          </a:p>
          <a:p>
            <a:pPr>
              <a:buNone/>
            </a:pPr>
            <a:r>
              <a:rPr kumimoji="1" lang="ja-JP" altLang="en-US" sz="1400" dirty="0" smtClean="0"/>
              <a:t>　・自ら危険に対処することができない高齢者が、そう感じるのは無理もありません。</a:t>
            </a:r>
            <a:endParaRPr kumimoji="1" lang="en-US" altLang="ja-JP" sz="1400" dirty="0" smtClean="0"/>
          </a:p>
          <a:p>
            <a:pPr>
              <a:buNone/>
            </a:pPr>
            <a:r>
              <a:rPr kumimoji="1" lang="ja-JP" altLang="en-US" sz="1400" dirty="0" smtClean="0"/>
              <a:t>　・度重なれば、</a:t>
            </a:r>
            <a:r>
              <a:rPr kumimoji="1" lang="ja-JP" altLang="en-US" sz="1400" b="1" u="sng" dirty="0" smtClean="0"/>
              <a:t>身体的な事故がなくても心理的な虐待につながる行為</a:t>
            </a:r>
            <a:r>
              <a:rPr kumimoji="1" lang="ja-JP" altLang="en-US" sz="1400" dirty="0" smtClean="0"/>
              <a:t>となります。</a:t>
            </a:r>
            <a:endParaRPr kumimoji="1" lang="en-US" altLang="ja-JP" sz="1400" dirty="0" smtClean="0"/>
          </a:p>
          <a:p>
            <a:pPr>
              <a:buNone/>
            </a:pPr>
            <a:r>
              <a:rPr kumimoji="1" lang="ja-JP" altLang="en-US" sz="1400" dirty="0" smtClean="0"/>
              <a:t>　・忙しさのあまり、そのようなケアを行っていないか、</a:t>
            </a:r>
            <a:r>
              <a:rPr kumimoji="1" lang="ja-JP" altLang="en-US" sz="1400" b="1" u="sng" dirty="0" smtClean="0"/>
              <a:t>ときどき振り返って</a:t>
            </a:r>
            <a:r>
              <a:rPr kumimoji="1" lang="ja-JP" altLang="en-US" sz="1400" dirty="0" smtClean="0"/>
              <a:t>いただければと思います。</a:t>
            </a:r>
            <a:endParaRPr kumimoji="1" lang="en-US" altLang="ja-JP" sz="1400"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30</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介護・世話の放棄、放任</a:t>
            </a:r>
            <a:r>
              <a:rPr kumimoji="1" lang="en-US" altLang="ja-JP" b="1" dirty="0" smtClean="0">
                <a:solidFill>
                  <a:srgbClr val="FF0000"/>
                </a:solidFill>
              </a:rPr>
              <a:t>】</a:t>
            </a:r>
          </a:p>
          <a:p>
            <a:pPr>
              <a:buNone/>
            </a:pPr>
            <a:r>
              <a:rPr kumimoji="1" lang="ja-JP" altLang="en-US" dirty="0" smtClean="0"/>
              <a:t>次は、介護・世話の放棄・放任につながっていく可能性のある、高齢者等が不快に感じるケアについて見ていきましょう。</a:t>
            </a:r>
            <a:endParaRPr kumimoji="1" lang="en-US" altLang="ja-JP" dirty="0" smtClean="0"/>
          </a:p>
          <a:p>
            <a:pPr>
              <a:buNone/>
            </a:pPr>
            <a:endParaRPr kumimoji="1" lang="en-US" altLang="ja-JP" strike="sngStrike"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a:t>
            </a:r>
            <a:r>
              <a:rPr lang="ja-JP" altLang="en-US" b="1" u="sng" dirty="0" smtClean="0"/>
              <a:t>まだ十分トイレで対応できる時もオムツ対応。」</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ケアをする側の都合で、オムツ対応をしている場合は、「高齢者を養護すべき職務上の義務を著しく怠ること」に該当</a:t>
            </a:r>
            <a:r>
              <a:rPr kumimoji="1" lang="ja-JP" altLang="en-US" dirty="0" smtClean="0"/>
              <a:t>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・利用者・家族の思いとは違い、利用者の身体状況等からオムツでの対応をせざるを得ない時は、</a:t>
            </a:r>
            <a:r>
              <a:rPr kumimoji="1" lang="ja-JP" altLang="en-US" b="1" u="sng" dirty="0" smtClean="0"/>
              <a:t>施設内で十分に検討を行い、利用者・家族に説明を行い、合意を得る</a:t>
            </a:r>
            <a:r>
              <a:rPr kumimoji="1" lang="ja-JP" altLang="en-US" dirty="0" smtClean="0"/>
              <a:t>必要が</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あります。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「今は忙しいから、後でと言われた。」</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・職員は、忙しく、業務に追われて、つい言ってはいませんでしょうか。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・しかし、言われた利用者の方は、「後で」とはいつになるかはわかりません。</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「後で」と言われたまま、待つことで、長時間放置されていると感じている利用者もいる</a:t>
            </a:r>
            <a:r>
              <a:rPr kumimoji="1" lang="ja-JP" altLang="en-US" dirty="0" smtClean="0"/>
              <a:t>のではないかでしょうか。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・「何分位待ってください」とか、「何時頃まで待ってください」と答えるように心がけていただければと思います。</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31</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Autofit/>
          </a:bodyPr>
          <a:lstStyle/>
          <a:p>
            <a:pPr>
              <a:buNone/>
            </a:pPr>
            <a:r>
              <a:rPr kumimoji="1" lang="en-US" altLang="ja-JP" b="1" dirty="0" smtClean="0"/>
              <a:t>【</a:t>
            </a:r>
            <a:r>
              <a:rPr kumimoji="1" lang="ja-JP" altLang="en-US" b="1" dirty="0" smtClean="0"/>
              <a:t>心理的虐待</a:t>
            </a:r>
            <a:r>
              <a:rPr kumimoji="1" lang="en-US" altLang="ja-JP" b="1" dirty="0" smtClean="0"/>
              <a:t>】</a:t>
            </a:r>
          </a:p>
          <a:p>
            <a:pPr>
              <a:buNone/>
            </a:pPr>
            <a:r>
              <a:rPr kumimoji="1" lang="ja-JP" altLang="en-US" dirty="0" smtClean="0"/>
              <a:t>次は、心理的虐待につながっていく可能性のある、高齢者等が不快に感じるケアについて見ていきましょう。</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a:t>
            </a:r>
            <a:r>
              <a:rPr lang="ja-JP" altLang="en-US" b="1" u="sng" dirty="0" smtClean="0"/>
              <a:t>本人のいる前で、トイレ（便のこと）に関して話された。」</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dirty="0" smtClean="0"/>
              <a:t>　・配慮が足りない無神経な言動は、</a:t>
            </a:r>
            <a:r>
              <a:rPr lang="ja-JP" altLang="en-US" b="1" u="sng" dirty="0" smtClean="0"/>
              <a:t>高齢者の尊厳を傷つける</a:t>
            </a:r>
            <a:r>
              <a:rPr lang="ja-JP" altLang="en-US" dirty="0" smtClean="0"/>
              <a:t>ことがあります。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・高齢者虐待防止法上の虐待でなかったとしても、ハラスメント等の人権侵害に当たる場合もあります。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・言った職員が、「そんなつもりはなかった」としても、専門職ならば、その言葉の「招いた結果や事実」を客観的に受け止めるべきです。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　・</a:t>
            </a:r>
            <a:r>
              <a:rPr kumimoji="1" lang="ja-JP" altLang="en-US" b="1" u="sng" dirty="0" smtClean="0"/>
              <a:t>本人やほかの利用者の噂話、疾病等については倫理的な問題であるばかりでなく、個人情報との関係があるので、厳禁</a:t>
            </a:r>
            <a:r>
              <a:rPr kumimoji="1" lang="ja-JP" altLang="en-US" dirty="0" smtClean="0"/>
              <a:t>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9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0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32</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Autofit/>
          </a:bodyPr>
          <a:lstStyle/>
          <a:p>
            <a:pPr>
              <a:buNone/>
            </a:pPr>
            <a:r>
              <a:rPr kumimoji="1" lang="en-US" altLang="ja-JP" sz="940" b="1" dirty="0" smtClean="0"/>
              <a:t>【</a:t>
            </a:r>
            <a:r>
              <a:rPr kumimoji="1" lang="ja-JP" altLang="en-US" sz="940" b="1" dirty="0" smtClean="0"/>
              <a:t>性的虐待</a:t>
            </a:r>
            <a:r>
              <a:rPr kumimoji="1" lang="en-US" altLang="ja-JP" sz="940" b="1" dirty="0" smtClean="0"/>
              <a:t>】</a:t>
            </a: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次は、性的虐待</a:t>
            </a:r>
            <a:r>
              <a:rPr kumimoji="1" lang="ja-JP" altLang="en-US" sz="900" dirty="0" smtClean="0"/>
              <a:t>につながっていく可能性のある、高齢者等が不快に感じるケアについて見ていきましょう。</a:t>
            </a:r>
            <a:endParaRPr kumimoji="1" lang="en-US" altLang="ja-JP" sz="900" dirty="0" smtClean="0"/>
          </a:p>
          <a:p>
            <a:pPr>
              <a:buNone/>
            </a:pPr>
            <a:endParaRPr kumimoji="1" lang="en-US" altLang="ja-JP" sz="940" dirty="0" smtClean="0"/>
          </a:p>
          <a:p>
            <a:pPr>
              <a:buNone/>
            </a:pPr>
            <a:r>
              <a:rPr kumimoji="1" lang="ja-JP" altLang="en-US" sz="940" strike="noStrike" dirty="0" smtClean="0"/>
              <a:t>　</a:t>
            </a:r>
            <a:r>
              <a:rPr kumimoji="1" lang="ja-JP" altLang="en-US" sz="940" b="1" u="sng" dirty="0" smtClean="0"/>
              <a:t>「</a:t>
            </a:r>
            <a:r>
              <a:rPr lang="ja-JP" altLang="en-US" sz="940" b="1" u="sng" dirty="0" smtClean="0"/>
              <a:t>カーテンを開けっぱなしで、オムツ交換。</a:t>
            </a:r>
            <a:r>
              <a:rPr kumimoji="1" lang="ja-JP" altLang="en-US" sz="940" b="1" u="sng" dirty="0" smtClean="0"/>
              <a:t>」</a:t>
            </a:r>
            <a:endParaRPr kumimoji="1" lang="en-US" altLang="ja-JP" sz="940" b="1" u="sng" dirty="0" smtClean="0"/>
          </a:p>
          <a:p>
            <a:pPr>
              <a:buNone/>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・ケアを提供する側には、性的虐待の意図はまったくなくても、本人や家族の立場に立てば、性的に虐待をされたと感じる例があります。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・自分自身に置き換えて考えてみれば、耐えられない感覚はよく理解できると思います。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・作業効率上の理由などもあるかと思いますが、それを優先するあまり、</a:t>
            </a:r>
            <a:r>
              <a:rPr kumimoji="1" lang="ja-JP" altLang="en-US" sz="940" b="1" u="sng" dirty="0" smtClean="0"/>
              <a:t>プライバシーに関する配慮がおろそかになれば、どんなケアも評価されません</a:t>
            </a:r>
            <a:r>
              <a:rPr kumimoji="1" lang="ja-JP" altLang="en-US" sz="940" dirty="0" smtClean="0"/>
              <a:t>。</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・また、本人が認知症である場合も、</a:t>
            </a:r>
            <a:r>
              <a:rPr kumimoji="1" lang="ja-JP" altLang="en-US" sz="940" b="1" u="sng" dirty="0" smtClean="0"/>
              <a:t>どうせわからないと考えることは、本人の尊厳を侵害している</a:t>
            </a:r>
            <a:r>
              <a:rPr kumimoji="1" lang="ja-JP" altLang="en-US" sz="940" dirty="0" smtClean="0"/>
              <a:t>ことになります。</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dirty="0" smtClean="0"/>
              <a:t>　・本人の羞恥心の有無にかかわらず、オムツ交換や着衣の交換の際には、</a:t>
            </a:r>
            <a:r>
              <a:rPr kumimoji="1" lang="ja-JP" altLang="en-US" sz="940" b="1" u="sng" dirty="0" smtClean="0"/>
              <a:t>プライバシーに関する配慮は最低限不可欠</a:t>
            </a:r>
            <a:r>
              <a:rPr kumimoji="1" lang="ja-JP" altLang="en-US" sz="940" dirty="0" smtClean="0"/>
              <a:t>と考えるようにしてください。</a:t>
            </a: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sz="940" b="1" u="sng" dirty="0" smtClean="0"/>
              <a:t>　「</a:t>
            </a:r>
            <a:r>
              <a:rPr lang="ja-JP" altLang="en-US" sz="940" b="1" u="sng" dirty="0" smtClean="0"/>
              <a:t>男性スタッフにお風呂や下の世話をしてもらうこと。」</a:t>
            </a:r>
            <a:endParaRPr lang="en-US" altLang="ja-JP" sz="94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・女性が男性スタッフから入浴や排せつの介助を受けることに抵抗を感じるのは、一般常識に照らして考えてみればごく自然なことです。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・確かに、スタッフ体制などの事情により、同性介護の要望にすべて応じることは困難であり、また、スタッフの身体的な負担などを考慮すれば、男性介護者が入浴介護にあたらざる</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を得ない状況が現実だと思われます。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・しかし、それを当り前としてしまうのではなく、</a:t>
            </a:r>
            <a:r>
              <a:rPr lang="ja-JP" altLang="en-US" sz="940" b="1" u="sng" dirty="0" smtClean="0"/>
              <a:t>可能な限り個別的に対応していこうという姿勢</a:t>
            </a:r>
            <a:r>
              <a:rPr lang="ja-JP" altLang="en-US" sz="940" dirty="0" smtClean="0"/>
              <a:t>が大切です。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940" dirty="0" smtClean="0"/>
              <a:t>　・部分的なスタッフの交代などを含めた体制上の工夫を検討するなど、</a:t>
            </a:r>
            <a:r>
              <a:rPr lang="ja-JP" altLang="en-US" sz="940" b="1" u="sng" dirty="0" smtClean="0"/>
              <a:t>十分な合意を得て、進めていくことが高齢者の尊厳を支え</a:t>
            </a:r>
            <a:r>
              <a:rPr lang="ja-JP" altLang="en-US" sz="940" dirty="0" smtClean="0"/>
              <a:t>る介護につながります。</a:t>
            </a:r>
            <a:endParaRPr lang="en-US" altLang="ja-JP" sz="94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94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33</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sz="1300" b="1" dirty="0" smtClean="0"/>
              <a:t>【</a:t>
            </a:r>
            <a:r>
              <a:rPr kumimoji="1" lang="ja-JP" altLang="en-US" sz="1300" b="1" dirty="0" smtClean="0"/>
              <a:t>経済的虐待</a:t>
            </a:r>
            <a:r>
              <a:rPr kumimoji="1" lang="en-US" altLang="ja-JP" sz="1300" b="1" dirty="0" smtClean="0"/>
              <a:t>】</a:t>
            </a:r>
          </a:p>
          <a:p>
            <a:pPr>
              <a:buNone/>
            </a:pPr>
            <a:r>
              <a:rPr kumimoji="1" lang="ja-JP" altLang="en-US" sz="1300" dirty="0" smtClean="0"/>
              <a:t>次は、経済的虐待につながっていく可能性のある、高齢者等が不快に感じるケアについて見ていきましょう。</a:t>
            </a:r>
            <a:endParaRPr kumimoji="1" lang="en-US" altLang="ja-JP" sz="13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sz="13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300" dirty="0" smtClean="0"/>
          </a:p>
          <a:p>
            <a:pPr>
              <a:buNone/>
            </a:pPr>
            <a:r>
              <a:rPr kumimoji="1" lang="ja-JP" altLang="en-US" sz="1300" b="1" u="sng" baseline="0" dirty="0" smtClean="0"/>
              <a:t> </a:t>
            </a:r>
            <a:r>
              <a:rPr lang="ja-JP" altLang="en-US" sz="1300" b="1" u="sng" dirty="0" smtClean="0"/>
              <a:t>「事前連絡なしに、お小遣い預かり金でゴム印を購入されていた。」</a:t>
            </a:r>
            <a:endParaRPr lang="en-US" altLang="ja-JP" sz="1300" b="1" u="sng" dirty="0" smtClean="0"/>
          </a:p>
          <a:p>
            <a:pPr>
              <a:buNone/>
            </a:pPr>
            <a:endParaRPr lang="en-US" altLang="ja-JP" sz="1300" dirty="0" smtClean="0"/>
          </a:p>
          <a:p>
            <a:pPr>
              <a:buNone/>
            </a:pPr>
            <a:r>
              <a:rPr lang="ja-JP" altLang="en-US" sz="1300" baseline="0" dirty="0" smtClean="0"/>
              <a:t>　・</a:t>
            </a:r>
            <a:r>
              <a:rPr lang="ja-JP" altLang="en-US" sz="1300" b="1" u="sng" dirty="0" smtClean="0"/>
              <a:t>集団生活となる施設等での金銭管理は重要</a:t>
            </a:r>
            <a:r>
              <a:rPr lang="ja-JP" altLang="en-US" sz="1300" dirty="0" smtClean="0"/>
              <a:t>です。</a:t>
            </a:r>
            <a:endParaRPr lang="en-US" altLang="ja-JP" sz="1300" dirty="0" smtClean="0"/>
          </a:p>
          <a:p>
            <a:pPr>
              <a:buNone/>
            </a:pPr>
            <a:r>
              <a:rPr lang="ja-JP" altLang="en-US" sz="1300" dirty="0" smtClean="0"/>
              <a:t>　・施設等では、盗難防止や紛失などの</a:t>
            </a:r>
            <a:r>
              <a:rPr lang="ja-JP" altLang="en-US" sz="1300" b="1" u="sng" dirty="0" smtClean="0"/>
              <a:t>トラブル防止の観点から、きちんとルールを設け、そのルールどおりに対応をする必要</a:t>
            </a:r>
            <a:r>
              <a:rPr lang="ja-JP" altLang="en-US" sz="1300" dirty="0" smtClean="0"/>
              <a:t>があります。</a:t>
            </a:r>
            <a:endParaRPr lang="en-US" altLang="ja-JP" sz="1300" dirty="0" smtClean="0"/>
          </a:p>
          <a:p>
            <a:pPr>
              <a:buNone/>
            </a:pPr>
            <a:r>
              <a:rPr lang="ja-JP" altLang="en-US" sz="1300" dirty="0" smtClean="0"/>
              <a:t>　・しかし、人によっては、それを過剰に管理されていると感じる方も少なくありません。</a:t>
            </a:r>
            <a:endParaRPr lang="en-US" altLang="ja-JP" sz="1300" dirty="0" smtClean="0"/>
          </a:p>
          <a:p>
            <a:pPr>
              <a:buNone/>
            </a:pPr>
            <a:r>
              <a:rPr lang="ja-JP" altLang="en-US" sz="1300" dirty="0" smtClean="0"/>
              <a:t>　・どのようなルールに基づいて、管理を行うのかを本人はもとより、第三者に対してもいつでも</a:t>
            </a:r>
            <a:r>
              <a:rPr lang="ja-JP" altLang="en-US" sz="1300" b="1" u="sng" dirty="0" smtClean="0"/>
              <a:t>説明できる体制を整えておくこと</a:t>
            </a:r>
            <a:r>
              <a:rPr lang="ja-JP" altLang="en-US" sz="1300" dirty="0" smtClean="0"/>
              <a:t>が必要です。</a:t>
            </a:r>
            <a:endParaRPr lang="en-US" altLang="ja-JP" sz="1300" dirty="0" smtClean="0"/>
          </a:p>
          <a:p>
            <a:pPr>
              <a:buNone/>
            </a:pPr>
            <a:r>
              <a:rPr lang="ja-JP" altLang="en-US" sz="1300" dirty="0" smtClean="0"/>
              <a:t>　・一方的な管理の視点にたってしまうと、</a:t>
            </a:r>
            <a:r>
              <a:rPr lang="ja-JP" altLang="en-US" sz="1300" b="1" u="sng" dirty="0" smtClean="0"/>
              <a:t>説明不足</a:t>
            </a:r>
            <a:r>
              <a:rPr lang="ja-JP" altLang="en-US" sz="1300" dirty="0" smtClean="0"/>
              <a:t>などを生じ、勝手な出費をしたといったというような誤解を招くことにもつながります。</a:t>
            </a:r>
            <a:endParaRPr lang="en-US" altLang="ja-JP" sz="1300" dirty="0" smtClean="0"/>
          </a:p>
          <a:p>
            <a:pPr>
              <a:buNone/>
            </a:pPr>
            <a:r>
              <a:rPr lang="ja-JP" altLang="en-US" sz="1300" dirty="0" smtClean="0"/>
              <a:t>　・認知症などにより、生活費の自己管理が困難な方もいらっしゃるので、一律の対応ではなく、</a:t>
            </a:r>
            <a:r>
              <a:rPr lang="ja-JP" altLang="en-US" sz="1300" b="1" u="sng" dirty="0" smtClean="0"/>
              <a:t>その方の能力に応じた、個別的な対応</a:t>
            </a:r>
            <a:r>
              <a:rPr lang="ja-JP" altLang="en-US" sz="1300" dirty="0" smtClean="0"/>
              <a:t>を心掛けていただければと思います。</a:t>
            </a:r>
            <a:endParaRPr lang="en-US" altLang="ja-JP" sz="1300" dirty="0" smtClean="0"/>
          </a:p>
          <a:p>
            <a:endParaRPr lang="en-US" altLang="ja-JP" sz="13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sz="13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34</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None/>
            </a:pPr>
            <a:r>
              <a:rPr lang="en-US" altLang="ja-JP" b="1" strike="noStrike" dirty="0" smtClean="0">
                <a:solidFill>
                  <a:srgbClr val="FF0000"/>
                </a:solidFill>
              </a:rPr>
              <a:t>【</a:t>
            </a:r>
            <a:r>
              <a:rPr lang="ja-JP" altLang="en-US" b="1" strike="noStrike" dirty="0" smtClean="0">
                <a:solidFill>
                  <a:srgbClr val="FF0000"/>
                </a:solidFill>
              </a:rPr>
              <a:t>快適なケアを実現するために</a:t>
            </a:r>
            <a:r>
              <a:rPr lang="en-US" altLang="ja-JP" b="1" strike="noStrike" dirty="0" smtClean="0">
                <a:solidFill>
                  <a:srgbClr val="FF0000"/>
                </a:solidFill>
              </a:rPr>
              <a:t>】</a:t>
            </a:r>
          </a:p>
          <a:p>
            <a:pPr>
              <a:buNone/>
            </a:pPr>
            <a:endParaRPr lang="en-US" altLang="ja-JP" strike="noStrike" dirty="0" smtClean="0"/>
          </a:p>
          <a:p>
            <a:r>
              <a:rPr lang="ja-JP" altLang="en-US" dirty="0" smtClean="0"/>
              <a:t>本人や家族が不快に感じるケアについて、それぞれの虐待類型に応じて、お話をしてきました。</a:t>
            </a:r>
            <a:endParaRPr lang="en-US" altLang="ja-JP" dirty="0" smtClean="0"/>
          </a:p>
          <a:p>
            <a:pPr>
              <a:buNone/>
            </a:pPr>
            <a:endParaRPr lang="en-US" altLang="ja-JP" dirty="0" smtClean="0"/>
          </a:p>
          <a:p>
            <a:r>
              <a:rPr lang="ja-JP" altLang="en-US" dirty="0" smtClean="0"/>
              <a:t>お話した内容は、この図の一番下にある「高齢者虐待防止法上の虐待」に該当はしないものも多くあったかと思います。</a:t>
            </a:r>
            <a:endParaRPr lang="en-US" altLang="ja-JP" dirty="0" smtClean="0"/>
          </a:p>
          <a:p>
            <a:pPr>
              <a:buNone/>
            </a:pPr>
            <a:endParaRPr lang="en-US" altLang="ja-JP" strike="sngStrike" dirty="0" smtClean="0"/>
          </a:p>
          <a:p>
            <a:r>
              <a:rPr lang="ja-JP" altLang="en-US" dirty="0" smtClean="0"/>
              <a:t>虐待でなければ、それでよいということではなく、</a:t>
            </a:r>
            <a:r>
              <a:rPr lang="ja-JP" altLang="en-US" b="1" u="sng" dirty="0" smtClean="0"/>
              <a:t>ケアを受ける当事者の思いが一番大事であり、高齢者本人が主体であるという原点</a:t>
            </a:r>
            <a:r>
              <a:rPr lang="ja-JP" altLang="en-US" dirty="0" smtClean="0"/>
              <a:t>に立ち返ってみることが必要です。</a:t>
            </a:r>
            <a:endParaRPr lang="en-US" altLang="ja-JP" dirty="0" smtClean="0"/>
          </a:p>
          <a:p>
            <a:pPr>
              <a:buNone/>
            </a:pPr>
            <a:endParaRPr lang="en-US" altLang="ja-JP" dirty="0" smtClean="0"/>
          </a:p>
          <a:p>
            <a:r>
              <a:rPr lang="ja-JP" altLang="en-US" b="1" u="sng" dirty="0" smtClean="0"/>
              <a:t>適切なケアであったとしても、本人や家族は不快に感じている場合があります。</a:t>
            </a:r>
            <a:endParaRPr lang="en-US" altLang="ja-JP" b="1" u="sng" dirty="0" smtClean="0"/>
          </a:p>
          <a:p>
            <a:pPr>
              <a:buNone/>
            </a:pP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dirty="0" smtClean="0"/>
              <a:t>高齢者本人やご家族への</a:t>
            </a:r>
            <a:r>
              <a:rPr lang="ja-JP" altLang="en-US" b="1" u="sng" dirty="0" smtClean="0"/>
              <a:t>説明不足</a:t>
            </a:r>
            <a:r>
              <a:rPr lang="ja-JP" altLang="en-US" dirty="0" smtClean="0"/>
              <a:t>や</a:t>
            </a:r>
            <a:r>
              <a:rPr lang="ja-JP" altLang="en-US" b="1" u="sng" dirty="0" smtClean="0"/>
              <a:t>意思疎通の問題</a:t>
            </a:r>
            <a:r>
              <a:rPr lang="ja-JP" altLang="en-US" dirty="0" smtClean="0"/>
              <a:t>はありませんか。</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b="1" u="sng" dirty="0" smtClean="0"/>
              <a:t>「どうせわからない」という姿勢</a:t>
            </a:r>
            <a:r>
              <a:rPr lang="ja-JP" altLang="en-US" dirty="0" smtClean="0"/>
              <a:t>はありませんか。</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dirty="0" smtClean="0"/>
              <a:t>どうしたら</a:t>
            </a:r>
            <a:r>
              <a:rPr lang="ja-JP" altLang="en-US" b="1" u="sng" dirty="0" smtClean="0"/>
              <a:t>誤解を防ぐ</a:t>
            </a:r>
            <a:r>
              <a:rPr lang="ja-JP" altLang="en-US" dirty="0" smtClean="0"/>
              <a:t>ことができるのか、快適なケアになるのかもう一度考えてみましょう。</a:t>
            </a:r>
            <a:endParaRPr lang="en-US" altLang="ja-JP" dirty="0" smtClean="0"/>
          </a:p>
          <a:p>
            <a:pPr>
              <a:buNone/>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b="1" u="sng" dirty="0" smtClean="0"/>
              <a:t>「高齢者虐待防止法上の虐待」を防止することは当然ですが、本人や家族が不快に感じるケアは、日々振り返り、行わないように心がけていくことが、虐待防止につながります</a:t>
            </a:r>
            <a:r>
              <a:rPr kumimoji="1" lang="ja-JP" altLang="en-US" dirty="0" smtClean="0"/>
              <a:t>。</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endParaRPr lang="en-US" altLang="ja-JP" dirty="0" smtClean="0"/>
          </a:p>
          <a:p>
            <a:endParaRPr lang="en-US" altLang="ja-JP" dirty="0" smtClean="0"/>
          </a:p>
          <a:p>
            <a:pPr>
              <a:buNone/>
            </a:pPr>
            <a:endParaRPr lang="en-US" altLang="ja-JP" dirty="0" smtClean="0"/>
          </a:p>
          <a:p>
            <a:pPr>
              <a:buNone/>
            </a:pPr>
            <a:endParaRPr lang="en-US" altLang="ja-JP" dirty="0" smtClean="0"/>
          </a:p>
          <a:p>
            <a:endParaRPr lang="en-US" altLang="ja-JP" dirty="0" smtClean="0"/>
          </a:p>
        </p:txBody>
      </p:sp>
      <p:sp>
        <p:nvSpPr>
          <p:cNvPr id="5" name="スライド番号プレースホルダ 4"/>
          <p:cNvSpPr>
            <a:spLocks noGrp="1"/>
          </p:cNvSpPr>
          <p:nvPr>
            <p:ph type="sldNum" sz="quarter" idx="11"/>
          </p:nvPr>
        </p:nvSpPr>
        <p:spPr/>
        <p:txBody>
          <a:bodyPr/>
          <a:lstStyle/>
          <a:p>
            <a:fld id="{57ECED9A-678F-4FC3-B03E-667DA64BE510}" type="slidenum">
              <a:rPr lang="ja-JP" altLang="en-US" smtClean="0"/>
              <a:pPr/>
              <a:t>35</a:t>
            </a:fld>
            <a:endParaRPr lang="ja-JP" altLang="en-US" dirty="0"/>
          </a:p>
        </p:txBody>
      </p:sp>
      <p:sp>
        <p:nvSpPr>
          <p:cNvPr id="7"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まとめ</a:t>
            </a:r>
            <a:r>
              <a:rPr kumimoji="1" lang="en-US" altLang="ja-JP" b="1" dirty="0" smtClean="0"/>
              <a:t>】</a:t>
            </a:r>
          </a:p>
          <a:p>
            <a:pPr>
              <a:buNone/>
            </a:pPr>
            <a:endParaRPr kumimoji="1" lang="en-US" altLang="ja-JP" dirty="0" smtClean="0"/>
          </a:p>
          <a:p>
            <a:r>
              <a:rPr kumimoji="1" lang="ja-JP" altLang="en-US" dirty="0" smtClean="0"/>
              <a:t>神奈川県における高齢者虐待防止の</a:t>
            </a:r>
            <a:r>
              <a:rPr kumimoji="1" lang="ja-JP" altLang="en-US" b="1" u="sng" dirty="0" smtClean="0"/>
              <a:t>理念</a:t>
            </a:r>
            <a:r>
              <a:rPr kumimoji="1" lang="ja-JP" altLang="en-US" dirty="0" smtClean="0"/>
              <a:t>とは。</a:t>
            </a:r>
            <a:endParaRPr kumimoji="1" lang="en-US" altLang="ja-JP" dirty="0" smtClean="0"/>
          </a:p>
          <a:p>
            <a:endParaRPr kumimoji="1" lang="en-US" altLang="ja-JP" dirty="0" smtClean="0"/>
          </a:p>
          <a:p>
            <a:r>
              <a:rPr kumimoji="1" lang="ja-JP" altLang="en-US" dirty="0" smtClean="0"/>
              <a:t>ご本人や家族の心に耳を傾け、そのお気持ちやニーズを大切に受け止め、</a:t>
            </a:r>
            <a:r>
              <a:rPr kumimoji="1" lang="ja-JP" altLang="en-US" b="1" u="sng" dirty="0" smtClean="0"/>
              <a:t>高齢者の自己決定を最大限に尊重した、「ぬくもりのある質の高いケア」を目指</a:t>
            </a:r>
            <a:r>
              <a:rPr kumimoji="1" lang="ja-JP" altLang="en-US" b="1" u="sng" strike="noStrike" dirty="0" smtClean="0"/>
              <a:t>す</a:t>
            </a:r>
            <a:r>
              <a:rPr kumimoji="1" lang="ja-JP" altLang="en-US" strike="noStrike" dirty="0" smtClean="0"/>
              <a:t>こと。</a:t>
            </a:r>
            <a:endParaRPr kumimoji="1" lang="en-US" altLang="ja-JP" strike="noStrike" dirty="0" smtClean="0"/>
          </a:p>
          <a:p>
            <a:endParaRPr kumimoji="1" lang="en-US" altLang="ja-JP" strike="noStrike" dirty="0" smtClean="0"/>
          </a:p>
          <a:p>
            <a:r>
              <a:rPr kumimoji="1" lang="ja-JP" altLang="en-US" strike="noStrike" dirty="0" smtClean="0"/>
              <a:t>利用者や家族は、職員が</a:t>
            </a:r>
            <a:r>
              <a:rPr kumimoji="1" lang="ja-JP" altLang="en-US" strike="noStrike" dirty="0" err="1" smtClean="0"/>
              <a:t>考えいてる</a:t>
            </a:r>
            <a:r>
              <a:rPr kumimoji="1" lang="ja-JP" altLang="en-US" strike="noStrike" dirty="0" smtClean="0"/>
              <a:t>以上に職員に気を遣っていたり、その言動に傷つき、不安になったりすることがあるようです。</a:t>
            </a:r>
            <a:endParaRPr kumimoji="1" lang="en-US" altLang="ja-JP" dirty="0" smtClean="0"/>
          </a:p>
          <a:p>
            <a:pPr>
              <a:buNone/>
            </a:pPr>
            <a:endParaRPr kumimoji="1" lang="en-US" altLang="ja-JP" dirty="0" smtClean="0"/>
          </a:p>
          <a:p>
            <a:r>
              <a:rPr kumimoji="1" lang="ja-JP" altLang="en-US" dirty="0" smtClean="0"/>
              <a:t>本人や家族が「どのように感じるか」また、もし、自分が介護を受ける側だったら、「どのようなケアをしてもらいたいか」ということを考え、</a:t>
            </a:r>
            <a:r>
              <a:rPr kumimoji="1" lang="ja-JP" altLang="en-US" b="1" u="sng" dirty="0" smtClean="0"/>
              <a:t>自分自身のケアを振りかえってみる</a:t>
            </a:r>
            <a:r>
              <a:rPr kumimoji="1" lang="ja-JP" altLang="en-US" dirty="0" smtClean="0"/>
              <a:t>ことから、はじめていただければと思います。</a:t>
            </a:r>
            <a:endParaRPr kumimoji="1" lang="en-US" altLang="ja-JP" dirty="0" smtClean="0"/>
          </a:p>
          <a:p>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36</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ここでは、「施設職員のための高齢者虐待防止の手引き」の第３章の内容である、「高齢者虐待や不適切なケアを防ぐためには」について説明をします。</a:t>
            </a:r>
            <a:endParaRPr kumimoji="1" lang="en-US" altLang="ja-JP" dirty="0" smtClean="0"/>
          </a:p>
          <a:p>
            <a:r>
              <a:rPr kumimoji="1" lang="ja-JP" altLang="en-US" dirty="0" smtClean="0">
                <a:solidFill>
                  <a:srgbClr val="FF0000"/>
                </a:solidFill>
              </a:rPr>
              <a:t>高齢者虐待や不適切なケアの未然防止のために、施設としてとりくむべき課題について理解します。</a:t>
            </a:r>
            <a:endParaRPr kumimoji="1" lang="en-US" altLang="ja-JP" dirty="0" smtClean="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37</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strike="noStrike" dirty="0" smtClean="0">
                <a:solidFill>
                  <a:srgbClr val="FF0000"/>
                </a:solidFill>
              </a:rPr>
              <a:t>【</a:t>
            </a:r>
            <a:r>
              <a:rPr kumimoji="1" lang="ja-JP" altLang="en-US" b="1" strike="noStrike" dirty="0" smtClean="0">
                <a:solidFill>
                  <a:srgbClr val="FF0000"/>
                </a:solidFill>
              </a:rPr>
              <a:t>高齢者虐待の起きる要因</a:t>
            </a:r>
            <a:r>
              <a:rPr kumimoji="1" lang="en-US" altLang="ja-JP" b="1" strike="noStrike" dirty="0" smtClean="0">
                <a:solidFill>
                  <a:srgbClr val="FF0000"/>
                </a:solidFill>
              </a:rPr>
              <a:t>】</a:t>
            </a:r>
          </a:p>
          <a:p>
            <a:pPr>
              <a:buNone/>
            </a:pPr>
            <a:endParaRPr kumimoji="1" lang="en-US" altLang="ja-JP" strike="noStrike" dirty="0" smtClean="0"/>
          </a:p>
          <a:p>
            <a:r>
              <a:rPr kumimoji="1" lang="ja-JP" altLang="en-US" dirty="0" smtClean="0">
                <a:solidFill>
                  <a:srgbClr val="FF0000"/>
                </a:solidFill>
              </a:rPr>
              <a:t>虐待と思われる行為が発生する要因としては、「虐待と思われる行為を受けた</a:t>
            </a:r>
            <a:r>
              <a:rPr kumimoji="1" lang="ja-JP" altLang="en-US" b="1" u="sng" dirty="0" smtClean="0">
                <a:solidFill>
                  <a:srgbClr val="FF0000"/>
                </a:solidFill>
              </a:rPr>
              <a:t>利用者側の要因</a:t>
            </a:r>
            <a:r>
              <a:rPr kumimoji="1" lang="ja-JP" altLang="en-US" dirty="0" smtClean="0">
                <a:solidFill>
                  <a:srgbClr val="FF0000"/>
                </a:solidFill>
              </a:rPr>
              <a:t>」や、「高齢者虐待を行った</a:t>
            </a:r>
            <a:r>
              <a:rPr kumimoji="1" lang="ja-JP" altLang="en-US" b="1" u="sng" dirty="0" smtClean="0">
                <a:solidFill>
                  <a:srgbClr val="FF0000"/>
                </a:solidFill>
              </a:rPr>
              <a:t>職員側の要因</a:t>
            </a:r>
            <a:r>
              <a:rPr kumimoji="1" lang="ja-JP" altLang="en-US" dirty="0" smtClean="0">
                <a:solidFill>
                  <a:srgbClr val="FF0000"/>
                </a:solidFill>
              </a:rPr>
              <a:t>」などの個人的な要因や、「業務が多忙等の要因」など</a:t>
            </a:r>
            <a:r>
              <a:rPr kumimoji="1" lang="ja-JP" altLang="en-US" b="1" u="sng" dirty="0" smtClean="0">
                <a:solidFill>
                  <a:srgbClr val="FF0000"/>
                </a:solidFill>
              </a:rPr>
              <a:t>その他の要因</a:t>
            </a:r>
            <a:r>
              <a:rPr kumimoji="1" lang="ja-JP" altLang="en-US" dirty="0" smtClean="0">
                <a:solidFill>
                  <a:srgbClr val="FF0000"/>
                </a:solidFill>
              </a:rPr>
              <a:t>もあげられます。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高齢者虐待の起きる要因を、県の高齢者虐待防止の手引では、次の</a:t>
            </a:r>
            <a:r>
              <a:rPr kumimoji="1" lang="ja-JP" altLang="en-US" b="1" u="sng" dirty="0" smtClean="0"/>
              <a:t>５つの要因</a:t>
            </a:r>
            <a:r>
              <a:rPr kumimoji="1" lang="ja-JP" altLang="en-US" dirty="0" smtClean="0"/>
              <a:t>に分けて考えています。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a:buNone/>
            </a:pPr>
            <a:r>
              <a:rPr kumimoji="1" lang="ja-JP" altLang="en-US" b="1" u="sng" dirty="0" smtClean="0"/>
              <a:t>　１　組織運営の要因</a:t>
            </a:r>
            <a:endParaRPr kumimoji="1" lang="en-US" altLang="ja-JP" b="1" u="sng" strike="sngStrike" dirty="0" smtClean="0"/>
          </a:p>
          <a:p>
            <a:pPr>
              <a:buNone/>
            </a:pPr>
            <a:r>
              <a:rPr kumimoji="1" lang="ja-JP" altLang="en-US" b="1" u="sng" dirty="0" smtClean="0"/>
              <a:t>　２　チームアプローチの要因</a:t>
            </a:r>
            <a:endParaRPr kumimoji="1" lang="en-US" altLang="ja-JP" b="1" u="sng" strike="sngStrike" dirty="0" smtClean="0"/>
          </a:p>
          <a:p>
            <a:pPr>
              <a:buNone/>
            </a:pPr>
            <a:r>
              <a:rPr kumimoji="1" lang="ja-JP" altLang="en-US" b="1" u="sng" dirty="0" smtClean="0"/>
              <a:t>　３　ケアの質の要因</a:t>
            </a:r>
            <a:endParaRPr kumimoji="1" lang="en-US" altLang="ja-JP" b="1" u="sng" dirty="0" smtClean="0"/>
          </a:p>
          <a:p>
            <a:pPr>
              <a:buNone/>
            </a:pPr>
            <a:r>
              <a:rPr kumimoji="1" lang="ja-JP" altLang="en-US" b="1" u="sng" dirty="0" smtClean="0"/>
              <a:t>　４　倫理観とコンプライアンス、法令順守の要因</a:t>
            </a:r>
            <a:endParaRPr kumimoji="1" lang="en-US" altLang="ja-JP" b="1" u="sng" dirty="0" smtClean="0"/>
          </a:p>
          <a:p>
            <a:pPr>
              <a:buNone/>
            </a:pPr>
            <a:r>
              <a:rPr kumimoji="1" lang="ja-JP" altLang="en-US" b="1" u="sng" dirty="0" smtClean="0"/>
              <a:t>　５　負担・ストレスと組織風土</a:t>
            </a:r>
            <a:endParaRPr kumimoji="1" lang="en-US" altLang="ja-JP" b="1" u="sng" dirty="0" smtClean="0"/>
          </a:p>
          <a:p>
            <a:pPr>
              <a:buNone/>
            </a:pPr>
            <a:endParaRPr kumimoji="1" lang="en-US" altLang="ja-JP" strike="noStrike" dirty="0" smtClean="0"/>
          </a:p>
          <a:p>
            <a:r>
              <a:rPr kumimoji="1" lang="ja-JP" altLang="en-US" strike="noStrike" dirty="0" smtClean="0">
                <a:solidFill>
                  <a:srgbClr val="FF0000"/>
                </a:solidFill>
              </a:rPr>
              <a:t>これらの要因が直接的に虐待を生み出すわけではありませんが、</a:t>
            </a:r>
            <a:r>
              <a:rPr kumimoji="1" lang="ja-JP" altLang="en-US" b="1" u="sng" strike="noStrike" dirty="0" smtClean="0">
                <a:solidFill>
                  <a:srgbClr val="FF0000"/>
                </a:solidFill>
              </a:rPr>
              <a:t>相互に関係しあい、いくつかの要因が作用することで、虐待の発生が助長されたりする</a:t>
            </a:r>
            <a:r>
              <a:rPr kumimoji="1" lang="ja-JP" altLang="en-US" strike="noStrike" dirty="0" smtClean="0">
                <a:solidFill>
                  <a:srgbClr val="FF0000"/>
                </a:solidFill>
              </a:rPr>
              <a:t>ことがあります。</a:t>
            </a:r>
            <a:endParaRPr kumimoji="1" lang="en-US" altLang="ja-JP" strike="noStrike" dirty="0" smtClean="0">
              <a:solidFill>
                <a:srgbClr val="FF0000"/>
              </a:solidFill>
            </a:endParaRPr>
          </a:p>
          <a:p>
            <a:r>
              <a:rPr kumimoji="1" lang="ja-JP" altLang="en-US" b="1" u="sng" strike="noStrike" dirty="0" smtClean="0">
                <a:solidFill>
                  <a:srgbClr val="FF0000"/>
                </a:solidFill>
              </a:rPr>
              <a:t>単純に虐待を行った職員個人だけに原因があると考えるのではなく、施設・事業所全体として考えていく必要があります</a:t>
            </a:r>
            <a:r>
              <a:rPr kumimoji="1" lang="ja-JP" altLang="en-US" strike="noStrike" dirty="0" smtClean="0">
                <a:solidFill>
                  <a:srgbClr val="FF0000"/>
                </a:solidFill>
              </a:rPr>
              <a:t>。</a:t>
            </a:r>
            <a:endParaRPr kumimoji="1" lang="en-US" altLang="ja-JP" strike="noStrike" dirty="0" smtClean="0">
              <a:solidFill>
                <a:srgbClr val="FF0000"/>
              </a:solidFill>
            </a:endParaRPr>
          </a:p>
          <a:p>
            <a:pPr>
              <a:buNone/>
            </a:pPr>
            <a:endParaRPr kumimoji="1" lang="ja-JP" altLang="en-US" strike="sngStrike"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38</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組織運営の健全化</a:t>
            </a:r>
            <a:r>
              <a:rPr kumimoji="1" lang="en-US" altLang="ja-JP" dirty="0" smtClean="0"/>
              <a:t>】</a:t>
            </a:r>
          </a:p>
          <a:p>
            <a:pPr>
              <a:buNone/>
            </a:pPr>
            <a:endParaRPr kumimoji="1" lang="en-US" altLang="ja-JP" dirty="0" smtClean="0"/>
          </a:p>
          <a:p>
            <a:pPr>
              <a:buNone/>
            </a:pPr>
            <a:r>
              <a:rPr kumimoji="1" lang="ja-JP" altLang="en-US" b="1" u="sng" dirty="0" smtClean="0"/>
              <a:t>５つに分けたそれぞれの要因について、虐待や不適切なケアを防ぐために効果的な取組み</a:t>
            </a:r>
            <a:r>
              <a:rPr kumimoji="1" lang="ja-JP" altLang="en-US" dirty="0" smtClean="0"/>
              <a:t>を示します。</a:t>
            </a:r>
            <a:endParaRPr kumimoji="1" lang="en-US" altLang="ja-JP" dirty="0" smtClean="0"/>
          </a:p>
          <a:p>
            <a:pPr>
              <a:buNone/>
            </a:pPr>
            <a:r>
              <a:rPr kumimoji="1" lang="ja-JP" altLang="en-US" dirty="0" smtClean="0"/>
              <a:t>自分の施設では、そういった取組みがあるかどうか、チェックしてみてください。</a:t>
            </a:r>
            <a:endParaRPr kumimoji="1" lang="en-US" altLang="ja-JP" dirty="0" smtClean="0"/>
          </a:p>
          <a:p>
            <a:pPr>
              <a:buNone/>
            </a:pPr>
            <a:endParaRPr kumimoji="1" lang="en-US" altLang="ja-JP" dirty="0" smtClean="0"/>
          </a:p>
          <a:p>
            <a:pPr>
              <a:buNone/>
            </a:pPr>
            <a:r>
              <a:rPr kumimoji="1" lang="ja-JP" altLang="en-US" b="1" u="sng" dirty="0" smtClean="0"/>
              <a:t>組織運営の健全化のために</a:t>
            </a:r>
            <a:r>
              <a:rPr kumimoji="1" lang="ja-JP" altLang="en-US" dirty="0" smtClean="0"/>
              <a:t>効果的な取り組み</a:t>
            </a:r>
            <a:endParaRPr kumimoji="1" lang="en-US" altLang="ja-JP" dirty="0" smtClean="0"/>
          </a:p>
          <a:p>
            <a:pPr>
              <a:buNone/>
            </a:pPr>
            <a:endParaRPr kumimoji="1" lang="en-US" altLang="ja-JP" dirty="0" smtClean="0"/>
          </a:p>
          <a:p>
            <a:pPr>
              <a:buNone/>
            </a:pPr>
            <a:r>
              <a:rPr kumimoji="1" lang="ja-JP" altLang="en-US" dirty="0" smtClean="0"/>
              <a:t>・介護理念や組織運営の方針を明確になっていますか？</a:t>
            </a:r>
            <a:endParaRPr kumimoji="1" lang="en-US" altLang="ja-JP" dirty="0" smtClean="0"/>
          </a:p>
          <a:p>
            <a:pPr>
              <a:buNone/>
            </a:pPr>
            <a:endParaRPr kumimoji="1" lang="en-US" altLang="ja-JP" dirty="0" smtClean="0"/>
          </a:p>
          <a:p>
            <a:pPr>
              <a:buNone/>
            </a:pPr>
            <a:r>
              <a:rPr kumimoji="1" lang="ja-JP" altLang="en-US" dirty="0" smtClean="0"/>
              <a:t>・苦情処理体制をはじめとする必要な組織を設置・運営されていますか？</a:t>
            </a:r>
            <a:endParaRPr kumimoji="1" lang="en-US" altLang="ja-JP" dirty="0" smtClean="0"/>
          </a:p>
          <a:p>
            <a:pPr>
              <a:buNone/>
            </a:pPr>
            <a:endParaRPr kumimoji="1" lang="en-US" altLang="ja-JP" dirty="0" smtClean="0"/>
          </a:p>
          <a:p>
            <a:pPr>
              <a:buNone/>
            </a:pPr>
            <a:r>
              <a:rPr kumimoji="1" lang="ja-JP" altLang="en-US" dirty="0" smtClean="0"/>
              <a:t>・職員教育の体制が整えられていますか？</a:t>
            </a:r>
            <a:endParaRPr kumimoji="1" lang="en-US" altLang="ja-JP" dirty="0" smtClean="0"/>
          </a:p>
          <a:p>
            <a:pPr>
              <a:buNone/>
            </a:pPr>
            <a:endParaRPr kumimoji="1" lang="en-US" altLang="ja-JP" dirty="0" smtClean="0"/>
          </a:p>
          <a:p>
            <a:pPr>
              <a:buNone/>
            </a:pPr>
            <a:r>
              <a:rPr kumimoji="1" lang="ja-JP" altLang="en-US" dirty="0" smtClean="0"/>
              <a:t>・第三者の目を入れ、開かれた組織になっていますか？</a:t>
            </a:r>
            <a:endParaRPr kumimoji="1" lang="en-US" altLang="ja-JP" dirty="0" smtClean="0"/>
          </a:p>
          <a:p>
            <a:pPr>
              <a:buNone/>
            </a:pPr>
            <a:endParaRPr kumimoji="1" lang="en-US" altLang="ja-JP" dirty="0" smtClean="0"/>
          </a:p>
          <a:p>
            <a:pPr>
              <a:buNone/>
            </a:pPr>
            <a:r>
              <a:rPr kumimoji="1" lang="ja-JP" altLang="en-US" dirty="0" smtClean="0"/>
              <a:t>・利用者・家族との情報共有に努めていますか？</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39</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None/>
            </a:pPr>
            <a:r>
              <a:rPr kumimoji="1" lang="en-US" altLang="ja-JP" b="1" dirty="0" smtClean="0">
                <a:solidFill>
                  <a:srgbClr val="FF0000"/>
                </a:solidFill>
              </a:rPr>
              <a:t>【</a:t>
            </a:r>
            <a:r>
              <a:rPr kumimoji="1" lang="ja-JP" altLang="en-US" b="1" dirty="0" smtClean="0">
                <a:solidFill>
                  <a:srgbClr val="FF0000"/>
                </a:solidFill>
              </a:rPr>
              <a:t>法の正式名称</a:t>
            </a:r>
            <a:r>
              <a:rPr kumimoji="1" lang="en-US" altLang="ja-JP" b="1" dirty="0" smtClean="0">
                <a:solidFill>
                  <a:srgbClr val="FF0000"/>
                </a:solidFill>
              </a:rPr>
              <a:t>】</a:t>
            </a:r>
          </a:p>
          <a:p>
            <a:pPr>
              <a:buFont typeface="Arial" pitchFamily="34" charset="0"/>
              <a:buNone/>
            </a:pPr>
            <a:endParaRPr kumimoji="1" lang="en-US" altLang="ja-JP" b="1" dirty="0" smtClean="0">
              <a:solidFill>
                <a:srgbClr val="FF0000"/>
              </a:solidFill>
            </a:endParaRPr>
          </a:p>
          <a:p>
            <a:pPr>
              <a:buFont typeface="Arial" pitchFamily="34" charset="0"/>
              <a:buChar char="•"/>
            </a:pPr>
            <a:r>
              <a:rPr kumimoji="1" lang="ja-JP" altLang="en-US" dirty="0" smtClean="0"/>
              <a:t>この法律の正式名称は、</a:t>
            </a:r>
            <a:r>
              <a:rPr kumimoji="1" lang="ja-JP" altLang="en-US" b="1" u="sng" dirty="0" smtClean="0"/>
              <a:t>「高齢者虐待の防止、高齢者の養護者に対する支援等に関する法律」</a:t>
            </a:r>
            <a:r>
              <a:rPr kumimoji="1" lang="ja-JP" altLang="en-US" dirty="0" smtClean="0"/>
              <a:t>です。</a:t>
            </a:r>
            <a:endParaRPr kumimoji="1" lang="en-US" altLang="ja-JP" dirty="0" smtClean="0"/>
          </a:p>
          <a:p>
            <a:pPr>
              <a:buFont typeface="Arial" pitchFamily="34" charset="0"/>
              <a:buNone/>
            </a:pPr>
            <a:endParaRPr kumimoji="1" lang="en-US" altLang="ja-JP" dirty="0" smtClean="0"/>
          </a:p>
          <a:p>
            <a:pPr>
              <a:buFont typeface="Arial" pitchFamily="34" charset="0"/>
              <a:buChar char="•"/>
            </a:pPr>
            <a:r>
              <a:rPr kumimoji="1" lang="ja-JP" altLang="en-US" dirty="0" smtClean="0"/>
              <a:t>この研修では、</a:t>
            </a:r>
            <a:r>
              <a:rPr kumimoji="1" lang="ja-JP" altLang="en-US" b="1" u="sng" dirty="0" smtClean="0"/>
              <a:t>「高齢者虐待防止法」</a:t>
            </a:r>
            <a:r>
              <a:rPr kumimoji="1" lang="ja-JP" altLang="en-US" dirty="0" smtClean="0"/>
              <a:t>と略して、お話します。</a:t>
            </a:r>
            <a:endParaRPr kumimoji="1" lang="en-US" altLang="ja-JP" dirty="0" smtClean="0"/>
          </a:p>
          <a:p>
            <a:pPr>
              <a:buFont typeface="Arial" pitchFamily="34" charset="0"/>
              <a:buNone/>
            </a:pPr>
            <a:endParaRPr kumimoji="1" lang="en-US" altLang="ja-JP" dirty="0" smtClean="0"/>
          </a:p>
          <a:p>
            <a:pPr>
              <a:buFont typeface="Arial" pitchFamily="34" charset="0"/>
              <a:buChar char="•"/>
            </a:pPr>
            <a:r>
              <a:rPr kumimoji="1" lang="ja-JP" altLang="en-US" dirty="0" smtClean="0"/>
              <a:t>この法律は、平成</a:t>
            </a:r>
            <a:r>
              <a:rPr kumimoji="1" lang="en-US" altLang="ja-JP" dirty="0" smtClean="0"/>
              <a:t>1</a:t>
            </a:r>
            <a:r>
              <a:rPr kumimoji="1" lang="ja-JP" altLang="en-US" dirty="0" smtClean="0"/>
              <a:t>８年（</a:t>
            </a:r>
            <a:r>
              <a:rPr kumimoji="1" lang="en-US" altLang="ja-JP" dirty="0" smtClean="0"/>
              <a:t>2006</a:t>
            </a:r>
            <a:r>
              <a:rPr kumimoji="1" lang="ja-JP" altLang="en-US" dirty="0" smtClean="0"/>
              <a:t>）４月から施行されました。</a:t>
            </a:r>
            <a:endParaRPr kumimoji="1" lang="en-US" altLang="ja-JP" dirty="0" smtClean="0"/>
          </a:p>
          <a:p>
            <a:pPr>
              <a:buFont typeface="Arial" pitchFamily="34" charset="0"/>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4</a:t>
            </a:fld>
            <a:endParaRPr kumimoji="1" lang="ja-JP" altLang="en-US" dirty="0"/>
          </a:p>
        </p:txBody>
      </p:sp>
      <p:sp>
        <p:nvSpPr>
          <p:cNvPr id="5" name="フッター プレースホルダ 4"/>
          <p:cNvSpPr>
            <a:spLocks noGrp="1"/>
          </p:cNvSpPr>
          <p:nvPr>
            <p:ph type="ftr" sz="quarter" idx="11"/>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チームアプローチの充実</a:t>
            </a:r>
            <a:r>
              <a:rPr kumimoji="1" lang="en-US" altLang="ja-JP" dirty="0" smtClean="0"/>
              <a:t>】</a:t>
            </a:r>
          </a:p>
          <a:p>
            <a:pPr>
              <a:buNone/>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チームアプローチの充実のために</a:t>
            </a:r>
            <a:r>
              <a:rPr kumimoji="1" lang="ja-JP" altLang="en-US" dirty="0" smtClean="0"/>
              <a:t>効果的な取り組み</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・リーダーや関係する職員の役割を明確になっていますか？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・チームとして働く範囲を確認していますか？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・情報を共有するための仕組みや手順を明確に定めていますか？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・よりよいケアを提供するためには立場を超えて協力することが必要不可欠であることを確認していますか？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40</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ケアの質の向上</a:t>
            </a:r>
            <a:r>
              <a:rPr kumimoji="1" lang="en-US" altLang="ja-JP" dirty="0" smtClean="0"/>
              <a:t>】</a:t>
            </a:r>
          </a:p>
          <a:p>
            <a:pPr>
              <a:buNone/>
            </a:pPr>
            <a:endParaRPr kumimoji="1" lang="en-US" altLang="ja-JP" dirty="0" smtClean="0"/>
          </a:p>
          <a:p>
            <a:pPr>
              <a:buNone/>
            </a:pPr>
            <a:r>
              <a:rPr kumimoji="1" lang="ja-JP" altLang="en-US" b="1" u="sng" dirty="0" smtClean="0"/>
              <a:t>ケアの質の向上のために</a:t>
            </a:r>
            <a:r>
              <a:rPr kumimoji="1" lang="ja-JP" altLang="en-US" dirty="0" smtClean="0"/>
              <a:t>効果的な取り組み</a:t>
            </a:r>
            <a:endParaRPr kumimoji="1" lang="en-US" altLang="ja-JP" dirty="0" smtClean="0"/>
          </a:p>
          <a:p>
            <a:pPr>
              <a:buNone/>
            </a:pPr>
            <a:endParaRPr kumimoji="1" lang="en-US" altLang="ja-JP" dirty="0" smtClean="0"/>
          </a:p>
          <a:p>
            <a:pPr>
              <a:buNone/>
            </a:pPr>
            <a:r>
              <a:rPr kumimoji="1" lang="ja-JP" altLang="en-US" dirty="0" smtClean="0"/>
              <a:t>・認知症について正確に理解できていますか？</a:t>
            </a:r>
            <a:endParaRPr kumimoji="1" lang="en-US" altLang="ja-JP" dirty="0" smtClean="0"/>
          </a:p>
          <a:p>
            <a:pPr>
              <a:buNone/>
            </a:pPr>
            <a:endParaRPr kumimoji="1" lang="en-US" altLang="ja-JP" dirty="0" smtClean="0"/>
          </a:p>
          <a:p>
            <a:pPr>
              <a:buNone/>
            </a:pPr>
            <a:r>
              <a:rPr kumimoji="1" lang="ja-JP" altLang="en-US" dirty="0" smtClean="0"/>
              <a:t>・認知症の症状に対して、本人なりの理由があるという姿勢で原因を探って</a:t>
            </a:r>
            <a:r>
              <a:rPr kumimoji="1" lang="ja-JP" altLang="en-US" dirty="0" err="1" smtClean="0"/>
              <a:t>いくますか</a:t>
            </a:r>
            <a:r>
              <a:rPr kumimoji="1" lang="ja-JP" altLang="en-US" dirty="0" smtClean="0"/>
              <a:t>？</a:t>
            </a:r>
            <a:endParaRPr kumimoji="1" lang="en-US" altLang="ja-JP" dirty="0" smtClean="0"/>
          </a:p>
          <a:p>
            <a:pPr>
              <a:buNone/>
            </a:pPr>
            <a:endParaRPr kumimoji="1" lang="en-US" altLang="ja-JP" dirty="0" smtClean="0"/>
          </a:p>
          <a:p>
            <a:pPr>
              <a:buNone/>
            </a:pPr>
            <a:r>
              <a:rPr kumimoji="1" lang="ja-JP" altLang="en-US" dirty="0" smtClean="0"/>
              <a:t>・利用者の心身の状態を丁寧にアセスメントしていますか？</a:t>
            </a:r>
            <a:endParaRPr kumimoji="1" lang="en-US" altLang="ja-JP" dirty="0" smtClean="0"/>
          </a:p>
          <a:p>
            <a:pPr>
              <a:buNone/>
            </a:pPr>
            <a:endParaRPr kumimoji="1" lang="en-US" altLang="ja-JP" dirty="0" smtClean="0"/>
          </a:p>
          <a:p>
            <a:pPr>
              <a:buNone/>
            </a:pPr>
            <a:r>
              <a:rPr kumimoji="1" lang="ja-JP" altLang="en-US" dirty="0" smtClean="0"/>
              <a:t>・アセスメントに基づいて個別の状況に則したケアを検討していますか？</a:t>
            </a:r>
            <a:endParaRPr kumimoji="1" lang="en-US" altLang="ja-JP" dirty="0" smtClean="0"/>
          </a:p>
          <a:p>
            <a:pPr>
              <a:buNone/>
            </a:pPr>
            <a:endParaRPr kumimoji="1" lang="en-US" altLang="ja-JP" dirty="0" smtClean="0"/>
          </a:p>
          <a:p>
            <a:pPr>
              <a:buNone/>
            </a:pPr>
            <a:r>
              <a:rPr kumimoji="1" lang="ja-JP" altLang="en-US" dirty="0" smtClean="0"/>
              <a:t>・認知症ケアに関する知識を共有できていますか？</a:t>
            </a:r>
            <a:endParaRPr kumimoji="1" lang="en-US" altLang="ja-JP" dirty="0" smtClean="0"/>
          </a:p>
          <a:p>
            <a:pPr>
              <a:buNone/>
            </a:pPr>
            <a:endParaRPr kumimoji="1" lang="en-US" altLang="ja-JP" dirty="0" smtClean="0"/>
          </a:p>
          <a:p>
            <a:pPr>
              <a:buNone/>
            </a:pPr>
            <a:r>
              <a:rPr kumimoji="1" lang="ja-JP" altLang="en-US" dirty="0" smtClean="0"/>
              <a:t>・アセスメントとその活用方法を具体的に学ぶ機会を持っていますか？</a:t>
            </a:r>
            <a:endParaRPr kumimoji="1" lang="en-US" altLang="ja-JP" dirty="0" smtClean="0"/>
          </a:p>
          <a:p>
            <a:pPr>
              <a:buNone/>
            </a:pPr>
            <a:endParaRPr kumimoji="1" lang="en-US" altLang="ja-JP" dirty="0" smtClean="0"/>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41</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倫理観と法令遵守を高める教育の実施</a:t>
            </a:r>
            <a:r>
              <a:rPr kumimoji="1" lang="en-US" altLang="ja-JP" dirty="0" smtClean="0"/>
              <a:t>】</a:t>
            </a:r>
          </a:p>
          <a:p>
            <a:pPr>
              <a:buNone/>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倫理観と法令順守を高める教育の実施のために</a:t>
            </a:r>
            <a:r>
              <a:rPr kumimoji="1" lang="ja-JP" altLang="en-US" dirty="0" smtClean="0"/>
              <a:t>効果的な取り組み</a:t>
            </a:r>
            <a:endParaRPr kumimoji="1" lang="en-US" altLang="ja-JP" dirty="0" smtClean="0"/>
          </a:p>
          <a:p>
            <a:pPr>
              <a:buNone/>
            </a:pPr>
            <a:endParaRPr kumimoji="1" lang="en-US" altLang="ja-JP" dirty="0" smtClean="0"/>
          </a:p>
          <a:p>
            <a:pPr>
              <a:buNone/>
            </a:pPr>
            <a:r>
              <a:rPr kumimoji="1" lang="ja-JP" altLang="en-US" dirty="0" smtClean="0"/>
              <a:t>・利用者本位という大原則を忘れていませんか？</a:t>
            </a:r>
            <a:endParaRPr kumimoji="1" lang="en-US" altLang="ja-JP" dirty="0" smtClean="0"/>
          </a:p>
          <a:p>
            <a:pPr>
              <a:buNone/>
            </a:pPr>
            <a:endParaRPr kumimoji="1" lang="en-US" altLang="ja-JP" dirty="0" smtClean="0"/>
          </a:p>
          <a:p>
            <a:pPr>
              <a:buNone/>
            </a:pPr>
            <a:r>
              <a:rPr kumimoji="1" lang="ja-JP" altLang="en-US" dirty="0" smtClean="0"/>
              <a:t>・実際に提供しているケアの内容や方法がそれに基づいたものであるかをチェックしていますか？</a:t>
            </a:r>
            <a:endParaRPr kumimoji="1" lang="en-US" altLang="ja-JP" dirty="0" smtClean="0"/>
          </a:p>
          <a:p>
            <a:pPr>
              <a:buNone/>
            </a:pPr>
            <a:endParaRPr kumimoji="1" lang="en-US" altLang="ja-JP" dirty="0" smtClean="0"/>
          </a:p>
          <a:p>
            <a:pPr>
              <a:buNone/>
            </a:pPr>
            <a:r>
              <a:rPr kumimoji="1" lang="ja-JP" altLang="en-US" dirty="0" smtClean="0"/>
              <a:t>・基本的な職業倫理・専門性に関して徹底した学習ができていますか？</a:t>
            </a:r>
            <a:endParaRPr kumimoji="1" lang="en-US" altLang="ja-JP" dirty="0" smtClean="0"/>
          </a:p>
          <a:p>
            <a:pPr>
              <a:buNone/>
            </a:pPr>
            <a:endParaRPr kumimoji="1" lang="en-US" altLang="ja-JP" dirty="0" smtClean="0"/>
          </a:p>
          <a:p>
            <a:pPr>
              <a:buNone/>
            </a:pPr>
            <a:r>
              <a:rPr kumimoji="1" lang="ja-JP" altLang="en-US" dirty="0" smtClean="0"/>
              <a:t>・目指すべき介護の理念をつくり共有していますか？</a:t>
            </a:r>
            <a:endParaRPr kumimoji="1" lang="en-US" altLang="ja-JP" dirty="0" smtClean="0"/>
          </a:p>
          <a:p>
            <a:pPr>
              <a:buNone/>
            </a:pPr>
            <a:endParaRPr kumimoji="1" lang="en-US" altLang="ja-JP" dirty="0" smtClean="0"/>
          </a:p>
          <a:p>
            <a:pPr>
              <a:buNone/>
            </a:pPr>
            <a:r>
              <a:rPr kumimoji="1" lang="ja-JP" altLang="en-US" dirty="0" smtClean="0"/>
              <a:t>・関連する法律や規定の内容を知識として学ぶ機会はありますか？</a:t>
            </a:r>
            <a:endParaRPr kumimoji="1" lang="en-US" altLang="ja-JP" dirty="0" smtClean="0"/>
          </a:p>
          <a:p>
            <a:pPr>
              <a:buNone/>
            </a:pPr>
            <a:endParaRPr kumimoji="1" lang="en-US" altLang="ja-JP" dirty="0" smtClean="0"/>
          </a:p>
          <a:p>
            <a:pPr>
              <a:buNone/>
            </a:pPr>
            <a:r>
              <a:rPr kumimoji="1" lang="ja-JP" altLang="en-US" dirty="0" smtClean="0"/>
              <a:t>・拘束を行わないケアや虐待を未然に防ぐ方法を具体的に学ぶ機会はありますか？</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42</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負担・ストレスと組織風土の改善</a:t>
            </a:r>
            <a:r>
              <a:rPr kumimoji="1" lang="en-US" altLang="ja-JP" dirty="0" smtClean="0"/>
              <a:t>】</a:t>
            </a:r>
          </a:p>
          <a:p>
            <a:pPr>
              <a:buNone/>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負担・ストレスと組織風土の改善のために</a:t>
            </a:r>
            <a:r>
              <a:rPr kumimoji="1" lang="ja-JP" altLang="en-US" dirty="0" smtClean="0"/>
              <a:t>効果的な取り組み</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・柔軟な人員配置を検討する。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・効率優先や一斉介護・流れ作業を見直し、個別ケアを推進する。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・夜勤時については配慮を行う。</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・組織運営の健全化、チームアプローチの充実、倫理観と法令順守を高める教育の実施に丁寧に取り組んでいく。</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・取組みの過程で体験的に共有する。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t>・負担の多さやストレスへの対策を十分に図る。</a:t>
            </a: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43</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取組みのポイント</a:t>
            </a:r>
            <a:r>
              <a:rPr kumimoji="1" lang="en-US" altLang="ja-JP" b="1" dirty="0" smtClean="0"/>
              <a:t>】</a:t>
            </a:r>
          </a:p>
          <a:p>
            <a:pPr>
              <a:buNone/>
            </a:pPr>
            <a:endParaRPr kumimoji="1" lang="en-US" altLang="ja-JP" b="1" dirty="0" smtClean="0"/>
          </a:p>
          <a:p>
            <a:pPr>
              <a:buNone/>
            </a:pPr>
            <a:r>
              <a:rPr kumimoji="1" lang="ja-JP" altLang="en-US" dirty="0" smtClean="0"/>
              <a:t>高齢者虐待が発生する要因について、</a:t>
            </a:r>
            <a:r>
              <a:rPr kumimoji="1" lang="en-US" altLang="ja-JP" dirty="0" smtClean="0"/>
              <a:t>5</a:t>
            </a:r>
            <a:r>
              <a:rPr kumimoji="1" lang="ja-JP" altLang="en-US" dirty="0" err="1" smtClean="0"/>
              <a:t>つの</a:t>
            </a:r>
            <a:r>
              <a:rPr kumimoji="1" lang="ja-JP" altLang="en-US" dirty="0" smtClean="0"/>
              <a:t>側面から効果的な取組みがあるかどうかチェックしてもらいました。</a:t>
            </a:r>
            <a:endParaRPr kumimoji="1" lang="en-US" altLang="ja-JP" dirty="0" smtClean="0"/>
          </a:p>
          <a:p>
            <a:pPr>
              <a:buNone/>
            </a:pPr>
            <a:r>
              <a:rPr kumimoji="1" lang="ja-JP" altLang="en-US" dirty="0" smtClean="0"/>
              <a:t>それぞれの取組みがないからと言って、直接的に虐待や不適切なケアを生み出すものではないかもしれませんが、</a:t>
            </a:r>
            <a:r>
              <a:rPr kumimoji="1" lang="ja-JP" altLang="en-US" b="1" u="sng" dirty="0" smtClean="0"/>
              <a:t>虐待や不適切なケアの発生を予防するという未然防止の観点</a:t>
            </a:r>
            <a:r>
              <a:rPr kumimoji="1" lang="ja-JP" altLang="en-US" dirty="0" smtClean="0"/>
              <a:t>から、取組みを進めていくことが大切です。</a:t>
            </a:r>
            <a:endParaRPr kumimoji="1" lang="en-US" altLang="ja-JP" dirty="0" smtClean="0"/>
          </a:p>
          <a:p>
            <a:pPr>
              <a:buNone/>
            </a:pPr>
            <a:endParaRPr kumimoji="1" lang="en-US" altLang="ja-JP" dirty="0" smtClean="0"/>
          </a:p>
          <a:p>
            <a:r>
              <a:rPr lang="ja-JP" altLang="en-US" b="1" u="sng" dirty="0" smtClean="0"/>
              <a:t>５つの要因は</a:t>
            </a:r>
            <a:r>
              <a:rPr kumimoji="1" lang="ja-JP" altLang="en-US" b="1" u="sng" dirty="0" smtClean="0"/>
              <a:t>相互に強く関係している</a:t>
            </a:r>
            <a:r>
              <a:rPr kumimoji="1" lang="ja-JP" altLang="en-US" dirty="0" smtClean="0"/>
              <a:t>と考えらます。</a:t>
            </a:r>
            <a:endParaRPr kumimoji="1" lang="en-US" altLang="ja-JP" dirty="0" smtClean="0"/>
          </a:p>
          <a:p>
            <a:pPr>
              <a:buNone/>
            </a:pPr>
            <a:endParaRPr kumimoji="1" lang="en-US" altLang="ja-JP" dirty="0" smtClean="0"/>
          </a:p>
          <a:p>
            <a:r>
              <a:rPr kumimoji="1" lang="ja-JP" altLang="en-US" dirty="0" smtClean="0"/>
              <a:t>部分的にではなく、</a:t>
            </a:r>
            <a:r>
              <a:rPr kumimoji="1" lang="ja-JP" altLang="en-US" b="1" u="sng" dirty="0" smtClean="0"/>
              <a:t>多角的に捉えて取り組む必要</a:t>
            </a:r>
            <a:r>
              <a:rPr kumimoji="1" lang="ja-JP" altLang="en-US" dirty="0" smtClean="0"/>
              <a:t>があります。</a:t>
            </a:r>
            <a:endParaRPr kumimoji="1" lang="en-US" altLang="ja-JP" dirty="0" smtClean="0"/>
          </a:p>
          <a:p>
            <a:pPr>
              <a:buNone/>
            </a:pPr>
            <a:endParaRPr kumimoji="1" lang="en-US" altLang="ja-JP" dirty="0" smtClean="0"/>
          </a:p>
          <a:p>
            <a:r>
              <a:rPr kumimoji="1" lang="ja-JP" altLang="en-US" b="1" u="sng" dirty="0" smtClean="0"/>
              <a:t>取組みの基本は、５つの要因における問題を分析し、組織的な取組みを行い、その中で、職員個々が必要な役割を果たすこと</a:t>
            </a:r>
            <a:r>
              <a:rPr kumimoji="1" lang="ja-JP" altLang="en-US" dirty="0" smtClean="0"/>
              <a:t>がポイントとなります。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44</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ここでは、「施設職員のための高齢者虐待防止の手引き」の第４章の内容である、「高齢者虐待や不適切なケアが起こってしまった時は」について説明をします。</a:t>
            </a:r>
            <a:endParaRPr kumimoji="1" lang="en-US" altLang="ja-JP" dirty="0" smtClean="0"/>
          </a:p>
          <a:p>
            <a:r>
              <a:rPr kumimoji="1" lang="ja-JP" altLang="en-US" dirty="0" smtClean="0"/>
              <a:t>高齢者虐待が発生した場合の</a:t>
            </a:r>
            <a:r>
              <a:rPr kumimoji="1" lang="ja-JP" altLang="en-US" b="1" u="sng" dirty="0" smtClean="0"/>
              <a:t>事後対応</a:t>
            </a:r>
            <a:r>
              <a:rPr kumimoji="1" lang="ja-JP" altLang="en-US" dirty="0" smtClean="0"/>
              <a:t>と</a:t>
            </a:r>
            <a:r>
              <a:rPr kumimoji="1" lang="ja-JP" altLang="en-US" b="1" u="sng" dirty="0" smtClean="0"/>
              <a:t>再発防止</a:t>
            </a:r>
            <a:r>
              <a:rPr kumimoji="1" lang="ja-JP" altLang="en-US" dirty="0" smtClean="0"/>
              <a:t>に向けた対応方法について理解します。</a:t>
            </a:r>
            <a:endParaRPr kumimoji="1" lang="en-US" altLang="ja-JP"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45</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組織の対応</a:t>
            </a:r>
            <a:r>
              <a:rPr kumimoji="1" lang="en-US" altLang="ja-JP" b="1" dirty="0" smtClean="0"/>
              <a:t>】</a:t>
            </a:r>
          </a:p>
          <a:p>
            <a:pPr>
              <a:buNone/>
            </a:pPr>
            <a:endParaRPr kumimoji="1" lang="en-US" altLang="ja-JP" dirty="0" smtClean="0"/>
          </a:p>
          <a:p>
            <a:r>
              <a:rPr kumimoji="1" lang="ja-JP" altLang="en-US" dirty="0" smtClean="0"/>
              <a:t>施設内で虐待が発生した場合は、迅速かつ適切に</a:t>
            </a:r>
            <a:r>
              <a:rPr kumimoji="1" lang="ja-JP" altLang="en-US" b="1" u="sng" dirty="0" smtClean="0"/>
              <a:t>組織として対応</a:t>
            </a:r>
            <a:r>
              <a:rPr kumimoji="1" lang="ja-JP" altLang="en-US" dirty="0" smtClean="0"/>
              <a:t>し、</a:t>
            </a:r>
            <a:r>
              <a:rPr kumimoji="1" lang="ja-JP" altLang="en-US" b="1" u="sng" dirty="0" smtClean="0"/>
              <a:t>職員間の速やかな連携</a:t>
            </a:r>
            <a:r>
              <a:rPr kumimoji="1" lang="ja-JP" altLang="en-US" dirty="0" smtClean="0"/>
              <a:t>が必要となります。</a:t>
            </a:r>
            <a:endParaRPr kumimoji="1" lang="en-US" altLang="ja-JP" dirty="0" smtClean="0"/>
          </a:p>
          <a:p>
            <a:endParaRPr kumimoji="1" lang="en-US" altLang="ja-JP" dirty="0" smtClean="0"/>
          </a:p>
          <a:p>
            <a:r>
              <a:rPr kumimoji="1" lang="ja-JP" altLang="en-US" dirty="0" smtClean="0"/>
              <a:t>そのため、発生した際の</a:t>
            </a:r>
            <a:r>
              <a:rPr kumimoji="1" lang="ja-JP" altLang="en-US" b="1" u="sng" dirty="0" smtClean="0"/>
              <a:t>対応をあらかじめ決めておき</a:t>
            </a:r>
            <a:r>
              <a:rPr kumimoji="1" lang="ja-JP" altLang="en-US" dirty="0" smtClean="0"/>
              <a:t>、対応は</a:t>
            </a:r>
            <a:r>
              <a:rPr kumimoji="1" lang="ja-JP" altLang="en-US" b="1" u="sng" dirty="0" smtClean="0"/>
              <a:t>職員に周知されている</a:t>
            </a:r>
            <a:r>
              <a:rPr kumimoji="1" lang="ja-JP" altLang="en-US" dirty="0" smtClean="0"/>
              <a:t>必要があります。</a:t>
            </a:r>
            <a:endParaRPr kumimoji="1" lang="en-US" altLang="ja-JP" dirty="0" smtClean="0"/>
          </a:p>
          <a:p>
            <a:endParaRPr kumimoji="1" lang="en-US" altLang="ja-JP" dirty="0" smtClean="0"/>
          </a:p>
          <a:p>
            <a:r>
              <a:rPr kumimoji="1" lang="ja-JP" altLang="en-US" dirty="0" smtClean="0"/>
              <a:t>ここで</a:t>
            </a:r>
            <a:r>
              <a:rPr kumimoji="1" lang="ja-JP" altLang="en-US" b="1" u="sng" dirty="0" smtClean="0"/>
              <a:t>ポイントとなるのは、組織として対応する</a:t>
            </a:r>
            <a:r>
              <a:rPr kumimoji="1" lang="ja-JP" altLang="en-US" dirty="0" smtClean="0"/>
              <a:t>ということです。</a:t>
            </a:r>
            <a:endParaRPr kumimoji="1" lang="en-US" altLang="ja-JP" dirty="0" smtClean="0"/>
          </a:p>
          <a:p>
            <a:endParaRPr kumimoji="1" lang="en-US" altLang="ja-JP" dirty="0" smtClean="0"/>
          </a:p>
          <a:p>
            <a:r>
              <a:rPr kumimoji="1" lang="ja-JP" altLang="en-US" dirty="0" smtClean="0"/>
              <a:t>虐待は、</a:t>
            </a:r>
            <a:r>
              <a:rPr kumimoji="1" lang="ja-JP" altLang="en-US" b="1" u="sng" dirty="0" smtClean="0"/>
              <a:t>個人の資質によってのみ発生するのではなく、組織の要因</a:t>
            </a:r>
            <a:r>
              <a:rPr kumimoji="1" lang="ja-JP" altLang="en-US" dirty="0" smtClean="0"/>
              <a:t>も大きくあります。</a:t>
            </a:r>
            <a:endParaRPr kumimoji="1" lang="en-US" altLang="ja-JP" dirty="0" smtClean="0"/>
          </a:p>
          <a:p>
            <a:pPr>
              <a:buNone/>
            </a:pPr>
            <a:endParaRPr kumimoji="1" lang="en-US" altLang="ja-JP" dirty="0" smtClean="0"/>
          </a:p>
          <a:p>
            <a:r>
              <a:rPr kumimoji="1" lang="ja-JP" altLang="en-US" dirty="0" smtClean="0"/>
              <a:t>そのため、</a:t>
            </a:r>
            <a:r>
              <a:rPr kumimoji="1" lang="ja-JP" altLang="en-US" b="1" u="sng" dirty="0" smtClean="0"/>
              <a:t>対応策の検討も組織として行っていく必要があります</a:t>
            </a:r>
            <a:r>
              <a:rPr kumimoji="1" lang="ja-JP" altLang="en-US" dirty="0" smtClean="0"/>
              <a:t>。</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46</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10000"/>
          </a:bodyPr>
          <a:lstStyle/>
          <a:p>
            <a:pPr>
              <a:buNone/>
            </a:pPr>
            <a:r>
              <a:rPr kumimoji="1" lang="en-US" altLang="ja-JP" b="1" dirty="0" smtClean="0"/>
              <a:t>【</a:t>
            </a:r>
            <a:r>
              <a:rPr kumimoji="1" lang="ja-JP" altLang="en-US" b="1" dirty="0" smtClean="0"/>
              <a:t>施設内の対応</a:t>
            </a:r>
            <a:r>
              <a:rPr kumimoji="1" lang="en-US" altLang="ja-JP" b="1" dirty="0" smtClean="0"/>
              <a:t>】</a:t>
            </a:r>
          </a:p>
          <a:p>
            <a:pPr>
              <a:buNone/>
            </a:pPr>
            <a:endParaRPr kumimoji="1" lang="en-US" altLang="ja-JP" dirty="0" smtClean="0"/>
          </a:p>
          <a:p>
            <a:r>
              <a:rPr kumimoji="1" lang="ja-JP" altLang="en-US" dirty="0" smtClean="0"/>
              <a:t>発見や相談からの一般的な施設内の対応の例です。</a:t>
            </a:r>
            <a:endParaRPr kumimoji="1" lang="en-US" altLang="ja-JP" dirty="0" smtClean="0"/>
          </a:p>
          <a:p>
            <a:endParaRPr kumimoji="1" lang="en-US" altLang="ja-JP" dirty="0" smtClean="0"/>
          </a:p>
          <a:p>
            <a:r>
              <a:rPr kumimoji="1" lang="ja-JP" altLang="en-US" dirty="0" smtClean="0"/>
              <a:t>まずは、虐待を受けたおそれのある高齢者の安全を確保することが最優先です。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１　本人や家族、職員から相談を受けた職員は、各部署の責任者・施設長等に報告。</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dirty="0" smtClean="0"/>
              <a:t>　　</a:t>
            </a:r>
            <a:r>
              <a:rPr kumimoji="1" lang="ja-JP" altLang="en-US" dirty="0" smtClean="0"/>
              <a:t>相談を受けた職員は、自分で抱え込まず、各部署の責任者や施設長などに必ず報告します。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en-US" altLang="ja-JP" dirty="0" smtClean="0"/>
              <a:t>※</a:t>
            </a:r>
            <a:r>
              <a:rPr kumimoji="1" lang="ja-JP" altLang="en-US" dirty="0" smtClean="0"/>
              <a:t>　当施設（事業所）の場合は、○○に伝えるようにしてください。　　（○○は、それぞれの施設・事業所の状況によって相談を受け付ける役職等を入れて説明してください）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u="sng" dirty="0" smtClean="0"/>
              <a:t>２　</a:t>
            </a:r>
            <a:r>
              <a:rPr lang="ja-JP" altLang="en-US" b="1" u="sng" dirty="0" smtClean="0"/>
              <a:t>施設長を中心に虐待を行っている（行った疑いのある）職員やその他職員への聞き取りを行い、虐待の事実を確認する。</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b="1" dirty="0" smtClean="0"/>
              <a:t>　　</a:t>
            </a:r>
            <a:r>
              <a:rPr kumimoji="1" lang="ja-JP" altLang="en-US" dirty="0" smtClean="0"/>
              <a:t>施設長が責任を持って、虐待を行っている（行った疑いのある）職員やその他の関係職員などに話を聞き、相談内容が事実かどうかを確認をします。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b="1" u="sng" dirty="0" smtClean="0"/>
              <a:t>３　虐待の事実が確認された場合は、再発防止策を検討し、施設内で防止策を実行する。</a:t>
            </a:r>
            <a:endParaRPr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b="1" u="none" dirty="0" smtClean="0"/>
              <a:t>　　</a:t>
            </a:r>
            <a:r>
              <a:rPr lang="ja-JP" altLang="en-US" dirty="0" smtClean="0"/>
              <a:t>再発防止策を検討する際は、虐待を、</a:t>
            </a:r>
            <a:r>
              <a:rPr lang="ja-JP" altLang="en-US" b="1" u="sng" dirty="0" smtClean="0"/>
              <a:t>虐待を行った職員個人の資質によるものと決めつけず</a:t>
            </a:r>
            <a:r>
              <a:rPr lang="ja-JP" altLang="en-US" dirty="0" smtClean="0"/>
              <a:t>、組織全体で取組む必要があります。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dirty="0" smtClean="0"/>
              <a:t>　　事実確認によって、</a:t>
            </a:r>
            <a:r>
              <a:rPr lang="ja-JP" altLang="en-US" b="1" u="sng" dirty="0" smtClean="0"/>
              <a:t>虐待の事実が確認されない場合でも、虐待の疑いがあることは事実</a:t>
            </a:r>
            <a:r>
              <a:rPr lang="ja-JP" altLang="en-US" dirty="0" smtClean="0"/>
              <a:t>であり、今後、虐待の</a:t>
            </a:r>
            <a:r>
              <a:rPr lang="ja-JP" altLang="en-US" b="1" u="sng" dirty="0" smtClean="0"/>
              <a:t>未然防止のためにも防止策を検討</a:t>
            </a:r>
            <a:r>
              <a:rPr lang="ja-JP" altLang="en-US" dirty="0" smtClean="0"/>
              <a:t>します。</a:t>
            </a: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b="1" u="sng" dirty="0" smtClean="0"/>
              <a:t>４　</a:t>
            </a:r>
            <a:r>
              <a:rPr kumimoji="1" lang="ja-JP" altLang="en-US" b="1" u="sng" dirty="0" smtClean="0"/>
              <a:t>市町村への通報・報告を行う。</a:t>
            </a:r>
            <a:endParaRPr kumimoji="1" lang="en-US" altLang="ja-JP" b="1" u="sng" dirty="0" smtClean="0"/>
          </a:p>
          <a:p>
            <a:pPr>
              <a:buNone/>
            </a:pPr>
            <a:r>
              <a:rPr kumimoji="1" lang="ja-JP" altLang="en-US" b="1" dirty="0" smtClean="0"/>
              <a:t>　　</a:t>
            </a:r>
            <a:r>
              <a:rPr kumimoji="1" lang="ja-JP" altLang="en-US" dirty="0" smtClean="0"/>
              <a:t>市町村への通報・報告は、利用者・家族への</a:t>
            </a:r>
            <a:r>
              <a:rPr kumimoji="1" lang="ja-JP" altLang="en-US" b="1" u="sng" dirty="0" smtClean="0"/>
              <a:t>事実確認や職員への聞き取り調査の結果から「虐待の疑いがある」と判断した段階で</a:t>
            </a:r>
            <a:r>
              <a:rPr kumimoji="1" lang="ja-JP" altLang="en-US" dirty="0" smtClean="0"/>
              <a:t>行います。</a:t>
            </a:r>
            <a:endParaRPr kumimoji="1" lang="en-US" altLang="ja-JP" dirty="0" smtClean="0"/>
          </a:p>
          <a:p>
            <a:pPr>
              <a:buNone/>
            </a:pPr>
            <a:r>
              <a:rPr kumimoji="1" lang="ja-JP" altLang="en-US" dirty="0" smtClean="0"/>
              <a:t>　　これは、養介護施設職員としての</a:t>
            </a:r>
            <a:r>
              <a:rPr kumimoji="1" lang="ja-JP" altLang="en-US" b="1" u="sng" dirty="0" smtClean="0"/>
              <a:t>義務</a:t>
            </a:r>
            <a:r>
              <a:rPr kumimoji="1" lang="ja-JP" altLang="en-US" dirty="0" smtClean="0"/>
              <a:t>ですので、</a:t>
            </a:r>
            <a:r>
              <a:rPr kumimoji="1" lang="ja-JP" altLang="en-US" b="1" u="sng" dirty="0" smtClean="0"/>
              <a:t>必ず通報・報告</a:t>
            </a:r>
            <a:r>
              <a:rPr kumimoji="1" lang="ja-JP" altLang="en-US" dirty="0" smtClean="0"/>
              <a:t>を行います。</a:t>
            </a:r>
            <a:endParaRPr kumimoji="1" lang="en-US" altLang="ja-JP" dirty="0" smtClean="0"/>
          </a:p>
          <a:p>
            <a:pPr>
              <a:buNone/>
            </a:pPr>
            <a:r>
              <a:rPr kumimoji="1" lang="ja-JP" altLang="en-US" b="0" u="none" dirty="0" smtClean="0"/>
              <a:t>　　</a:t>
            </a:r>
            <a:endParaRPr lang="en-US" altLang="ja-JP" b="1"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47</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dirty="0" smtClean="0"/>
              <a:t>【</a:t>
            </a:r>
            <a:r>
              <a:rPr kumimoji="1" lang="ja-JP" altLang="en-US" dirty="0" smtClean="0"/>
              <a:t>市町村への通報・報告</a:t>
            </a:r>
            <a:r>
              <a:rPr kumimoji="1" lang="en-US" altLang="ja-JP" dirty="0" smtClean="0"/>
              <a:t>】</a:t>
            </a:r>
          </a:p>
          <a:p>
            <a:pPr>
              <a:buNone/>
            </a:pPr>
            <a:endParaRPr kumimoji="1" lang="en-US" altLang="ja-JP" dirty="0" smtClean="0"/>
          </a:p>
          <a:p>
            <a:pPr>
              <a:buNone/>
            </a:pPr>
            <a:r>
              <a:rPr kumimoji="1" lang="ja-JP" altLang="en-US" b="0" u="none" dirty="0" smtClean="0"/>
              <a:t>・</a:t>
            </a:r>
            <a:r>
              <a:rPr kumimoji="1" lang="ja-JP" altLang="en-US" b="1" u="sng" dirty="0" smtClean="0"/>
              <a:t>施設内で解決が図られたとしても市町村への報告は必要</a:t>
            </a:r>
            <a:r>
              <a:rPr kumimoji="1" lang="ja-JP" altLang="en-US" dirty="0" smtClean="0"/>
              <a:t>です。</a:t>
            </a:r>
            <a:endParaRPr kumimoji="1" lang="en-US" altLang="ja-JP" dirty="0" smtClean="0"/>
          </a:p>
          <a:p>
            <a:pPr>
              <a:buNone/>
            </a:pPr>
            <a:endParaRPr kumimoji="1" lang="ja-JP" altLang="en-US" dirty="0" smtClean="0"/>
          </a:p>
          <a:p>
            <a:pPr>
              <a:buNone/>
            </a:pPr>
            <a:r>
              <a:rPr kumimoji="1" lang="ja-JP" altLang="en-US" dirty="0" smtClean="0"/>
              <a:t>・高齢者の住民票が他の市町村にあったとしても、</a:t>
            </a:r>
            <a:r>
              <a:rPr kumimoji="1" lang="ja-JP" altLang="en-US" b="1" u="sng" dirty="0" smtClean="0"/>
              <a:t>通報は施設・事業所が所在する市町村に行う</a:t>
            </a:r>
            <a:r>
              <a:rPr kumimoji="1" lang="ja-JP" altLang="en-US" dirty="0" smtClean="0"/>
              <a:t>ということを覚えていておいてください。</a:t>
            </a:r>
            <a:endParaRPr kumimoji="1" lang="en-US" altLang="ja-JP" dirty="0" smtClean="0"/>
          </a:p>
          <a:p>
            <a:pPr>
              <a:buNone/>
            </a:pPr>
            <a:endParaRPr kumimoji="1" lang="en-US" altLang="ja-JP" dirty="0" smtClean="0"/>
          </a:p>
          <a:p>
            <a:pPr>
              <a:buNone/>
            </a:pPr>
            <a:r>
              <a:rPr kumimoji="1" lang="ja-JP" altLang="en-US" dirty="0" smtClean="0"/>
              <a:t>・お話した対応例は、きちんと施設・事業所内で対応を行った場合の説明ですが、</a:t>
            </a:r>
            <a:r>
              <a:rPr kumimoji="1" lang="ja-JP" altLang="en-US" b="1" u="sng" dirty="0" smtClean="0"/>
              <a:t>施設内で対応がなかった場合は、発見者が市町村に直接通報・相談を行ってください。</a:t>
            </a:r>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48</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t>【</a:t>
            </a:r>
            <a:r>
              <a:rPr kumimoji="1" lang="ja-JP" altLang="en-US" b="1" dirty="0" smtClean="0"/>
              <a:t>施設職員の責務</a:t>
            </a:r>
            <a:r>
              <a:rPr kumimoji="1" lang="en-US" altLang="ja-JP" b="1" dirty="0" smtClean="0"/>
              <a:t>】</a:t>
            </a:r>
          </a:p>
          <a:p>
            <a:pPr>
              <a:buNone/>
            </a:pPr>
            <a:endParaRPr kumimoji="1" lang="en-US" altLang="ja-JP" dirty="0" smtClean="0"/>
          </a:p>
          <a:p>
            <a:pPr>
              <a:buNone/>
            </a:pPr>
            <a:r>
              <a:rPr kumimoji="1" lang="ja-JP" altLang="en-US" dirty="0" smtClean="0"/>
              <a:t>・虐待が発生した後の、施設職員としての責務についてです。</a:t>
            </a:r>
            <a:endParaRPr kumimoji="1" lang="en-US" altLang="ja-JP" dirty="0" smtClean="0"/>
          </a:p>
          <a:p>
            <a:pPr>
              <a:buNone/>
            </a:pPr>
            <a:endParaRPr kumimoji="1" lang="en-US" altLang="ja-JP" dirty="0" smtClean="0"/>
          </a:p>
          <a:p>
            <a:pPr lvl="1"/>
            <a:r>
              <a:rPr kumimoji="1" lang="ja-JP" altLang="en-US" b="1" u="sng" dirty="0" smtClean="0"/>
              <a:t>虐待と思われる行為や不適切なケアを発見した場合は、その場で職員を注意喚起する。</a:t>
            </a:r>
            <a:endParaRPr kumimoji="1" lang="en-US" altLang="ja-JP" b="1" u="sng" dirty="0" smtClean="0"/>
          </a:p>
          <a:p>
            <a:pPr lvl="1">
              <a:buNone/>
            </a:pPr>
            <a:r>
              <a:rPr kumimoji="1" lang="ja-JP" altLang="en-US" b="1" u="none" dirty="0" smtClean="0"/>
              <a:t>（日ごろから、注意し合える組織風土を作っておくことが大切です。）</a:t>
            </a:r>
            <a:endParaRPr kumimoji="1" lang="en-US" altLang="ja-JP" b="1" u="none" dirty="0" smtClean="0"/>
          </a:p>
          <a:p>
            <a:pPr lvl="1"/>
            <a:endParaRPr kumimoji="1" lang="ja-JP" altLang="en-US" b="1" u="sng" dirty="0" smtClean="0"/>
          </a:p>
          <a:p>
            <a:pPr lvl="1"/>
            <a:r>
              <a:rPr kumimoji="1" lang="ja-JP" altLang="en-US" b="1" u="sng" dirty="0" smtClean="0"/>
              <a:t>見てみぬ振りをするのではなく、上司や管理者に相談・報告する。</a:t>
            </a:r>
            <a:endParaRPr kumimoji="1" lang="en-US" altLang="ja-JP" b="1" u="sng" dirty="0" smtClean="0"/>
          </a:p>
          <a:p>
            <a:pPr lvl="1"/>
            <a:endParaRPr kumimoji="1" lang="ja-JP" altLang="en-US" b="1" u="sng" dirty="0" smtClean="0"/>
          </a:p>
          <a:p>
            <a:pPr lvl="1"/>
            <a:r>
              <a:rPr kumimoji="1" lang="ja-JP" altLang="en-US" b="1" u="sng" dirty="0" smtClean="0"/>
              <a:t>自分自身が虐待と思われる行為や不適切なケアを行った場合も早期に上司に報告する。</a:t>
            </a:r>
            <a:endParaRPr kumimoji="1" lang="en-US" altLang="ja-JP" b="1" u="sng" dirty="0" smtClean="0"/>
          </a:p>
          <a:p>
            <a:pPr lvl="1"/>
            <a:endParaRPr kumimoji="1" lang="en-US" altLang="ja-JP" dirty="0" smtClean="0"/>
          </a:p>
          <a:p>
            <a:pPr>
              <a:buNone/>
            </a:pPr>
            <a:r>
              <a:rPr kumimoji="1" lang="ja-JP" altLang="en-US" dirty="0" smtClean="0"/>
              <a:t>・高齢者虐待の</a:t>
            </a:r>
            <a:r>
              <a:rPr kumimoji="1" lang="ja-JP" altLang="en-US" b="1" u="sng" dirty="0" smtClean="0"/>
              <a:t>通報は施設職員全員の義務</a:t>
            </a:r>
            <a:r>
              <a:rPr kumimoji="1" lang="ja-JP" altLang="en-US" dirty="0" smtClean="0"/>
              <a:t>ということも忘れずにいてください。</a:t>
            </a:r>
          </a:p>
          <a:p>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49</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Font typeface="Arial" pitchFamily="34" charset="0"/>
              <a:buNone/>
            </a:pPr>
            <a:r>
              <a:rPr kumimoji="1" lang="en-US" altLang="ja-JP" b="1" dirty="0" smtClean="0">
                <a:solidFill>
                  <a:srgbClr val="FF0000"/>
                </a:solidFill>
              </a:rPr>
              <a:t>【</a:t>
            </a:r>
            <a:r>
              <a:rPr kumimoji="1" lang="ja-JP" altLang="en-US" b="1" dirty="0" smtClean="0">
                <a:solidFill>
                  <a:srgbClr val="FF0000"/>
                </a:solidFill>
              </a:rPr>
              <a:t>法の趣旨</a:t>
            </a:r>
            <a:r>
              <a:rPr kumimoji="1" lang="en-US" altLang="ja-JP" b="1" dirty="0" smtClean="0">
                <a:solidFill>
                  <a:srgbClr val="FF0000"/>
                </a:solidFill>
              </a:rPr>
              <a:t>】</a:t>
            </a:r>
          </a:p>
          <a:p>
            <a:pPr>
              <a:buFont typeface="Arial" pitchFamily="34" charset="0"/>
              <a:buNone/>
            </a:pPr>
            <a:endParaRPr kumimoji="1" lang="en-US" altLang="ja-JP" b="1" dirty="0" smtClean="0">
              <a:solidFill>
                <a:srgbClr val="FF0000"/>
              </a:solidFill>
            </a:endParaRPr>
          </a:p>
          <a:p>
            <a:pPr>
              <a:buFont typeface="Arial" pitchFamily="34" charset="0"/>
              <a:buChar char="•"/>
            </a:pPr>
            <a:r>
              <a:rPr kumimoji="1" lang="ja-JP" altLang="en-US" dirty="0" smtClean="0"/>
              <a:t>高齢者虐待防止法の第</a:t>
            </a:r>
            <a:r>
              <a:rPr kumimoji="1" lang="ja-JP" altLang="en-US" b="1" u="sng" dirty="0" smtClean="0"/>
              <a:t>１条に法律の目的</a:t>
            </a:r>
            <a:r>
              <a:rPr kumimoji="1" lang="ja-JP" altLang="en-US" b="0" u="none" dirty="0" smtClean="0"/>
              <a:t>が記されています。</a:t>
            </a:r>
            <a:endParaRPr kumimoji="1" lang="en-US" altLang="ja-JP" b="0" u="none" dirty="0" smtClean="0"/>
          </a:p>
          <a:p>
            <a:pPr>
              <a:buFont typeface="Arial" pitchFamily="34" charset="0"/>
              <a:buChar char="•"/>
            </a:pPr>
            <a:endParaRPr kumimoji="1" lang="en-US" altLang="ja-JP" b="0" u="none" dirty="0" smtClean="0"/>
          </a:p>
          <a:p>
            <a:pPr>
              <a:buFont typeface="Arial" pitchFamily="34" charset="0"/>
              <a:buChar char="•"/>
            </a:pPr>
            <a:r>
              <a:rPr kumimoji="1" lang="ja-JP" altLang="en-US" b="1" u="sng" dirty="0" smtClean="0"/>
              <a:t>高齢者の尊厳を保持するためには、高齢者虐待を防止することが極めて重要であるので、そのために様々な措置を定める</a:t>
            </a:r>
            <a:r>
              <a:rPr kumimoji="1" lang="ja-JP" altLang="en-US" dirty="0" smtClean="0"/>
              <a:t>とあります。</a:t>
            </a:r>
            <a:endParaRPr kumimoji="1" lang="en-US" altLang="ja-JP" dirty="0" smtClean="0"/>
          </a:p>
          <a:p>
            <a:pPr>
              <a:buFont typeface="Arial" pitchFamily="34" charset="0"/>
              <a:buChar char="•"/>
            </a:pPr>
            <a:r>
              <a:rPr kumimoji="1" lang="ja-JP" altLang="en-US" dirty="0" smtClean="0"/>
              <a:t>そして、そのことによって、</a:t>
            </a:r>
            <a:r>
              <a:rPr kumimoji="1" lang="ja-JP" altLang="en-US" b="1" u="sng" dirty="0" smtClean="0"/>
              <a:t>高齢者の権利利益の擁護を目的</a:t>
            </a:r>
            <a:r>
              <a:rPr kumimoji="1" lang="ja-JP" altLang="en-US" dirty="0" smtClean="0"/>
              <a:t>としているとあります。</a:t>
            </a:r>
            <a:endParaRPr kumimoji="1" lang="en-US" altLang="ja-JP" dirty="0" smtClean="0"/>
          </a:p>
          <a:p>
            <a:pPr>
              <a:buFont typeface="Arial" pitchFamily="34" charset="0"/>
              <a:buChar char="•"/>
            </a:pPr>
            <a:endParaRPr kumimoji="1" lang="en-US" altLang="ja-JP" dirty="0" smtClean="0"/>
          </a:p>
          <a:p>
            <a:pPr>
              <a:buFont typeface="Arial" pitchFamily="34" charset="0"/>
              <a:buChar char="•"/>
            </a:pPr>
            <a:r>
              <a:rPr kumimoji="1" lang="ja-JP" altLang="en-US" dirty="0" smtClean="0"/>
              <a:t>つまりこの法律は</a:t>
            </a:r>
            <a:r>
              <a:rPr kumimoji="1" lang="ja-JP" altLang="en-US" b="1" u="sng" dirty="0" smtClean="0"/>
              <a:t>「高齢者の権利擁護」が目的</a:t>
            </a:r>
            <a:r>
              <a:rPr kumimoji="1" lang="ja-JP" altLang="en-US" dirty="0" smtClean="0"/>
              <a:t>で作られました。</a:t>
            </a:r>
            <a:endParaRPr kumimoji="1" lang="en-US" altLang="ja-JP" dirty="0" smtClean="0"/>
          </a:p>
          <a:p>
            <a:pPr>
              <a:buFont typeface="Arial" pitchFamily="34" charset="0"/>
              <a:buChar char="•"/>
            </a:pPr>
            <a:endParaRPr kumimoji="1" lang="en-US" altLang="ja-JP" dirty="0" smtClean="0"/>
          </a:p>
          <a:p>
            <a:pPr>
              <a:buFont typeface="Arial" pitchFamily="34" charset="0"/>
              <a:buChar char="•"/>
            </a:pPr>
            <a:r>
              <a:rPr kumimoji="1" lang="ja-JP" altLang="en-US" dirty="0" smtClean="0"/>
              <a:t>この「高齢者の権利擁護」という目的のために、次の２つのことを定めています。</a:t>
            </a:r>
            <a:endParaRPr kumimoji="1" lang="en-US" altLang="ja-JP" dirty="0" smtClean="0"/>
          </a:p>
          <a:p>
            <a:pPr>
              <a:buFont typeface="Arial" pitchFamily="34" charset="0"/>
              <a:buNone/>
            </a:pPr>
            <a:endParaRPr kumimoji="1" lang="en-US" altLang="ja-JP" dirty="0" smtClean="0"/>
          </a:p>
          <a:p>
            <a:pPr>
              <a:buFont typeface="Arial" pitchFamily="34" charset="0"/>
              <a:buNone/>
            </a:pPr>
            <a:r>
              <a:rPr kumimoji="1" lang="ja-JP" altLang="en-US" dirty="0" smtClean="0"/>
              <a:t>　①虐待を受けた</a:t>
            </a:r>
            <a:r>
              <a:rPr kumimoji="1" lang="ja-JP" altLang="en-US" b="1" u="sng" dirty="0" smtClean="0"/>
              <a:t>高齢者を保護する</a:t>
            </a:r>
            <a:r>
              <a:rPr kumimoji="1" lang="ja-JP" altLang="en-US" dirty="0" smtClean="0"/>
              <a:t>ための措置。</a:t>
            </a:r>
            <a:endParaRPr kumimoji="1" lang="en-US" altLang="ja-JP" dirty="0" smtClean="0"/>
          </a:p>
          <a:p>
            <a:pPr>
              <a:buFont typeface="Arial" pitchFamily="34" charset="0"/>
              <a:buNone/>
            </a:pPr>
            <a:r>
              <a:rPr kumimoji="1" lang="ja-JP" altLang="en-US" dirty="0" smtClean="0"/>
              <a:t>　②</a:t>
            </a:r>
            <a:r>
              <a:rPr kumimoji="1" lang="ja-JP" altLang="en-US" b="1" u="sng" dirty="0" smtClean="0"/>
              <a:t>養護者（家庭で高齢者の世話をしている家族など）の負担を軽く</a:t>
            </a:r>
            <a:r>
              <a:rPr kumimoji="1" lang="ja-JP" altLang="en-US" dirty="0" smtClean="0"/>
              <a:t>することで高齢者虐待を防止するための措置。</a:t>
            </a:r>
            <a:endParaRPr kumimoji="1" lang="en-US" altLang="ja-JP" dirty="0" smtClean="0"/>
          </a:p>
          <a:p>
            <a:pPr>
              <a:buFont typeface="Arial" pitchFamily="34" charset="0"/>
              <a:buNone/>
            </a:pPr>
            <a:endParaRPr kumimoji="1" lang="en-US" altLang="ja-JP" dirty="0" smtClean="0"/>
          </a:p>
          <a:p>
            <a:pPr>
              <a:buFont typeface="Arial" pitchFamily="34" charset="0"/>
              <a:buChar char="•"/>
            </a:pPr>
            <a:r>
              <a:rPr kumimoji="1" lang="ja-JP" altLang="en-US" dirty="0" smtClean="0"/>
              <a:t>高齢者虐待防止法は、</a:t>
            </a:r>
            <a:r>
              <a:rPr kumimoji="1" lang="ja-JP" altLang="en-US" b="1" u="sng" dirty="0" smtClean="0"/>
              <a:t>虐待を受けた高齢者だけではなく、虐待をおこなった養護者に対する支援を行うことが法律に明記されていることがポイント</a:t>
            </a:r>
            <a:r>
              <a:rPr kumimoji="1" lang="ja-JP" altLang="en-US" dirty="0" smtClean="0"/>
              <a:t>としてあげられます。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5</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pPr>
              <a:buNone/>
            </a:pPr>
            <a:r>
              <a:rPr kumimoji="1" lang="en-US" altLang="ja-JP" b="1" dirty="0" smtClean="0"/>
              <a:t>【</a:t>
            </a:r>
            <a:r>
              <a:rPr kumimoji="1" lang="ja-JP" altLang="en-US" b="1" dirty="0" smtClean="0"/>
              <a:t>施設管理者としての責務</a:t>
            </a:r>
            <a:r>
              <a:rPr kumimoji="1" lang="en-US" altLang="ja-JP" b="1" dirty="0" smtClean="0"/>
              <a:t>】</a:t>
            </a:r>
          </a:p>
          <a:p>
            <a:pPr>
              <a:buNone/>
            </a:pPr>
            <a:endParaRPr kumimoji="1" lang="en-US" altLang="ja-JP" dirty="0" smtClean="0"/>
          </a:p>
          <a:p>
            <a:r>
              <a:rPr kumimoji="1" lang="ja-JP" altLang="en-US" dirty="0" smtClean="0"/>
              <a:t>施設管理者は、より強いリーダーシップが求められています。</a:t>
            </a:r>
            <a:endParaRPr kumimoji="1" lang="en-US" altLang="ja-JP" dirty="0" smtClean="0"/>
          </a:p>
          <a:p>
            <a:pPr>
              <a:buNone/>
            </a:pPr>
            <a:endParaRPr kumimoji="1" lang="en-US" altLang="ja-JP" dirty="0" smtClean="0"/>
          </a:p>
          <a:p>
            <a:pPr>
              <a:buNone/>
            </a:pPr>
            <a:r>
              <a:rPr kumimoji="1" lang="ja-JP" altLang="en-US" b="1" u="sng" dirty="0" smtClean="0"/>
              <a:t>１　利用者への対応</a:t>
            </a:r>
            <a:endParaRPr kumimoji="1" lang="en-US" altLang="ja-JP" b="1" u="sng" dirty="0" smtClean="0"/>
          </a:p>
          <a:p>
            <a:pPr>
              <a:buNone/>
            </a:pPr>
            <a:endParaRPr kumimoji="1" lang="en-US" altLang="ja-JP" b="1" u="sng" dirty="0" smtClean="0"/>
          </a:p>
          <a:p>
            <a:pPr>
              <a:buNone/>
            </a:pPr>
            <a:r>
              <a:rPr kumimoji="1" lang="ja-JP" altLang="en-US" b="1" dirty="0" smtClean="0"/>
              <a:t>・</a:t>
            </a:r>
            <a:r>
              <a:rPr kumimoji="1" lang="ja-JP" altLang="en-US" b="1" u="sng" dirty="0" smtClean="0"/>
              <a:t>利用者の安全確認</a:t>
            </a:r>
            <a:r>
              <a:rPr kumimoji="1" lang="ja-JP" altLang="en-US" dirty="0" smtClean="0"/>
              <a:t>、</a:t>
            </a:r>
            <a:r>
              <a:rPr kumimoji="1" lang="ja-JP" altLang="en-US" b="1" u="sng" dirty="0" smtClean="0"/>
              <a:t>治療の必要性の有無の確認</a:t>
            </a:r>
            <a:r>
              <a:rPr kumimoji="1" lang="ja-JP" altLang="en-US" dirty="0" smtClean="0"/>
              <a:t>と</a:t>
            </a:r>
            <a:r>
              <a:rPr kumimoji="1" lang="ja-JP" altLang="en-US" b="1" u="sng" dirty="0" smtClean="0"/>
              <a:t>治療の手配</a:t>
            </a:r>
            <a:r>
              <a:rPr kumimoji="1" lang="ja-JP" altLang="en-US" dirty="0" smtClean="0"/>
              <a:t>など必要に応じて対応します。</a:t>
            </a:r>
            <a:endParaRPr kumimoji="1" lang="en-US" altLang="ja-JP" dirty="0" smtClean="0"/>
          </a:p>
          <a:p>
            <a:pPr>
              <a:buNone/>
            </a:pPr>
            <a:r>
              <a:rPr kumimoji="1" lang="ja-JP" altLang="en-US" dirty="0" smtClean="0"/>
              <a:t>・心理的虐待は、本人の話を聴くなどして</a:t>
            </a:r>
            <a:r>
              <a:rPr kumimoji="1" lang="ja-JP" altLang="en-US" b="1" u="sng" dirty="0" smtClean="0"/>
              <a:t>不安を取り除く</a:t>
            </a:r>
            <a:r>
              <a:rPr kumimoji="1" lang="ja-JP" altLang="en-US" dirty="0" smtClean="0"/>
              <a:t>。</a:t>
            </a:r>
            <a:endParaRPr kumimoji="1" lang="en-US" altLang="ja-JP" dirty="0" smtClean="0"/>
          </a:p>
          <a:p>
            <a:pPr lvl="1">
              <a:buNone/>
            </a:pPr>
            <a:endParaRPr kumimoji="1" lang="en-US" altLang="ja-JP" dirty="0" smtClean="0"/>
          </a:p>
          <a:p>
            <a:pPr>
              <a:buNone/>
            </a:pPr>
            <a:r>
              <a:rPr kumimoji="1" lang="ja-JP" altLang="en-US" b="1" u="sng" dirty="0" smtClean="0"/>
              <a:t>２　家族への対応</a:t>
            </a:r>
            <a:endParaRPr kumimoji="1" lang="en-US" altLang="ja-JP" b="1" u="sng" dirty="0" smtClean="0"/>
          </a:p>
          <a:p>
            <a:pPr>
              <a:buNone/>
            </a:pPr>
            <a:r>
              <a:rPr kumimoji="1" lang="ja-JP" altLang="en-US" dirty="0" smtClean="0"/>
              <a:t>・事実確認後、速やかに虐待の経過について</a:t>
            </a:r>
            <a:r>
              <a:rPr kumimoji="1" lang="ja-JP" altLang="en-US" b="1" u="sng" dirty="0" smtClean="0"/>
              <a:t>連絡と謝罪</a:t>
            </a:r>
            <a:r>
              <a:rPr kumimoji="1" lang="ja-JP" altLang="en-US" dirty="0" smtClean="0"/>
              <a:t>を行う。</a:t>
            </a:r>
            <a:endParaRPr kumimoji="1" lang="en-US" altLang="ja-JP" dirty="0" smtClean="0"/>
          </a:p>
          <a:p>
            <a:pPr>
              <a:buNone/>
            </a:pPr>
            <a:endParaRPr kumimoji="1" lang="en-US" altLang="ja-JP" dirty="0" smtClean="0"/>
          </a:p>
          <a:p>
            <a:pPr>
              <a:buNone/>
            </a:pPr>
            <a:r>
              <a:rPr kumimoji="1" lang="ja-JP" altLang="en-US" b="1" u="sng" dirty="0" smtClean="0"/>
              <a:t>３　虐待者の対応</a:t>
            </a:r>
            <a:endParaRPr kumimoji="1" lang="en-US" altLang="ja-JP" b="1" u="sng" dirty="0" smtClean="0"/>
          </a:p>
          <a:p>
            <a:pPr>
              <a:buNone/>
            </a:pPr>
            <a:r>
              <a:rPr kumimoji="1" lang="ja-JP" altLang="en-US" dirty="0" smtClean="0"/>
              <a:t>・</a:t>
            </a:r>
            <a:r>
              <a:rPr kumimoji="1" lang="ja-JP" altLang="en-US" b="1" u="sng" dirty="0" smtClean="0"/>
              <a:t>虐待が疑われる職員に事実確認</a:t>
            </a:r>
            <a:r>
              <a:rPr kumimoji="1" lang="ja-JP" altLang="en-US" dirty="0" smtClean="0"/>
              <a:t>を行う。</a:t>
            </a:r>
            <a:endParaRPr kumimoji="1" lang="en-US" altLang="ja-JP" dirty="0" smtClean="0"/>
          </a:p>
          <a:p>
            <a:pPr lvl="0">
              <a:buNone/>
            </a:pPr>
            <a:endParaRPr kumimoji="1" lang="en-US" altLang="ja-JP" dirty="0" smtClean="0"/>
          </a:p>
          <a:p>
            <a:pPr lvl="0">
              <a:buNone/>
            </a:pPr>
            <a:r>
              <a:rPr kumimoji="1" lang="ja-JP" altLang="en-US" b="1" u="sng" dirty="0" smtClean="0"/>
              <a:t>４　他の職員の対応</a:t>
            </a:r>
            <a:endParaRPr kumimoji="1" lang="en-US" altLang="ja-JP" b="0" u="none" dirty="0" smtClean="0"/>
          </a:p>
          <a:p>
            <a:pPr lvl="0">
              <a:buNone/>
            </a:pPr>
            <a:r>
              <a:rPr kumimoji="1" lang="ja-JP" altLang="en-US" b="1" u="sng" dirty="0" smtClean="0"/>
              <a:t>・虐待の事実の共有</a:t>
            </a:r>
            <a:r>
              <a:rPr kumimoji="1" lang="ja-JP" altLang="en-US" dirty="0" smtClean="0"/>
              <a:t>を行います。</a:t>
            </a:r>
            <a:endParaRPr kumimoji="1" lang="en-US" altLang="ja-JP" dirty="0" smtClean="0"/>
          </a:p>
          <a:p>
            <a:pPr lvl="0">
              <a:buNone/>
            </a:pPr>
            <a:endParaRPr kumimoji="1" lang="en-US" altLang="ja-JP" dirty="0" smtClean="0"/>
          </a:p>
          <a:p>
            <a:pPr lvl="0">
              <a:buNone/>
            </a:pPr>
            <a:r>
              <a:rPr kumimoji="1" lang="ja-JP" altLang="en-US" b="1" u="sng" dirty="0" smtClean="0"/>
              <a:t>５　相談者の保護</a:t>
            </a:r>
            <a:endParaRPr kumimoji="1" lang="en-US" altLang="ja-JP" b="1" u="sng" dirty="0" smtClean="0"/>
          </a:p>
          <a:p>
            <a:pPr lvl="0">
              <a:buNone/>
            </a:pPr>
            <a:r>
              <a:rPr kumimoji="1" lang="ja-JP" altLang="en-US" dirty="0" smtClean="0"/>
              <a:t>・高齢者虐待防止法では、高齢者虐待の通報等を行った従事者等は、</a:t>
            </a:r>
            <a:r>
              <a:rPr kumimoji="1" lang="ja-JP" altLang="en-US" b="1" u="sng" dirty="0" smtClean="0"/>
              <a:t>通報をしたことを理由に、解雇、その他不利益な取り扱いを受けない</a:t>
            </a:r>
            <a:r>
              <a:rPr kumimoji="1" lang="ja-JP" altLang="en-US" dirty="0" smtClean="0"/>
              <a:t>ことと規定されています。</a:t>
            </a:r>
            <a:endParaRPr kumimoji="1" lang="en-US" altLang="ja-JP" dirty="0" smtClean="0"/>
          </a:p>
          <a:p>
            <a:pPr lvl="0">
              <a:buNone/>
            </a:pPr>
            <a:endParaRPr kumimoji="1" lang="en-US" altLang="ja-JP" dirty="0" smtClean="0"/>
          </a:p>
          <a:p>
            <a:pPr lvl="0">
              <a:buNone/>
            </a:pPr>
            <a:r>
              <a:rPr kumimoji="1" lang="ja-JP" altLang="en-US" b="1" u="sng" dirty="0" smtClean="0"/>
              <a:t>６　施設全体の取組み</a:t>
            </a:r>
            <a:endParaRPr kumimoji="1" lang="en-US" altLang="ja-JP" b="1" u="sng" dirty="0" smtClean="0"/>
          </a:p>
          <a:p>
            <a:pPr lvl="0">
              <a:buNone/>
            </a:pPr>
            <a:r>
              <a:rPr kumimoji="1" lang="ja-JP" altLang="en-US" dirty="0" smtClean="0"/>
              <a:t>・管理者が中心となって行う必要がありますが、</a:t>
            </a:r>
            <a:r>
              <a:rPr lang="ja-JP" altLang="en-US" b="1" u="sng" dirty="0" smtClean="0"/>
              <a:t>管理者だけでなくすべての職員が周知して取り組む</a:t>
            </a:r>
            <a:r>
              <a:rPr lang="ja-JP" altLang="en-US" dirty="0" smtClean="0"/>
              <a:t>ことが望まれます。</a:t>
            </a:r>
            <a:endParaRPr lang="en-US" altLang="ja-JP" dirty="0" smtClean="0"/>
          </a:p>
          <a:p>
            <a:pPr lvl="0">
              <a:buNone/>
            </a:pPr>
            <a:endParaRPr lang="en-US" altLang="ja-JP" dirty="0" smtClean="0"/>
          </a:p>
          <a:p>
            <a:pPr lvl="0">
              <a:buNone/>
            </a:pPr>
            <a:r>
              <a:rPr kumimoji="1" lang="ja-JP" altLang="en-US" b="1" u="sng" dirty="0" smtClean="0"/>
              <a:t>７　行政への報告と協力</a:t>
            </a:r>
            <a:endParaRPr kumimoji="1" lang="en-US" altLang="ja-JP" b="1" u="sng" dirty="0" smtClean="0"/>
          </a:p>
          <a:p>
            <a:pPr lvl="0">
              <a:buNone/>
            </a:pPr>
            <a:r>
              <a:rPr kumimoji="1" lang="ja-JP" altLang="en-US" dirty="0" smtClean="0"/>
              <a:t>・</a:t>
            </a:r>
            <a:r>
              <a:rPr kumimoji="1" lang="ja-JP" altLang="en-US" b="1" u="sng" dirty="0" smtClean="0"/>
              <a:t>行政に報告し、行政の調査に協力</a:t>
            </a:r>
            <a:r>
              <a:rPr kumimoji="1" lang="ja-JP" altLang="en-US" dirty="0" smtClean="0"/>
              <a:t>することは管理者の責務です。</a:t>
            </a:r>
            <a:endParaRPr kumimoji="1" lang="en-US" altLang="ja-JP" dirty="0" smtClean="0"/>
          </a:p>
          <a:p>
            <a:pPr lvl="1"/>
            <a:endParaRPr kumimoji="1" lang="ja-JP" altLang="en-US" dirty="0" smtClean="0"/>
          </a:p>
          <a:p>
            <a:pPr>
              <a:buNone/>
            </a:pPr>
            <a:endParaRPr kumimoji="1" lang="en-US" altLang="ja-JP" dirty="0" smtClean="0"/>
          </a:p>
          <a:p>
            <a:pPr lvl="0">
              <a:buNone/>
            </a:pPr>
            <a:endParaRPr kumimoji="1" lang="ja-JP" altLang="en-US" dirty="0" smtClean="0"/>
          </a:p>
          <a:p>
            <a:pPr lvl="0">
              <a:buNone/>
            </a:pPr>
            <a:endParaRPr kumimoji="1" lang="ja-JP" altLang="en-US" dirty="0" smtClean="0"/>
          </a:p>
          <a:p>
            <a:pPr>
              <a:buNone/>
            </a:pP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50</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fontScale="92500" lnSpcReduction="20000"/>
          </a:bodyPr>
          <a:lstStyle/>
          <a:p>
            <a:pPr>
              <a:buNone/>
            </a:pPr>
            <a:r>
              <a:rPr kumimoji="1" lang="en-US" altLang="ja-JP" sz="1700" b="1" dirty="0" smtClean="0"/>
              <a:t>【</a:t>
            </a:r>
            <a:r>
              <a:rPr kumimoji="1" lang="ja-JP" altLang="en-US" sz="1700" b="1" dirty="0" smtClean="0"/>
              <a:t>再発防止に向けた取組み</a:t>
            </a:r>
            <a:r>
              <a:rPr kumimoji="1" lang="en-US" altLang="ja-JP" sz="1700" b="1" dirty="0" smtClean="0"/>
              <a:t>】</a:t>
            </a:r>
          </a:p>
          <a:p>
            <a:pPr>
              <a:buNone/>
            </a:pPr>
            <a:endParaRPr kumimoji="1" lang="en-US" altLang="ja-JP" sz="1700" dirty="0" smtClean="0"/>
          </a:p>
          <a:p>
            <a:pPr>
              <a:buNone/>
            </a:pPr>
            <a:r>
              <a:rPr kumimoji="1" lang="ja-JP" altLang="en-US" sz="1700" b="1" u="sng" dirty="0" smtClean="0"/>
              <a:t>１　虐待事例、発生原因の調査分析</a:t>
            </a:r>
            <a:endParaRPr kumimoji="1" lang="en-US" altLang="ja-JP" sz="1700" b="1" u="sng" dirty="0" smtClean="0"/>
          </a:p>
          <a:p>
            <a:pPr>
              <a:buNone/>
            </a:pPr>
            <a:endParaRPr kumimoji="1" lang="en-US" altLang="ja-JP" sz="1700" dirty="0" smtClean="0"/>
          </a:p>
          <a:p>
            <a:pPr>
              <a:buNone/>
            </a:pPr>
            <a:r>
              <a:rPr kumimoji="1" lang="ja-JP" altLang="en-US" sz="1700" b="1" u="sng" dirty="0" smtClean="0"/>
              <a:t>２　再発防止に向けた職員会議の活性化</a:t>
            </a:r>
            <a:endParaRPr kumimoji="1" lang="en-US" altLang="ja-JP" sz="1700" b="1" u="sng" dirty="0" smtClean="0"/>
          </a:p>
          <a:p>
            <a:pPr>
              <a:buNone/>
            </a:pPr>
            <a:endParaRPr kumimoji="1"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３　苦情受付、処理体制の見直しと組織としての体制の明確化</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４　個別ケア（不適切なケア改善の重視）の充実</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b="1" u="sng" dirty="0" smtClean="0"/>
          </a:p>
          <a:p>
            <a:pPr>
              <a:buNone/>
            </a:pPr>
            <a:r>
              <a:rPr lang="ja-JP" altLang="en-US" sz="1700" b="1" u="sng" dirty="0" smtClean="0"/>
              <a:t>５　職場内研修の徹底</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６　働きやすい職場環境の実現</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lang="ja-JP" altLang="en-US" sz="1700" b="1" u="sng" dirty="0" smtClean="0"/>
              <a:t>７　開かれた施設づくり</a:t>
            </a:r>
            <a:endParaRPr lang="en-US" altLang="ja-JP" sz="17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700" dirty="0" smtClean="0"/>
              <a:t>再発防止に向けた取組みは、</a:t>
            </a:r>
            <a:r>
              <a:rPr lang="ja-JP" altLang="en-US" sz="1700" b="1" u="sng" dirty="0" smtClean="0"/>
              <a:t>管理者だけが行っていくのではなく、施設全体の取組み</a:t>
            </a:r>
            <a:r>
              <a:rPr lang="ja-JP" altLang="en-US" sz="1700" dirty="0" smtClean="0"/>
              <a:t>として考えていく必要があります。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ja-JP" altLang="en-US" sz="1700" dirty="0" smtClean="0"/>
              <a:t>職員一人一人が、再発防止に向けた取組みに積極的に関わっていただければと思います。</a:t>
            </a:r>
            <a:endParaRPr lang="en-US" altLang="ja-JP" sz="17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ja-JP" altLang="en-US"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05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100" dirty="0" smtClean="0"/>
          </a:p>
          <a:p>
            <a:endParaRPr kumimoji="1" lang="ja-JP" altLang="en-US"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100"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altLang="ja-JP" sz="1100"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altLang="ja-JP" sz="1100"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51</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これで、高齢者</a:t>
            </a:r>
            <a:r>
              <a:rPr lang="ja-JP" altLang="en-US" dirty="0" smtClean="0"/>
              <a:t>の</a:t>
            </a:r>
            <a:r>
              <a:rPr kumimoji="1" lang="ja-JP" altLang="en-US" dirty="0" smtClean="0"/>
              <a:t>権利擁護のための研修プログラムは終わりです。</a:t>
            </a:r>
            <a:endParaRPr kumimoji="1" lang="en-US" altLang="ja-JP" dirty="0" smtClean="0"/>
          </a:p>
          <a:p>
            <a:r>
              <a:rPr lang="ja-JP" altLang="en-US" dirty="0" smtClean="0"/>
              <a:t>お疲れ様でした。</a:t>
            </a:r>
            <a:endParaRPr kumimoji="1" lang="ja-JP" altLang="en-US" dirty="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52</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定義</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dirty="0" smtClean="0">
                <a:solidFill>
                  <a:srgbClr val="FF0000"/>
                </a:solidFill>
              </a:rPr>
              <a:t>高齢者虐待防止法では、高齢者虐待を次の２つに分けて定義しています。</a:t>
            </a:r>
            <a:endParaRPr kumimoji="1" lang="en-US" altLang="ja-JP" dirty="0" smtClean="0">
              <a:solidFill>
                <a:srgbClr val="FF0000"/>
              </a:solidFill>
            </a:endParaRPr>
          </a:p>
          <a:p>
            <a:pPr>
              <a:buNone/>
            </a:pPr>
            <a:endParaRPr kumimoji="1" lang="en-US" altLang="ja-JP" dirty="0" smtClean="0">
              <a:solidFill>
                <a:srgbClr val="FF0000"/>
              </a:solidFill>
            </a:endParaRPr>
          </a:p>
          <a:p>
            <a:pPr>
              <a:buNone/>
            </a:pPr>
            <a:r>
              <a:rPr kumimoji="1" lang="ja-JP" altLang="en-US" dirty="0" smtClean="0">
                <a:solidFill>
                  <a:srgbClr val="FF0000"/>
                </a:solidFill>
              </a:rPr>
              <a:t>①家庭で高齢者を介護する</a:t>
            </a:r>
            <a:r>
              <a:rPr kumimoji="1" lang="ja-JP" altLang="en-US" b="1" u="sng" dirty="0" smtClean="0">
                <a:solidFill>
                  <a:srgbClr val="FF0000"/>
                </a:solidFill>
              </a:rPr>
              <a:t>家族などによる虐待を対象とする「養護者による高齢者虐待」</a:t>
            </a:r>
            <a:r>
              <a:rPr kumimoji="1" lang="ja-JP" altLang="en-US" b="0" u="none" dirty="0" smtClean="0">
                <a:solidFill>
                  <a:srgbClr val="FF0000"/>
                </a:solidFill>
              </a:rPr>
              <a:t>。</a:t>
            </a:r>
            <a:endParaRPr kumimoji="1" lang="en-US" altLang="ja-JP" dirty="0" smtClean="0">
              <a:solidFill>
                <a:srgbClr val="FF0000"/>
              </a:solidFill>
            </a:endParaRPr>
          </a:p>
          <a:p>
            <a:pPr>
              <a:buNone/>
            </a:pPr>
            <a:r>
              <a:rPr kumimoji="1" lang="ja-JP" altLang="en-US" dirty="0" smtClean="0">
                <a:solidFill>
                  <a:srgbClr val="FF0000"/>
                </a:solidFill>
              </a:rPr>
              <a:t>②老人福祉法・介護保険法に基づく</a:t>
            </a:r>
            <a:r>
              <a:rPr kumimoji="1" lang="ja-JP" altLang="en-US" b="1" u="sng" dirty="0" smtClean="0">
                <a:solidFill>
                  <a:srgbClr val="FF0000"/>
                </a:solidFill>
              </a:rPr>
              <a:t>高齢者施設やサービスに従事する者による虐待を対象とする「養介護施設従事者等による高齢者虐待」</a:t>
            </a:r>
            <a:r>
              <a:rPr kumimoji="1" lang="ja-JP" altLang="en-US" b="0" u="none" dirty="0" smtClean="0">
                <a:solidFill>
                  <a:srgbClr val="FF0000"/>
                </a:solidFill>
              </a:rPr>
              <a:t>。</a:t>
            </a:r>
            <a:endParaRPr kumimoji="1" lang="en-US" altLang="ja-JP" dirty="0" smtClean="0">
              <a:solidFill>
                <a:srgbClr val="FF0000"/>
              </a:solidFill>
            </a:endParaRPr>
          </a:p>
          <a:p>
            <a:pPr>
              <a:buNone/>
            </a:pP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b="0" u="none" dirty="0" smtClean="0">
                <a:solidFill>
                  <a:srgbClr val="FF0000"/>
                </a:solidFill>
              </a:rPr>
              <a:t>「</a:t>
            </a:r>
            <a:r>
              <a:rPr kumimoji="1" lang="ja-JP" altLang="en-US" b="1" u="sng" dirty="0" smtClean="0">
                <a:solidFill>
                  <a:srgbClr val="FF0000"/>
                </a:solidFill>
              </a:rPr>
              <a:t>高齢者」とは</a:t>
            </a:r>
            <a:r>
              <a:rPr kumimoji="1" lang="en-US" altLang="ja-JP" b="1" u="sng" dirty="0" smtClean="0">
                <a:solidFill>
                  <a:srgbClr val="FF0000"/>
                </a:solidFill>
              </a:rPr>
              <a:t>65</a:t>
            </a:r>
            <a:r>
              <a:rPr kumimoji="1" lang="ja-JP" altLang="en-US" b="1" u="sng" dirty="0" smtClean="0">
                <a:solidFill>
                  <a:srgbClr val="FF0000"/>
                </a:solidFill>
              </a:rPr>
              <a:t>歳以上の者</a:t>
            </a:r>
            <a:r>
              <a:rPr kumimoji="1" lang="ja-JP" altLang="en-US" dirty="0" smtClean="0">
                <a:solidFill>
                  <a:srgbClr val="FF0000"/>
                </a:solidFill>
              </a:rPr>
              <a:t>と定義されています。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r>
              <a:rPr kumimoji="1" lang="ja-JP" altLang="en-US" dirty="0" smtClean="0">
                <a:solidFill>
                  <a:srgbClr val="FF0000"/>
                </a:solidFill>
              </a:rPr>
              <a:t>　ただし、介護保健サービスを利用する人は</a:t>
            </a:r>
            <a:r>
              <a:rPr kumimoji="1" lang="en-US" altLang="ja-JP" dirty="0" smtClean="0">
                <a:solidFill>
                  <a:srgbClr val="FF0000"/>
                </a:solidFill>
              </a:rPr>
              <a:t>65</a:t>
            </a:r>
            <a:r>
              <a:rPr kumimoji="1" lang="ja-JP" altLang="en-US" dirty="0" smtClean="0">
                <a:solidFill>
                  <a:srgbClr val="FF0000"/>
                </a:solidFill>
              </a:rPr>
              <a:t>歳以下でも高齢者虐待防止法上の「高齢者」とみなされます。</a:t>
            </a: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solidFill>
                <a:srgbClr val="FF0000"/>
              </a:solidFill>
            </a:endParaRPr>
          </a:p>
          <a:p>
            <a:r>
              <a:rPr kumimoji="1" lang="ja-JP" altLang="en-US" dirty="0" smtClean="0"/>
              <a:t>高齢者虐待防止法では、高齢者虐待の内容を、</a:t>
            </a:r>
            <a:r>
              <a:rPr kumimoji="1" lang="ja-JP" altLang="en-US" dirty="0" smtClean="0">
                <a:solidFill>
                  <a:srgbClr val="FF0000"/>
                </a:solidFill>
              </a:rPr>
              <a:t>次の</a:t>
            </a:r>
            <a:r>
              <a:rPr kumimoji="1" lang="ja-JP" altLang="en-US" b="1" u="sng" dirty="0" smtClean="0">
                <a:solidFill>
                  <a:srgbClr val="FF0000"/>
                </a:solidFill>
              </a:rPr>
              <a:t>５つの類型</a:t>
            </a:r>
            <a:r>
              <a:rPr kumimoji="1" lang="ja-JP" altLang="en-US" dirty="0" smtClean="0">
                <a:solidFill>
                  <a:srgbClr val="FF0000"/>
                </a:solidFill>
              </a:rPr>
              <a:t>に分類しています。</a:t>
            </a:r>
            <a:endParaRPr kumimoji="1" lang="en-US" altLang="ja-JP" dirty="0" smtClean="0">
              <a:solidFill>
                <a:srgbClr val="FF0000"/>
              </a:solidFill>
            </a:endParaRPr>
          </a:p>
          <a:p>
            <a:pPr lvl="1"/>
            <a:r>
              <a:rPr kumimoji="1" lang="ja-JP" altLang="en-US" b="1" u="sng" dirty="0" smtClean="0"/>
              <a:t>身体的虐待</a:t>
            </a:r>
            <a:endParaRPr kumimoji="1" lang="en-US" altLang="ja-JP" b="1" u="sng" dirty="0" smtClean="0"/>
          </a:p>
          <a:p>
            <a:pPr lvl="1"/>
            <a:r>
              <a:rPr kumimoji="1" lang="ja-JP" altLang="en-US" b="1" u="sng" dirty="0" smtClean="0"/>
              <a:t>介護・世話の放棄放任</a:t>
            </a:r>
            <a:r>
              <a:rPr kumimoji="1" lang="ja-JP" altLang="en-US" dirty="0" smtClean="0"/>
              <a:t>、これは、</a:t>
            </a:r>
            <a:r>
              <a:rPr kumimoji="1" lang="ja-JP" altLang="en-US" b="1" u="sng" dirty="0" smtClean="0"/>
              <a:t>ネグレクト</a:t>
            </a:r>
            <a:r>
              <a:rPr kumimoji="1" lang="ja-JP" altLang="en-US" dirty="0" smtClean="0"/>
              <a:t>といわれることもあります。</a:t>
            </a:r>
            <a:endParaRPr kumimoji="1" lang="en-US" altLang="ja-JP" dirty="0" smtClean="0"/>
          </a:p>
          <a:p>
            <a:pPr lvl="1"/>
            <a:r>
              <a:rPr kumimoji="1" lang="ja-JP" altLang="en-US" b="1" u="sng" dirty="0" smtClean="0"/>
              <a:t>心理的虐待</a:t>
            </a:r>
            <a:endParaRPr kumimoji="1" lang="en-US" altLang="ja-JP" b="1" u="sng" dirty="0" smtClean="0"/>
          </a:p>
          <a:p>
            <a:pPr lvl="1"/>
            <a:r>
              <a:rPr kumimoji="1" lang="ja-JP" altLang="en-US" b="1" u="sng" dirty="0" smtClean="0"/>
              <a:t>性的虐待</a:t>
            </a:r>
            <a:endParaRPr kumimoji="1" lang="en-US" altLang="ja-JP" b="1" u="sng" dirty="0" smtClean="0"/>
          </a:p>
          <a:p>
            <a:pPr lvl="1"/>
            <a:r>
              <a:rPr kumimoji="1" lang="ja-JP" altLang="en-US" b="1" u="sng" dirty="0" smtClean="0"/>
              <a:t>経済的虐待</a:t>
            </a:r>
            <a:endParaRPr kumimoji="1" lang="en-US" altLang="ja-JP" b="1" u="sng" dirty="0" smtClean="0"/>
          </a:p>
          <a:p>
            <a:pPr>
              <a:buNone/>
            </a:pPr>
            <a:endParaRPr kumimoji="1" lang="en-US" altLang="ja-JP" strike="sngStrike" dirty="0" smtClean="0"/>
          </a:p>
          <a:p>
            <a:pPr>
              <a:buNone/>
            </a:pPr>
            <a:r>
              <a:rPr kumimoji="1" lang="ja-JP" altLang="en-US" dirty="0" smtClean="0">
                <a:solidFill>
                  <a:srgbClr val="FF0000"/>
                </a:solidFill>
                <a:latin typeface="+mn-ea"/>
                <a:ea typeface="+mn-ea"/>
              </a:rPr>
              <a:t>・虐待の内容については、あとで説明します。</a:t>
            </a:r>
            <a:endParaRPr kumimoji="1" lang="en-US" altLang="ja-JP" dirty="0" smtClean="0">
              <a:solidFill>
                <a:srgbClr val="FF0000"/>
              </a:solidFill>
              <a:latin typeface="+mn-ea"/>
              <a:ea typeface="+mn-ea"/>
            </a:endParaRPr>
          </a:p>
          <a:p>
            <a:pPr>
              <a:buNone/>
            </a:pP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6</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Font typeface="Arial" pitchFamily="34" charset="0"/>
              <a:buNone/>
            </a:pPr>
            <a:r>
              <a:rPr kumimoji="1" lang="en-US" altLang="ja-JP" b="1" dirty="0" smtClean="0"/>
              <a:t>【</a:t>
            </a:r>
            <a:r>
              <a:rPr kumimoji="1" lang="ja-JP" altLang="en-US" b="1" dirty="0" smtClean="0"/>
              <a:t>養介護施設従事者等の定義</a:t>
            </a:r>
            <a:r>
              <a:rPr kumimoji="1" lang="en-US" altLang="ja-JP" b="1" dirty="0" smtClean="0"/>
              <a:t>】</a:t>
            </a:r>
          </a:p>
          <a:p>
            <a:pPr>
              <a:buFont typeface="Arial" pitchFamily="34" charset="0"/>
              <a:buNone/>
            </a:pPr>
            <a:endParaRPr kumimoji="1" lang="en-US" altLang="ja-JP" dirty="0" smtClean="0"/>
          </a:p>
          <a:p>
            <a:pPr>
              <a:buFont typeface="Arial" pitchFamily="34" charset="0"/>
              <a:buChar char="•"/>
            </a:pPr>
            <a:r>
              <a:rPr kumimoji="1" lang="ja-JP" altLang="en-US" dirty="0" smtClean="0"/>
              <a:t>高齢者虐待防止法では、養護者（家族）と養介護施設従事者等による虐待とを分けて定義していると先程説明しましたが、それぞれに対応方法が定められています。</a:t>
            </a:r>
            <a:endParaRPr kumimoji="1" lang="en-US" altLang="ja-JP" dirty="0" smtClean="0"/>
          </a:p>
          <a:p>
            <a:pPr>
              <a:buFont typeface="Arial" pitchFamily="34" charset="0"/>
              <a:buChar char="•"/>
            </a:pPr>
            <a:r>
              <a:rPr kumimoji="1" lang="ja-JP" altLang="en-US" b="1" u="sng" dirty="0" smtClean="0"/>
              <a:t>この研修では、養介護施設従事者等による虐待について、説明をします。</a:t>
            </a:r>
            <a:endParaRPr kumimoji="1" lang="en-US" altLang="ja-JP" b="1" u="sng" dirty="0" smtClean="0"/>
          </a:p>
          <a:p>
            <a:pPr>
              <a:buFont typeface="Arial" pitchFamily="34" charset="0"/>
              <a:buNone/>
            </a:pPr>
            <a:endParaRPr kumimoji="1" lang="en-US" altLang="ja-JP" dirty="0" smtClean="0">
              <a:solidFill>
                <a:srgbClr val="FF0000"/>
              </a:solidFill>
            </a:endParaRPr>
          </a:p>
          <a:p>
            <a:pPr>
              <a:buFont typeface="Arial" pitchFamily="34" charset="0"/>
              <a:buChar char="•"/>
            </a:pPr>
            <a:r>
              <a:rPr kumimoji="1" lang="ja-JP" altLang="en-US" dirty="0" smtClean="0"/>
              <a:t>養介護施設従事者等とは</a:t>
            </a:r>
            <a:r>
              <a:rPr kumimoji="1" lang="ja-JP" altLang="en-US" b="1" u="sng" dirty="0" smtClean="0"/>
              <a:t>養介護施設</a:t>
            </a:r>
            <a:r>
              <a:rPr kumimoji="1" lang="ja-JP" altLang="en-US" b="1" u="sng" strike="noStrike" dirty="0" smtClean="0">
                <a:solidFill>
                  <a:srgbClr val="FF0000"/>
                </a:solidFill>
              </a:rPr>
              <a:t>や、</a:t>
            </a:r>
            <a:r>
              <a:rPr kumimoji="1" lang="ja-JP" altLang="en-US" b="1" u="sng" dirty="0" smtClean="0"/>
              <a:t>養介護事業に</a:t>
            </a:r>
            <a:r>
              <a:rPr kumimoji="1" lang="ja-JP" altLang="en-US" b="1" u="sng" strike="noStrike" dirty="0" smtClean="0">
                <a:solidFill>
                  <a:srgbClr val="FF0000"/>
                </a:solidFill>
              </a:rPr>
              <a:t>従事する人</a:t>
            </a:r>
            <a:r>
              <a:rPr kumimoji="1" lang="ja-JP" altLang="en-US" b="0" u="none" strike="noStrike" dirty="0" smtClean="0">
                <a:solidFill>
                  <a:srgbClr val="FF0000"/>
                </a:solidFill>
              </a:rPr>
              <a:t>のことを指します</a:t>
            </a:r>
            <a:r>
              <a:rPr kumimoji="1" lang="ja-JP" altLang="en-US" strike="noStrike" dirty="0" smtClean="0">
                <a:solidFill>
                  <a:srgbClr val="FF0000"/>
                </a:solidFill>
              </a:rPr>
              <a:t>。</a:t>
            </a:r>
            <a:endParaRPr kumimoji="1" lang="en-US" altLang="ja-JP" strike="noStrike" dirty="0" smtClean="0">
              <a:solidFill>
                <a:srgbClr val="FF0000"/>
              </a:solidFill>
            </a:endParaRPr>
          </a:p>
          <a:p>
            <a:pPr>
              <a:buFont typeface="Arial" pitchFamily="34" charset="0"/>
              <a:buNone/>
            </a:pPr>
            <a:endParaRPr kumimoji="1" lang="en-US" altLang="ja-JP" strike="noStrike" dirty="0" smtClean="0">
              <a:solidFill>
                <a:srgbClr val="FF0000"/>
              </a:solidFill>
            </a:endParaRPr>
          </a:p>
          <a:p>
            <a:pPr>
              <a:buFont typeface="Arial" pitchFamily="34" charset="0"/>
              <a:buChar char="•"/>
            </a:pPr>
            <a:r>
              <a:rPr kumimoji="1" lang="ja-JP" altLang="en-US" strike="noStrike" dirty="0" smtClean="0">
                <a:solidFill>
                  <a:srgbClr val="FF0000"/>
                </a:solidFill>
              </a:rPr>
              <a:t>養介護施設や養介護事業に該当する施設・サービスはスライドの表のようなものです。</a:t>
            </a:r>
            <a:endParaRPr kumimoji="1" lang="en-US" altLang="ja-JP" strike="noStrike" dirty="0" smtClean="0">
              <a:solidFill>
                <a:srgbClr val="FF0000"/>
              </a:solidFill>
            </a:endParaRPr>
          </a:p>
          <a:p>
            <a:pPr>
              <a:buFont typeface="Arial" pitchFamily="34" charset="0"/>
              <a:buNone/>
            </a:pPr>
            <a:endParaRPr kumimoji="1" lang="en-US" altLang="ja-JP" strike="sngStrike" dirty="0" smtClean="0">
              <a:solidFill>
                <a:srgbClr val="FF0000"/>
              </a:solidFill>
            </a:endParaRPr>
          </a:p>
          <a:p>
            <a:pPr>
              <a:buFont typeface="Arial" pitchFamily="34" charset="0"/>
              <a:buChar char="•"/>
            </a:pPr>
            <a:r>
              <a:rPr kumimoji="1" lang="ja-JP" altLang="en-US" b="1" u="sng" dirty="0" smtClean="0"/>
              <a:t>老人福祉法によって規定されている老人福祉施設</a:t>
            </a:r>
            <a:r>
              <a:rPr kumimoji="1" lang="ja-JP" altLang="en-US" dirty="0" smtClean="0"/>
              <a:t>。これは</a:t>
            </a:r>
            <a:r>
              <a:rPr kumimoji="1" lang="ja-JP" altLang="en-US" b="1" u="sng" dirty="0" smtClean="0"/>
              <a:t>特別養護老人ホーム</a:t>
            </a:r>
            <a:r>
              <a:rPr kumimoji="1" lang="ja-JP" altLang="en-US" b="0" u="none" dirty="0" smtClean="0"/>
              <a:t>、</a:t>
            </a:r>
            <a:r>
              <a:rPr kumimoji="1" lang="ja-JP" altLang="en-US" b="1" u="sng" dirty="0" smtClean="0"/>
              <a:t>養護老人ホーム</a:t>
            </a:r>
            <a:r>
              <a:rPr kumimoji="1" lang="ja-JP" altLang="en-US" dirty="0" smtClean="0"/>
              <a:t>、</a:t>
            </a:r>
            <a:r>
              <a:rPr kumimoji="1" lang="ja-JP" altLang="en-US" b="1" u="sng" dirty="0" smtClean="0"/>
              <a:t>軽費老人ホーム、有料老人ホーム</a:t>
            </a:r>
            <a:r>
              <a:rPr kumimoji="1" lang="ja-JP" altLang="en-US" dirty="0" smtClean="0"/>
              <a:t>などです。</a:t>
            </a:r>
            <a:endParaRPr kumimoji="1" lang="en-US" altLang="ja-JP" dirty="0" smtClean="0"/>
          </a:p>
          <a:p>
            <a:pPr>
              <a:buFont typeface="Arial" pitchFamily="34" charset="0"/>
              <a:buNone/>
            </a:pPr>
            <a:endParaRPr kumimoji="1" lang="en-US" altLang="ja-JP" dirty="0" smtClean="0"/>
          </a:p>
          <a:p>
            <a:pPr>
              <a:buFont typeface="Arial" pitchFamily="34" charset="0"/>
              <a:buChar char="•"/>
            </a:pPr>
            <a:r>
              <a:rPr kumimoji="1" lang="ja-JP" altLang="en-US" b="1" u="sng" dirty="0" smtClean="0"/>
              <a:t>介護保険法によって規定されているのは</a:t>
            </a:r>
            <a:r>
              <a:rPr kumimoji="1" lang="ja-JP" altLang="en-US" dirty="0" smtClean="0"/>
              <a:t>、</a:t>
            </a:r>
            <a:r>
              <a:rPr kumimoji="1" lang="ja-JP" altLang="en-US" b="1" u="sng" dirty="0" smtClean="0"/>
              <a:t>介護老人福祉施設</a:t>
            </a:r>
            <a:r>
              <a:rPr kumimoji="1" lang="ja-JP" altLang="en-US" b="0" u="none" dirty="0" smtClean="0"/>
              <a:t>、</a:t>
            </a:r>
            <a:r>
              <a:rPr kumimoji="1" lang="ja-JP" altLang="en-US" b="1" u="sng" dirty="0" smtClean="0"/>
              <a:t>介護老人保健施設</a:t>
            </a:r>
            <a:r>
              <a:rPr kumimoji="1" lang="ja-JP" altLang="en-US" dirty="0" smtClean="0"/>
              <a:t>、</a:t>
            </a:r>
            <a:r>
              <a:rPr kumimoji="1" lang="ja-JP" altLang="en-US" b="1" u="sng" dirty="0" smtClean="0"/>
              <a:t>介護療養型医療施設</a:t>
            </a:r>
            <a:r>
              <a:rPr kumimoji="1" lang="ja-JP" altLang="en-US" b="0" u="none" dirty="0" smtClean="0"/>
              <a:t>など</a:t>
            </a:r>
            <a:r>
              <a:rPr kumimoji="1" lang="ja-JP" altLang="en-US" dirty="0" smtClean="0"/>
              <a:t>です。</a:t>
            </a:r>
            <a:endParaRPr kumimoji="1" lang="en-US" altLang="ja-JP" dirty="0" smtClean="0"/>
          </a:p>
          <a:p>
            <a:pPr>
              <a:buFont typeface="Arial" pitchFamily="34" charset="0"/>
              <a:buChar char="•"/>
            </a:pPr>
            <a:r>
              <a:rPr kumimoji="1" lang="ja-JP" altLang="en-US" dirty="0" smtClean="0"/>
              <a:t>その他、</a:t>
            </a:r>
            <a:r>
              <a:rPr kumimoji="1" lang="ja-JP" altLang="en-US" b="1" u="sng" dirty="0" smtClean="0"/>
              <a:t>地域包括支援センター</a:t>
            </a:r>
            <a:r>
              <a:rPr kumimoji="1" lang="ja-JP" altLang="en-US" b="0" u="none" dirty="0" smtClean="0"/>
              <a:t>や、</a:t>
            </a:r>
            <a:r>
              <a:rPr kumimoji="1" lang="ja-JP" altLang="en-US" b="1" u="sng" dirty="0" smtClean="0"/>
              <a:t>居住系のサービス</a:t>
            </a:r>
            <a:r>
              <a:rPr kumimoji="1" lang="ja-JP" altLang="en-US" dirty="0" smtClean="0"/>
              <a:t>も該当します。</a:t>
            </a:r>
            <a:endParaRPr kumimoji="1" lang="en-US" altLang="ja-JP" dirty="0" smtClean="0"/>
          </a:p>
          <a:p>
            <a:pPr>
              <a:buFont typeface="Arial" pitchFamily="34" charset="0"/>
              <a:buChar char="•"/>
            </a:pPr>
            <a:endParaRPr kumimoji="1" lang="en-US" altLang="ja-JP" dirty="0" smtClean="0"/>
          </a:p>
          <a:p>
            <a:pPr>
              <a:buFont typeface="Arial" pitchFamily="34" charset="0"/>
              <a:buChar char="•"/>
            </a:pPr>
            <a:r>
              <a:rPr kumimoji="1" lang="ja-JP" altLang="en-US" dirty="0" smtClean="0"/>
              <a:t>これらの施設・事業所で働く人全員が、高齢者虐待防止法における養介護施設従事者等です。</a:t>
            </a:r>
            <a:endParaRPr kumimoji="1" lang="en-US" altLang="ja-JP" dirty="0" smtClean="0"/>
          </a:p>
          <a:p>
            <a:pPr>
              <a:buFont typeface="Arial" pitchFamily="34" charset="0"/>
              <a:buNone/>
            </a:pPr>
            <a:endParaRPr kumimoji="1" lang="en-US" altLang="ja-JP" dirty="0" smtClean="0"/>
          </a:p>
          <a:p>
            <a:pPr>
              <a:buFont typeface="Arial" pitchFamily="34" charset="0"/>
              <a:buChar char="•"/>
            </a:pPr>
            <a:r>
              <a:rPr kumimoji="1" lang="ja-JP" altLang="en-US" b="1" u="sng" dirty="0" smtClean="0"/>
              <a:t>そのため介護職員だけではなく、食事を作っている職員</a:t>
            </a:r>
            <a:r>
              <a:rPr kumimoji="1" lang="ja-JP" altLang="en-US" dirty="0" smtClean="0"/>
              <a:t>、</a:t>
            </a:r>
            <a:r>
              <a:rPr kumimoji="1" lang="ja-JP" altLang="en-US" b="1" u="sng" dirty="0" smtClean="0"/>
              <a:t>管理者、施設長</a:t>
            </a:r>
            <a:r>
              <a:rPr kumimoji="1" lang="ja-JP" altLang="en-US" dirty="0" smtClean="0"/>
              <a:t>も養介護施設従事者等に該当します。</a:t>
            </a:r>
            <a:endParaRPr kumimoji="1" lang="en-US" altLang="ja-JP" dirty="0" smtClean="0"/>
          </a:p>
        </p:txBody>
      </p:sp>
      <p:sp>
        <p:nvSpPr>
          <p:cNvPr id="4" name="スライド番号プレースホルダ 3"/>
          <p:cNvSpPr>
            <a:spLocks noGrp="1"/>
          </p:cNvSpPr>
          <p:nvPr>
            <p:ph type="sldNum" sz="quarter" idx="10"/>
          </p:nvPr>
        </p:nvSpPr>
        <p:spPr/>
        <p:txBody>
          <a:bodyPr/>
          <a:lstStyle/>
          <a:p>
            <a:fld id="{57ECED9A-678F-4FC3-B03E-667DA64BE510}" type="slidenum">
              <a:rPr kumimoji="1" lang="ja-JP" altLang="en-US" smtClean="0"/>
              <a:pPr/>
              <a:t>7</a:t>
            </a:fld>
            <a:endParaRPr kumimoji="1" lang="ja-JP" altLang="en-US" dirty="0"/>
          </a:p>
        </p:txBody>
      </p:sp>
      <p:sp>
        <p:nvSpPr>
          <p:cNvPr id="6"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lnSpcReduction="10000"/>
          </a:bodyPr>
          <a:lstStyle/>
          <a:p>
            <a:pPr>
              <a:buNone/>
            </a:pPr>
            <a:r>
              <a:rPr kumimoji="1" lang="en-US" altLang="ja-JP" b="1" dirty="0" smtClean="0">
                <a:solidFill>
                  <a:srgbClr val="FF0000"/>
                </a:solidFill>
              </a:rPr>
              <a:t>【</a:t>
            </a:r>
            <a:r>
              <a:rPr kumimoji="1" lang="ja-JP" altLang="en-US" b="1" dirty="0" smtClean="0">
                <a:solidFill>
                  <a:srgbClr val="FF0000"/>
                </a:solidFill>
              </a:rPr>
              <a:t>養介護施設従事者等の責務</a:t>
            </a:r>
            <a:r>
              <a:rPr kumimoji="1" lang="en-US" altLang="ja-JP" b="1" dirty="0" smtClean="0">
                <a:solidFill>
                  <a:srgbClr val="FF0000"/>
                </a:solidFill>
              </a:rPr>
              <a:t>】</a:t>
            </a:r>
          </a:p>
          <a:p>
            <a:pPr>
              <a:buNone/>
            </a:pPr>
            <a:endParaRPr kumimoji="1" lang="en-US" altLang="ja-JP" dirty="0" smtClean="0">
              <a:solidFill>
                <a:srgbClr val="FF0000"/>
              </a:solidFill>
            </a:endParaRPr>
          </a:p>
          <a:p>
            <a:r>
              <a:rPr kumimoji="1" lang="ja-JP" altLang="en-US" b="1" u="sng" dirty="0" smtClean="0">
                <a:solidFill>
                  <a:srgbClr val="FF0000"/>
                </a:solidFill>
              </a:rPr>
              <a:t>高齢者虐待防止法では</a:t>
            </a:r>
            <a:r>
              <a:rPr kumimoji="1" lang="ja-JP" altLang="en-US" dirty="0" smtClean="0">
                <a:solidFill>
                  <a:srgbClr val="FF0000"/>
                </a:solidFill>
              </a:rPr>
              <a:t>、高齢者虐待防止のため、国民、市町村、都道府県、国等の責務を定めていますが、</a:t>
            </a:r>
            <a:r>
              <a:rPr kumimoji="1" lang="ja-JP" altLang="en-US" b="1" u="sng" dirty="0" smtClean="0">
                <a:solidFill>
                  <a:srgbClr val="FF0000"/>
                </a:solidFill>
              </a:rPr>
              <a:t>養介護施設従事者にも重要な責務（責任と義務）</a:t>
            </a:r>
            <a:r>
              <a:rPr kumimoji="1" lang="ja-JP" altLang="en-US" dirty="0" smtClean="0">
                <a:solidFill>
                  <a:srgbClr val="FF0000"/>
                </a:solidFill>
              </a:rPr>
              <a:t>を定めています。</a:t>
            </a:r>
            <a:endParaRPr kumimoji="1" lang="en-US" altLang="ja-JP" dirty="0" smtClean="0">
              <a:solidFill>
                <a:srgbClr val="FF0000"/>
              </a:solidFill>
            </a:endParaRPr>
          </a:p>
          <a:p>
            <a:pPr>
              <a:buNone/>
            </a:pPr>
            <a:endParaRPr kumimoji="1" lang="en-US" altLang="ja-JP" dirty="0" smtClean="0">
              <a:solidFill>
                <a:srgbClr val="FF0000"/>
              </a:solidFill>
            </a:endParaRPr>
          </a:p>
          <a:p>
            <a:pPr>
              <a:buNone/>
            </a:pPr>
            <a:r>
              <a:rPr kumimoji="1" lang="ja-JP" altLang="en-US" dirty="0" smtClean="0">
                <a:solidFill>
                  <a:srgbClr val="FF0000"/>
                </a:solidFill>
              </a:rPr>
              <a:t>次の３つを覚えていてください。</a:t>
            </a:r>
            <a:endParaRPr kumimoji="1" lang="en-US" altLang="ja-JP" dirty="0" smtClean="0">
              <a:solidFill>
                <a:srgbClr val="FF0000"/>
              </a:solidFill>
            </a:endParaRPr>
          </a:p>
          <a:p>
            <a:pPr>
              <a:buNone/>
            </a:pPr>
            <a:endParaRPr kumimoji="1" lang="en-US" altLang="ja-JP" dirty="0" smtClean="0">
              <a:solidFill>
                <a:srgbClr val="FF0000"/>
              </a:solidFill>
            </a:endParaRPr>
          </a:p>
          <a:p>
            <a:pPr>
              <a:buNone/>
            </a:pPr>
            <a:r>
              <a:rPr kumimoji="1" lang="ja-JP" altLang="en-US" b="1" u="sng" dirty="0" smtClean="0">
                <a:solidFill>
                  <a:srgbClr val="FF0000"/>
                </a:solidFill>
              </a:rPr>
              <a:t>１　高齢者虐待の早期発見のための担い手としての責務</a:t>
            </a:r>
            <a:r>
              <a:rPr kumimoji="1" lang="ja-JP" altLang="en-US" b="0" u="none" dirty="0" smtClean="0">
                <a:solidFill>
                  <a:srgbClr val="FF0000"/>
                </a:solidFill>
              </a:rPr>
              <a:t>（法第</a:t>
            </a:r>
            <a:r>
              <a:rPr kumimoji="1" lang="en-US" altLang="ja-JP" b="0" u="none" dirty="0" smtClean="0">
                <a:solidFill>
                  <a:srgbClr val="FF0000"/>
                </a:solidFill>
              </a:rPr>
              <a:t>5</a:t>
            </a:r>
            <a:r>
              <a:rPr kumimoji="1" lang="ja-JP" altLang="en-US" b="0" u="none" dirty="0" smtClean="0">
                <a:solidFill>
                  <a:srgbClr val="FF0000"/>
                </a:solidFill>
              </a:rPr>
              <a:t>条）</a:t>
            </a:r>
            <a:endParaRPr kumimoji="1" lang="en-US" altLang="ja-JP" b="0" u="none" dirty="0" smtClean="0">
              <a:solidFill>
                <a:srgbClr val="FF0000"/>
              </a:solidFill>
            </a:endParaRPr>
          </a:p>
          <a:p>
            <a:pPr>
              <a:buNone/>
            </a:pPr>
            <a:r>
              <a:rPr kumimoji="1" lang="ja-JP" altLang="en-US" dirty="0" smtClean="0">
                <a:solidFill>
                  <a:srgbClr val="FF0000"/>
                </a:solidFill>
              </a:rPr>
              <a:t>施設や事業所の介護職員などは、仕事柄、高齢者と接する機会が多いことから、家庭で起こっている家族による高齢者虐待を発見しやすい立場にあることを自覚して早期発見に努めること。</a:t>
            </a:r>
            <a:endParaRPr kumimoji="1" lang="en-US" altLang="ja-JP" dirty="0" smtClean="0">
              <a:solidFill>
                <a:srgbClr val="FF0000"/>
              </a:solidFill>
            </a:endParaRPr>
          </a:p>
          <a:p>
            <a:pPr>
              <a:buNone/>
            </a:pPr>
            <a:endParaRPr kumimoji="1" lang="en-US" altLang="ja-JP" dirty="0" smtClean="0">
              <a:solidFill>
                <a:srgbClr val="FF0000"/>
              </a:solidFill>
            </a:endParaRPr>
          </a:p>
          <a:p>
            <a:pPr>
              <a:buNone/>
            </a:pPr>
            <a:r>
              <a:rPr kumimoji="1" lang="ja-JP" altLang="en-US" b="1" u="sng" dirty="0" smtClean="0">
                <a:solidFill>
                  <a:srgbClr val="FF0000"/>
                </a:solidFill>
              </a:rPr>
              <a:t>２　養介護施設従事者等による高齢者虐待防止のための措置</a:t>
            </a:r>
            <a:r>
              <a:rPr kumimoji="1" lang="ja-JP" altLang="en-US" dirty="0" smtClean="0">
                <a:solidFill>
                  <a:srgbClr val="FF0000"/>
                </a:solidFill>
              </a:rPr>
              <a:t>（法第</a:t>
            </a:r>
            <a:r>
              <a:rPr kumimoji="1" lang="en-US" altLang="ja-JP" dirty="0" smtClean="0">
                <a:solidFill>
                  <a:srgbClr val="FF0000"/>
                </a:solidFill>
              </a:rPr>
              <a:t>20</a:t>
            </a:r>
            <a:r>
              <a:rPr kumimoji="1" lang="ja-JP" altLang="en-US" dirty="0" smtClean="0">
                <a:solidFill>
                  <a:srgbClr val="FF0000"/>
                </a:solidFill>
              </a:rPr>
              <a:t>条）</a:t>
            </a:r>
            <a:endParaRPr kumimoji="1" lang="en-US" altLang="ja-JP" dirty="0" smtClean="0">
              <a:solidFill>
                <a:srgbClr val="FF0000"/>
              </a:solidFill>
            </a:endParaRPr>
          </a:p>
          <a:p>
            <a:pPr>
              <a:buNone/>
            </a:pPr>
            <a:r>
              <a:rPr kumimoji="1" lang="ja-JP" altLang="en-US" dirty="0" smtClean="0">
                <a:solidFill>
                  <a:srgbClr val="FF0000"/>
                </a:solidFill>
              </a:rPr>
              <a:t>・施設や事業所の管理者などは、自分の施設や事業所などで、高齢者虐待が起こらないようにするために、従業員に対して、高齢者虐待防止を目的とした研修を実施すること。</a:t>
            </a:r>
            <a:endParaRPr kumimoji="1" lang="en-US" altLang="ja-JP" dirty="0" smtClean="0">
              <a:solidFill>
                <a:srgbClr val="FF0000"/>
              </a:solidFill>
            </a:endParaRPr>
          </a:p>
          <a:p>
            <a:pPr>
              <a:buNone/>
            </a:pPr>
            <a:r>
              <a:rPr kumimoji="1" lang="ja-JP" altLang="en-US" dirty="0" smtClean="0">
                <a:solidFill>
                  <a:srgbClr val="FF0000"/>
                </a:solidFill>
              </a:rPr>
              <a:t>・サービスを受ける高齢者や家族からの苦情を解決するための体制を整えること。</a:t>
            </a:r>
            <a:endParaRPr kumimoji="1" lang="en-US" altLang="ja-JP" dirty="0" smtClean="0">
              <a:solidFill>
                <a:srgbClr val="FF0000"/>
              </a:solidFill>
            </a:endParaRPr>
          </a:p>
          <a:p>
            <a:pPr>
              <a:buNone/>
            </a:pPr>
            <a:r>
              <a:rPr kumimoji="1" lang="ja-JP" altLang="en-US" dirty="0" smtClean="0">
                <a:solidFill>
                  <a:srgbClr val="FF0000"/>
                </a:solidFill>
              </a:rPr>
              <a:t>・その他、虐待防止のための措置を講ずること。（委員会の整備やマニュアルの整備、職員のストレスマネジメントなど）</a:t>
            </a:r>
            <a:endParaRPr kumimoji="1" lang="en-US" altLang="ja-JP" dirty="0" smtClean="0">
              <a:solidFill>
                <a:srgbClr val="FF0000"/>
              </a:solidFill>
            </a:endParaRPr>
          </a:p>
          <a:p>
            <a:pPr>
              <a:buNone/>
            </a:pPr>
            <a:endParaRPr kumimoji="1" lang="en-US" altLang="ja-JP" dirty="0" smtClean="0">
              <a:solidFill>
                <a:srgbClr val="FF0000"/>
              </a:solidFill>
            </a:endParaRPr>
          </a:p>
          <a:p>
            <a:r>
              <a:rPr kumimoji="1" lang="ja-JP" altLang="en-US" b="1" u="sng" dirty="0" smtClean="0">
                <a:solidFill>
                  <a:srgbClr val="FF0000"/>
                </a:solidFill>
              </a:rPr>
              <a:t>通報義務</a:t>
            </a:r>
            <a:r>
              <a:rPr kumimoji="1" lang="ja-JP" altLang="en-US" dirty="0" smtClean="0">
                <a:solidFill>
                  <a:srgbClr val="FF0000"/>
                </a:solidFill>
              </a:rPr>
              <a:t>（法第</a:t>
            </a:r>
            <a:r>
              <a:rPr kumimoji="1" lang="en-US" altLang="ja-JP" dirty="0" smtClean="0">
                <a:solidFill>
                  <a:srgbClr val="FF0000"/>
                </a:solidFill>
              </a:rPr>
              <a:t>21</a:t>
            </a:r>
            <a:r>
              <a:rPr kumimoji="1" lang="ja-JP" altLang="en-US" dirty="0" smtClean="0">
                <a:solidFill>
                  <a:srgbClr val="FF0000"/>
                </a:solidFill>
              </a:rPr>
              <a:t>条）</a:t>
            </a:r>
            <a:endParaRPr kumimoji="1" lang="en-US" altLang="ja-JP" dirty="0" smtClean="0">
              <a:solidFill>
                <a:srgbClr val="FF0000"/>
              </a:solidFill>
            </a:endParaRPr>
          </a:p>
          <a:p>
            <a:pPr>
              <a:buNone/>
            </a:pPr>
            <a:r>
              <a:rPr kumimoji="1" lang="ja-JP" altLang="en-US" dirty="0" smtClean="0">
                <a:solidFill>
                  <a:srgbClr val="FF0000"/>
                </a:solidFill>
              </a:rPr>
              <a:t>自分の施設や事業所で、</a:t>
            </a:r>
            <a:r>
              <a:rPr kumimoji="1" lang="ja-JP" altLang="en-US" b="1" u="sng" dirty="0" smtClean="0">
                <a:solidFill>
                  <a:srgbClr val="FF0000"/>
                </a:solidFill>
              </a:rPr>
              <a:t>養介護施設従事者等による高齢者虐待を受けたと思われる高齢者を発見した場合は、速やかに、市町村に通報しなければならない。</a:t>
            </a:r>
            <a:r>
              <a:rPr kumimoji="1" lang="ja-JP" altLang="en-US" b="0" u="none" dirty="0" smtClean="0">
                <a:solidFill>
                  <a:srgbClr val="FF0000"/>
                </a:solidFill>
              </a:rPr>
              <a:t>という義務が課せられています。</a:t>
            </a:r>
            <a:endParaRPr kumimoji="1" lang="en-US" altLang="ja-JP" b="1" u="sng" dirty="0" smtClean="0">
              <a:solidFill>
                <a:srgbClr val="FF0000"/>
              </a:solidFill>
            </a:endParaRPr>
          </a:p>
          <a:p>
            <a:endParaRPr kumimoji="1" lang="en-US" altLang="ja-JP" b="1" u="sng" dirty="0" smtClean="0">
              <a:solidFill>
                <a:srgbClr val="FF0000"/>
              </a:solidFill>
            </a:endParaRPr>
          </a:p>
          <a:p>
            <a:pPr>
              <a:buNone/>
            </a:pPr>
            <a:endParaRPr kumimoji="1" lang="en-US" altLang="ja-JP" b="1" u="sng"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en-US" altLang="ja-JP" dirty="0" smtClean="0">
              <a:solidFill>
                <a:srgbClr val="FF0000"/>
              </a:solidFill>
            </a:endParaRPr>
          </a:p>
          <a:p>
            <a:endParaRPr kumimoji="1" lang="ja-JP" altLang="en-US" dirty="0">
              <a:solidFill>
                <a:srgbClr val="FF0000"/>
              </a:solidFill>
            </a:endParaRPr>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8</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a:buNone/>
            </a:pPr>
            <a:r>
              <a:rPr kumimoji="1" lang="en-US" altLang="ja-JP" b="1" dirty="0" smtClean="0">
                <a:solidFill>
                  <a:srgbClr val="FF0000"/>
                </a:solidFill>
              </a:rPr>
              <a:t>【</a:t>
            </a:r>
            <a:r>
              <a:rPr kumimoji="1" lang="ja-JP" altLang="en-US" b="1" dirty="0" smtClean="0">
                <a:solidFill>
                  <a:srgbClr val="FF0000"/>
                </a:solidFill>
              </a:rPr>
              <a:t>通報に係る守秘義務と通報者保護</a:t>
            </a:r>
            <a:r>
              <a:rPr kumimoji="1" lang="en-US" altLang="ja-JP" b="1" dirty="0" smtClean="0">
                <a:solidFill>
                  <a:srgbClr val="FF0000"/>
                </a:solidFill>
              </a:rPr>
              <a:t>】</a:t>
            </a:r>
          </a:p>
          <a:p>
            <a:pPr>
              <a:buNone/>
            </a:pPr>
            <a:endParaRPr kumimoji="1" lang="en-US" altLang="ja-JP" dirty="0" smtClean="0"/>
          </a:p>
          <a:p>
            <a:r>
              <a:rPr kumimoji="1" lang="ja-JP" altLang="en-US" b="1" u="sng" dirty="0" smtClean="0"/>
              <a:t>相談や通報は、市町村の高齢福祉や介護保険担当部署が受け付けています。</a:t>
            </a:r>
            <a:endParaRPr kumimoji="1" lang="en-US" altLang="ja-JP" b="1" u="sng" dirty="0" smtClean="0"/>
          </a:p>
          <a:p>
            <a:r>
              <a:rPr kumimoji="1" lang="ja-JP" altLang="en-US" dirty="0" smtClean="0"/>
              <a:t>この施設（事業所）のある○○市では、○○課が担当しています。電話番号は○○○</a:t>
            </a:r>
            <a:r>
              <a:rPr kumimoji="1" lang="en-US" altLang="ja-JP" dirty="0" smtClean="0"/>
              <a:t>‐</a:t>
            </a:r>
            <a:r>
              <a:rPr kumimoji="1" lang="ja-JP" altLang="en-US" dirty="0" smtClean="0"/>
              <a:t>○○○○ですので、メモを取っておいてください。</a:t>
            </a:r>
            <a:endParaRPr kumimoji="1" lang="en-US" altLang="ja-JP" dirty="0" smtClean="0"/>
          </a:p>
          <a:p>
            <a:pPr>
              <a:buNone/>
            </a:pPr>
            <a:r>
              <a:rPr kumimoji="1" lang="en-US" altLang="ja-JP" dirty="0" smtClean="0"/>
              <a:t>※</a:t>
            </a:r>
            <a:r>
              <a:rPr kumimoji="1" lang="ja-JP" altLang="en-US" dirty="0" smtClean="0"/>
              <a:t>○○の部分は、各施設・事業所の所在する市町村及び担当課名と電話番号を入れて、説明して下さい。</a:t>
            </a:r>
            <a:endParaRPr kumimoji="1" lang="en-US" altLang="ja-JP" dirty="0" smtClean="0"/>
          </a:p>
          <a:p>
            <a:endParaRPr kumimoji="1" lang="en-US" altLang="ja-JP" dirty="0" smtClean="0"/>
          </a:p>
          <a:p>
            <a:r>
              <a:rPr kumimoji="1" lang="ja-JP" altLang="en-US" dirty="0" smtClean="0"/>
              <a:t>なお、高齢者虐待の相談・通報を市町村に対して行う場合に、施設の高齢者の氏名や年齢などを伝えることは、</a:t>
            </a:r>
            <a:r>
              <a:rPr kumimoji="1" lang="ja-JP" altLang="en-US" b="1" u="sng" dirty="0" smtClean="0"/>
              <a:t>守秘義務違反にはならない</a:t>
            </a:r>
            <a:r>
              <a:rPr kumimoji="1" lang="ja-JP" altLang="en-US" dirty="0" smtClean="0"/>
              <a:t>こと。</a:t>
            </a:r>
            <a:endParaRPr kumimoji="1" lang="en-US" altLang="ja-JP" dirty="0" smtClean="0"/>
          </a:p>
          <a:p>
            <a:r>
              <a:rPr kumimoji="1" lang="ja-JP" altLang="en-US" b="1" u="sng" dirty="0" smtClean="0"/>
              <a:t>相談・通報をしたことにより、解雇などの不利益な扱い（降格、減給、退職の強要）を受けない</a:t>
            </a:r>
            <a:r>
              <a:rPr kumimoji="1" lang="ja-JP" altLang="en-US" dirty="0" smtClean="0"/>
              <a:t>ことが、法律に規定されています。</a:t>
            </a:r>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t>また、</a:t>
            </a:r>
            <a:r>
              <a:rPr kumimoji="1" lang="ja-JP" altLang="en-US" b="1" u="sng" dirty="0" smtClean="0"/>
              <a:t>市町村にも守秘義務があり、</a:t>
            </a:r>
            <a:r>
              <a:rPr kumimoji="1" lang="ja-JP" altLang="en-US" b="1" u="sng" dirty="0" smtClean="0">
                <a:solidFill>
                  <a:srgbClr val="FF0000"/>
                </a:solidFill>
              </a:rPr>
              <a:t>通報や届出をした職員や高齢者本人、家族が、施設や事業所により特定されないように配慮されます。</a:t>
            </a:r>
            <a:endParaRPr kumimoji="1" lang="en-US" altLang="ja-JP" b="1" u="sng"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kumimoji="1" lang="ja-JP" altLang="en-US" dirty="0" smtClean="0">
                <a:solidFill>
                  <a:srgbClr val="FF0000"/>
                </a:solidFill>
              </a:rPr>
              <a:t>もし、通報したのは誰かということを、市町村に問い合わせがあっても、</a:t>
            </a:r>
            <a:r>
              <a:rPr kumimoji="1" lang="ja-JP" altLang="en-US" b="1" u="sng" dirty="0" smtClean="0">
                <a:solidFill>
                  <a:srgbClr val="FF0000"/>
                </a:solidFill>
              </a:rPr>
              <a:t>市町村は施設・事業所に、通報者を特定できる情報提供はしません。</a:t>
            </a:r>
            <a:endParaRPr kumimoji="1" lang="en-US" altLang="ja-JP" b="1"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None/>
              <a:tabLst/>
              <a:defRPr/>
            </a:pPr>
            <a:endParaRPr kumimoji="1" lang="en-US" altLang="ja-JP"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endParaRPr kumimoji="1" lang="en-US" altLang="ja-JP" dirty="0" smtClean="0">
              <a:solidFill>
                <a:srgbClr val="FF0000"/>
              </a:solidFill>
            </a:endParaRPr>
          </a:p>
          <a:p>
            <a:endParaRPr kumimoji="1" lang="en-US" altLang="ja-JP" dirty="0" smtClean="0"/>
          </a:p>
          <a:p>
            <a:pPr>
              <a:buNone/>
            </a:pP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84CD0239-BD31-4AAB-80A7-453A30C0B189}" type="slidenum">
              <a:rPr kumimoji="1" lang="ja-JP" altLang="en-US" smtClean="0"/>
              <a:pPr/>
              <a:t>9</a:t>
            </a:fld>
            <a:endParaRPr kumimoji="1" lang="ja-JP" altLang="en-US"/>
          </a:p>
        </p:txBody>
      </p:sp>
      <p:sp>
        <p:nvSpPr>
          <p:cNvPr id="5" name="フッター プレースホルダ 4"/>
          <p:cNvSpPr>
            <a:spLocks noGrp="1"/>
          </p:cNvSpPr>
          <p:nvPr>
            <p:ph type="ftr" sz="quarter" idx="4"/>
          </p:nvPr>
        </p:nvSpPr>
        <p:spPr>
          <a:xfrm>
            <a:off x="0" y="9543380"/>
            <a:ext cx="847601" cy="322933"/>
          </a:xfrm>
        </p:spPr>
        <p:txBody>
          <a:bodyPr/>
          <a:lstStyle/>
          <a:p>
            <a:r>
              <a:rPr lang="ja-JP" altLang="en-US" dirty="0" smtClean="0">
                <a:latin typeface="HG創英角ﾎﾟｯﾌﾟ体" pitchFamily="49" charset="-128"/>
                <a:ea typeface="HG創英角ﾎﾟｯﾌﾟ体" pitchFamily="49" charset="-128"/>
              </a:rPr>
              <a:t>神奈川県</a:t>
            </a:r>
            <a:endParaRPr lang="ja-JP" altLang="en-US" dirty="0">
              <a:latin typeface="HG創英角ﾎﾟｯﾌﾟ体" pitchFamily="49" charset="-128"/>
              <a:ea typeface="HG創英角ﾎﾟｯﾌﾟ体" pitchFamily="4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3">
        <a:schemeClr val="bg1"/>
      </p:bgRef>
    </p:bg>
    <p:spTree>
      <p:nvGrpSpPr>
        <p:cNvPr id="1" name=""/>
        <p:cNvGrpSpPr/>
        <p:nvPr/>
      </p:nvGrpSpPr>
      <p:grpSpPr>
        <a:xfrm>
          <a:off x="0" y="0"/>
          <a:ext cx="0" cy="0"/>
          <a:chOff x="0" y="0"/>
          <a:chExt cx="0" cy="0"/>
        </a:xfrm>
      </p:grpSpPr>
      <p:sp>
        <p:nvSpPr>
          <p:cNvPr id="12" name="正方形/長方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角丸四角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p:txBody>
          <a:bodyPr/>
          <a:lstStyle/>
          <a:p>
            <a:fld id="{B880730F-01EF-4C18-B3C1-44406EEDD375}" type="datetime1">
              <a:rPr kumimoji="1" lang="ja-JP" altLang="en-US" smtClean="0"/>
              <a:pPr/>
              <a:t>2016/11/8</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lIns="0" tIns="0" rIns="0" bIns="0">
            <a:noAutofit/>
          </a:bodyPr>
          <a:lstStyle>
            <a:lvl1pPr>
              <a:defRPr sz="1400">
                <a:solidFill>
                  <a:srgbClr val="FFFFFF"/>
                </a:solidFill>
              </a:defRPr>
            </a:lvl1pPr>
          </a:lstStyle>
          <a:p>
            <a:fld id="{D2D8002D-B5B0-4BAC-B1F6-782DDCCE6D9C}" type="slidenum">
              <a:rPr kumimoji="1" lang="ja-JP" altLang="en-US" smtClean="0"/>
              <a:pPr/>
              <a:t>&lt;#&gt;</a:t>
            </a:fld>
            <a:endParaRPr kumimoji="1" lang="ja-JP" altLang="en-US"/>
          </a:p>
        </p:txBody>
      </p:sp>
      <p:sp>
        <p:nvSpPr>
          <p:cNvPr id="7" name="正方形/長方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ja-JP" altLang="en-US" smtClean="0"/>
              <a:t>マスタ タイトルの書式設定</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E2308918-4EF4-4F21-936C-9252CF5C94FF}"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1"/>
            <a:ext cx="201168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914400" y="274640"/>
            <a:ext cx="55626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EBF45C0-67A0-4C7B-BA14-605A7729C8B0}"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4" name="日付プレースホルダ 3"/>
          <p:cNvSpPr>
            <a:spLocks noGrp="1"/>
          </p:cNvSpPr>
          <p:nvPr>
            <p:ph type="dt" sz="half" idx="10"/>
          </p:nvPr>
        </p:nvSpPr>
        <p:spPr/>
        <p:txBody>
          <a:bodyPr/>
          <a:lstStyle/>
          <a:p>
            <a:fld id="{FFD126EC-0C53-4FFA-8535-56F6CA958D51}"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8" name="コンテンツ プレースホルダ 7"/>
          <p:cNvSpPr>
            <a:spLocks noGrp="1"/>
          </p:cNvSpPr>
          <p:nvPr>
            <p:ph sz="quarter" idx="1"/>
          </p:nvPr>
        </p:nvSpPr>
        <p:spPr>
          <a:xfrm>
            <a:off x="914400" y="1447800"/>
            <a:ext cx="777240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3">
        <a:schemeClr val="bg1"/>
      </p:bgRef>
    </p:bg>
    <p:spTree>
      <p:nvGrpSpPr>
        <p:cNvPr id="1" name=""/>
        <p:cNvGrpSpPr/>
        <p:nvPr/>
      </p:nvGrpSpPr>
      <p:grpSpPr>
        <a:xfrm>
          <a:off x="0" y="0"/>
          <a:ext cx="0" cy="0"/>
          <a:chOff x="0" y="0"/>
          <a:chExt cx="0" cy="0"/>
        </a:xfrm>
      </p:grpSpPr>
      <p:sp>
        <p:nvSpPr>
          <p:cNvPr id="11" name="正方形/長方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角丸四角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722313" y="952500"/>
            <a:ext cx="7772400" cy="1362075"/>
          </a:xfrm>
        </p:spPr>
        <p:txBody>
          <a:bodyPr anchor="b" anchorCtr="0"/>
          <a:lstStyle>
            <a:lvl1pPr algn="l">
              <a:buNone/>
              <a:defRPr sz="4000" b="0" cap="none"/>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46D23E28-BB29-46D6-A0C6-1BE06A18A8F5}" type="datetime1">
              <a:rPr kumimoji="1" lang="ja-JP" altLang="en-US" smtClean="0"/>
              <a:pPr/>
              <a:t>2016/11/8</a:t>
            </a:fld>
            <a:endParaRPr kumimoji="1" lang="ja-JP" altLang="en-US"/>
          </a:p>
        </p:txBody>
      </p:sp>
      <p:sp>
        <p:nvSpPr>
          <p:cNvPr id="5" name="フッター プレースホルダ 4"/>
          <p:cNvSpPr>
            <a:spLocks noGrp="1"/>
          </p:cNvSpPr>
          <p:nvPr>
            <p:ph type="ftr" sz="quarter" idx="11"/>
          </p:nvPr>
        </p:nvSpPr>
        <p:spPr>
          <a:xfrm>
            <a:off x="800100" y="6172200"/>
            <a:ext cx="4000500" cy="457200"/>
          </a:xfrm>
        </p:spPr>
        <p:txBody>
          <a:bodyPr/>
          <a:lstStyle/>
          <a:p>
            <a:endParaRPr kumimoji="1" lang="ja-JP" altLang="en-US"/>
          </a:p>
        </p:txBody>
      </p:sp>
      <p:sp>
        <p:nvSpPr>
          <p:cNvPr id="7" name="正方形/長方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正方形/長方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スライド番号プレースホルダ 5"/>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9DEB8097-8C66-4DE5-8106-D55031D50EBB}"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91440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933950" y="1447800"/>
            <a:ext cx="3749040" cy="45720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nchor="b" anchorCtr="0"/>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7" name="日付プレースホルダ 6"/>
          <p:cNvSpPr>
            <a:spLocks noGrp="1"/>
          </p:cNvSpPr>
          <p:nvPr>
            <p:ph type="dt" sz="half" idx="10"/>
          </p:nvPr>
        </p:nvSpPr>
        <p:spPr/>
        <p:txBody>
          <a:bodyPr/>
          <a:lstStyle/>
          <a:p>
            <a:fld id="{BFC7EE24-74FB-4AF8-ADEF-473A9F592307}" type="datetime1">
              <a:rPr kumimoji="1" lang="ja-JP" altLang="en-US" smtClean="0"/>
              <a:pPr/>
              <a:t>2016/11/8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half" idx="2"/>
          </p:nvPr>
        </p:nvSpPr>
        <p:spPr>
          <a:xfrm>
            <a:off x="9144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half" idx="4"/>
          </p:nvPr>
        </p:nvSpPr>
        <p:spPr>
          <a:xfrm>
            <a:off x="4953000" y="2247900"/>
            <a:ext cx="3733800" cy="38862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F539847C-4F1A-48D7-9CE6-B7382BC1B500}" type="datetime1">
              <a:rPr kumimoji="1" lang="ja-JP" altLang="en-US" smtClean="0"/>
              <a:pPr/>
              <a:t>2016/11/8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DE0BC1-6D3B-4A11-AE78-3F18A46DCE2F}" type="datetime1">
              <a:rPr kumimoji="1" lang="ja-JP" altLang="en-US" smtClean="0"/>
              <a:pPr/>
              <a:t>2016/11/8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正方形/長方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角丸四角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タイトル 1"/>
          <p:cNvSpPr>
            <a:spLocks noGrp="1"/>
          </p:cNvSpPr>
          <p:nvPr>
            <p:ph type="title"/>
          </p:nvPr>
        </p:nvSpPr>
        <p:spPr>
          <a:xfrm>
            <a:off x="914400" y="273050"/>
            <a:ext cx="7772400" cy="1143000"/>
          </a:xfrm>
        </p:spPr>
        <p:txBody>
          <a:bodyPr anchor="b" anchorCtr="0"/>
          <a:lstStyle>
            <a:lvl1pPr algn="l">
              <a:buNone/>
              <a:defRPr sz="4000" b="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808958F-A642-49D4-A305-F5AA5349D2E4}"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
        <p:nvSpPr>
          <p:cNvPr id="11" name="コンテンツ プレースホルダ 10"/>
          <p:cNvSpPr>
            <a:spLocks noGrp="1"/>
          </p:cNvSpPr>
          <p:nvPr>
            <p:ph sz="quarter" idx="1"/>
          </p:nvPr>
        </p:nvSpPr>
        <p:spPr>
          <a:xfrm>
            <a:off x="2971800" y="1600200"/>
            <a:ext cx="5715000" cy="4495800"/>
          </a:xfrm>
        </p:spPr>
        <p:txBody>
          <a:bodyPr vert="horz"/>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AA92E3D-5F00-4FE0-BA41-90BA3FA523FB}" type="datetime1">
              <a:rPr kumimoji="1" lang="ja-JP" altLang="en-US" smtClean="0"/>
              <a:pPr/>
              <a:t>2016/11/8</a:t>
            </a:fld>
            <a:endParaRPr kumimoji="1" lang="ja-JP" altLang="en-US"/>
          </a:p>
        </p:txBody>
      </p:sp>
      <p:sp>
        <p:nvSpPr>
          <p:cNvPr id="6" name="フッター プレースホルダ 5"/>
          <p:cNvSpPr>
            <a:spLocks noGrp="1"/>
          </p:cNvSpPr>
          <p:nvPr>
            <p:ph type="ftr" sz="quarter" idx="11"/>
          </p:nvPr>
        </p:nvSpPr>
        <p:spPr>
          <a:xfrm>
            <a:off x="914400" y="6172200"/>
            <a:ext cx="3886200" cy="457200"/>
          </a:xfrm>
        </p:spPr>
        <p:txBody>
          <a:bodyPr/>
          <a:lstStyle/>
          <a:p>
            <a:endParaRPr kumimoji="1" lang="ja-JP" altLang="en-US"/>
          </a:p>
        </p:txBody>
      </p:sp>
      <p:sp>
        <p:nvSpPr>
          <p:cNvPr id="7" name="スライド番号プレースホルダ 6"/>
          <p:cNvSpPr>
            <a:spLocks noGrp="1"/>
          </p:cNvSpPr>
          <p:nvPr>
            <p:ph type="sldNum" sz="quarter" idx="12"/>
          </p:nvPr>
        </p:nvSpPr>
        <p:spPr>
          <a:xfrm>
            <a:off x="146304" y="6208776"/>
            <a:ext cx="457200" cy="457200"/>
          </a:xfrm>
        </p:spPr>
        <p:txBody>
          <a:bodyPr/>
          <a:lstStyle/>
          <a:p>
            <a:fld id="{D2D8002D-B5B0-4BAC-B1F6-782DDCCE6D9C}" type="slidenum">
              <a:rPr kumimoji="1" lang="ja-JP" altLang="en-US" smtClean="0"/>
              <a:pPr/>
              <a:t>&lt;#&gt;</a:t>
            </a:fld>
            <a:endParaRPr kumimoji="1" lang="ja-JP" altLang="en-US"/>
          </a:p>
        </p:txBody>
      </p:sp>
      <p:sp>
        <p:nvSpPr>
          <p:cNvPr id="11" name="正方形/長方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正方形/長方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図プレースホルダ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ja-JP" altLang="en-US" smtClean="0"/>
              <a:t>アイコンをクリックして図を追加</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角丸四角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タイトル プレースホルダ 21"/>
          <p:cNvSpPr>
            <a:spLocks noGrp="1"/>
          </p:cNvSpPr>
          <p:nvPr>
            <p:ph type="title"/>
          </p:nvPr>
        </p:nvSpPr>
        <p:spPr>
          <a:xfrm>
            <a:off x="914400" y="274638"/>
            <a:ext cx="7772400" cy="1143000"/>
          </a:xfrm>
          <a:prstGeom prst="rect">
            <a:avLst/>
          </a:prstGeom>
        </p:spPr>
        <p:txBody>
          <a:bodyPr bIns="91440" anchor="b" anchorCtr="0">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317A572-72A3-44D2-9C7A-8F33063DA3D2}" type="datetime1">
              <a:rPr kumimoji="1" lang="ja-JP" altLang="en-US" smtClean="0"/>
              <a:pPr/>
              <a:t>2016/11/8</a:t>
            </a:fld>
            <a:endParaRPr kumimoji="1" lang="ja-JP" altLang="en-US"/>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1" lang="ja-JP" altLang="en-US"/>
          </a:p>
        </p:txBody>
      </p:sp>
      <p:sp>
        <p:nvSpPr>
          <p:cNvPr id="23" name="スライド番号プレースホルダ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1"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1"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1"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1"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1"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google.co.jp/url?sa=i&amp;rct=j&amp;q=&amp;esrc=s&amp;source=images&amp;cd=&amp;cad=rja&amp;uact=8&amp;ved=0ahUKEwjKvq7jnfjPAhUQhrwKHbSpB1MQjRwIBw&amp;url=http://www.wanpug.com/&amp;bvm=bv.136593572,d.cGc&amp;psig=AFQjCNHw5qS-8xx8WluDjogJbe7njknaFQ&amp;ust=1477563131768068" TargetMode="External"/><Relationship Id="rId2" Type="http://schemas.openxmlformats.org/officeDocument/2006/relationships/notesSlide" Target="../notesSlides/notesSlide52.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hyperlink" Target="http://www.google.co.jp/url?sa=i&amp;rct=j&amp;q=&amp;esrc=s&amp;source=images&amp;cd=&amp;ved=0ahUKEwi-9fysnvjPAhWHiLwKHfZpAfQQjRwIBw&amp;url=http://www.keyword-suggestions.com/bWluZWNyYWZ0IHBsYWNlcw/&amp;psig=AFQjCNGnM-FoMCHO1TWJRp8mXs9LiTSKTg&amp;ust=1477563226051318" TargetMode="External"/><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サブタイトル 4"/>
          <p:cNvSpPr>
            <a:spLocks noGrp="1"/>
          </p:cNvSpPr>
          <p:nvPr>
            <p:ph type="subTitle" idx="1"/>
          </p:nvPr>
        </p:nvSpPr>
        <p:spPr>
          <a:xfrm>
            <a:off x="1403648" y="4077072"/>
            <a:ext cx="6400800" cy="2232248"/>
          </a:xfrm>
        </p:spPr>
        <p:txBody>
          <a:bodyPr/>
          <a:lstStyle/>
          <a:p>
            <a:pPr lvl="0">
              <a:defRPr/>
            </a:pPr>
            <a:r>
              <a:rPr lang="ja-JP" altLang="en-US" dirty="0" smtClean="0">
                <a:latin typeface="HGP創英角ﾎﾟｯﾌﾟ体" pitchFamily="50" charset="-128"/>
                <a:ea typeface="HGP創英角ﾎﾟｯﾌﾟ体" pitchFamily="50" charset="-128"/>
              </a:rPr>
              <a:t>高齢者・家族の心に</a:t>
            </a:r>
            <a:endParaRPr lang="en-US" altLang="ja-JP" dirty="0" smtClean="0">
              <a:latin typeface="HGP創英角ﾎﾟｯﾌﾟ体" pitchFamily="50" charset="-128"/>
              <a:ea typeface="HGP創英角ﾎﾟｯﾌﾟ体" pitchFamily="50" charset="-128"/>
            </a:endParaRPr>
          </a:p>
          <a:p>
            <a:pPr lvl="0">
              <a:defRPr/>
            </a:pPr>
            <a:r>
              <a:rPr lang="ja-JP" altLang="en-US" dirty="0" smtClean="0">
                <a:latin typeface="HGP創英角ﾎﾟｯﾌﾟ体" pitchFamily="50" charset="-128"/>
                <a:ea typeface="HGP創英角ﾎﾟｯﾌﾟ体" pitchFamily="50" charset="-128"/>
              </a:rPr>
              <a:t>耳を傾けるケアをめざして</a:t>
            </a:r>
          </a:p>
          <a:p>
            <a:pPr lvl="0">
              <a:defRPr/>
            </a:pPr>
            <a:endParaRPr lang="en-US" altLang="ja-JP" sz="1100" dirty="0" smtClean="0">
              <a:latin typeface="HGP創英角ﾎﾟｯﾌﾟ体" pitchFamily="50" charset="-128"/>
              <a:ea typeface="HGP創英角ﾎﾟｯﾌﾟ体" pitchFamily="50" charset="-128"/>
            </a:endParaRPr>
          </a:p>
          <a:p>
            <a:pPr lvl="0">
              <a:defRPr/>
            </a:pPr>
            <a:r>
              <a:rPr lang="ja-JP" altLang="en-US" dirty="0" smtClean="0">
                <a:latin typeface="HGP創英角ﾎﾟｯﾌﾟ体" pitchFamily="50" charset="-128"/>
                <a:ea typeface="HGP創英角ﾎﾟｯﾌﾟ体" pitchFamily="50" charset="-128"/>
              </a:rPr>
              <a:t>神奈川県</a:t>
            </a:r>
            <a:endParaRPr lang="en-US" altLang="ja-JP" dirty="0" smtClean="0">
              <a:latin typeface="HGP創英角ﾎﾟｯﾌﾟ体" pitchFamily="50" charset="-128"/>
              <a:ea typeface="HGP創英角ﾎﾟｯﾌﾟ体" pitchFamily="50" charset="-128"/>
            </a:endParaRPr>
          </a:p>
          <a:p>
            <a:pPr lvl="0">
              <a:defRPr/>
            </a:pPr>
            <a:r>
              <a:rPr kumimoji="1" lang="ja-JP" altLang="en-US" sz="2000" dirty="0" smtClean="0">
                <a:latin typeface="HGP創英角ﾎﾟｯﾌﾟ体" pitchFamily="50" charset="-128"/>
                <a:ea typeface="HGP創英角ﾎﾟｯﾌﾟ体" pitchFamily="50" charset="-128"/>
              </a:rPr>
              <a:t>平成</a:t>
            </a:r>
            <a:r>
              <a:rPr kumimoji="1" lang="en-US" altLang="ja-JP" sz="2000" dirty="0" smtClean="0">
                <a:latin typeface="HGP創英角ﾎﾟｯﾌﾟ体" pitchFamily="50" charset="-128"/>
                <a:ea typeface="HGP創英角ﾎﾟｯﾌﾟ体" pitchFamily="50" charset="-128"/>
              </a:rPr>
              <a:t>28</a:t>
            </a:r>
            <a:r>
              <a:rPr kumimoji="1" lang="ja-JP" altLang="en-US" sz="2000" dirty="0" smtClean="0">
                <a:latin typeface="HGP創英角ﾎﾟｯﾌﾟ体" pitchFamily="50" charset="-128"/>
                <a:ea typeface="HGP創英角ﾎﾟｯﾌﾟ体" pitchFamily="50" charset="-128"/>
              </a:rPr>
              <a:t>年</a:t>
            </a:r>
            <a:r>
              <a:rPr kumimoji="1" lang="en-US" altLang="ja-JP" sz="2000" dirty="0" smtClean="0">
                <a:latin typeface="HGP創英角ﾎﾟｯﾌﾟ体" pitchFamily="50" charset="-128"/>
                <a:ea typeface="HGP創英角ﾎﾟｯﾌﾟ体" pitchFamily="50" charset="-128"/>
              </a:rPr>
              <a:t>11</a:t>
            </a:r>
            <a:r>
              <a:rPr kumimoji="1" lang="ja-JP" altLang="en-US" sz="2000" dirty="0" smtClean="0">
                <a:latin typeface="HGP創英角ﾎﾟｯﾌﾟ体" pitchFamily="50" charset="-128"/>
                <a:ea typeface="HGP創英角ﾎﾟｯﾌﾟ体" pitchFamily="50" charset="-128"/>
              </a:rPr>
              <a:t>月</a:t>
            </a:r>
            <a:endParaRPr kumimoji="1" lang="ja-JP" altLang="en-US" sz="2000"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a:t>
            </a:fld>
            <a:endParaRPr kumimoji="1" lang="ja-JP" altLang="en-US"/>
          </a:p>
        </p:txBody>
      </p:sp>
      <p:sp>
        <p:nvSpPr>
          <p:cNvPr id="2" name="タイトル 1"/>
          <p:cNvSpPr>
            <a:spLocks noGrp="1"/>
          </p:cNvSpPr>
          <p:nvPr>
            <p:ph type="ctrTitle"/>
          </p:nvPr>
        </p:nvSpPr>
        <p:spPr/>
        <p:txBody>
          <a:bodyPr>
            <a:normAutofit fontScale="90000"/>
          </a:bodyPr>
          <a:lstStyle/>
          <a:p>
            <a:r>
              <a:rPr lang="en-US" altLang="ja-JP" dirty="0" smtClean="0"/>
              <a:t/>
            </a:r>
            <a:br>
              <a:rPr lang="en-US" altLang="ja-JP" dirty="0" smtClean="0"/>
            </a:br>
            <a:r>
              <a:rPr lang="ja-JP" altLang="en-US" dirty="0" smtClean="0">
                <a:latin typeface="HGP創英角ﾎﾟｯﾌﾟ体" pitchFamily="50" charset="-128"/>
                <a:ea typeface="HGP創英角ﾎﾟｯﾌﾟ体" pitchFamily="50" charset="-128"/>
              </a:rPr>
              <a:t>高齢者の権利擁護のための</a:t>
            </a:r>
            <a:r>
              <a:rPr lang="en-US" altLang="ja-JP" dirty="0" smtClean="0">
                <a:latin typeface="HGP創英角ﾎﾟｯﾌﾟ体" pitchFamily="50" charset="-128"/>
                <a:ea typeface="HGP創英角ﾎﾟｯﾌﾟ体" pitchFamily="50" charset="-128"/>
              </a:rPr>
              <a:t/>
            </a:r>
            <a:br>
              <a:rPr lang="en-US" altLang="ja-JP" dirty="0" smtClean="0">
                <a:latin typeface="HGP創英角ﾎﾟｯﾌﾟ体" pitchFamily="50" charset="-128"/>
                <a:ea typeface="HGP創英角ﾎﾟｯﾌﾟ体" pitchFamily="50" charset="-128"/>
              </a:rPr>
            </a:br>
            <a:r>
              <a:rPr lang="ja-JP" altLang="en-US" dirty="0" smtClean="0">
                <a:latin typeface="HGP創英角ﾎﾟｯﾌﾟ体" pitchFamily="50" charset="-128"/>
                <a:ea typeface="HGP創英角ﾎﾟｯﾌﾟ体" pitchFamily="50" charset="-128"/>
              </a:rPr>
              <a:t>研修プログラム</a:t>
            </a:r>
            <a:r>
              <a:rPr lang="en-US" altLang="ja-JP" dirty="0" smtClean="0">
                <a:latin typeface="HGP創英角ﾎﾟｯﾌﾟ体" pitchFamily="50" charset="-128"/>
                <a:ea typeface="HGP創英角ﾎﾟｯﾌﾟ体" pitchFamily="50" charset="-128"/>
              </a:rPr>
              <a:t/>
            </a:r>
            <a:br>
              <a:rPr lang="en-US" altLang="ja-JP" dirty="0" smtClean="0">
                <a:latin typeface="HGP創英角ﾎﾟｯﾌﾟ体" pitchFamily="50" charset="-128"/>
                <a:ea typeface="HGP創英角ﾎﾟｯﾌﾟ体" pitchFamily="50" charset="-128"/>
              </a:rPr>
            </a:br>
            <a:r>
              <a:rPr lang="ja-JP" altLang="en-US" dirty="0" smtClean="0">
                <a:latin typeface="HGP創英角ﾎﾟｯﾌﾟ体" pitchFamily="50" charset="-128"/>
                <a:ea typeface="HGP創英角ﾎﾟｯﾌﾟ体" pitchFamily="50" charset="-128"/>
              </a:rPr>
              <a:t>概要版</a:t>
            </a:r>
            <a:r>
              <a:rPr lang="en-US" altLang="ja-JP" sz="4000" dirty="0" smtClean="0"/>
              <a:t/>
            </a:r>
            <a:br>
              <a:rPr lang="en-US" altLang="ja-JP" sz="4000" dirty="0" smtClean="0"/>
            </a:br>
            <a:endParaRPr kumimoji="1" lang="ja-JP" altLang="en-US" sz="4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高齢者虐待の５つの類型</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10</a:t>
            </a:fld>
            <a:endParaRPr kumimoji="1" lang="ja-JP" altLang="en-US"/>
          </a:p>
        </p:txBody>
      </p:sp>
      <p:sp>
        <p:nvSpPr>
          <p:cNvPr id="3" name="コンテンツ プレースホルダ 2"/>
          <p:cNvSpPr>
            <a:spLocks noGrp="1"/>
          </p:cNvSpPr>
          <p:nvPr>
            <p:ph sz="quarter" idx="1"/>
          </p:nvPr>
        </p:nvSpPr>
        <p:spPr/>
        <p:txBody>
          <a:bodyPr>
            <a:normAutofit fontScale="92500" lnSpcReduction="20000"/>
          </a:bodyPr>
          <a:lstStyle/>
          <a:p>
            <a:pPr>
              <a:buNone/>
            </a:pPr>
            <a:endParaRPr kumimoji="1" lang="en-US" altLang="ja-JP" dirty="0" smtClean="0"/>
          </a:p>
          <a:p>
            <a:r>
              <a:rPr lang="ja-JP" altLang="en-US" sz="3200" dirty="0" smtClean="0">
                <a:latin typeface="HGP創英角ﾎﾟｯﾌﾟ体" pitchFamily="50" charset="-128"/>
                <a:ea typeface="HGP創英角ﾎﾟｯﾌﾟ体" pitchFamily="50" charset="-128"/>
              </a:rPr>
              <a:t>身体的虐待</a:t>
            </a:r>
            <a:endParaRPr lang="en-US" altLang="ja-JP" sz="3200" dirty="0" smtClean="0">
              <a:latin typeface="HGP創英角ﾎﾟｯﾌﾟ体" pitchFamily="50" charset="-128"/>
              <a:ea typeface="HGP創英角ﾎﾟｯﾌﾟ体" pitchFamily="50" charset="-128"/>
            </a:endParaRPr>
          </a:p>
          <a:p>
            <a:endParaRPr kumimoji="1"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介護・世話の放棄放任（ネグレクト）</a:t>
            </a:r>
            <a:endParaRPr lang="en-US" altLang="ja-JP" sz="3200" dirty="0" smtClean="0">
              <a:latin typeface="HGP創英角ﾎﾟｯﾌﾟ体" pitchFamily="50" charset="-128"/>
              <a:ea typeface="HGP創英角ﾎﾟｯﾌﾟ体" pitchFamily="50" charset="-128"/>
            </a:endParaRPr>
          </a:p>
          <a:p>
            <a:endParaRPr kumimoji="1"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心理的虐待</a:t>
            </a:r>
            <a:endParaRPr lang="en-US" altLang="ja-JP" sz="3200" dirty="0" smtClean="0">
              <a:latin typeface="HGP創英角ﾎﾟｯﾌﾟ体" pitchFamily="50" charset="-128"/>
              <a:ea typeface="HGP創英角ﾎﾟｯﾌﾟ体" pitchFamily="50" charset="-128"/>
            </a:endParaRPr>
          </a:p>
          <a:p>
            <a:endParaRPr kumimoji="1"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性的虐待</a:t>
            </a:r>
            <a:endParaRPr lang="en-US" altLang="ja-JP" sz="3200" dirty="0" smtClean="0">
              <a:latin typeface="HGP創英角ﾎﾟｯﾌﾟ体" pitchFamily="50" charset="-128"/>
              <a:ea typeface="HGP創英角ﾎﾟｯﾌﾟ体" pitchFamily="50" charset="-128"/>
            </a:endParaRPr>
          </a:p>
          <a:p>
            <a:endParaRPr kumimoji="1"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経済的虐待</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260648"/>
            <a:ext cx="7772400" cy="868958"/>
          </a:xfrm>
        </p:spPr>
        <p:txBody>
          <a:bodyPr/>
          <a:lstStyle/>
          <a:p>
            <a:r>
              <a:rPr kumimoji="1" lang="ja-JP" altLang="en-US" dirty="0" smtClean="0">
                <a:latin typeface="HGP創英角ﾎﾟｯﾌﾟ体" pitchFamily="50" charset="-128"/>
                <a:ea typeface="HGP創英角ﾎﾟｯﾌﾟ体" pitchFamily="50" charset="-128"/>
              </a:rPr>
              <a:t>身体的虐待</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11</a:t>
            </a:fld>
            <a:endParaRPr kumimoji="1" lang="ja-JP" altLang="en-US" dirty="0"/>
          </a:p>
        </p:txBody>
      </p:sp>
      <p:sp>
        <p:nvSpPr>
          <p:cNvPr id="3" name="コンテンツ プレースホルダ 2"/>
          <p:cNvSpPr>
            <a:spLocks noGrp="1"/>
          </p:cNvSpPr>
          <p:nvPr>
            <p:ph sz="quarter" idx="1"/>
          </p:nvPr>
        </p:nvSpPr>
        <p:spPr>
          <a:xfrm>
            <a:off x="395536" y="1124744"/>
            <a:ext cx="8424936" cy="5184576"/>
          </a:xfrm>
        </p:spPr>
        <p:txBody>
          <a:bodyPr>
            <a:noAutofit/>
          </a:bodyPr>
          <a:lstStyle/>
          <a:p>
            <a:pPr>
              <a:buNone/>
            </a:pPr>
            <a:endParaRPr lang="ja-JP" altLang="en-US" dirty="0" smtClean="0"/>
          </a:p>
          <a:p>
            <a:pPr lvl="1">
              <a:buNone/>
            </a:pPr>
            <a:r>
              <a:rPr kumimoji="1" lang="ja-JP" altLang="en-US" sz="3600" dirty="0" smtClean="0">
                <a:solidFill>
                  <a:srgbClr val="FF0000"/>
                </a:solidFill>
                <a:latin typeface="HGP創英角ﾎﾟｯﾌﾟ体" pitchFamily="50" charset="-128"/>
                <a:ea typeface="HGP創英角ﾎﾟｯﾌﾟ体" pitchFamily="50" charset="-128"/>
              </a:rPr>
              <a:t>高齢者の身体に外傷が生じ、又は生じ</a:t>
            </a:r>
            <a:endParaRPr kumimoji="1" lang="en-US" altLang="ja-JP" sz="3600" dirty="0" smtClean="0">
              <a:solidFill>
                <a:srgbClr val="FF0000"/>
              </a:solidFill>
              <a:latin typeface="HGP創英角ﾎﾟｯﾌﾟ体" pitchFamily="50" charset="-128"/>
              <a:ea typeface="HGP創英角ﾎﾟｯﾌﾟ体" pitchFamily="50" charset="-128"/>
            </a:endParaRPr>
          </a:p>
          <a:p>
            <a:pPr lvl="1">
              <a:buNone/>
            </a:pPr>
            <a:r>
              <a:rPr kumimoji="1" lang="ja-JP" altLang="en-US" sz="3600" dirty="0" smtClean="0">
                <a:solidFill>
                  <a:srgbClr val="FF0000"/>
                </a:solidFill>
                <a:latin typeface="HGP創英角ﾎﾟｯﾌﾟ体" pitchFamily="50" charset="-128"/>
                <a:ea typeface="HGP創英角ﾎﾟｯﾌﾟ体" pitchFamily="50" charset="-128"/>
              </a:rPr>
              <a:t>る恐れのある暴行を加えること</a:t>
            </a:r>
            <a:endParaRPr kumimoji="1" lang="en-US" altLang="ja-JP" sz="3600" dirty="0" smtClean="0">
              <a:solidFill>
                <a:srgbClr val="FF0000"/>
              </a:solidFill>
              <a:latin typeface="HGP創英角ﾎﾟｯﾌﾟ体" pitchFamily="50" charset="-128"/>
              <a:ea typeface="HGP創英角ﾎﾟｯﾌﾟ体" pitchFamily="50" charset="-128"/>
            </a:endParaRPr>
          </a:p>
          <a:p>
            <a:pPr>
              <a:buNone/>
            </a:pP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～例えば～</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・殴る、蹴る、つねる</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・車椅子やベッドへの移乗の際、必要以上に体を高く持ち上げる</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・緊急やむを得ない場合以外の身体拘束</a:t>
            </a:r>
            <a:endParaRPr lang="en-US" altLang="ja-JP" sz="3200" dirty="0" smtClean="0">
              <a:latin typeface="HGP創英角ﾎﾟｯﾌﾟ体" pitchFamily="50" charset="-128"/>
              <a:ea typeface="HGP創英角ﾎﾟｯﾌﾟ体" pitchFamily="50" charset="-128"/>
            </a:endParaRPr>
          </a:p>
          <a:p>
            <a:pPr>
              <a:buNone/>
            </a:pPr>
            <a:endParaRPr lang="en-US" altLang="ja-JP" sz="3200" dirty="0" smtClean="0">
              <a:latin typeface="HGP創英角ﾎﾟｯﾌﾟ体" pitchFamily="50" charset="-128"/>
              <a:ea typeface="HGP創英角ﾎﾟｯﾌﾟ体" pitchFamily="50" charset="-128"/>
            </a:endParaRPr>
          </a:p>
          <a:p>
            <a:endParaRPr kumimoji="1" lang="en-US" altLang="ja-JP"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332656"/>
            <a:ext cx="7772400" cy="854968"/>
          </a:xfrm>
        </p:spPr>
        <p:txBody>
          <a:bodyPr>
            <a:normAutofit/>
          </a:bodyPr>
          <a:lstStyle/>
          <a:p>
            <a:r>
              <a:rPr kumimoji="1" lang="ja-JP" altLang="en-US" dirty="0" smtClean="0">
                <a:latin typeface="HGP創英角ﾎﾟｯﾌﾟ体" pitchFamily="50" charset="-128"/>
                <a:ea typeface="HGP創英角ﾎﾟｯﾌﾟ体" pitchFamily="50" charset="-128"/>
              </a:rPr>
              <a:t>介護・世話の放棄放任（ネグレクト）</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12</a:t>
            </a:fld>
            <a:endParaRPr kumimoji="1" lang="ja-JP" altLang="en-US"/>
          </a:p>
        </p:txBody>
      </p:sp>
      <p:sp>
        <p:nvSpPr>
          <p:cNvPr id="3" name="コンテンツ プレースホルダ 2"/>
          <p:cNvSpPr>
            <a:spLocks noGrp="1"/>
          </p:cNvSpPr>
          <p:nvPr>
            <p:ph sz="quarter" idx="1"/>
          </p:nvPr>
        </p:nvSpPr>
        <p:spPr>
          <a:xfrm>
            <a:off x="323528" y="1268760"/>
            <a:ext cx="8352928" cy="5256584"/>
          </a:xfrm>
        </p:spPr>
        <p:txBody>
          <a:bodyPr/>
          <a:lstStyle/>
          <a:p>
            <a:endParaRPr kumimoji="1" lang="en-US" altLang="ja-JP" dirty="0" smtClean="0"/>
          </a:p>
          <a:p>
            <a:pPr lvl="1">
              <a:buNone/>
            </a:pPr>
            <a:r>
              <a:rPr lang="ja-JP" altLang="en-US" sz="3600" dirty="0" smtClean="0">
                <a:solidFill>
                  <a:srgbClr val="FF0000"/>
                </a:solidFill>
                <a:latin typeface="HGP創英角ﾎﾟｯﾌﾟ体" pitchFamily="50" charset="-128"/>
                <a:ea typeface="HGP創英角ﾎﾟｯﾌﾟ体" pitchFamily="50" charset="-128"/>
              </a:rPr>
              <a:t>高齢者を衰弱させるような著しい減食</a:t>
            </a: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r>
              <a:rPr lang="ja-JP" altLang="en-US" sz="3600" dirty="0" smtClean="0">
                <a:solidFill>
                  <a:srgbClr val="FF0000"/>
                </a:solidFill>
                <a:latin typeface="HGP創英角ﾎﾟｯﾌﾟ体" pitchFamily="50" charset="-128"/>
                <a:ea typeface="HGP創英角ﾎﾟｯﾌﾟ体" pitchFamily="50" charset="-128"/>
              </a:rPr>
              <a:t>又は長時間の放置その他高齢者を養護</a:t>
            </a: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r>
              <a:rPr lang="ja-JP" altLang="en-US" sz="3600" dirty="0" smtClean="0">
                <a:solidFill>
                  <a:srgbClr val="FF0000"/>
                </a:solidFill>
                <a:latin typeface="HGP創英角ﾎﾟｯﾌﾟ体" pitchFamily="50" charset="-128"/>
                <a:ea typeface="HGP創英角ﾎﾟｯﾌﾟ体" pitchFamily="50" charset="-128"/>
              </a:rPr>
              <a:t>すべき職務上の義務を著しく怠ること</a:t>
            </a: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endParaRPr lang="en-US" altLang="ja-JP" sz="3200" dirty="0" smtClean="0">
              <a:latin typeface="HGP創英角ﾎﾟｯﾌﾟ体" pitchFamily="50" charset="-128"/>
              <a:ea typeface="HGP創英角ﾎﾟｯﾌﾟ体" pitchFamily="50" charset="-128"/>
            </a:endParaRPr>
          </a:p>
          <a:p>
            <a:pPr lvl="1">
              <a:buNone/>
            </a:pPr>
            <a:r>
              <a:rPr lang="ja-JP" altLang="en-US" sz="3200" dirty="0" smtClean="0">
                <a:latin typeface="HGP創英角ﾎﾟｯﾌﾟ体" pitchFamily="50" charset="-128"/>
                <a:ea typeface="HGP創英角ﾎﾟｯﾌﾟ体" pitchFamily="50" charset="-128"/>
              </a:rPr>
              <a:t>～例えば～</a:t>
            </a:r>
            <a:endParaRPr lang="en-US" altLang="ja-JP" sz="3200" dirty="0" smtClean="0">
              <a:latin typeface="HGP創英角ﾎﾟｯﾌﾟ体" pitchFamily="50" charset="-128"/>
              <a:ea typeface="HGP創英角ﾎﾟｯﾌﾟ体" pitchFamily="50" charset="-128"/>
            </a:endParaRPr>
          </a:p>
          <a:p>
            <a:pPr lvl="1">
              <a:buNone/>
            </a:pPr>
            <a:r>
              <a:rPr lang="ja-JP" altLang="en-US" sz="3200" dirty="0" smtClean="0">
                <a:latin typeface="HGP創英角ﾎﾟｯﾌﾟ体" pitchFamily="50" charset="-128"/>
                <a:ea typeface="HGP創英角ﾎﾟｯﾌﾟ体" pitchFamily="50" charset="-128"/>
              </a:rPr>
              <a:t>・髪、ひげ、爪が伸び放題</a:t>
            </a:r>
            <a:endParaRPr lang="en-US" altLang="ja-JP" sz="3200" dirty="0" smtClean="0">
              <a:latin typeface="HGP創英角ﾎﾟｯﾌﾟ体" pitchFamily="50" charset="-128"/>
              <a:ea typeface="HGP創英角ﾎﾟｯﾌﾟ体" pitchFamily="50" charset="-128"/>
            </a:endParaRPr>
          </a:p>
          <a:p>
            <a:pPr lvl="1">
              <a:buNone/>
            </a:pPr>
            <a:r>
              <a:rPr lang="ja-JP" altLang="en-US" sz="3200" dirty="0" smtClean="0">
                <a:latin typeface="HGP創英角ﾎﾟｯﾌﾟ体" pitchFamily="50" charset="-128"/>
                <a:ea typeface="HGP創英角ﾎﾟｯﾌﾟ体" pitchFamily="50" charset="-128"/>
              </a:rPr>
              <a:t>・医療が必要なのに受診させない</a:t>
            </a:r>
            <a:endParaRPr lang="en-US" altLang="ja-JP" sz="3200" dirty="0" smtClean="0">
              <a:latin typeface="HGP創英角ﾎﾟｯﾌﾟ体" pitchFamily="50" charset="-128"/>
              <a:ea typeface="HGP創英角ﾎﾟｯﾌﾟ体" pitchFamily="50" charset="-128"/>
            </a:endParaRPr>
          </a:p>
          <a:p>
            <a:pPr lvl="1">
              <a:buNone/>
            </a:pPr>
            <a:r>
              <a:rPr lang="ja-JP" altLang="en-US" sz="3200" dirty="0" smtClean="0">
                <a:latin typeface="HGP創英角ﾎﾟｯﾌﾟ体" pitchFamily="50" charset="-128"/>
                <a:ea typeface="HGP創英角ﾎﾟｯﾌﾟ体" pitchFamily="50" charset="-128"/>
              </a:rPr>
              <a:t>・ナースコールを手の届かないところに置く</a:t>
            </a:r>
            <a:endParaRPr lang="en-US" altLang="ja-JP" sz="3200" dirty="0" smtClean="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332656"/>
            <a:ext cx="7988424" cy="724942"/>
          </a:xfrm>
        </p:spPr>
        <p:txBody>
          <a:bodyPr>
            <a:noAutofit/>
          </a:bodyPr>
          <a:lstStyle/>
          <a:p>
            <a:r>
              <a:rPr kumimoji="1" lang="ja-JP" altLang="en-US" dirty="0" smtClean="0">
                <a:latin typeface="HGP創英角ﾎﾟｯﾌﾟ体" pitchFamily="50" charset="-128"/>
                <a:ea typeface="HGP創英角ﾎﾟｯﾌﾟ体" pitchFamily="50" charset="-128"/>
              </a:rPr>
              <a:t>心理的虐待</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13</a:t>
            </a:fld>
            <a:endParaRPr kumimoji="1" lang="ja-JP" altLang="en-US" dirty="0"/>
          </a:p>
        </p:txBody>
      </p:sp>
      <p:sp>
        <p:nvSpPr>
          <p:cNvPr id="3" name="コンテンツ プレースホルダ 2"/>
          <p:cNvSpPr>
            <a:spLocks noGrp="1"/>
          </p:cNvSpPr>
          <p:nvPr>
            <p:ph sz="quarter" idx="1"/>
          </p:nvPr>
        </p:nvSpPr>
        <p:spPr>
          <a:xfrm>
            <a:off x="251520" y="836712"/>
            <a:ext cx="8892480" cy="5733256"/>
          </a:xfrm>
        </p:spPr>
        <p:txBody>
          <a:bodyPr>
            <a:noAutofit/>
          </a:bodyPr>
          <a:lstStyle/>
          <a:p>
            <a:pPr lvl="1">
              <a:buNone/>
            </a:pP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r>
              <a:rPr lang="ja-JP" altLang="en-US" sz="3600" dirty="0" smtClean="0">
                <a:solidFill>
                  <a:srgbClr val="FF0000"/>
                </a:solidFill>
                <a:latin typeface="HGP創英角ﾎﾟｯﾌﾟ体" pitchFamily="50" charset="-128"/>
                <a:ea typeface="HGP創英角ﾎﾟｯﾌﾟ体" pitchFamily="50" charset="-128"/>
              </a:rPr>
              <a:t>高齢者に対する著しい暴言又は著し</a:t>
            </a: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r>
              <a:rPr lang="ja-JP" altLang="en-US" sz="3600" dirty="0" smtClean="0">
                <a:solidFill>
                  <a:srgbClr val="FF0000"/>
                </a:solidFill>
                <a:latin typeface="HGP創英角ﾎﾟｯﾌﾟ体" pitchFamily="50" charset="-128"/>
                <a:ea typeface="HGP創英角ﾎﾟｯﾌﾟ体" pitchFamily="50" charset="-128"/>
              </a:rPr>
              <a:t>く拒絶的な対応その他の高齢者に著</a:t>
            </a:r>
            <a:endParaRPr lang="en-US" altLang="ja-JP" sz="3600" dirty="0" smtClean="0">
              <a:solidFill>
                <a:srgbClr val="FF0000"/>
              </a:solidFill>
              <a:latin typeface="HGP創英角ﾎﾟｯﾌﾟ体" pitchFamily="50" charset="-128"/>
              <a:ea typeface="HGP創英角ﾎﾟｯﾌﾟ体" pitchFamily="50" charset="-128"/>
            </a:endParaRPr>
          </a:p>
          <a:p>
            <a:pPr lvl="1">
              <a:buNone/>
            </a:pPr>
            <a:r>
              <a:rPr lang="ja-JP" altLang="en-US" sz="3600" dirty="0" smtClean="0">
                <a:solidFill>
                  <a:srgbClr val="FF0000"/>
                </a:solidFill>
                <a:latin typeface="HGP創英角ﾎﾟｯﾌﾟ体" pitchFamily="50" charset="-128"/>
                <a:ea typeface="HGP創英角ﾎﾟｯﾌﾟ体" pitchFamily="50" charset="-128"/>
              </a:rPr>
              <a:t>しい心理的外傷を与える言動を行うこと</a:t>
            </a:r>
            <a:endParaRPr lang="en-US" altLang="ja-JP" sz="3600" dirty="0" smtClean="0">
              <a:solidFill>
                <a:srgbClr val="FF0000"/>
              </a:solidFill>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　</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～例えば～</a:t>
            </a:r>
            <a:endParaRPr kumimoji="1"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　・怒鳴る、脅す、あざ笑う</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　・子ども扱いする</a:t>
            </a:r>
            <a:endParaRPr kumimoji="1"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　・</a:t>
            </a:r>
            <a:r>
              <a:rPr lang="ja-JP" altLang="en-US" sz="3000" dirty="0" smtClean="0">
                <a:latin typeface="HGP創英角ﾎﾟｯﾌﾟ体" pitchFamily="50" charset="-128"/>
                <a:ea typeface="HGP創英角ﾎﾟｯﾌﾟ体" pitchFamily="50" charset="-128"/>
              </a:rPr>
              <a:t>車いすを速く走らせ移動介助し恐怖感を与える</a:t>
            </a:r>
            <a:endParaRPr kumimoji="1" lang="en-US" altLang="ja-JP" sz="3000" dirty="0" smtClean="0">
              <a:latin typeface="HGP創英角ﾎﾟｯﾌﾟ体" pitchFamily="50" charset="-128"/>
              <a:ea typeface="HGP創英角ﾎﾟｯﾌﾟ体" pitchFamily="50"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332656"/>
            <a:ext cx="7772400" cy="782960"/>
          </a:xfrm>
        </p:spPr>
        <p:txBody>
          <a:bodyPr/>
          <a:lstStyle/>
          <a:p>
            <a:r>
              <a:rPr kumimoji="1" lang="ja-JP" altLang="en-US" dirty="0" smtClean="0">
                <a:latin typeface="HGP創英角ﾎﾟｯﾌﾟ体" pitchFamily="50" charset="-128"/>
                <a:ea typeface="HGP創英角ﾎﾟｯﾌﾟ体" pitchFamily="50" charset="-128"/>
              </a:rPr>
              <a:t>性的虐待</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14</a:t>
            </a:fld>
            <a:endParaRPr kumimoji="1" lang="ja-JP" altLang="en-US"/>
          </a:p>
        </p:txBody>
      </p:sp>
      <p:sp>
        <p:nvSpPr>
          <p:cNvPr id="3" name="コンテンツ プレースホルダ 2"/>
          <p:cNvSpPr>
            <a:spLocks noGrp="1"/>
          </p:cNvSpPr>
          <p:nvPr>
            <p:ph sz="quarter" idx="1"/>
          </p:nvPr>
        </p:nvSpPr>
        <p:spPr>
          <a:xfrm>
            <a:off x="611560" y="1124744"/>
            <a:ext cx="8280920" cy="5472608"/>
          </a:xfrm>
        </p:spPr>
        <p:txBody>
          <a:bodyPr/>
          <a:lstStyle/>
          <a:p>
            <a:pPr>
              <a:buNone/>
            </a:pPr>
            <a:endParaRPr kumimoji="1" lang="en-US" altLang="ja-JP" dirty="0" smtClean="0"/>
          </a:p>
          <a:p>
            <a:pPr marL="274320" lvl="1" indent="-274320">
              <a:spcBef>
                <a:spcPts val="580"/>
              </a:spcBef>
              <a:buClr>
                <a:schemeClr val="accent1"/>
              </a:buClr>
              <a:buNone/>
            </a:pPr>
            <a:r>
              <a:rPr lang="ja-JP" altLang="en-US" sz="3600" dirty="0" smtClean="0">
                <a:solidFill>
                  <a:srgbClr val="FF0000"/>
                </a:solidFill>
                <a:latin typeface="HGP創英角ﾎﾟｯﾌﾟ体" pitchFamily="50" charset="-128"/>
                <a:ea typeface="HGP創英角ﾎﾟｯﾌﾟ体" pitchFamily="50" charset="-128"/>
              </a:rPr>
              <a:t>高齢者にわいせつな行為をすること又</a:t>
            </a:r>
            <a:endParaRPr lang="en-US" altLang="ja-JP" sz="3600" dirty="0" smtClean="0">
              <a:solidFill>
                <a:srgbClr val="FF0000"/>
              </a:solidFill>
              <a:latin typeface="HGP創英角ﾎﾟｯﾌﾟ体" pitchFamily="50" charset="-128"/>
              <a:ea typeface="HGP創英角ﾎﾟｯﾌﾟ体" pitchFamily="50" charset="-128"/>
            </a:endParaRPr>
          </a:p>
          <a:p>
            <a:pPr marL="274320" lvl="1" indent="-274320">
              <a:spcBef>
                <a:spcPts val="580"/>
              </a:spcBef>
              <a:buClr>
                <a:schemeClr val="accent1"/>
              </a:buClr>
              <a:buNone/>
            </a:pPr>
            <a:r>
              <a:rPr lang="ja-JP" altLang="en-US" sz="3600" dirty="0" smtClean="0">
                <a:solidFill>
                  <a:srgbClr val="FF0000"/>
                </a:solidFill>
                <a:latin typeface="HGP創英角ﾎﾟｯﾌﾟ体" pitchFamily="50" charset="-128"/>
                <a:ea typeface="HGP創英角ﾎﾟｯﾌﾟ体" pitchFamily="50" charset="-128"/>
              </a:rPr>
              <a:t>は高齢者をしてわいせつな行為をさせ</a:t>
            </a:r>
            <a:endParaRPr lang="en-US" altLang="ja-JP" sz="3600" dirty="0" smtClean="0">
              <a:solidFill>
                <a:srgbClr val="FF0000"/>
              </a:solidFill>
              <a:latin typeface="HGP創英角ﾎﾟｯﾌﾟ体" pitchFamily="50" charset="-128"/>
              <a:ea typeface="HGP創英角ﾎﾟｯﾌﾟ体" pitchFamily="50" charset="-128"/>
            </a:endParaRPr>
          </a:p>
          <a:p>
            <a:pPr marL="274320" lvl="1" indent="-274320">
              <a:spcBef>
                <a:spcPts val="580"/>
              </a:spcBef>
              <a:buClr>
                <a:schemeClr val="accent1"/>
              </a:buClr>
              <a:buNone/>
            </a:pPr>
            <a:r>
              <a:rPr lang="ja-JP" altLang="en-US" sz="3600" dirty="0" smtClean="0">
                <a:solidFill>
                  <a:srgbClr val="FF0000"/>
                </a:solidFill>
                <a:latin typeface="HGP創英角ﾎﾟｯﾌﾟ体" pitchFamily="50" charset="-128"/>
                <a:ea typeface="HGP創英角ﾎﾟｯﾌﾟ体" pitchFamily="50" charset="-128"/>
              </a:rPr>
              <a:t>ること</a:t>
            </a:r>
            <a:endParaRPr lang="en-US" altLang="ja-JP" sz="3600" dirty="0" smtClean="0">
              <a:solidFill>
                <a:srgbClr val="FF0000"/>
              </a:solidFill>
              <a:latin typeface="HGP創英角ﾎﾟｯﾌﾟ体" pitchFamily="50" charset="-128"/>
              <a:ea typeface="HGP創英角ﾎﾟｯﾌﾟ体" pitchFamily="50" charset="-128"/>
            </a:endParaRPr>
          </a:p>
          <a:p>
            <a:pPr>
              <a:buNone/>
            </a:pPr>
            <a:endParaRPr kumimoji="1" lang="en-US" altLang="ja-JP" sz="3200" dirty="0" smtClean="0"/>
          </a:p>
          <a:p>
            <a:pPr>
              <a:buNone/>
            </a:pPr>
            <a:r>
              <a:rPr lang="ja-JP" altLang="en-US" sz="3200" dirty="0" smtClean="0">
                <a:latin typeface="HGP創英角ﾎﾟｯﾌﾟ体" pitchFamily="50" charset="-128"/>
                <a:ea typeface="HGP創英角ﾎﾟｯﾌﾟ体" pitchFamily="50" charset="-128"/>
              </a:rPr>
              <a:t>～例えば～</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・本人との合意のないキス、性行為</a:t>
            </a:r>
            <a:r>
              <a:rPr lang="ja-JP" altLang="en-US" sz="3200" dirty="0" smtClean="0">
                <a:latin typeface="HGP創英角ﾎﾟｯﾌﾟ体" pitchFamily="50" charset="-128"/>
                <a:ea typeface="HGP創英角ﾎﾟｯﾌﾟ体" pitchFamily="50" charset="-128"/>
              </a:rPr>
              <a:t>を</a:t>
            </a:r>
            <a:r>
              <a:rPr kumimoji="1" lang="ja-JP" altLang="en-US" sz="3200" dirty="0" smtClean="0">
                <a:latin typeface="HGP創英角ﾎﾟｯﾌﾟ体" pitchFamily="50" charset="-128"/>
                <a:ea typeface="HGP創英角ﾎﾟｯﾌﾟ体" pitchFamily="50" charset="-128"/>
              </a:rPr>
              <a:t>強要する</a:t>
            </a:r>
            <a:endParaRPr kumimoji="1"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・性的な話を聞かせる、させる</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・人前で排泄させる</a:t>
            </a:r>
            <a:endParaRPr kumimoji="1" lang="ja-JP" altLang="en-US" sz="3200"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32656"/>
            <a:ext cx="7772400" cy="782960"/>
          </a:xfrm>
        </p:spPr>
        <p:txBody>
          <a:bodyPr/>
          <a:lstStyle/>
          <a:p>
            <a:r>
              <a:rPr kumimoji="1" lang="ja-JP" altLang="en-US" dirty="0" smtClean="0">
                <a:latin typeface="HGP創英角ﾎﾟｯﾌﾟ体" pitchFamily="50" charset="-128"/>
                <a:ea typeface="HGP創英角ﾎﾟｯﾌﾟ体" pitchFamily="50" charset="-128"/>
              </a:rPr>
              <a:t>経済的虐待</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15</a:t>
            </a:fld>
            <a:endParaRPr kumimoji="1" lang="ja-JP" altLang="en-US" dirty="0"/>
          </a:p>
        </p:txBody>
      </p:sp>
      <p:sp>
        <p:nvSpPr>
          <p:cNvPr id="3" name="コンテンツ プレースホルダ 2"/>
          <p:cNvSpPr>
            <a:spLocks noGrp="1"/>
          </p:cNvSpPr>
          <p:nvPr>
            <p:ph sz="quarter" idx="1"/>
          </p:nvPr>
        </p:nvSpPr>
        <p:spPr>
          <a:xfrm>
            <a:off x="683568" y="1196752"/>
            <a:ext cx="8003232" cy="5400600"/>
          </a:xfrm>
        </p:spPr>
        <p:txBody>
          <a:bodyPr>
            <a:noAutofit/>
          </a:bodyPr>
          <a:lstStyle/>
          <a:p>
            <a:pPr lvl="1">
              <a:buNone/>
            </a:pPr>
            <a:endParaRPr lang="en-US" altLang="ja-JP" dirty="0" smtClean="0"/>
          </a:p>
          <a:p>
            <a:pPr lvl="1">
              <a:buNone/>
            </a:pPr>
            <a:r>
              <a:rPr lang="ja-JP" altLang="en-US" sz="3600" b="1" dirty="0" smtClean="0">
                <a:solidFill>
                  <a:srgbClr val="FF0000"/>
                </a:solidFill>
                <a:latin typeface="HGP創英角ﾎﾟｯﾌﾟ体" pitchFamily="50" charset="-128"/>
                <a:ea typeface="HGP創英角ﾎﾟｯﾌﾟ体" pitchFamily="50" charset="-128"/>
              </a:rPr>
              <a:t>高齢者の財産を不当に処分すること</a:t>
            </a:r>
            <a:endParaRPr lang="en-US" altLang="ja-JP" sz="3600" b="1" dirty="0" smtClean="0">
              <a:solidFill>
                <a:srgbClr val="FF0000"/>
              </a:solidFill>
              <a:latin typeface="HGP創英角ﾎﾟｯﾌﾟ体" pitchFamily="50" charset="-128"/>
              <a:ea typeface="HGP創英角ﾎﾟｯﾌﾟ体" pitchFamily="50" charset="-128"/>
            </a:endParaRPr>
          </a:p>
          <a:p>
            <a:pPr lvl="1">
              <a:buNone/>
            </a:pPr>
            <a:r>
              <a:rPr lang="ja-JP" altLang="en-US" sz="3600" b="1" dirty="0" smtClean="0">
                <a:solidFill>
                  <a:srgbClr val="FF0000"/>
                </a:solidFill>
                <a:latin typeface="HGP創英角ﾎﾟｯﾌﾟ体" pitchFamily="50" charset="-128"/>
                <a:ea typeface="HGP創英角ﾎﾟｯﾌﾟ体" pitchFamily="50" charset="-128"/>
              </a:rPr>
              <a:t>その他高齢者から不当に財産上の利</a:t>
            </a:r>
            <a:endParaRPr lang="en-US" altLang="ja-JP" sz="3600" b="1" dirty="0" smtClean="0">
              <a:solidFill>
                <a:srgbClr val="FF0000"/>
              </a:solidFill>
              <a:latin typeface="HGP創英角ﾎﾟｯﾌﾟ体" pitchFamily="50" charset="-128"/>
              <a:ea typeface="HGP創英角ﾎﾟｯﾌﾟ体" pitchFamily="50" charset="-128"/>
            </a:endParaRPr>
          </a:p>
          <a:p>
            <a:pPr lvl="1">
              <a:buNone/>
            </a:pPr>
            <a:r>
              <a:rPr lang="ja-JP" altLang="en-US" sz="3600" b="1" dirty="0" smtClean="0">
                <a:solidFill>
                  <a:srgbClr val="FF0000"/>
                </a:solidFill>
                <a:latin typeface="HGP創英角ﾎﾟｯﾌﾟ体" pitchFamily="50" charset="-128"/>
                <a:ea typeface="HGP創英角ﾎﾟｯﾌﾟ体" pitchFamily="50" charset="-128"/>
              </a:rPr>
              <a:t>益を得ること</a:t>
            </a:r>
            <a:endParaRPr lang="en-US" altLang="ja-JP" sz="3600" b="1" dirty="0" smtClean="0">
              <a:solidFill>
                <a:srgbClr val="FF0000"/>
              </a:solidFill>
              <a:latin typeface="HGP創英角ﾎﾟｯﾌﾟ体" pitchFamily="50" charset="-128"/>
              <a:ea typeface="HGP創英角ﾎﾟｯﾌﾟ体" pitchFamily="50" charset="-128"/>
            </a:endParaRPr>
          </a:p>
          <a:p>
            <a:endParaRPr kumimoji="1" lang="en-US" altLang="ja-JP" sz="3200" dirty="0" smtClean="0"/>
          </a:p>
          <a:p>
            <a:pPr>
              <a:buNone/>
            </a:pPr>
            <a:r>
              <a:rPr lang="ja-JP" altLang="en-US" sz="3200" dirty="0" smtClean="0">
                <a:latin typeface="HGP創英角ﾎﾟｯﾌﾟ体" pitchFamily="50" charset="-128"/>
                <a:ea typeface="HGP創英角ﾎﾟｯﾌﾟ体" pitchFamily="50" charset="-128"/>
              </a:rPr>
              <a:t>～例えば～</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・金銭の寄付を強要する</a:t>
            </a:r>
            <a:endParaRPr kumimoji="1"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・立場を利用してお金を借りる</a:t>
            </a:r>
            <a:endParaRPr lang="en-US" altLang="ja-JP" sz="3200" dirty="0" smtClean="0">
              <a:latin typeface="HGP創英角ﾎﾟｯﾌﾟ体" pitchFamily="50" charset="-128"/>
              <a:ea typeface="HGP創英角ﾎﾟｯﾌﾟ体" pitchFamily="50" charset="-128"/>
            </a:endParaRPr>
          </a:p>
          <a:p>
            <a:pPr>
              <a:buNone/>
            </a:pPr>
            <a:r>
              <a:rPr kumimoji="1" lang="ja-JP" altLang="en-US" sz="3200" dirty="0" smtClean="0">
                <a:latin typeface="HGP創英角ﾎﾟｯﾌﾟ体" pitchFamily="50" charset="-128"/>
                <a:ea typeface="HGP創英角ﾎﾟｯﾌﾟ体" pitchFamily="50" charset="-128"/>
              </a:rPr>
              <a:t>・日常的に使うお金を不当に制限する</a:t>
            </a:r>
            <a:endParaRPr kumimoji="1" lang="en-US" altLang="ja-JP" sz="3200" dirty="0" smtClean="0">
              <a:latin typeface="HGP創英角ﾎﾟｯﾌﾟ体" pitchFamily="50" charset="-128"/>
              <a:ea typeface="HGP創英角ﾎﾟｯﾌﾟ体" pitchFamily="50" charset="-12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高齢者虐待の</a:t>
            </a:r>
            <a:r>
              <a:rPr lang="ja-JP" altLang="en-US" dirty="0" smtClean="0">
                <a:latin typeface="HGP創英角ﾎﾟｯﾌﾟ体" pitchFamily="50" charset="-128"/>
                <a:ea typeface="HGP創英角ﾎﾟｯﾌﾟ体" pitchFamily="50" charset="-128"/>
              </a:rPr>
              <a:t>判断</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16</a:t>
            </a:fld>
            <a:endParaRPr kumimoji="1" lang="ja-JP" altLang="en-US"/>
          </a:p>
        </p:txBody>
      </p:sp>
      <p:sp>
        <p:nvSpPr>
          <p:cNvPr id="3" name="コンテンツ プレースホルダ 2"/>
          <p:cNvSpPr>
            <a:spLocks noGrp="1"/>
          </p:cNvSpPr>
          <p:nvPr>
            <p:ph sz="quarter" idx="1"/>
          </p:nvPr>
        </p:nvSpPr>
        <p:spPr>
          <a:xfrm>
            <a:off x="683568" y="1447800"/>
            <a:ext cx="8003232" cy="4572000"/>
          </a:xfrm>
        </p:spPr>
        <p:txBody>
          <a:bodyPr>
            <a:normAutofit/>
          </a:bodyPr>
          <a:lstStyle/>
          <a:p>
            <a:pPr>
              <a:buNone/>
            </a:pPr>
            <a:endParaRPr kumimoji="1" lang="en-US" altLang="ja-JP" dirty="0" smtClean="0"/>
          </a:p>
          <a:p>
            <a:pPr>
              <a:buNone/>
            </a:pPr>
            <a:r>
              <a:rPr lang="ja-JP" altLang="en-US" sz="4000" dirty="0" smtClean="0">
                <a:latin typeface="HGP創英角ﾎﾟｯﾌﾟ体" pitchFamily="50" charset="-128"/>
                <a:ea typeface="HGP創英角ﾎﾟｯﾌﾟ体" pitchFamily="50" charset="-128"/>
              </a:rPr>
              <a:t>★虐待の判断は、市町村が事実確　認を行ったうえで判断する。</a:t>
            </a:r>
            <a:endParaRPr lang="en-US" altLang="ja-JP" sz="4000" dirty="0" smtClean="0">
              <a:latin typeface="HGP創英角ﾎﾟｯﾌﾟ体" pitchFamily="50" charset="-128"/>
              <a:ea typeface="HGP創英角ﾎﾟｯﾌﾟ体" pitchFamily="50" charset="-128"/>
            </a:endParaRPr>
          </a:p>
          <a:p>
            <a:pPr>
              <a:buNone/>
            </a:pPr>
            <a:endParaRPr lang="en-US" altLang="ja-JP" sz="3200" dirty="0" smtClean="0">
              <a:latin typeface="HGP創英角ﾎﾟｯﾌﾟ体" pitchFamily="50" charset="-128"/>
              <a:ea typeface="HGP創英角ﾎﾟｯﾌﾟ体" pitchFamily="50" charset="-128"/>
            </a:endParaRPr>
          </a:p>
          <a:p>
            <a:pPr>
              <a:buNone/>
            </a:pPr>
            <a:r>
              <a:rPr lang="ja-JP" altLang="en-US" sz="4000" dirty="0" smtClean="0">
                <a:latin typeface="HGP創英角ﾎﾟｯﾌﾟ体" pitchFamily="50" charset="-128"/>
                <a:ea typeface="HGP創英角ﾎﾟｯﾌﾟ体" pitchFamily="50" charset="-128"/>
              </a:rPr>
              <a:t>★例にあがっていない行為であっても、虐待として判断される場合もある。</a:t>
            </a:r>
            <a:endParaRPr kumimoji="1" lang="en-US" altLang="ja-JP" sz="4000" dirty="0" smtClean="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身体拘束</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17</a:t>
            </a:fld>
            <a:endParaRPr kumimoji="1" lang="ja-JP" altLang="en-US" dirty="0"/>
          </a:p>
        </p:txBody>
      </p:sp>
      <p:sp>
        <p:nvSpPr>
          <p:cNvPr id="3" name="コンテンツ プレースホルダ 2"/>
          <p:cNvSpPr>
            <a:spLocks noGrp="1"/>
          </p:cNvSpPr>
          <p:nvPr>
            <p:ph sz="quarter" idx="1"/>
          </p:nvPr>
        </p:nvSpPr>
        <p:spPr/>
        <p:txBody>
          <a:bodyPr>
            <a:normAutofit lnSpcReduction="10000"/>
          </a:bodyPr>
          <a:lstStyle/>
          <a:p>
            <a:pPr>
              <a:buNone/>
            </a:pPr>
            <a:endParaRPr kumimoji="1" lang="en-US" altLang="ja-JP" dirty="0" smtClean="0"/>
          </a:p>
          <a:p>
            <a:pPr>
              <a:buNone/>
            </a:pPr>
            <a:r>
              <a:rPr kumimoji="1" lang="ja-JP" altLang="en-US" dirty="0" smtClean="0">
                <a:latin typeface="HGP創英角ﾎﾟｯﾌﾟ体" pitchFamily="50" charset="-128"/>
                <a:ea typeface="HGP創英角ﾎﾟｯﾌﾟ体" pitchFamily="50" charset="-128"/>
              </a:rPr>
              <a:t>平成</a:t>
            </a:r>
            <a:r>
              <a:rPr kumimoji="1" lang="en-US" altLang="ja-JP" dirty="0" smtClean="0">
                <a:latin typeface="HGP創英角ﾎﾟｯﾌﾟ体" pitchFamily="50" charset="-128"/>
                <a:ea typeface="HGP創英角ﾎﾟｯﾌﾟ体" pitchFamily="50" charset="-128"/>
              </a:rPr>
              <a:t>12</a:t>
            </a:r>
            <a:r>
              <a:rPr kumimoji="1" lang="ja-JP" altLang="en-US" dirty="0" smtClean="0">
                <a:latin typeface="HGP創英角ﾎﾟｯﾌﾟ体" pitchFamily="50" charset="-128"/>
                <a:ea typeface="HGP創英角ﾎﾟｯﾌﾟ体" pitchFamily="50" charset="-128"/>
              </a:rPr>
              <a:t>年４月　介護保険法施行</a:t>
            </a:r>
            <a:endParaRPr kumimoji="1"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介護保険施設等での身体拘束が禁止</a:t>
            </a:r>
            <a:endParaRPr kumimoji="1"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solidFill>
                  <a:srgbClr val="FF0000"/>
                </a:solidFill>
                <a:latin typeface="HGP創英角ﾎﾟｯﾌﾟ体" pitchFamily="50" charset="-128"/>
                <a:ea typeface="HGP創英角ﾎﾟｯﾌﾟ体" pitchFamily="50" charset="-128"/>
              </a:rPr>
              <a:t>「生命又は身体を保護するため緊急やむを得ない場合を除き、身体拘束その他入所者（利用者）の行動を制限する行為をおこなってはならない」</a:t>
            </a:r>
            <a:endParaRPr kumimoji="1" lang="en-US" altLang="ja-JP" dirty="0" smtClean="0">
              <a:solidFill>
                <a:srgbClr val="FF0000"/>
              </a:solidFill>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平成</a:t>
            </a:r>
            <a:r>
              <a:rPr lang="en-US" altLang="ja-JP" dirty="0" smtClean="0">
                <a:latin typeface="HGP創英角ﾎﾟｯﾌﾟ体" pitchFamily="50" charset="-128"/>
                <a:ea typeface="HGP創英角ﾎﾟｯﾌﾟ体" pitchFamily="50" charset="-128"/>
              </a:rPr>
              <a:t>13</a:t>
            </a:r>
            <a:r>
              <a:rPr lang="ja-JP" altLang="en-US" dirty="0" smtClean="0">
                <a:latin typeface="HGP創英角ﾎﾟｯﾌﾟ体" pitchFamily="50" charset="-128"/>
                <a:ea typeface="HGP創英角ﾎﾟｯﾌﾟ体" pitchFamily="50" charset="-128"/>
              </a:rPr>
              <a:t>年３月「</a:t>
            </a:r>
            <a:r>
              <a:rPr kumimoji="1" lang="ja-JP" altLang="en-US" dirty="0" smtClean="0">
                <a:latin typeface="HGP創英角ﾎﾟｯﾌﾟ体" pitchFamily="50" charset="-128"/>
                <a:ea typeface="HGP創英角ﾎﾟｯﾌﾟ体" pitchFamily="50" charset="-128"/>
              </a:rPr>
              <a:t>身体拘束ゼロへの手引き」　</a:t>
            </a:r>
            <a:endParaRPr kumimoji="1"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厚生労働省「身体拘束ゼロ作戦推進会議」</a:t>
            </a:r>
            <a:endParaRPr kumimoji="1" lang="ja-JP" altLang="en-US" dirty="0">
              <a:latin typeface="HGP創英角ﾎﾟｯﾌﾟ体" pitchFamily="50" charset="-128"/>
              <a:ea typeface="HGP創英角ﾎﾟｯﾌﾟ体" pitchFamily="50" charset="-12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身体拘束の内容　</a:t>
            </a:r>
            <a:r>
              <a:rPr kumimoji="1" lang="en-US" altLang="ja-JP" dirty="0" smtClean="0">
                <a:latin typeface="HGP創英角ﾎﾟｯﾌﾟ体" pitchFamily="50" charset="-128"/>
                <a:ea typeface="HGP創英角ﾎﾟｯﾌﾟ体" pitchFamily="50" charset="-128"/>
              </a:rPr>
              <a:t>11</a:t>
            </a:r>
            <a:r>
              <a:rPr kumimoji="1" lang="ja-JP" altLang="en-US" dirty="0" smtClean="0">
                <a:latin typeface="HGP創英角ﾎﾟｯﾌﾟ体" pitchFamily="50" charset="-128"/>
                <a:ea typeface="HGP創英角ﾎﾟｯﾌﾟ体" pitchFamily="50" charset="-128"/>
              </a:rPr>
              <a:t>項目</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18</a:t>
            </a:fld>
            <a:endParaRPr kumimoji="1" lang="ja-JP" altLang="en-US" dirty="0"/>
          </a:p>
        </p:txBody>
      </p:sp>
      <p:sp>
        <p:nvSpPr>
          <p:cNvPr id="3" name="コンテンツ プレースホルダ 2"/>
          <p:cNvSpPr>
            <a:spLocks noGrp="1"/>
          </p:cNvSpPr>
          <p:nvPr>
            <p:ph sz="quarter" idx="1"/>
          </p:nvPr>
        </p:nvSpPr>
        <p:spPr/>
        <p:txBody>
          <a:bodyPr>
            <a:noAutofit/>
          </a:bodyPr>
          <a:lstStyle/>
          <a:p>
            <a:pPr marL="514350" indent="-514350">
              <a:buNone/>
            </a:pPr>
            <a:r>
              <a:rPr kumimoji="1" lang="ja-JP" altLang="en-US" sz="2400" dirty="0" smtClean="0">
                <a:latin typeface="HGP創英角ﾎﾟｯﾌﾟ体" pitchFamily="50" charset="-128"/>
                <a:ea typeface="HGP創英角ﾎﾟｯﾌﾟ体" pitchFamily="50" charset="-128"/>
              </a:rPr>
              <a:t>１　徘徊しないように、車いすやいす、ベッドに体幹や四肢を</a:t>
            </a:r>
            <a:r>
              <a:rPr kumimoji="1" lang="ja-JP" altLang="en-US" sz="2400" dirty="0" err="1" smtClean="0">
                <a:latin typeface="HGP創英角ﾎﾟｯﾌﾟ体" pitchFamily="50" charset="-128"/>
                <a:ea typeface="HGP創英角ﾎﾟｯﾌﾟ体" pitchFamily="50" charset="-128"/>
              </a:rPr>
              <a:t>ひも</a:t>
            </a:r>
            <a:r>
              <a:rPr kumimoji="1" lang="ja-JP" altLang="en-US" sz="2400" dirty="0" smtClean="0">
                <a:latin typeface="HGP創英角ﾎﾟｯﾌﾟ体" pitchFamily="50" charset="-128"/>
                <a:ea typeface="HGP創英角ﾎﾟｯﾌﾟ体" pitchFamily="50" charset="-128"/>
              </a:rPr>
              <a:t>等で縛る。</a:t>
            </a:r>
            <a:endParaRPr kumimoji="1"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２　転落しないように、ベッドに体幹や四肢を</a:t>
            </a:r>
            <a:r>
              <a:rPr lang="ja-JP" altLang="en-US" sz="2400" dirty="0" err="1" smtClean="0">
                <a:latin typeface="HGP創英角ﾎﾟｯﾌﾟ体" pitchFamily="50" charset="-128"/>
                <a:ea typeface="HGP創英角ﾎﾟｯﾌﾟ体" pitchFamily="50" charset="-128"/>
              </a:rPr>
              <a:t>ひも</a:t>
            </a:r>
            <a:r>
              <a:rPr lang="ja-JP" altLang="en-US" sz="2400" dirty="0" smtClean="0">
                <a:latin typeface="HGP創英角ﾎﾟｯﾌﾟ体" pitchFamily="50" charset="-128"/>
                <a:ea typeface="HGP創英角ﾎﾟｯﾌﾟ体" pitchFamily="50" charset="-128"/>
              </a:rPr>
              <a:t>等で縛る。</a:t>
            </a:r>
            <a:endParaRPr lang="en-US" altLang="ja-JP" sz="2400" dirty="0" smtClean="0">
              <a:latin typeface="HGP創英角ﾎﾟｯﾌﾟ体" pitchFamily="50" charset="-128"/>
              <a:ea typeface="HGP創英角ﾎﾟｯﾌﾟ体" pitchFamily="50" charset="-128"/>
            </a:endParaRPr>
          </a:p>
          <a:p>
            <a:pPr marL="514350" indent="-514350">
              <a:buNone/>
            </a:pPr>
            <a:r>
              <a:rPr kumimoji="1" lang="ja-JP" altLang="en-US" sz="2400" dirty="0" smtClean="0">
                <a:latin typeface="HGP創英角ﾎﾟｯﾌﾟ体" pitchFamily="50" charset="-128"/>
                <a:ea typeface="HGP創英角ﾎﾟｯﾌﾟ体" pitchFamily="50" charset="-128"/>
              </a:rPr>
              <a:t>３　自分で降りられないように、ベッドを柵（サイドレール）で囲む。</a:t>
            </a:r>
            <a:endParaRPr kumimoji="1" lang="en-US" altLang="ja-JP" sz="2400" dirty="0" smtClean="0">
              <a:latin typeface="HGP創英角ﾎﾟｯﾌﾟ体" pitchFamily="50" charset="-128"/>
              <a:ea typeface="HGP創英角ﾎﾟｯﾌﾟ体" pitchFamily="50" charset="-128"/>
            </a:endParaRPr>
          </a:p>
          <a:p>
            <a:pPr marL="514350" indent="-514350">
              <a:buNone/>
            </a:pPr>
            <a:r>
              <a:rPr lang="en-US" altLang="ja-JP" sz="2400" dirty="0" smtClean="0">
                <a:latin typeface="HGP創英角ﾎﾟｯﾌﾟ体" pitchFamily="50" charset="-128"/>
                <a:ea typeface="HGP創英角ﾎﾟｯﾌﾟ体" pitchFamily="50" charset="-128"/>
              </a:rPr>
              <a:t>4</a:t>
            </a:r>
            <a:r>
              <a:rPr lang="ja-JP" altLang="en-US" sz="2400" dirty="0" smtClean="0">
                <a:latin typeface="HGP創英角ﾎﾟｯﾌﾟ体" pitchFamily="50" charset="-128"/>
                <a:ea typeface="HGP創英角ﾎﾟｯﾌﾟ体" pitchFamily="50" charset="-128"/>
              </a:rPr>
              <a:t>　点滴・経管栄養等のチューブを抜かないように、四肢等を</a:t>
            </a:r>
            <a:r>
              <a:rPr lang="ja-JP" altLang="en-US" sz="2400" dirty="0" err="1" smtClean="0">
                <a:latin typeface="HGP創英角ﾎﾟｯﾌﾟ体" pitchFamily="50" charset="-128"/>
                <a:ea typeface="HGP創英角ﾎﾟｯﾌﾟ体" pitchFamily="50" charset="-128"/>
              </a:rPr>
              <a:t>ひも</a:t>
            </a:r>
            <a:r>
              <a:rPr lang="ja-JP" altLang="en-US" sz="2400" dirty="0" smtClean="0">
                <a:latin typeface="HGP創英角ﾎﾟｯﾌﾟ体" pitchFamily="50" charset="-128"/>
                <a:ea typeface="HGP創英角ﾎﾟｯﾌﾟ体" pitchFamily="50" charset="-128"/>
              </a:rPr>
              <a:t>等で縛る。</a:t>
            </a:r>
            <a:endParaRPr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５　点滴・経管栄養等のチューブをぬかないように、または皮膚をかきむしらないように、手指の機能を制限するミトン型の手袋等をつける。</a:t>
            </a:r>
          </a:p>
          <a:p>
            <a:pPr marL="514350" indent="-514350">
              <a:buFont typeface="+mj-lt"/>
              <a:buAutoNum type="arabicPeriod"/>
            </a:pPr>
            <a:endParaRPr lang="en-US" altLang="ja-JP" sz="2800" dirty="0" smtClean="0"/>
          </a:p>
          <a:p>
            <a:pPr marL="514350" indent="-514350">
              <a:buFont typeface="+mj-lt"/>
              <a:buAutoNum type="arabicPeriod"/>
            </a:pPr>
            <a:endParaRPr lang="en-US" altLang="ja-JP" sz="2800" dirty="0" smtClean="0"/>
          </a:p>
          <a:p>
            <a:pPr marL="514350" indent="-514350">
              <a:buNone/>
            </a:pPr>
            <a:endParaRPr lang="en-US" altLang="ja-JP" sz="2800" dirty="0" smtClean="0"/>
          </a:p>
          <a:p>
            <a:pPr marL="514350" indent="-514350">
              <a:buNone/>
            </a:pPr>
            <a:endParaRPr lang="en-US" altLang="ja-JP" sz="28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19</a:t>
            </a:fld>
            <a:endParaRPr kumimoji="1" lang="ja-JP" altLang="en-US" dirty="0"/>
          </a:p>
        </p:txBody>
      </p:sp>
      <p:sp>
        <p:nvSpPr>
          <p:cNvPr id="3" name="コンテンツ プレースホルダ 2"/>
          <p:cNvSpPr>
            <a:spLocks noGrp="1"/>
          </p:cNvSpPr>
          <p:nvPr>
            <p:ph sz="quarter" idx="1"/>
          </p:nvPr>
        </p:nvSpPr>
        <p:spPr>
          <a:xfrm>
            <a:off x="899592" y="764704"/>
            <a:ext cx="7772400" cy="5759152"/>
          </a:xfrm>
        </p:spPr>
        <p:txBody>
          <a:bodyPr>
            <a:noAutofit/>
          </a:bodyPr>
          <a:lstStyle/>
          <a:p>
            <a:pPr marL="514350" indent="-514350">
              <a:buNone/>
            </a:pPr>
            <a:r>
              <a:rPr kumimoji="1" lang="ja-JP" altLang="en-US" sz="2400" dirty="0" smtClean="0">
                <a:latin typeface="HGP創英角ﾎﾟｯﾌﾟ体" pitchFamily="50" charset="-128"/>
                <a:ea typeface="HGP創英角ﾎﾟｯﾌﾟ体" pitchFamily="50" charset="-128"/>
              </a:rPr>
              <a:t>６　車いすやいすからずり落ちたり、立ち上がったりしないように、</a:t>
            </a:r>
            <a:r>
              <a:rPr lang="ja-JP" altLang="en-US" sz="2400" dirty="0" smtClean="0">
                <a:latin typeface="HGP創英角ﾎﾟｯﾌﾟ体" pitchFamily="50" charset="-128"/>
                <a:ea typeface="HGP創英角ﾎﾟｯﾌﾟ体" pitchFamily="50" charset="-128"/>
              </a:rPr>
              <a:t>Ｙ字型拘束帯や腰ベルト、車いすテーブルをつける。</a:t>
            </a:r>
            <a:endParaRPr lang="en-US" altLang="ja-JP" sz="2400" dirty="0" smtClean="0">
              <a:latin typeface="HGP創英角ﾎﾟｯﾌﾟ体" pitchFamily="50" charset="-128"/>
              <a:ea typeface="HGP創英角ﾎﾟｯﾌﾟ体" pitchFamily="50" charset="-128"/>
            </a:endParaRPr>
          </a:p>
          <a:p>
            <a:pPr marL="514350" indent="-514350">
              <a:buNone/>
            </a:pPr>
            <a:r>
              <a:rPr kumimoji="1" lang="ja-JP" altLang="en-US" sz="2400" dirty="0" smtClean="0">
                <a:latin typeface="HGP創英角ﾎﾟｯﾌﾟ体" pitchFamily="50" charset="-128"/>
                <a:ea typeface="HGP創英角ﾎﾟｯﾌﾟ体" pitchFamily="50" charset="-128"/>
              </a:rPr>
              <a:t>７　立ち上がる能力のある人の立ち上がりを妨げるような椅子を使用する。</a:t>
            </a:r>
            <a:endParaRPr kumimoji="1" lang="en-US" altLang="ja-JP" sz="2400" dirty="0" smtClean="0">
              <a:latin typeface="HGP創英角ﾎﾟｯﾌﾟ体" pitchFamily="50" charset="-128"/>
              <a:ea typeface="HGP創英角ﾎﾟｯﾌﾟ体" pitchFamily="50" charset="-128"/>
            </a:endParaRPr>
          </a:p>
          <a:p>
            <a:pPr marL="514350" indent="-514350">
              <a:buNone/>
            </a:pPr>
            <a:r>
              <a:rPr kumimoji="1" lang="ja-JP" altLang="en-US" sz="2400" dirty="0" smtClean="0">
                <a:latin typeface="HGP創英角ﾎﾟｯﾌﾟ体" pitchFamily="50" charset="-128"/>
                <a:ea typeface="HGP創英角ﾎﾟｯﾌﾟ体" pitchFamily="50" charset="-128"/>
              </a:rPr>
              <a:t>８　脱衣やおむつはずしを制限するために、介護衣（つなぎ服）を着せる。</a:t>
            </a:r>
            <a:endParaRPr kumimoji="1"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９　他人への迷惑行為を防ぐために、ベッドなどに体幹や四肢を</a:t>
            </a:r>
            <a:r>
              <a:rPr lang="ja-JP" altLang="en-US" sz="2400" dirty="0" err="1" smtClean="0">
                <a:latin typeface="HGP創英角ﾎﾟｯﾌﾟ体" pitchFamily="50" charset="-128"/>
                <a:ea typeface="HGP創英角ﾎﾟｯﾌﾟ体" pitchFamily="50" charset="-128"/>
              </a:rPr>
              <a:t>ひも</a:t>
            </a:r>
            <a:r>
              <a:rPr lang="ja-JP" altLang="en-US" sz="2400" dirty="0" smtClean="0">
                <a:latin typeface="HGP創英角ﾎﾟｯﾌﾟ体" pitchFamily="50" charset="-128"/>
                <a:ea typeface="HGP創英角ﾎﾟｯﾌﾟ体" pitchFamily="50" charset="-128"/>
              </a:rPr>
              <a:t>等で縛る。</a:t>
            </a:r>
            <a:endParaRPr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１０　行動を落ち着かせるために、向精神薬を過剰に服用させる</a:t>
            </a:r>
            <a:endParaRPr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１１　自分の意思で開けることができない居室等に隔離する。</a:t>
            </a:r>
            <a:endParaRPr lang="en-US" altLang="ja-JP" sz="2400" dirty="0" smtClean="0">
              <a:latin typeface="HGP創英角ﾎﾟｯﾌﾟ体" pitchFamily="50" charset="-128"/>
              <a:ea typeface="HGP創英角ﾎﾟｯﾌﾟ体" pitchFamily="50" charset="-128"/>
            </a:endParaRPr>
          </a:p>
          <a:p>
            <a:pPr marL="514350" indent="-514350">
              <a:buFont typeface="+mj-lt"/>
              <a:buAutoNum type="arabicPeriod" startAt="5"/>
            </a:pPr>
            <a:endParaRPr kumimoji="1" lang="en-US" altLang="ja-JP" sz="28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latin typeface="HGP創英角ﾎﾟｯﾌﾟ体" pitchFamily="50" charset="-128"/>
                <a:ea typeface="HGP創英角ﾎﾟｯﾌﾟ体" pitchFamily="50" charset="-128"/>
              </a:rPr>
              <a:t>内容</a:t>
            </a:r>
            <a:endParaRPr kumimoji="1" lang="ja-JP" altLang="en-US" sz="4800" dirty="0">
              <a:latin typeface="HGP創英角ﾎﾟｯﾌﾟ体" pitchFamily="50" charset="-128"/>
              <a:ea typeface="HGP創英角ﾎﾟｯﾌﾟ体" pitchFamily="50"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a:t>
            </a:fld>
            <a:endParaRPr kumimoji="1" lang="ja-JP" altLang="en-US"/>
          </a:p>
        </p:txBody>
      </p:sp>
      <p:sp>
        <p:nvSpPr>
          <p:cNvPr id="4" name="コンテンツ プレースホルダ 3"/>
          <p:cNvSpPr>
            <a:spLocks noGrp="1"/>
          </p:cNvSpPr>
          <p:nvPr>
            <p:ph sz="quarter" idx="1"/>
          </p:nvPr>
        </p:nvSpPr>
        <p:spPr/>
        <p:txBody>
          <a:bodyPr>
            <a:normAutofit fontScale="92500" lnSpcReduction="10000"/>
          </a:bodyPr>
          <a:lstStyle/>
          <a:p>
            <a:pPr>
              <a:buNone/>
            </a:pPr>
            <a:r>
              <a:rPr kumimoji="1" lang="ja-JP" altLang="en-US" dirty="0" smtClean="0">
                <a:latin typeface="HGP創英角ﾎﾟｯﾌﾟ体" pitchFamily="50" charset="-128"/>
                <a:ea typeface="HGP創英角ﾎﾟｯﾌﾟ体" pitchFamily="50" charset="-128"/>
              </a:rPr>
              <a:t>１　</a:t>
            </a:r>
            <a:r>
              <a:rPr lang="ja-JP" altLang="en-US" dirty="0" smtClean="0">
                <a:latin typeface="HGP創英角ﾎﾟｯﾌﾟ体" pitchFamily="50" charset="-128"/>
                <a:ea typeface="HGP創英角ﾎﾟｯﾌﾟ体" pitchFamily="50" charset="-128"/>
              </a:rPr>
              <a:t>養介護施設従事者等による高齢者虐待とは</a:t>
            </a:r>
            <a:endParaRPr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　～高齢者虐待防止法の基礎知識～</a:t>
            </a: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a:t>
            </a:r>
            <a:endParaRPr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２　神奈川県の高齢者虐待の捉え方</a:t>
            </a: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～不適切なケアとは～</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３　高齢者虐待や不適切なケアを防ぐためには</a:t>
            </a: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～未然防止～</a:t>
            </a:r>
            <a:endParaRPr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４高齢者虐待や不適切なケアが起こってしまった時は</a:t>
            </a:r>
            <a:endParaRPr lang="en-US" altLang="ja-JP" dirty="0" smtClean="0">
              <a:latin typeface="HGP創英角ﾎﾟｯﾌﾟ体" pitchFamily="50" charset="-128"/>
              <a:ea typeface="HGP創英角ﾎﾟｯﾌﾟ体" pitchFamily="50" charset="-128"/>
            </a:endParaRPr>
          </a:p>
          <a:p>
            <a:pPr>
              <a:buNone/>
            </a:pPr>
            <a:r>
              <a:rPr kumimoji="1" lang="ja-JP" altLang="en-US" dirty="0" smtClean="0">
                <a:latin typeface="HGP創英角ﾎﾟｯﾌﾟ体" pitchFamily="50" charset="-128"/>
                <a:ea typeface="HGP創英角ﾎﾟｯﾌﾟ体" pitchFamily="50" charset="-128"/>
              </a:rPr>
              <a:t>　～事後対応～</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latin typeface="HGP創英角ﾎﾟｯﾌﾟ体" pitchFamily="50" charset="-128"/>
                <a:ea typeface="HGP創英角ﾎﾟｯﾌﾟ体" pitchFamily="50" charset="-128"/>
              </a:rPr>
              <a:t>１１項目以外の身体拘束</a:t>
            </a:r>
            <a:endParaRPr kumimoji="1" lang="ja-JP" altLang="en-US" dirty="0">
              <a:latin typeface="HGP創英角ﾎﾟｯﾌﾟ体" pitchFamily="50" charset="-128"/>
              <a:ea typeface="HGP創英角ﾎﾟｯﾌﾟ体" pitchFamily="50"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20</a:t>
            </a:fld>
            <a:endParaRPr kumimoji="1" lang="ja-JP" altLang="en-US"/>
          </a:p>
        </p:txBody>
      </p:sp>
      <p:sp>
        <p:nvSpPr>
          <p:cNvPr id="4" name="コンテンツ プレースホルダ 3"/>
          <p:cNvSpPr>
            <a:spLocks noGrp="1"/>
          </p:cNvSpPr>
          <p:nvPr>
            <p:ph sz="quarter" idx="1"/>
          </p:nvPr>
        </p:nvSpPr>
        <p:spPr>
          <a:xfrm>
            <a:off x="914400" y="1447800"/>
            <a:ext cx="7772400" cy="4933528"/>
          </a:xfrm>
        </p:spPr>
        <p:txBody>
          <a:bodyPr/>
          <a:lstStyle/>
          <a:p>
            <a:pPr marL="0" indent="0">
              <a:buNone/>
            </a:pPr>
            <a:endParaRPr lang="en-US" altLang="ja-JP" sz="3200" b="1" dirty="0" smtClean="0">
              <a:latin typeface="HGP創英角ﾎﾟｯﾌﾟ体" pitchFamily="50" charset="-128"/>
              <a:ea typeface="HGP創英角ﾎﾟｯﾌﾟ体" pitchFamily="50" charset="-128"/>
            </a:endParaRPr>
          </a:p>
          <a:p>
            <a:pPr marL="0" indent="0">
              <a:buNone/>
            </a:pPr>
            <a:r>
              <a:rPr lang="en-US" altLang="ja-JP" sz="3200" b="1" dirty="0" smtClean="0">
                <a:latin typeface="HGP創英角ﾎﾟｯﾌﾟ体" pitchFamily="50" charset="-128"/>
                <a:ea typeface="HGP創英角ﾎﾟｯﾌﾟ体" pitchFamily="50" charset="-128"/>
              </a:rPr>
              <a:t>11</a:t>
            </a:r>
            <a:r>
              <a:rPr lang="ja-JP" altLang="en-US" sz="3200" b="1" dirty="0" smtClean="0">
                <a:latin typeface="HGP創英角ﾎﾟｯﾌﾟ体" pitchFamily="50" charset="-128"/>
                <a:ea typeface="HGP創英角ﾎﾟｯﾌﾟ体" pitchFamily="50" charset="-128"/>
              </a:rPr>
              <a:t>項目に該当しないが、身体拘束と判断される事例もある</a:t>
            </a:r>
            <a:endParaRPr lang="en-US" altLang="ja-JP" sz="3200" b="1" dirty="0" smtClean="0">
              <a:latin typeface="HGP創英角ﾎﾟｯﾌﾟ体" pitchFamily="50" charset="-128"/>
              <a:ea typeface="HGP創英角ﾎﾟｯﾌﾟ体" pitchFamily="50" charset="-128"/>
            </a:endParaRPr>
          </a:p>
          <a:p>
            <a:pPr marL="0" indent="0">
              <a:buNone/>
            </a:pPr>
            <a:endParaRPr lang="en-US" altLang="ja-JP" sz="4000" b="1" dirty="0" smtClean="0">
              <a:solidFill>
                <a:srgbClr val="FF0000"/>
              </a:solidFill>
            </a:endParaRPr>
          </a:p>
          <a:p>
            <a:pPr marL="0" indent="0">
              <a:buNone/>
            </a:pPr>
            <a:r>
              <a:rPr lang="ja-JP" altLang="en-US" sz="3200" b="1" dirty="0" smtClean="0">
                <a:solidFill>
                  <a:srgbClr val="FF0000"/>
                </a:solidFill>
                <a:latin typeface="HGP創英角ﾎﾟｯﾌﾟ体" pitchFamily="50" charset="-128"/>
                <a:ea typeface="HGP創英角ﾎﾟｯﾌﾟ体" pitchFamily="50" charset="-128"/>
              </a:rPr>
              <a:t>・言葉による制止（スピーチロック）</a:t>
            </a:r>
            <a:endParaRPr lang="en-US" altLang="ja-JP" sz="3200" b="1" dirty="0" smtClean="0">
              <a:solidFill>
                <a:srgbClr val="FF0000"/>
              </a:solidFill>
              <a:latin typeface="HGP創英角ﾎﾟｯﾌﾟ体" pitchFamily="50" charset="-128"/>
              <a:ea typeface="HGP創英角ﾎﾟｯﾌﾟ体" pitchFamily="50" charset="-128"/>
            </a:endParaRPr>
          </a:p>
          <a:p>
            <a:pPr marL="0" indent="0">
              <a:buNone/>
            </a:pPr>
            <a:r>
              <a:rPr lang="ja-JP" altLang="en-US" sz="3200" b="1" dirty="0" smtClean="0">
                <a:solidFill>
                  <a:srgbClr val="FF0000"/>
                </a:solidFill>
                <a:latin typeface="HGP創英角ﾎﾟｯﾌﾟ体" pitchFamily="50" charset="-128"/>
                <a:ea typeface="HGP創英角ﾎﾟｯﾌﾟ体" pitchFamily="50" charset="-128"/>
              </a:rPr>
              <a:t>・ドラッグロック</a:t>
            </a:r>
            <a:endParaRPr lang="en-US" altLang="ja-JP" sz="3200" b="1" dirty="0" smtClean="0">
              <a:solidFill>
                <a:srgbClr val="FF0000"/>
              </a:solidFill>
              <a:latin typeface="HGP創英角ﾎﾟｯﾌﾟ体" pitchFamily="50" charset="-128"/>
              <a:ea typeface="HGP創英角ﾎﾟｯﾌﾟ体" pitchFamily="50" charset="-128"/>
            </a:endParaRPr>
          </a:p>
          <a:p>
            <a:pPr marL="0" indent="0">
              <a:buNone/>
            </a:pPr>
            <a:r>
              <a:rPr lang="ja-JP" altLang="en-US" sz="3200" b="1" dirty="0" smtClean="0">
                <a:solidFill>
                  <a:srgbClr val="FF0000"/>
                </a:solidFill>
                <a:latin typeface="HGP創英角ﾎﾟｯﾌﾟ体" pitchFamily="50" charset="-128"/>
                <a:ea typeface="HGP創英角ﾎﾟｯﾌﾟ体" pitchFamily="50" charset="-128"/>
              </a:rPr>
              <a:t>・センサーマットも使用方法により</a:t>
            </a:r>
            <a:endParaRPr lang="en-US" altLang="ja-JP" sz="3200" b="1" dirty="0" smtClean="0">
              <a:solidFill>
                <a:srgbClr val="FF0000"/>
              </a:solidFill>
              <a:latin typeface="HGP創英角ﾎﾟｯﾌﾟ体" pitchFamily="50" charset="-128"/>
              <a:ea typeface="HGP創英角ﾎﾟｯﾌﾟ体" pitchFamily="50" charset="-128"/>
            </a:endParaRPr>
          </a:p>
          <a:p>
            <a:pPr marL="0" indent="0">
              <a:buNone/>
            </a:pPr>
            <a:r>
              <a:rPr lang="ja-JP" altLang="en-US" sz="3200" b="1" dirty="0" smtClean="0">
                <a:solidFill>
                  <a:srgbClr val="FF0000"/>
                </a:solidFill>
                <a:latin typeface="HGP創英角ﾎﾟｯﾌﾟ体" pitchFamily="50" charset="-128"/>
                <a:ea typeface="HGP創英角ﾎﾟｯﾌﾟ体" pitchFamily="50" charset="-128"/>
              </a:rPr>
              <a:t>　身体拘束に該当することがある</a:t>
            </a:r>
          </a:p>
          <a:p>
            <a:endParaRPr kumimoji="1"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147248" cy="796950"/>
          </a:xfrm>
        </p:spPr>
        <p:txBody>
          <a:bodyPr/>
          <a:lstStyle/>
          <a:p>
            <a:r>
              <a:rPr kumimoji="1" lang="ja-JP" altLang="en-US" dirty="0" smtClean="0">
                <a:latin typeface="HGP創英角ﾎﾟｯﾌﾟ体" pitchFamily="50" charset="-128"/>
                <a:ea typeface="HGP創英角ﾎﾟｯﾌﾟ体" pitchFamily="50" charset="-128"/>
              </a:rPr>
              <a:t>身体拘束の弊害</a:t>
            </a:r>
            <a:endParaRPr kumimoji="1" lang="ja-JP" altLang="en-US" dirty="0">
              <a:latin typeface="HGP創英角ﾎﾟｯﾌﾟ体" pitchFamily="50" charset="-128"/>
              <a:ea typeface="HGP創英角ﾎﾟｯﾌﾟ体" pitchFamily="50"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21</a:t>
            </a:fld>
            <a:endParaRPr kumimoji="1" lang="ja-JP" altLang="en-US"/>
          </a:p>
        </p:txBody>
      </p:sp>
      <p:sp>
        <p:nvSpPr>
          <p:cNvPr id="4" name="コンテンツ プレースホルダ 3"/>
          <p:cNvSpPr>
            <a:spLocks noGrp="1"/>
          </p:cNvSpPr>
          <p:nvPr>
            <p:ph sz="quarter" idx="1"/>
          </p:nvPr>
        </p:nvSpPr>
        <p:spPr>
          <a:xfrm>
            <a:off x="323528" y="1052736"/>
            <a:ext cx="8363272" cy="5400600"/>
          </a:xfrm>
        </p:spPr>
        <p:txBody>
          <a:bodyPr>
            <a:normAutofit fontScale="92500" lnSpcReduction="10000"/>
          </a:bodyPr>
          <a:lstStyle/>
          <a:p>
            <a:pPr>
              <a:buNone/>
            </a:pPr>
            <a:endParaRPr kumimoji="1" lang="en-US" altLang="ja-JP" dirty="0" smtClean="0"/>
          </a:p>
          <a:p>
            <a:pPr>
              <a:buNone/>
            </a:pPr>
            <a:r>
              <a:rPr kumimoji="1" lang="ja-JP" altLang="en-US" sz="3600" u="sng" dirty="0" smtClean="0">
                <a:solidFill>
                  <a:srgbClr val="FF0000"/>
                </a:solidFill>
                <a:latin typeface="HGP創英角ﾎﾟｯﾌﾟ体" pitchFamily="50" charset="-128"/>
                <a:ea typeface="HGP創英角ﾎﾟｯﾌﾟ体" pitchFamily="50" charset="-128"/>
              </a:rPr>
              <a:t>身体的弊害</a:t>
            </a:r>
            <a:endParaRPr kumimoji="1" lang="en-US" altLang="ja-JP" sz="3600" u="sng" dirty="0" smtClean="0">
              <a:solidFill>
                <a:srgbClr val="FF0000"/>
              </a:solidFill>
              <a:latin typeface="HGP創英角ﾎﾟｯﾌﾟ体" pitchFamily="50" charset="-128"/>
              <a:ea typeface="HGP創英角ﾎﾟｯﾌﾟ体" pitchFamily="50" charset="-128"/>
            </a:endParaRPr>
          </a:p>
          <a:p>
            <a:pPr>
              <a:buNone/>
            </a:pPr>
            <a:r>
              <a:rPr lang="ja-JP" altLang="en-US" sz="2400" dirty="0" smtClean="0">
                <a:latin typeface="HGP創英角ﾎﾟｯﾌﾟ体" pitchFamily="50" charset="-128"/>
                <a:ea typeface="HGP創英角ﾎﾟｯﾌﾟ体" pitchFamily="50" charset="-128"/>
              </a:rPr>
              <a:t>　</a:t>
            </a:r>
            <a:r>
              <a:rPr lang="ja-JP" altLang="en-US" sz="2800" dirty="0" smtClean="0">
                <a:latin typeface="HGP創英角ﾎﾟｯﾌﾟ体" pitchFamily="50" charset="-128"/>
                <a:ea typeface="HGP創英角ﾎﾟｯﾌﾟ体" pitchFamily="50" charset="-128"/>
              </a:rPr>
              <a:t>・状態化することで、関節の拘縮、筋力低下を招き身体機能を奪ってしまう危険性</a:t>
            </a:r>
            <a:endParaRPr lang="en-US" altLang="ja-JP" sz="2800" dirty="0" smtClean="0">
              <a:latin typeface="HGP創英角ﾎﾟｯﾌﾟ体" pitchFamily="50" charset="-128"/>
              <a:ea typeface="HGP創英角ﾎﾟｯﾌﾟ体" pitchFamily="50" charset="-128"/>
            </a:endParaRPr>
          </a:p>
          <a:p>
            <a:pPr>
              <a:buNone/>
            </a:pPr>
            <a:endParaRPr lang="en-US" altLang="ja-JP" sz="2800" dirty="0" smtClean="0">
              <a:latin typeface="HGP創英角ﾎﾟｯﾌﾟ体" pitchFamily="50" charset="-128"/>
              <a:ea typeface="HGP創英角ﾎﾟｯﾌﾟ体" pitchFamily="50" charset="-128"/>
            </a:endParaRPr>
          </a:p>
          <a:p>
            <a:pPr>
              <a:buNone/>
            </a:pPr>
            <a:r>
              <a:rPr kumimoji="1" lang="ja-JP" altLang="en-US" sz="3600" u="sng" dirty="0" smtClean="0">
                <a:solidFill>
                  <a:srgbClr val="FF0000"/>
                </a:solidFill>
                <a:latin typeface="HGP創英角ﾎﾟｯﾌﾟ体" pitchFamily="50" charset="-128"/>
                <a:ea typeface="HGP創英角ﾎﾟｯﾌﾟ体" pitchFamily="50" charset="-128"/>
              </a:rPr>
              <a:t>精神的弊害</a:t>
            </a:r>
            <a:endParaRPr kumimoji="1" lang="en-US" altLang="ja-JP" sz="3600" u="sng" dirty="0" smtClean="0">
              <a:solidFill>
                <a:srgbClr val="FF0000"/>
              </a:solidFill>
              <a:latin typeface="HGP創英角ﾎﾟｯﾌﾟ体" pitchFamily="50" charset="-128"/>
              <a:ea typeface="HGP創英角ﾎﾟｯﾌﾟ体" pitchFamily="50" charset="-128"/>
            </a:endParaRPr>
          </a:p>
          <a:p>
            <a:pPr>
              <a:buNone/>
            </a:pPr>
            <a:r>
              <a:rPr lang="ja-JP" altLang="en-US" sz="2800" dirty="0" smtClean="0">
                <a:latin typeface="HGP創英角ﾎﾟｯﾌﾟ体" pitchFamily="50" charset="-128"/>
                <a:ea typeface="HGP創英角ﾎﾟｯﾌﾟ体" pitchFamily="50" charset="-128"/>
              </a:rPr>
              <a:t>　・高齢者に不安や怒り、屈辱、あきらめといった精神的な苦痛を与える</a:t>
            </a:r>
            <a:endParaRPr lang="en-US" altLang="ja-JP" sz="2800" dirty="0" smtClean="0">
              <a:latin typeface="HGP創英角ﾎﾟｯﾌﾟ体" pitchFamily="50" charset="-128"/>
              <a:ea typeface="HGP創英角ﾎﾟｯﾌﾟ体" pitchFamily="50" charset="-128"/>
            </a:endParaRPr>
          </a:p>
          <a:p>
            <a:pPr>
              <a:buNone/>
            </a:pPr>
            <a:endParaRPr lang="en-US" altLang="ja-JP" sz="2800" dirty="0" smtClean="0">
              <a:latin typeface="HGP創英角ﾎﾟｯﾌﾟ体" pitchFamily="50" charset="-128"/>
              <a:ea typeface="HGP創英角ﾎﾟｯﾌﾟ体" pitchFamily="50" charset="-128"/>
            </a:endParaRPr>
          </a:p>
          <a:p>
            <a:pPr>
              <a:buNone/>
            </a:pPr>
            <a:r>
              <a:rPr kumimoji="1" lang="ja-JP" altLang="en-US" sz="3600" u="sng" dirty="0" smtClean="0">
                <a:solidFill>
                  <a:srgbClr val="FF0000"/>
                </a:solidFill>
                <a:latin typeface="HGP創英角ﾎﾟｯﾌﾟ体" pitchFamily="50" charset="-128"/>
                <a:ea typeface="HGP創英角ﾎﾟｯﾌﾟ体" pitchFamily="50" charset="-128"/>
              </a:rPr>
              <a:t>社会的弊害</a:t>
            </a:r>
            <a:endParaRPr kumimoji="1" lang="en-US" altLang="ja-JP" sz="3600" u="sng" dirty="0" smtClean="0">
              <a:solidFill>
                <a:srgbClr val="FF0000"/>
              </a:solidFill>
              <a:latin typeface="HGP創英角ﾎﾟｯﾌﾟ体" pitchFamily="50" charset="-128"/>
              <a:ea typeface="HGP創英角ﾎﾟｯﾌﾟ体" pitchFamily="50" charset="-128"/>
            </a:endParaRPr>
          </a:p>
          <a:p>
            <a:pPr>
              <a:buNone/>
            </a:pPr>
            <a:r>
              <a:rPr lang="ja-JP" altLang="en-US" sz="2800" dirty="0" smtClean="0">
                <a:latin typeface="HGP創英角ﾎﾟｯﾌﾟ体" pitchFamily="50" charset="-128"/>
                <a:ea typeface="HGP創英角ﾎﾟｯﾌﾟ体" pitchFamily="50" charset="-128"/>
              </a:rPr>
              <a:t>　・介護保険施設等に対する社会的な不信、偏見を引き起こすおそれ</a:t>
            </a:r>
            <a:endParaRPr kumimoji="1" lang="en-US" altLang="ja-JP" sz="2800" dirty="0" smtClean="0">
              <a:latin typeface="HGP創英角ﾎﾟｯﾌﾟ体" pitchFamily="50" charset="-128"/>
              <a:ea typeface="HGP創英角ﾎﾟｯﾌﾟ体" pitchFamily="50" charset="-128"/>
            </a:endParaRPr>
          </a:p>
          <a:p>
            <a:pPr>
              <a:buNone/>
            </a:pPr>
            <a:endParaRPr kumimoji="1" lang="ja-JP" altLang="en-US" sz="3600" u="sng"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HGP創英角ﾎﾟｯﾌﾟ体" pitchFamily="50" charset="-128"/>
                <a:ea typeface="HGP創英角ﾎﾟｯﾌﾟ体" pitchFamily="50" charset="-128"/>
              </a:rPr>
              <a:t>緊急やむを得ない場合</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22</a:t>
            </a:fld>
            <a:endParaRPr kumimoji="1" lang="ja-JP" altLang="en-US" dirty="0"/>
          </a:p>
        </p:txBody>
      </p:sp>
      <p:sp>
        <p:nvSpPr>
          <p:cNvPr id="3" name="コンテンツ プレースホルダ 2"/>
          <p:cNvSpPr>
            <a:spLocks noGrp="1"/>
          </p:cNvSpPr>
          <p:nvPr>
            <p:ph sz="quarter" idx="1"/>
          </p:nvPr>
        </p:nvSpPr>
        <p:spPr/>
        <p:txBody>
          <a:bodyPr>
            <a:noAutofit/>
          </a:bodyPr>
          <a:lstStyle/>
          <a:p>
            <a:r>
              <a:rPr kumimoji="1" lang="ja-JP" altLang="en-US" sz="2800" dirty="0" smtClean="0">
                <a:latin typeface="HGP創英角ﾎﾟｯﾌﾟ体" pitchFamily="50" charset="-128"/>
                <a:ea typeface="HGP創英角ﾎﾟｯﾌﾟ体" pitchFamily="50" charset="-128"/>
              </a:rPr>
              <a:t>切迫性</a:t>
            </a:r>
            <a:endParaRPr kumimoji="1" lang="en-US" altLang="ja-JP" sz="2800"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a:t>
            </a:r>
            <a:r>
              <a:rPr lang="ja-JP" altLang="en-US" sz="2800" dirty="0" smtClean="0">
                <a:latin typeface="HGP創英角ﾎﾟｯﾌﾟ体" pitchFamily="50" charset="-128"/>
                <a:ea typeface="HGP創英角ﾎﾟｯﾌﾟ体" pitchFamily="50" charset="-128"/>
              </a:rPr>
              <a:t>利用者本人または他の利用者の生命または身体が危険にさらされる可能性が高い場合</a:t>
            </a:r>
            <a:endParaRPr kumimoji="1" lang="en-US" altLang="ja-JP" sz="2800" dirty="0" smtClean="0">
              <a:latin typeface="HGP創英角ﾎﾟｯﾌﾟ体" pitchFamily="50" charset="-128"/>
              <a:ea typeface="HGP創英角ﾎﾟｯﾌﾟ体" pitchFamily="50" charset="-128"/>
            </a:endParaRPr>
          </a:p>
          <a:p>
            <a:r>
              <a:rPr lang="ja-JP" altLang="en-US" dirty="0" smtClean="0">
                <a:latin typeface="HGP創英角ﾎﾟｯﾌﾟ体" pitchFamily="50" charset="-128"/>
                <a:ea typeface="HGP創英角ﾎﾟｯﾌﾟ体" pitchFamily="50" charset="-128"/>
              </a:rPr>
              <a:t>非代替性</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a:t>
            </a:r>
            <a:r>
              <a:rPr lang="ja-JP" altLang="en-US" sz="2800" dirty="0" smtClean="0">
                <a:latin typeface="HGP創英角ﾎﾟｯﾌﾟ体" pitchFamily="50" charset="-128"/>
                <a:ea typeface="HGP創英角ﾎﾟｯﾌﾟ体" pitchFamily="50" charset="-128"/>
              </a:rPr>
              <a:t>身体拘束以外に代替する介護方法がないこと</a:t>
            </a:r>
            <a:endParaRPr lang="en-US" altLang="ja-JP" sz="2800" dirty="0" smtClean="0">
              <a:latin typeface="HGP創英角ﾎﾟｯﾌﾟ体" pitchFamily="50" charset="-128"/>
              <a:ea typeface="HGP創英角ﾎﾟｯﾌﾟ体" pitchFamily="50" charset="-128"/>
            </a:endParaRPr>
          </a:p>
          <a:p>
            <a:r>
              <a:rPr kumimoji="1" lang="ja-JP" altLang="en-US" dirty="0" smtClean="0">
                <a:latin typeface="HGP創英角ﾎﾟｯﾌﾟ体" pitchFamily="50" charset="-128"/>
                <a:ea typeface="HGP創英角ﾎﾟｯﾌﾟ体" pitchFamily="50" charset="-128"/>
              </a:rPr>
              <a:t>一時性</a:t>
            </a:r>
            <a:endParaRPr kumimoji="1"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a:t>
            </a:r>
            <a:r>
              <a:rPr lang="ja-JP" altLang="en-US" sz="2800" dirty="0" smtClean="0">
                <a:latin typeface="HGP創英角ﾎﾟｯﾌﾟ体" pitchFamily="50" charset="-128"/>
                <a:ea typeface="HGP創英角ﾎﾟｯﾌﾟ体" pitchFamily="50" charset="-128"/>
              </a:rPr>
              <a:t>身体拘束が一時的なものであること</a:t>
            </a:r>
            <a:endParaRPr lang="en-US" altLang="ja-JP" sz="2800" dirty="0" smtClean="0">
              <a:latin typeface="HGP創英角ﾎﾟｯﾌﾟ体" pitchFamily="50" charset="-128"/>
              <a:ea typeface="HGP創英角ﾎﾟｯﾌﾟ体" pitchFamily="50" charset="-128"/>
            </a:endParaRPr>
          </a:p>
          <a:p>
            <a:pPr>
              <a:buNone/>
            </a:pPr>
            <a:endParaRPr lang="en-US" altLang="ja-JP" sz="1000" dirty="0" smtClean="0">
              <a:latin typeface="HGP創英角ﾎﾟｯﾌﾟ体" pitchFamily="50" charset="-128"/>
              <a:ea typeface="HGP創英角ﾎﾟｯﾌﾟ体" pitchFamily="50" charset="-128"/>
            </a:endParaRPr>
          </a:p>
          <a:p>
            <a:pPr algn="ctr">
              <a:buNone/>
            </a:pPr>
            <a:r>
              <a:rPr lang="ja-JP" altLang="en-US" b="1" dirty="0" smtClean="0">
                <a:solidFill>
                  <a:srgbClr val="FF0000"/>
                </a:solidFill>
                <a:latin typeface="HGP創英角ﾎﾟｯﾌﾟ体" pitchFamily="50" charset="-128"/>
                <a:ea typeface="HGP創英角ﾎﾟｯﾌﾟ体" pitchFamily="50" charset="-128"/>
              </a:rPr>
              <a:t>３</a:t>
            </a:r>
            <a:r>
              <a:rPr kumimoji="1" lang="ja-JP" altLang="en-US" b="1" dirty="0" smtClean="0">
                <a:solidFill>
                  <a:srgbClr val="FF0000"/>
                </a:solidFill>
                <a:latin typeface="HGP創英角ﾎﾟｯﾌﾟ体" pitchFamily="50" charset="-128"/>
                <a:ea typeface="HGP創英角ﾎﾟｯﾌﾟ体" pitchFamily="50" charset="-128"/>
              </a:rPr>
              <a:t>要件すべてを</a:t>
            </a:r>
            <a:r>
              <a:rPr lang="ja-JP" altLang="en-US" b="1" dirty="0" smtClean="0">
                <a:solidFill>
                  <a:srgbClr val="FF0000"/>
                </a:solidFill>
                <a:latin typeface="HGP創英角ﾎﾟｯﾌﾟ体" pitchFamily="50" charset="-128"/>
                <a:ea typeface="HGP創英角ﾎﾟｯﾌﾟ体" pitchFamily="50" charset="-128"/>
              </a:rPr>
              <a:t>満たしていることが必要</a:t>
            </a:r>
            <a:endParaRPr kumimoji="1" lang="ja-JP" altLang="en-US" b="1" dirty="0">
              <a:solidFill>
                <a:srgbClr val="FF0000"/>
              </a:solidFill>
              <a:latin typeface="HGP創英角ﾎﾟｯﾌﾟ体" pitchFamily="50" charset="-128"/>
              <a:ea typeface="HGP創英角ﾎﾟｯﾌﾟ体" pitchFamily="50" charset="-128"/>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慎重な手続きが必要</a:t>
            </a:r>
            <a:endParaRPr kumimoji="1" lang="ja-JP" altLang="en-US" dirty="0">
              <a:latin typeface="HGP創英角ﾎﾟｯﾌﾟ体" pitchFamily="50" charset="-128"/>
              <a:ea typeface="HGP創英角ﾎﾟｯﾌﾟ体" pitchFamily="50" charset="-128"/>
            </a:endParaRPr>
          </a:p>
        </p:txBody>
      </p:sp>
      <p:sp>
        <p:nvSpPr>
          <p:cNvPr id="3" name="コンテンツ プレースホルダ 2"/>
          <p:cNvSpPr>
            <a:spLocks noGrp="1"/>
          </p:cNvSpPr>
          <p:nvPr>
            <p:ph idx="1"/>
          </p:nvPr>
        </p:nvSpPr>
        <p:spPr>
          <a:xfrm>
            <a:off x="457200" y="1600200"/>
            <a:ext cx="8229600" cy="4781128"/>
          </a:xfrm>
        </p:spPr>
        <p:txBody>
          <a:bodyPr>
            <a:normAutofit fontScale="92500" lnSpcReduction="10000"/>
          </a:bodyPr>
          <a:lstStyle/>
          <a:p>
            <a:r>
              <a:rPr lang="ja-JP" altLang="en-US" dirty="0" smtClean="0">
                <a:latin typeface="HGP創英角ﾎﾟｯﾌﾟ体" pitchFamily="50" charset="-128"/>
                <a:ea typeface="HGP創英角ﾎﾟｯﾌﾟ体" pitchFamily="50" charset="-128"/>
              </a:rPr>
              <a:t>組織的な判断</a:t>
            </a:r>
            <a:endParaRPr lang="en-US" altLang="ja-JP" dirty="0" smtClean="0">
              <a:latin typeface="HGP創英角ﾎﾟｯﾌﾟ体" pitchFamily="50" charset="-128"/>
              <a:ea typeface="HGP創英角ﾎﾟｯﾌﾟ体" pitchFamily="50" charset="-128"/>
            </a:endParaRPr>
          </a:p>
          <a:p>
            <a:pPr lvl="1"/>
            <a:r>
              <a:rPr lang="ja-JP" altLang="en-US" dirty="0" smtClean="0">
                <a:latin typeface="HGP創英角ﾎﾟｯﾌﾟ体" pitchFamily="50" charset="-128"/>
                <a:ea typeface="HGP創英角ﾎﾟｯﾌﾟ体" pitchFamily="50" charset="-128"/>
              </a:rPr>
              <a:t>関係者が幅広く参加するカンファレンス等を実施し、組織的に判断する。</a:t>
            </a:r>
            <a:endParaRPr lang="en-US" altLang="ja-JP" dirty="0" smtClean="0">
              <a:latin typeface="HGP創英角ﾎﾟｯﾌﾟ体" pitchFamily="50" charset="-128"/>
              <a:ea typeface="HGP創英角ﾎﾟｯﾌﾟ体" pitchFamily="50" charset="-128"/>
            </a:endParaRPr>
          </a:p>
          <a:p>
            <a:r>
              <a:rPr kumimoji="1" lang="ja-JP" altLang="en-US" dirty="0" smtClean="0">
                <a:latin typeface="HGP創英角ﾎﾟｯﾌﾟ体" pitchFamily="50" charset="-128"/>
                <a:ea typeface="HGP創英角ﾎﾟｯﾌﾟ体" pitchFamily="50" charset="-128"/>
              </a:rPr>
              <a:t>丁寧な説明と記録</a:t>
            </a:r>
            <a:endParaRPr kumimoji="1" lang="en-US" altLang="ja-JP" dirty="0" smtClean="0">
              <a:latin typeface="HGP創英角ﾎﾟｯﾌﾟ体" pitchFamily="50" charset="-128"/>
              <a:ea typeface="HGP創英角ﾎﾟｯﾌﾟ体" pitchFamily="50" charset="-128"/>
            </a:endParaRPr>
          </a:p>
          <a:p>
            <a:pPr lvl="1"/>
            <a:r>
              <a:rPr kumimoji="1" lang="ja-JP" altLang="en-US" dirty="0" smtClean="0">
                <a:latin typeface="HGP創英角ﾎﾟｯﾌﾟ体" pitchFamily="50" charset="-128"/>
                <a:ea typeface="HGP創英角ﾎﾟｯﾌﾟ体" pitchFamily="50" charset="-128"/>
              </a:rPr>
              <a:t>本人や家族に、身体拘束の内容、目的、理由、拘束の時間・時間帯、期間等を具体的、また、詳細に説明し、理解を得た</a:t>
            </a:r>
            <a:r>
              <a:rPr lang="ja-JP" altLang="en-US" dirty="0" smtClean="0">
                <a:latin typeface="HGP創英角ﾎﾟｯﾌﾟ体" pitchFamily="50" charset="-128"/>
                <a:ea typeface="HGP創英角ﾎﾟｯﾌﾟ体" pitchFamily="50" charset="-128"/>
              </a:rPr>
              <a:t>ことを</a:t>
            </a:r>
            <a:r>
              <a:rPr kumimoji="1" lang="ja-JP" altLang="en-US" dirty="0" smtClean="0">
                <a:latin typeface="HGP創英角ﾎﾟｯﾌﾟ体" pitchFamily="50" charset="-128"/>
                <a:ea typeface="HGP創英角ﾎﾟｯﾌﾟ体" pitchFamily="50" charset="-128"/>
              </a:rPr>
              <a:t>、書面に残す。</a:t>
            </a:r>
            <a:endParaRPr kumimoji="1" lang="en-US" altLang="ja-JP" dirty="0" smtClean="0">
              <a:latin typeface="HGP創英角ﾎﾟｯﾌﾟ体" pitchFamily="50" charset="-128"/>
              <a:ea typeface="HGP創英角ﾎﾟｯﾌﾟ体" pitchFamily="50" charset="-128"/>
            </a:endParaRPr>
          </a:p>
          <a:p>
            <a:pPr lvl="1"/>
            <a:r>
              <a:rPr lang="ja-JP" altLang="en-US" dirty="0" smtClean="0">
                <a:latin typeface="HGP創英角ﾎﾟｯﾌﾟ体" pitchFamily="50" charset="-128"/>
                <a:ea typeface="HGP創英角ﾎﾟｯﾌﾟ体" pitchFamily="50" charset="-128"/>
              </a:rPr>
              <a:t>身体拘束の実施の時間・期間、本人の状態等について記録に残す。</a:t>
            </a:r>
            <a:endParaRPr lang="en-US" altLang="ja-JP" dirty="0" smtClean="0">
              <a:latin typeface="HGP創英角ﾎﾟｯﾌﾟ体" pitchFamily="50" charset="-128"/>
              <a:ea typeface="HGP創英角ﾎﾟｯﾌﾟ体" pitchFamily="50" charset="-128"/>
            </a:endParaRPr>
          </a:p>
          <a:p>
            <a:r>
              <a:rPr kumimoji="1" lang="ja-JP" altLang="en-US" dirty="0" smtClean="0">
                <a:latin typeface="HGP創英角ﾎﾟｯﾌﾟ体" pitchFamily="50" charset="-128"/>
                <a:ea typeface="HGP創英角ﾎﾟｯﾌﾟ体" pitchFamily="50" charset="-128"/>
              </a:rPr>
              <a:t>必要性の再検討</a:t>
            </a:r>
            <a:endParaRPr kumimoji="1" lang="en-US" altLang="ja-JP" dirty="0" smtClean="0">
              <a:latin typeface="HGP創英角ﾎﾟｯﾌﾟ体" pitchFamily="50" charset="-128"/>
              <a:ea typeface="HGP創英角ﾎﾟｯﾌﾟ体" pitchFamily="50" charset="-128"/>
            </a:endParaRPr>
          </a:p>
          <a:p>
            <a:pPr lvl="1"/>
            <a:r>
              <a:rPr kumimoji="1" lang="ja-JP" altLang="en-US" dirty="0" smtClean="0">
                <a:latin typeface="HGP創英角ﾎﾟｯﾌﾟ体" pitchFamily="50" charset="-128"/>
                <a:ea typeface="HGP創英角ﾎﾟｯﾌﾟ体" pitchFamily="50" charset="-128"/>
              </a:rPr>
              <a:t>「緊急やむを得ない場合」に該当するか、常には観察し、必要性を再検討する。要件該当しない場合は直ちに解除する（必ず解除した後の状況も記録とる）。</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23</a:t>
            </a:fld>
            <a:endParaRPr kumimoji="1" lang="ja-JP" alt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高齢者虐待の起きる要因</a:t>
            </a:r>
            <a:endParaRPr kumimoji="1" lang="ja-JP" altLang="en-US" dirty="0">
              <a:latin typeface="HGP創英角ﾎﾟｯﾌﾟ体" pitchFamily="50" charset="-128"/>
              <a:ea typeface="HGP創英角ﾎﾟｯﾌﾟ体" pitchFamily="50" charset="-128"/>
            </a:endParaRPr>
          </a:p>
        </p:txBody>
      </p:sp>
      <p:sp>
        <p:nvSpPr>
          <p:cNvPr id="3" name="コンテンツ プレースホルダ 2"/>
          <p:cNvSpPr>
            <a:spLocks noGrp="1"/>
          </p:cNvSpPr>
          <p:nvPr>
            <p:ph sz="quarter" idx="1"/>
          </p:nvPr>
        </p:nvSpPr>
        <p:spPr/>
        <p:txBody>
          <a:bodyPr>
            <a:normAutofit/>
          </a:bodyPr>
          <a:lstStyle/>
          <a:p>
            <a:r>
              <a:rPr kumimoji="1" lang="ja-JP" altLang="en-US" dirty="0" smtClean="0">
                <a:latin typeface="HGP創英角ﾎﾟｯﾌﾟ体" pitchFamily="50" charset="-128"/>
                <a:ea typeface="HGP創英角ﾎﾟｯﾌﾟ体" pitchFamily="50" charset="-128"/>
              </a:rPr>
              <a:t>養介護施設従事者等による高齢者虐待の発生要因</a:t>
            </a:r>
            <a:endParaRPr kumimoji="1" lang="en-US" altLang="ja-JP" dirty="0" smtClean="0">
              <a:latin typeface="HGP創英角ﾎﾟｯﾌﾟ体" pitchFamily="50" charset="-128"/>
              <a:ea typeface="HGP創英角ﾎﾟｯﾌﾟ体" pitchFamily="50" charset="-128"/>
            </a:endParaRPr>
          </a:p>
          <a:p>
            <a:endParaRPr kumimoji="1" lang="en-US" altLang="ja-JP" dirty="0" smtClean="0">
              <a:latin typeface="HGP創英角ﾎﾟｯﾌﾟ体" pitchFamily="50" charset="-128"/>
              <a:ea typeface="HGP創英角ﾎﾟｯﾌﾟ体" pitchFamily="50" charset="-128"/>
            </a:endParaRPr>
          </a:p>
          <a:p>
            <a:pPr marL="914400" lvl="1" indent="-514350">
              <a:buFont typeface="+mj-lt"/>
              <a:buAutoNum type="arabicPeriod"/>
            </a:pPr>
            <a:r>
              <a:rPr lang="ja-JP" altLang="en-US" dirty="0" smtClean="0">
                <a:latin typeface="HGP創英角ﾎﾟｯﾌﾟ体" pitchFamily="50" charset="-128"/>
                <a:ea typeface="HGP創英角ﾎﾟｯﾌﾟ体" pitchFamily="50" charset="-128"/>
              </a:rPr>
              <a:t>組織運営</a:t>
            </a:r>
            <a:endParaRPr lang="en-US" altLang="ja-JP" dirty="0" smtClean="0">
              <a:latin typeface="HGP創英角ﾎﾟｯﾌﾟ体" pitchFamily="50" charset="-128"/>
              <a:ea typeface="HGP創英角ﾎﾟｯﾌﾟ体" pitchFamily="50" charset="-128"/>
            </a:endParaRPr>
          </a:p>
          <a:p>
            <a:pPr marL="914400" lvl="1" indent="-514350">
              <a:buFont typeface="+mj-lt"/>
              <a:buAutoNum type="arabicPeriod"/>
            </a:pPr>
            <a:r>
              <a:rPr lang="ja-JP" altLang="en-US" dirty="0" smtClean="0">
                <a:latin typeface="HGP創英角ﾎﾟｯﾌﾟ体" pitchFamily="50" charset="-128"/>
                <a:ea typeface="HGP創英角ﾎﾟｯﾌﾟ体" pitchFamily="50" charset="-128"/>
              </a:rPr>
              <a:t>チームアプローチ</a:t>
            </a:r>
            <a:endParaRPr lang="en-US" altLang="ja-JP" dirty="0" smtClean="0">
              <a:latin typeface="HGP創英角ﾎﾟｯﾌﾟ体" pitchFamily="50" charset="-128"/>
              <a:ea typeface="HGP創英角ﾎﾟｯﾌﾟ体" pitchFamily="50" charset="-128"/>
            </a:endParaRPr>
          </a:p>
          <a:p>
            <a:pPr marL="914400" lvl="1" indent="-514350">
              <a:buFont typeface="+mj-lt"/>
              <a:buAutoNum type="arabicPeriod"/>
            </a:pPr>
            <a:r>
              <a:rPr lang="ja-JP" altLang="en-US" dirty="0" smtClean="0">
                <a:latin typeface="HGP創英角ﾎﾟｯﾌﾟ体" pitchFamily="50" charset="-128"/>
                <a:ea typeface="HGP創英角ﾎﾟｯﾌﾟ体" pitchFamily="50" charset="-128"/>
              </a:rPr>
              <a:t>ケアの質</a:t>
            </a:r>
            <a:endParaRPr lang="en-US" altLang="ja-JP" dirty="0" smtClean="0">
              <a:latin typeface="HGP創英角ﾎﾟｯﾌﾟ体" pitchFamily="50" charset="-128"/>
              <a:ea typeface="HGP創英角ﾎﾟｯﾌﾟ体" pitchFamily="50" charset="-128"/>
            </a:endParaRPr>
          </a:p>
          <a:p>
            <a:pPr marL="914400" lvl="1" indent="-514350">
              <a:buFont typeface="+mj-lt"/>
              <a:buAutoNum type="arabicPeriod"/>
            </a:pPr>
            <a:r>
              <a:rPr kumimoji="1" lang="ja-JP" altLang="en-US" dirty="0" smtClean="0">
                <a:latin typeface="HGP創英角ﾎﾟｯﾌﾟ体" pitchFamily="50" charset="-128"/>
                <a:ea typeface="HGP創英角ﾎﾟｯﾌﾟ体" pitchFamily="50" charset="-128"/>
              </a:rPr>
              <a:t>倫理観とコンプライアンス（法令順守）</a:t>
            </a:r>
            <a:endParaRPr kumimoji="1" lang="en-US" altLang="ja-JP" dirty="0" smtClean="0">
              <a:latin typeface="HGP創英角ﾎﾟｯﾌﾟ体" pitchFamily="50" charset="-128"/>
              <a:ea typeface="HGP創英角ﾎﾟｯﾌﾟ体" pitchFamily="50" charset="-128"/>
            </a:endParaRPr>
          </a:p>
          <a:p>
            <a:pPr marL="914400" lvl="1" indent="-514350">
              <a:buFont typeface="+mj-lt"/>
              <a:buAutoNum type="arabicPeriod"/>
            </a:pPr>
            <a:r>
              <a:rPr lang="ja-JP" altLang="en-US" dirty="0" smtClean="0">
                <a:latin typeface="HGP創英角ﾎﾟｯﾌﾟ体" pitchFamily="50" charset="-128"/>
                <a:ea typeface="HGP創英角ﾎﾟｯﾌﾟ体" pitchFamily="50" charset="-128"/>
              </a:rPr>
              <a:t>負担・ストレスと組織風土</a:t>
            </a:r>
            <a:endParaRPr lang="en-US" altLang="ja-JP" dirty="0" smtClean="0">
              <a:latin typeface="HGP創英角ﾎﾟｯﾌﾟ体" pitchFamily="50" charset="-128"/>
              <a:ea typeface="HGP創英角ﾎﾟｯﾌﾟ体" pitchFamily="50" charset="-128"/>
            </a:endParaRPr>
          </a:p>
          <a:p>
            <a:pPr marL="514350" indent="-514350"/>
            <a:endParaRPr lang="en-US" altLang="ja-JP" sz="1300" dirty="0" smtClean="0">
              <a:latin typeface="HGP創英角ﾎﾟｯﾌﾟ体" pitchFamily="50" charset="-128"/>
              <a:ea typeface="HGP創英角ﾎﾟｯﾌﾟ体" pitchFamily="50" charset="-128"/>
            </a:endParaRPr>
          </a:p>
          <a:p>
            <a:pPr marL="514350" indent="-514350"/>
            <a:r>
              <a:rPr lang="ja-JP" altLang="en-US" dirty="0" smtClean="0">
                <a:latin typeface="HGP創英角ﾎﾟｯﾌﾟ体" pitchFamily="50" charset="-128"/>
                <a:ea typeface="HGP創英角ﾎﾟｯﾌﾟ体" pitchFamily="50" charset="-128"/>
              </a:rPr>
              <a:t>これらの要因は相互に関係している場合が多い</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24</a:t>
            </a:fld>
            <a:endParaRPr kumimoji="1" lang="ja-JP"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548680"/>
            <a:ext cx="8820472" cy="1362075"/>
          </a:xfrm>
        </p:spPr>
        <p:txBody>
          <a:bodyPr>
            <a:normAutofit fontScale="90000"/>
          </a:bodyPr>
          <a:lstStyle/>
          <a:p>
            <a:pPr algn="ctr"/>
            <a:r>
              <a:rPr lang="en-US" altLang="ja-JP" sz="4900" dirty="0" smtClean="0">
                <a:latin typeface="HGP創英角ﾎﾟｯﾌﾟ体" pitchFamily="50" charset="-128"/>
                <a:ea typeface="HGP創英角ﾎﾟｯﾌﾟ体" pitchFamily="50" charset="-128"/>
              </a:rPr>
              <a:t/>
            </a:r>
            <a:br>
              <a:rPr lang="en-US" altLang="ja-JP" sz="4900" dirty="0" smtClean="0">
                <a:latin typeface="HGP創英角ﾎﾟｯﾌﾟ体" pitchFamily="50" charset="-128"/>
                <a:ea typeface="HGP創英角ﾎﾟｯﾌﾟ体" pitchFamily="50" charset="-128"/>
              </a:rPr>
            </a:br>
            <a:r>
              <a:rPr lang="ja-JP" altLang="en-US" sz="4900" dirty="0" smtClean="0">
                <a:latin typeface="HGP創英角ﾎﾟｯﾌﾟ体" pitchFamily="50" charset="-128"/>
                <a:ea typeface="HGP創英角ﾎﾟｯﾌﾟ体" pitchFamily="50" charset="-128"/>
              </a:rPr>
              <a:t>２　神奈川県の高齢者虐待の捉え方</a:t>
            </a:r>
            <a:endParaRPr kumimoji="1" lang="ja-JP" altLang="en-US" dirty="0"/>
          </a:p>
        </p:txBody>
      </p:sp>
      <p:sp>
        <p:nvSpPr>
          <p:cNvPr id="3" name="テキスト プレースホルダ 2"/>
          <p:cNvSpPr>
            <a:spLocks noGrp="1"/>
          </p:cNvSpPr>
          <p:nvPr>
            <p:ph type="body" idx="1"/>
          </p:nvPr>
        </p:nvSpPr>
        <p:spPr/>
        <p:txBody>
          <a:bodyPr>
            <a:normAutofit/>
          </a:bodyPr>
          <a:lstStyle/>
          <a:p>
            <a:pPr algn="ctr"/>
            <a:r>
              <a:rPr lang="ja-JP" altLang="en-US" sz="4000" dirty="0" smtClean="0">
                <a:latin typeface="HGP創英角ﾎﾟｯﾌﾟ体" pitchFamily="50" charset="-128"/>
                <a:ea typeface="HGP創英角ﾎﾟｯﾌﾟ体" pitchFamily="50" charset="-128"/>
              </a:rPr>
              <a:t>～不適切なケアとは～</a:t>
            </a: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25</a:t>
            </a:fld>
            <a:endParaRPr kumimoji="1" lang="ja-JP"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332656"/>
            <a:ext cx="7772400" cy="868958"/>
          </a:xfrm>
        </p:spPr>
        <p:txBody>
          <a:bodyPr/>
          <a:lstStyle/>
          <a:p>
            <a:r>
              <a:rPr kumimoji="1" lang="ja-JP" altLang="en-US" dirty="0" smtClean="0">
                <a:latin typeface="HG創英角ﾎﾟｯﾌﾟ体" pitchFamily="49" charset="-128"/>
                <a:ea typeface="HG創英角ﾎﾟｯﾌﾟ体" pitchFamily="49" charset="-128"/>
              </a:rPr>
              <a:t>虐待防止</a:t>
            </a:r>
            <a:r>
              <a:rPr lang="ja-JP" altLang="en-US" dirty="0" smtClean="0">
                <a:latin typeface="HG創英角ﾎﾟｯﾌﾟ体" pitchFamily="49" charset="-128"/>
                <a:ea typeface="HG創英角ﾎﾟｯﾌﾟ体" pitchFamily="49" charset="-128"/>
              </a:rPr>
              <a:t>法のねらい</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26</a:t>
            </a:fld>
            <a:endParaRPr kumimoji="1" lang="ja-JP" altLang="en-US"/>
          </a:p>
        </p:txBody>
      </p:sp>
      <p:sp>
        <p:nvSpPr>
          <p:cNvPr id="3" name="コンテンツ プレースホルダ 2"/>
          <p:cNvSpPr>
            <a:spLocks noGrp="1"/>
          </p:cNvSpPr>
          <p:nvPr>
            <p:ph sz="quarter" idx="1"/>
          </p:nvPr>
        </p:nvSpPr>
        <p:spPr>
          <a:xfrm>
            <a:off x="611560" y="1447800"/>
            <a:ext cx="8075240" cy="5005536"/>
          </a:xfrm>
        </p:spPr>
        <p:txBody>
          <a:bodyPr>
            <a:normAutofit/>
          </a:bodyPr>
          <a:lstStyle/>
          <a:p>
            <a:r>
              <a:rPr kumimoji="1" lang="ja-JP" altLang="en-US" dirty="0" smtClean="0">
                <a:latin typeface="HG創英角ﾎﾟｯﾌﾟ体" pitchFamily="49" charset="-128"/>
                <a:ea typeface="HG創英角ﾎﾟｯﾌﾟ体" pitchFamily="49" charset="-128"/>
              </a:rPr>
              <a:t>高齢者の虐待防止法の目的は</a:t>
            </a:r>
            <a:r>
              <a:rPr kumimoji="1" lang="ja-JP" altLang="en-US" dirty="0" smtClean="0">
                <a:latin typeface="HG創英角ﾎﾟｯﾌﾟ体" pitchFamily="49" charset="-128"/>
                <a:ea typeface="HG創英角ﾎﾟｯﾌﾟ体" pitchFamily="49" charset="-128"/>
              </a:rPr>
              <a:t>、</a:t>
            </a:r>
            <a:endParaRPr kumimoji="1" lang="en-US" altLang="ja-JP" dirty="0" smtClean="0">
              <a:latin typeface="HG創英角ﾎﾟｯﾌﾟ体" pitchFamily="49" charset="-128"/>
              <a:ea typeface="HG創英角ﾎﾟｯﾌﾟ体" pitchFamily="49" charset="-128"/>
            </a:endParaRPr>
          </a:p>
          <a:p>
            <a:endParaRPr kumimoji="1" lang="en-US" altLang="ja-JP" dirty="0" smtClean="0">
              <a:latin typeface="HG創英角ﾎﾟｯﾌﾟ体" pitchFamily="49" charset="-128"/>
              <a:ea typeface="HG創英角ﾎﾟｯﾌﾟ体" pitchFamily="49" charset="-128"/>
            </a:endParaRPr>
          </a:p>
          <a:p>
            <a:pPr>
              <a:buNone/>
            </a:pPr>
            <a:r>
              <a:rPr kumimoji="1" lang="ja-JP" altLang="en-US" sz="2800" dirty="0" smtClean="0">
                <a:latin typeface="HG創英角ﾎﾟｯﾌﾟ体" pitchFamily="49" charset="-128"/>
                <a:ea typeface="HG創英角ﾎﾟｯﾌﾟ体" pitchFamily="49" charset="-128"/>
              </a:rPr>
              <a:t>“</a:t>
            </a:r>
            <a:r>
              <a:rPr kumimoji="1" lang="ja-JP" altLang="en-US" sz="2800" dirty="0" smtClean="0">
                <a:solidFill>
                  <a:srgbClr val="FF0000"/>
                </a:solidFill>
                <a:latin typeface="HG創英角ﾎﾟｯﾌﾟ体" pitchFamily="49" charset="-128"/>
                <a:ea typeface="HG創英角ﾎﾟｯﾌﾟ体" pitchFamily="49" charset="-128"/>
              </a:rPr>
              <a:t>高齢者の権利</a:t>
            </a:r>
            <a:r>
              <a:rPr lang="ja-JP" altLang="en-US" sz="2800" dirty="0" smtClean="0">
                <a:solidFill>
                  <a:srgbClr val="FF0000"/>
                </a:solidFill>
                <a:latin typeface="HG創英角ﾎﾟｯﾌﾟ体" pitchFamily="49" charset="-128"/>
                <a:ea typeface="HG創英角ﾎﾟｯﾌﾟ体" pitchFamily="49" charset="-128"/>
              </a:rPr>
              <a:t>擁護</a:t>
            </a:r>
            <a:r>
              <a:rPr kumimoji="1" lang="ja-JP" altLang="en-US" sz="2800" dirty="0" smtClean="0">
                <a:solidFill>
                  <a:srgbClr val="FF0000"/>
                </a:solidFill>
                <a:latin typeface="HG創英角ﾎﾟｯﾌﾟ体" pitchFamily="49" charset="-128"/>
                <a:ea typeface="HG創英角ﾎﾟｯﾌﾟ体" pitchFamily="49" charset="-128"/>
              </a:rPr>
              <a:t>”</a:t>
            </a:r>
            <a:r>
              <a:rPr lang="ja-JP" altLang="en-US" sz="2800" dirty="0" smtClean="0">
                <a:solidFill>
                  <a:srgbClr val="FF0000"/>
                </a:solidFill>
                <a:latin typeface="HG創英角ﾎﾟｯﾌﾟ体" pitchFamily="49" charset="-128"/>
                <a:ea typeface="HG創英角ﾎﾟｯﾌﾟ体" pitchFamily="49" charset="-128"/>
              </a:rPr>
              <a:t>＝</a:t>
            </a:r>
            <a:r>
              <a:rPr lang="ja-JP" altLang="en-US" sz="2800" dirty="0" smtClean="0">
                <a:solidFill>
                  <a:srgbClr val="FF0000"/>
                </a:solidFill>
                <a:latin typeface="HG創英角ﾎﾟｯﾌﾟ体" pitchFamily="49" charset="-128"/>
                <a:ea typeface="HG創英角ﾎﾟｯﾌﾟ体" pitchFamily="49" charset="-128"/>
              </a:rPr>
              <a:t>「</a:t>
            </a:r>
            <a:r>
              <a:rPr lang="ja-JP" altLang="en-US" sz="2800" dirty="0" smtClean="0">
                <a:solidFill>
                  <a:srgbClr val="FF0000"/>
                </a:solidFill>
                <a:latin typeface="HG創英角ﾎﾟｯﾌﾟ体" pitchFamily="49" charset="-128"/>
                <a:ea typeface="HG創英角ﾎﾟｯﾌﾟ体" pitchFamily="49" charset="-128"/>
              </a:rPr>
              <a:t>高齢者</a:t>
            </a:r>
            <a:r>
              <a:rPr lang="ja-JP" altLang="en-US" sz="2800" dirty="0" smtClean="0">
                <a:solidFill>
                  <a:srgbClr val="FF0000"/>
                </a:solidFill>
                <a:latin typeface="HG創英角ﾎﾟｯﾌﾟ体" pitchFamily="49" charset="-128"/>
                <a:ea typeface="HG創英角ﾎﾟｯﾌﾟ体" pitchFamily="49" charset="-128"/>
              </a:rPr>
              <a:t>の尊厳の保持</a:t>
            </a:r>
            <a:r>
              <a:rPr lang="ja-JP" altLang="en-US" sz="2800" dirty="0" smtClean="0">
                <a:solidFill>
                  <a:srgbClr val="FF0000"/>
                </a:solidFill>
                <a:latin typeface="HG創英角ﾎﾟｯﾌﾟ体" pitchFamily="49" charset="-128"/>
                <a:ea typeface="HG創英角ﾎﾟｯﾌﾟ体" pitchFamily="49" charset="-128"/>
              </a:rPr>
              <a:t>」</a:t>
            </a:r>
            <a:endParaRPr lang="en-US" altLang="ja-JP" sz="2800" dirty="0" smtClean="0">
              <a:solidFill>
                <a:srgbClr val="FF0000"/>
              </a:solidFill>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虐待防止法で、虐待に該当する行為を限定することは、虐待から高齢者を守り、高齢者の権利擁護を図ることにつながる。</a:t>
            </a:r>
            <a:endParaRPr kumimoji="1"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r>
              <a:rPr kumimoji="1" lang="ja-JP" altLang="en-US" dirty="0" smtClean="0">
                <a:latin typeface="HG創英角ﾎﾟｯﾌﾟ体" pitchFamily="49" charset="-128"/>
                <a:ea typeface="HG創英角ﾎﾟｯﾌﾟ体" pitchFamily="49" charset="-128"/>
              </a:rPr>
              <a:t>しかし、それだけではなく、高齢者やご家族が、不快に思ったり、悲しかったり、虐待と感じるケアをできる限りなくす必要がある</a:t>
            </a:r>
            <a:endParaRPr kumimoji="1" lang="en-US" altLang="ja-JP" dirty="0" smtClean="0">
              <a:latin typeface="HG創英角ﾎﾟｯﾌﾟ体" pitchFamily="49" charset="-128"/>
              <a:ea typeface="HG創英角ﾎﾟｯﾌﾟ体" pitchFamily="49" charset="-128"/>
            </a:endParaRPr>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solidFill>
                  <a:srgbClr val="FF0000"/>
                </a:solidFill>
                <a:latin typeface="HG創英角ﾎﾟｯﾌﾟ体" pitchFamily="49" charset="-128"/>
                <a:ea typeface="HG創英角ﾎﾟｯﾌﾟ体" pitchFamily="49" charset="-128"/>
              </a:rPr>
              <a:t>神奈川県の高齢者虐待の捉え方</a:t>
            </a:r>
            <a:endParaRPr kumimoji="1" lang="ja-JP" altLang="en-US" dirty="0">
              <a:solidFill>
                <a:srgbClr val="FF0000"/>
              </a:solidFill>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27</a:t>
            </a:fld>
            <a:endParaRPr kumimoji="1" lang="ja-JP" altLang="en-US"/>
          </a:p>
        </p:txBody>
      </p:sp>
      <p:sp>
        <p:nvSpPr>
          <p:cNvPr id="4" name="コンテンツ プレースホルダ 3"/>
          <p:cNvSpPr>
            <a:spLocks noGrp="1"/>
          </p:cNvSpPr>
          <p:nvPr>
            <p:ph sz="quarter" idx="1"/>
          </p:nvPr>
        </p:nvSpPr>
        <p:spPr>
          <a:xfrm>
            <a:off x="395536" y="1447800"/>
            <a:ext cx="8496944" cy="5077544"/>
          </a:xfrm>
        </p:spPr>
        <p:txBody>
          <a:bodyPr>
            <a:normAutofit fontScale="70000" lnSpcReduction="20000"/>
          </a:bodyPr>
          <a:lstStyle/>
          <a:p>
            <a:pPr>
              <a:buNone/>
            </a:pPr>
            <a:endParaRPr lang="en-US" altLang="ja-JP" sz="3600" dirty="0" smtClean="0">
              <a:solidFill>
                <a:srgbClr val="FF0000"/>
              </a:solidFill>
            </a:endParaRPr>
          </a:p>
          <a:p>
            <a:pPr>
              <a:buNone/>
            </a:pPr>
            <a:r>
              <a:rPr lang="ja-JP" altLang="en-US" sz="3600" dirty="0" smtClean="0">
                <a:solidFill>
                  <a:srgbClr val="FF0000"/>
                </a:solidFill>
              </a:rPr>
              <a:t>　　　　　　　</a:t>
            </a:r>
            <a:r>
              <a:rPr lang="ja-JP" altLang="en-US" sz="5800" dirty="0" smtClean="0">
                <a:solidFill>
                  <a:srgbClr val="FF0000"/>
                </a:solidFill>
                <a:latin typeface="HG創英角ﾎﾟｯﾌﾟ体" pitchFamily="49" charset="-128"/>
                <a:ea typeface="HG創英角ﾎﾟｯﾌﾟ体" pitchFamily="49" charset="-128"/>
              </a:rPr>
              <a:t>「高齢者虐待」</a:t>
            </a:r>
            <a:endParaRPr lang="en-US" altLang="ja-JP" sz="5800" dirty="0" smtClean="0">
              <a:solidFill>
                <a:srgbClr val="FF0000"/>
              </a:solidFill>
              <a:latin typeface="HG創英角ﾎﾟｯﾌﾟ体" pitchFamily="49" charset="-128"/>
              <a:ea typeface="HG創英角ﾎﾟｯﾌﾟ体" pitchFamily="49" charset="-128"/>
            </a:endParaRPr>
          </a:p>
          <a:p>
            <a:pPr>
              <a:buNone/>
            </a:pPr>
            <a:r>
              <a:rPr lang="ja-JP" altLang="en-US" sz="3600" dirty="0" smtClean="0">
                <a:solidFill>
                  <a:srgbClr val="FF0000"/>
                </a:solidFill>
                <a:latin typeface="HG創英角ﾎﾟｯﾌﾟ体" pitchFamily="49" charset="-128"/>
                <a:ea typeface="HG創英角ﾎﾟｯﾌﾟ体" pitchFamily="49" charset="-128"/>
              </a:rPr>
              <a:t>　　　　　　　　　　　　↓</a:t>
            </a:r>
            <a:endParaRPr lang="en-US" altLang="ja-JP" sz="3600" dirty="0" smtClean="0">
              <a:solidFill>
                <a:srgbClr val="FF0000"/>
              </a:solidFill>
              <a:latin typeface="HG創英角ﾎﾟｯﾌﾟ体" pitchFamily="49" charset="-128"/>
              <a:ea typeface="HG創英角ﾎﾟｯﾌﾟ体" pitchFamily="49" charset="-128"/>
            </a:endParaRPr>
          </a:p>
          <a:p>
            <a:pPr>
              <a:buNone/>
            </a:pPr>
            <a:r>
              <a:rPr lang="ja-JP" altLang="en-US" sz="5100" dirty="0" smtClean="0">
                <a:solidFill>
                  <a:srgbClr val="FF0000"/>
                </a:solidFill>
                <a:latin typeface="HG創英角ﾎﾟｯﾌﾟ体" pitchFamily="49" charset="-128"/>
                <a:ea typeface="HG創英角ﾎﾟｯﾌﾟ体" pitchFamily="49" charset="-128"/>
              </a:rPr>
              <a:t>「高齢者が他者からの不適切な扱いにより権利利益を侵害される状態や生命、健康、生活が損なわれるような状態に置かれること」</a:t>
            </a:r>
            <a:endParaRPr lang="en-US" altLang="ja-JP" sz="5100" dirty="0" smtClean="0">
              <a:solidFill>
                <a:srgbClr val="FF0000"/>
              </a:solidFill>
              <a:latin typeface="HG創英角ﾎﾟｯﾌﾟ体" pitchFamily="49" charset="-128"/>
              <a:ea typeface="HG創英角ﾎﾟｯﾌﾟ体" pitchFamily="49" charset="-128"/>
            </a:endParaRPr>
          </a:p>
          <a:p>
            <a:pPr>
              <a:buNone/>
            </a:pPr>
            <a:r>
              <a:rPr lang="ja-JP" altLang="en-US" sz="3600" dirty="0" smtClean="0">
                <a:solidFill>
                  <a:srgbClr val="FF0000"/>
                </a:solidFill>
                <a:latin typeface="HG創英角ﾎﾟｯﾌﾟ体" pitchFamily="49" charset="-128"/>
                <a:ea typeface="HG創英角ﾎﾟｯﾌﾟ体" pitchFamily="49" charset="-128"/>
              </a:rPr>
              <a:t>　</a:t>
            </a:r>
            <a:endParaRPr lang="en-US" altLang="ja-JP" sz="3600" dirty="0" smtClean="0">
              <a:solidFill>
                <a:srgbClr val="FF0000"/>
              </a:solidFill>
              <a:latin typeface="HG創英角ﾎﾟｯﾌﾟ体" pitchFamily="49" charset="-128"/>
              <a:ea typeface="HG創英角ﾎﾟｯﾌﾟ体" pitchFamily="49" charset="-128"/>
            </a:endParaRPr>
          </a:p>
          <a:p>
            <a:pPr>
              <a:buNone/>
            </a:pPr>
            <a:r>
              <a:rPr lang="ja-JP" altLang="en-US" sz="3600" dirty="0" smtClean="0">
                <a:solidFill>
                  <a:srgbClr val="FF0000"/>
                </a:solidFill>
                <a:latin typeface="HG創英角ﾎﾟｯﾌﾟ体" pitchFamily="49" charset="-128"/>
                <a:ea typeface="HG創英角ﾎﾟｯﾌﾟ体" pitchFamily="49" charset="-128"/>
              </a:rPr>
              <a:t>★高齢者の尊厳の保持を重視・広い意味で捉える</a:t>
            </a:r>
            <a:endParaRPr lang="en-US" altLang="ja-JP" sz="3600" dirty="0" smtClean="0">
              <a:solidFill>
                <a:srgbClr val="FF0000"/>
              </a:solidFill>
              <a:latin typeface="HG創英角ﾎﾟｯﾌﾟ体" pitchFamily="49" charset="-128"/>
              <a:ea typeface="HG創英角ﾎﾟｯﾌﾟ体" pitchFamily="49" charset="-128"/>
            </a:endParaRPr>
          </a:p>
          <a:p>
            <a:pPr>
              <a:buNone/>
            </a:pPr>
            <a:r>
              <a:rPr lang="ja-JP" altLang="en-US" sz="3600" dirty="0" smtClean="0">
                <a:solidFill>
                  <a:srgbClr val="FF0000"/>
                </a:solidFill>
                <a:latin typeface="HG創英角ﾎﾟｯﾌﾟ体" pitchFamily="49" charset="-128"/>
                <a:ea typeface="HG創英角ﾎﾟｯﾌﾟ体" pitchFamily="49" charset="-128"/>
              </a:rPr>
              <a:t>　　　　　　　　　　　</a:t>
            </a:r>
            <a:endParaRPr lang="en-US" altLang="ja-JP" sz="3600" dirty="0" smtClean="0">
              <a:solidFill>
                <a:srgbClr val="FF0000"/>
              </a:solidFill>
              <a:latin typeface="HG創英角ﾎﾟｯﾌﾟ体" pitchFamily="49" charset="-128"/>
              <a:ea typeface="HG創英角ﾎﾟｯﾌﾟ体" pitchFamily="49" charset="-128"/>
            </a:endParaRPr>
          </a:p>
          <a:p>
            <a:pPr>
              <a:buNone/>
            </a:pPr>
            <a:r>
              <a:rPr lang="ja-JP" altLang="en-US" sz="3600" dirty="0" smtClean="0">
                <a:solidFill>
                  <a:srgbClr val="FF0000"/>
                </a:solidFill>
                <a:latin typeface="HG創英角ﾎﾟｯﾌﾟ体" pitchFamily="49" charset="-128"/>
                <a:ea typeface="HG創英角ﾎﾟｯﾌﾟ体" pitchFamily="49" charset="-128"/>
              </a:rPr>
              <a:t>★虐待の判断は高齢者本人の気持ちを起点として考える</a:t>
            </a:r>
            <a:r>
              <a:rPr lang="ja-JP" altLang="en-US" sz="2800" dirty="0" smtClean="0">
                <a:solidFill>
                  <a:srgbClr val="FF0000"/>
                </a:solidFill>
                <a:latin typeface="HG創英角ﾎﾟｯﾌﾟ体" pitchFamily="49" charset="-128"/>
                <a:ea typeface="HG創英角ﾎﾟｯﾌﾟ体" pitchFamily="49" charset="-128"/>
              </a:rPr>
              <a:t>　</a:t>
            </a:r>
            <a:endParaRPr kumimoji="1" lang="ja-JP" altLang="en-US" sz="2800" dirty="0">
              <a:solidFill>
                <a:srgbClr val="FF0000"/>
              </a:solidFill>
              <a:latin typeface="HG創英角ﾎﾟｯﾌﾟ体" pitchFamily="49" charset="-128"/>
              <a:ea typeface="HG創英角ﾎﾟｯﾌﾟ体" pitchFamily="49" charset="-12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HG創英角ﾎﾟｯﾌﾟ体" pitchFamily="49" charset="-128"/>
                <a:ea typeface="HG創英角ﾎﾟｯﾌﾟ体" pitchFamily="49" charset="-128"/>
              </a:rPr>
              <a:t>快適なケアを実現するために</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28</a:t>
            </a:fld>
            <a:endParaRPr kumimoji="1" lang="ja-JP" altLang="en-US" dirty="0"/>
          </a:p>
        </p:txBody>
      </p:sp>
      <p:pic>
        <p:nvPicPr>
          <p:cNvPr id="5" name="コンテンツ プレースホルダ 4" descr="図2.wmf"/>
          <p:cNvPicPr>
            <a:picLocks noGrp="1" noChangeAspect="1"/>
          </p:cNvPicPr>
          <p:nvPr>
            <p:ph sz="quarter" idx="1"/>
          </p:nvPr>
        </p:nvPicPr>
        <p:blipFill>
          <a:blip r:embed="rId3" cstate="print">
            <a:lum/>
          </a:blip>
          <a:stretch>
            <a:fillRect/>
          </a:stretch>
        </p:blipFill>
        <p:spPr>
          <a:xfrm>
            <a:off x="914400" y="1544792"/>
            <a:ext cx="7772400" cy="4378016"/>
          </a:xfrm>
        </p:spPr>
      </p:pic>
      <p:sp>
        <p:nvSpPr>
          <p:cNvPr id="6" name="Line 5"/>
          <p:cNvSpPr>
            <a:spLocks noChangeShapeType="1"/>
          </p:cNvSpPr>
          <p:nvPr/>
        </p:nvSpPr>
        <p:spPr bwMode="auto">
          <a:xfrm>
            <a:off x="8028384" y="2952254"/>
            <a:ext cx="0" cy="3311525"/>
          </a:xfrm>
          <a:prstGeom prst="line">
            <a:avLst/>
          </a:prstGeom>
          <a:noFill/>
          <a:ln w="38100">
            <a:solidFill>
              <a:schemeClr val="tx1"/>
            </a:solidFill>
            <a:round/>
            <a:headEnd type="triangle" w="lg" len="lg"/>
            <a:tailEnd type="triangle" w="lg" len="lg"/>
          </a:ln>
        </p:spPr>
        <p:txBody>
          <a:bodyPr/>
          <a:lstStyle/>
          <a:p>
            <a:endParaRPr lang="ja-JP" altLang="en-US"/>
          </a:p>
        </p:txBody>
      </p:sp>
      <p:sp>
        <p:nvSpPr>
          <p:cNvPr id="7" name="Text Box 8"/>
          <p:cNvSpPr txBox="1">
            <a:spLocks noChangeArrowheads="1"/>
          </p:cNvSpPr>
          <p:nvPr/>
        </p:nvSpPr>
        <p:spPr bwMode="auto">
          <a:xfrm>
            <a:off x="8147486" y="2564904"/>
            <a:ext cx="553998" cy="3785652"/>
          </a:xfrm>
          <a:prstGeom prst="rect">
            <a:avLst/>
          </a:prstGeom>
          <a:solidFill>
            <a:srgbClr val="FFFFFF">
              <a:alpha val="52000"/>
            </a:srgbClr>
          </a:solidFill>
          <a:ln w="9525">
            <a:noFill/>
            <a:miter lim="800000"/>
            <a:headEnd/>
            <a:tailEnd/>
          </a:ln>
        </p:spPr>
        <p:txBody>
          <a:bodyPr vert="eaVert" wrap="none">
            <a:spAutoFit/>
          </a:bodyPr>
          <a:lstStyle/>
          <a:p>
            <a:r>
              <a:rPr lang="ja-JP" altLang="en-US" sz="2400" b="1" dirty="0">
                <a:ea typeface="ＤＦ特太ゴシック体" pitchFamily="1" charset="-128"/>
              </a:rPr>
              <a:t>虐待防止の対象となる範囲</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420888"/>
            <a:ext cx="8496944" cy="1143000"/>
          </a:xfrm>
        </p:spPr>
        <p:txBody>
          <a:bodyPr>
            <a:noAutofit/>
          </a:bodyPr>
          <a:lstStyle/>
          <a:p>
            <a:pPr algn="ctr"/>
            <a:r>
              <a:rPr kumimoji="1" lang="ja-JP" altLang="en-US" dirty="0" smtClean="0">
                <a:latin typeface="HG創英角ﾎﾟｯﾌﾟ体" pitchFamily="49" charset="-128"/>
                <a:ea typeface="HG創英角ﾎﾟｯﾌﾟ体" pitchFamily="49" charset="-128"/>
              </a:rPr>
              <a:t>高齢者又はご家族が感じていること</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29</a:t>
            </a:fld>
            <a:endParaRPr kumimoji="1" lang="ja-JP"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332656"/>
            <a:ext cx="7772400" cy="1872209"/>
          </a:xfrm>
        </p:spPr>
        <p:txBody>
          <a:bodyPr>
            <a:normAutofit/>
          </a:bodyPr>
          <a:lstStyle/>
          <a:p>
            <a:pPr algn="ctr"/>
            <a:r>
              <a:rPr lang="ja-JP" altLang="en-US" sz="4400" dirty="0" smtClean="0">
                <a:latin typeface="HGP創英角ﾎﾟｯﾌﾟ体" pitchFamily="50" charset="-128"/>
                <a:ea typeface="HGP創英角ﾎﾟｯﾌﾟ体" pitchFamily="50" charset="-128"/>
              </a:rPr>
              <a:t>１　養介護施設従事者等による高齢者虐待とは</a:t>
            </a:r>
            <a:r>
              <a:rPr lang="ja-JP" altLang="en-US" dirty="0" smtClean="0">
                <a:latin typeface="HGP創英角ﾎﾟｯﾌﾟ体" pitchFamily="50" charset="-128"/>
                <a:ea typeface="HGP創英角ﾎﾟｯﾌﾟ体" pitchFamily="50" charset="-128"/>
              </a:rPr>
              <a:t>　　　</a:t>
            </a:r>
            <a:endParaRPr kumimoji="1" lang="ja-JP" altLang="en-US" dirty="0"/>
          </a:p>
        </p:txBody>
      </p:sp>
      <p:sp>
        <p:nvSpPr>
          <p:cNvPr id="3" name="テキスト プレースホルダ 2"/>
          <p:cNvSpPr>
            <a:spLocks noGrp="1"/>
          </p:cNvSpPr>
          <p:nvPr>
            <p:ph type="body" idx="1"/>
          </p:nvPr>
        </p:nvSpPr>
        <p:spPr/>
        <p:txBody>
          <a:bodyPr>
            <a:normAutofit/>
          </a:bodyPr>
          <a:lstStyle/>
          <a:p>
            <a:pPr algn="ctr"/>
            <a:r>
              <a:rPr lang="ja-JP" altLang="en-US" sz="4000" dirty="0" smtClean="0">
                <a:latin typeface="HGP創英角ﾎﾟｯﾌﾟ体" pitchFamily="50" charset="-128"/>
                <a:ea typeface="HGP創英角ﾎﾟｯﾌﾟ体" pitchFamily="50" charset="-128"/>
              </a:rPr>
              <a:t>～高齢者虐待防止法の基礎知識～</a:t>
            </a:r>
            <a:r>
              <a:rPr lang="en-US" altLang="ja-JP" sz="4000" dirty="0" smtClean="0">
                <a:latin typeface="HGP創英角ﾎﾟｯﾌﾟ体" pitchFamily="50" charset="-128"/>
                <a:ea typeface="HGP創英角ﾎﾟｯﾌﾟ体" pitchFamily="50" charset="-128"/>
              </a:rPr>
              <a:t/>
            </a:r>
            <a:br>
              <a:rPr lang="en-US" altLang="ja-JP" sz="4000" dirty="0" smtClean="0">
                <a:latin typeface="HGP創英角ﾎﾟｯﾌﾟ体" pitchFamily="50" charset="-128"/>
                <a:ea typeface="HGP創英角ﾎﾟｯﾌﾟ体" pitchFamily="50" charset="-128"/>
              </a:rPr>
            </a:b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a:t>
            </a:fld>
            <a:endParaRPr kumimoji="1" lang="ja-JP"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身体的虐待？</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30</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r>
              <a:rPr kumimoji="1" lang="ja-JP" altLang="en-US" sz="3200" dirty="0" smtClean="0">
                <a:latin typeface="HG創英角ﾎﾟｯﾌﾟ体" pitchFamily="49" charset="-128"/>
                <a:ea typeface="HG創英角ﾎﾟｯﾌﾟ体" pitchFamily="49" charset="-128"/>
              </a:rPr>
              <a:t>車椅子を強く押し放つ</a:t>
            </a:r>
            <a:endParaRPr kumimoji="1" lang="en-US" altLang="ja-JP" sz="3200" dirty="0" smtClean="0">
              <a:latin typeface="HG創英角ﾎﾟｯﾌﾟ体" pitchFamily="49" charset="-128"/>
              <a:ea typeface="HG創英角ﾎﾟｯﾌﾟ体" pitchFamily="49" charset="-128"/>
            </a:endParaRPr>
          </a:p>
          <a:p>
            <a:pPr>
              <a:buNone/>
            </a:pPr>
            <a:endParaRPr kumimoji="1"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声掛けなしに、ベッドから車椅子に移乗させた</a:t>
            </a:r>
            <a:endParaRPr kumimoji="1" lang="en-US" altLang="ja-JP" sz="3200" dirty="0" smtClean="0">
              <a:latin typeface="HG創英角ﾎﾟｯﾌﾟ体" pitchFamily="49" charset="-128"/>
              <a:ea typeface="HG創英角ﾎﾟｯﾌﾟ体" pitchFamily="49" charset="-128"/>
            </a:endParaRPr>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介護・世話の放棄・放任？</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31</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sz="3200" dirty="0" smtClean="0">
                <a:latin typeface="HG創英角ﾎﾟｯﾌﾟ体" pitchFamily="49" charset="-128"/>
                <a:ea typeface="HG創英角ﾎﾟｯﾌﾟ体" pitchFamily="49" charset="-128"/>
              </a:rPr>
              <a:t>まだ十分トイレで対応できる時もオムツ対応。</a:t>
            </a:r>
            <a:endParaRPr lang="en-US" altLang="ja-JP" sz="3200" dirty="0" smtClean="0">
              <a:latin typeface="HG創英角ﾎﾟｯﾌﾟ体" pitchFamily="49" charset="-128"/>
              <a:ea typeface="HG創英角ﾎﾟｯﾌﾟ体" pitchFamily="49" charset="-128"/>
            </a:endParaRPr>
          </a:p>
          <a:p>
            <a:pPr>
              <a:buNone/>
            </a:pPr>
            <a:endParaRPr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今</a:t>
            </a:r>
            <a:r>
              <a:rPr kumimoji="1" lang="ja-JP" altLang="en-US" sz="3200" dirty="0" smtClean="0">
                <a:latin typeface="HG創英角ﾎﾟｯﾌﾟ体" pitchFamily="49" charset="-128"/>
                <a:ea typeface="HG創英角ﾎﾟｯﾌﾟ体" pitchFamily="49" charset="-128"/>
              </a:rPr>
              <a:t>は忙しいから、後でと言われた。</a:t>
            </a:r>
            <a:endParaRPr kumimoji="1" lang="ja-JP" altLang="en-US" sz="3200" dirty="0">
              <a:latin typeface="HG創英角ﾎﾟｯﾌﾟ体" pitchFamily="49" charset="-128"/>
              <a:ea typeface="HG創英角ﾎﾟｯﾌﾟ体" pitchFamily="49" charset="-12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HG創英角ﾎﾟｯﾌﾟ体" pitchFamily="49" charset="-128"/>
                <a:ea typeface="HG創英角ﾎﾟｯﾌﾟ体" pitchFamily="49" charset="-128"/>
              </a:rPr>
              <a:t>心理</a:t>
            </a:r>
            <a:r>
              <a:rPr kumimoji="1" lang="ja-JP" altLang="en-US" dirty="0" smtClean="0">
                <a:latin typeface="HG創英角ﾎﾟｯﾌﾟ体" pitchFamily="49" charset="-128"/>
                <a:ea typeface="HG創英角ﾎﾟｯﾌﾟ体" pitchFamily="49" charset="-128"/>
              </a:rPr>
              <a:t>的虐待？</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32</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lang="en-US" altLang="ja-JP" sz="3200" dirty="0" smtClean="0">
              <a:latin typeface="HG創英角ﾎﾟｯﾌﾟ体" pitchFamily="49" charset="-128"/>
              <a:ea typeface="HG創英角ﾎﾟｯﾌﾟ体" pitchFamily="49" charset="-128"/>
            </a:endParaRPr>
          </a:p>
          <a:p>
            <a:pPr>
              <a:buNone/>
            </a:pPr>
            <a:endParaRPr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本人のいる前で、トイレ（便のこと）に関して話された。</a:t>
            </a:r>
            <a:endParaRPr lang="en-US" altLang="ja-JP" sz="3200" dirty="0" smtClean="0">
              <a:latin typeface="HG創英角ﾎﾟｯﾌﾟ体" pitchFamily="49" charset="-128"/>
              <a:ea typeface="HG創英角ﾎﾟｯﾌﾟ体" pitchFamily="49" charset="-128"/>
            </a:endParaRPr>
          </a:p>
          <a:p>
            <a:pPr>
              <a:buNone/>
            </a:pPr>
            <a:endParaRPr kumimoji="1" lang="en-US" altLang="ja-JP" sz="3200" dirty="0" smtClean="0">
              <a:latin typeface="HG創英角ﾎﾟｯﾌﾟ体" pitchFamily="49" charset="-128"/>
              <a:ea typeface="HG創英角ﾎﾟｯﾌﾟ体" pitchFamily="49" charset="-128"/>
            </a:endParaRPr>
          </a:p>
          <a:p>
            <a:endParaRPr lang="en-US" altLang="ja-JP" sz="3200" dirty="0" smtClean="0">
              <a:latin typeface="HG創英角ﾎﾟｯﾌﾟ体" pitchFamily="49" charset="-128"/>
              <a:ea typeface="HG創英角ﾎﾟｯﾌﾟ体" pitchFamily="49" charset="-128"/>
            </a:endParaRPr>
          </a:p>
          <a:p>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71600" y="404664"/>
            <a:ext cx="7772400" cy="1143000"/>
          </a:xfrm>
        </p:spPr>
        <p:txBody>
          <a:bodyPr/>
          <a:lstStyle/>
          <a:p>
            <a:r>
              <a:rPr lang="ja-JP" altLang="en-US" dirty="0" smtClean="0">
                <a:latin typeface="HG創英角ﾎﾟｯﾌﾟ体" pitchFamily="49" charset="-128"/>
                <a:ea typeface="HG創英角ﾎﾟｯﾌﾟ体" pitchFamily="49" charset="-128"/>
              </a:rPr>
              <a:t>性</a:t>
            </a:r>
            <a:r>
              <a:rPr kumimoji="1" lang="ja-JP" altLang="en-US" dirty="0" smtClean="0">
                <a:latin typeface="HG創英角ﾎﾟｯﾌﾟ体" pitchFamily="49" charset="-128"/>
                <a:ea typeface="HG創英角ﾎﾟｯﾌﾟ体" pitchFamily="49" charset="-128"/>
              </a:rPr>
              <a:t>的虐待？</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33</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kumimoji="1" lang="en-US" altLang="ja-JP" dirty="0" smtClean="0"/>
          </a:p>
          <a:p>
            <a:r>
              <a:rPr lang="ja-JP" altLang="en-US" sz="3200" dirty="0" smtClean="0">
                <a:latin typeface="HG創英角ﾎﾟｯﾌﾟ体" pitchFamily="49" charset="-128"/>
                <a:ea typeface="HG創英角ﾎﾟｯﾌﾟ体" pitchFamily="49" charset="-128"/>
              </a:rPr>
              <a:t>カーテンを開けっぱなしで、オムツ交換。</a:t>
            </a:r>
            <a:endParaRPr lang="en-US" altLang="ja-JP" sz="3200" dirty="0" smtClean="0">
              <a:latin typeface="HG創英角ﾎﾟｯﾌﾟ体" pitchFamily="49" charset="-128"/>
              <a:ea typeface="HG創英角ﾎﾟｯﾌﾟ体" pitchFamily="49" charset="-128"/>
            </a:endParaRPr>
          </a:p>
          <a:p>
            <a:pPr>
              <a:buNone/>
            </a:pPr>
            <a:endParaRPr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男性スタッフにお風呂や下の世話をしてもらうこと。</a:t>
            </a:r>
            <a:endParaRPr lang="en-US" altLang="ja-JP" sz="3200" dirty="0" smtClean="0">
              <a:latin typeface="HG創英角ﾎﾟｯﾌﾟ体" pitchFamily="49" charset="-128"/>
              <a:ea typeface="HG創英角ﾎﾟｯﾌﾟ体" pitchFamily="49" charset="-128"/>
            </a:endParaRPr>
          </a:p>
          <a:p>
            <a:endParaRPr kumimoji="1" lang="ja-JP"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HG創英角ﾎﾟｯﾌﾟ体" pitchFamily="49" charset="-128"/>
                <a:ea typeface="HG創英角ﾎﾟｯﾌﾟ体" pitchFamily="49" charset="-128"/>
              </a:rPr>
              <a:t>経済的虐待？</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34</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kumimoji="1" lang="en-US" altLang="ja-JP" dirty="0" smtClean="0"/>
          </a:p>
          <a:p>
            <a:pPr>
              <a:buNone/>
            </a:pPr>
            <a:endParaRPr lang="en-US" altLang="ja-JP" sz="3200" dirty="0" smtClean="0">
              <a:latin typeface="HG創英角ﾎﾟｯﾌﾟ体" pitchFamily="49" charset="-128"/>
              <a:ea typeface="HG創英角ﾎﾟｯﾌﾟ体" pitchFamily="49" charset="-128"/>
            </a:endParaRPr>
          </a:p>
          <a:p>
            <a:pPr>
              <a:buNone/>
            </a:pPr>
            <a:endParaRPr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事前連絡なしに、お小遣い預かり金でゴム印を購入されていた。</a:t>
            </a:r>
            <a:endParaRPr lang="en-US" altLang="ja-JP" sz="3200" dirty="0" smtClean="0">
              <a:latin typeface="HG創英角ﾎﾟｯﾌﾟ体" pitchFamily="49" charset="-128"/>
              <a:ea typeface="HG創英角ﾎﾟｯﾌﾟ体" pitchFamily="49" charset="-128"/>
            </a:endParaRPr>
          </a:p>
          <a:p>
            <a:endParaRPr kumimoji="1" lang="ja-JP"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HG創英角ﾎﾟｯﾌﾟ体" pitchFamily="49" charset="-128"/>
                <a:ea typeface="HG創英角ﾎﾟｯﾌﾟ体" pitchFamily="49" charset="-128"/>
              </a:rPr>
              <a:t>快適なケアを実現するために</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35</a:t>
            </a:fld>
            <a:endParaRPr kumimoji="1" lang="ja-JP" altLang="en-US" dirty="0"/>
          </a:p>
        </p:txBody>
      </p:sp>
      <p:pic>
        <p:nvPicPr>
          <p:cNvPr id="5" name="コンテンツ プレースホルダ 4" descr="図2.wmf"/>
          <p:cNvPicPr>
            <a:picLocks noGrp="1" noChangeAspect="1"/>
          </p:cNvPicPr>
          <p:nvPr>
            <p:ph sz="quarter" idx="1"/>
          </p:nvPr>
        </p:nvPicPr>
        <p:blipFill>
          <a:blip r:embed="rId3" cstate="print">
            <a:lum/>
          </a:blip>
          <a:stretch>
            <a:fillRect/>
          </a:stretch>
        </p:blipFill>
        <p:spPr>
          <a:xfrm>
            <a:off x="914400" y="1544792"/>
            <a:ext cx="7772400" cy="4378016"/>
          </a:xfrm>
        </p:spPr>
      </p:pic>
      <p:sp>
        <p:nvSpPr>
          <p:cNvPr id="6" name="Line 5"/>
          <p:cNvSpPr>
            <a:spLocks noChangeShapeType="1"/>
          </p:cNvSpPr>
          <p:nvPr/>
        </p:nvSpPr>
        <p:spPr bwMode="auto">
          <a:xfrm>
            <a:off x="8028384" y="2952254"/>
            <a:ext cx="0" cy="3311525"/>
          </a:xfrm>
          <a:prstGeom prst="line">
            <a:avLst/>
          </a:prstGeom>
          <a:noFill/>
          <a:ln w="38100">
            <a:solidFill>
              <a:schemeClr val="tx1"/>
            </a:solidFill>
            <a:round/>
            <a:headEnd type="triangle" w="lg" len="lg"/>
            <a:tailEnd type="triangle" w="lg" len="lg"/>
          </a:ln>
        </p:spPr>
        <p:txBody>
          <a:bodyPr/>
          <a:lstStyle/>
          <a:p>
            <a:endParaRPr lang="ja-JP" altLang="en-US"/>
          </a:p>
        </p:txBody>
      </p:sp>
      <p:sp>
        <p:nvSpPr>
          <p:cNvPr id="7" name="Text Box 8"/>
          <p:cNvSpPr txBox="1">
            <a:spLocks noChangeArrowheads="1"/>
          </p:cNvSpPr>
          <p:nvPr/>
        </p:nvSpPr>
        <p:spPr bwMode="auto">
          <a:xfrm>
            <a:off x="8147486" y="2564904"/>
            <a:ext cx="553998" cy="3785652"/>
          </a:xfrm>
          <a:prstGeom prst="rect">
            <a:avLst/>
          </a:prstGeom>
          <a:solidFill>
            <a:srgbClr val="FFFFFF">
              <a:alpha val="52000"/>
            </a:srgbClr>
          </a:solidFill>
          <a:ln w="9525">
            <a:noFill/>
            <a:miter lim="800000"/>
            <a:headEnd/>
            <a:tailEnd/>
          </a:ln>
        </p:spPr>
        <p:txBody>
          <a:bodyPr vert="eaVert" wrap="none">
            <a:spAutoFit/>
          </a:bodyPr>
          <a:lstStyle/>
          <a:p>
            <a:r>
              <a:rPr lang="ja-JP" altLang="en-US" sz="2400" b="1" dirty="0">
                <a:ea typeface="ＤＦ特太ゴシック体" pitchFamily="1" charset="-128"/>
              </a:rPr>
              <a:t>虐待防止の対象となる範囲</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HG創英角ﾎﾟｯﾌﾟ体" pitchFamily="49" charset="-128"/>
                <a:ea typeface="HG創英角ﾎﾟｯﾌﾟ体" pitchFamily="49" charset="-128"/>
              </a:rPr>
              <a:t>神奈川県における高齢者虐待防止に向けた理念</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36</a:t>
            </a:fld>
            <a:endParaRPr kumimoji="1" lang="ja-JP" altLang="en-US"/>
          </a:p>
        </p:txBody>
      </p:sp>
      <p:sp>
        <p:nvSpPr>
          <p:cNvPr id="3" name="コンテンツ プレースホルダ 2"/>
          <p:cNvSpPr>
            <a:spLocks noGrp="1"/>
          </p:cNvSpPr>
          <p:nvPr>
            <p:ph sz="quarter" idx="1"/>
          </p:nvPr>
        </p:nvSpPr>
        <p:spPr/>
        <p:txBody>
          <a:bodyPr>
            <a:normAutofit/>
          </a:bodyPr>
          <a:lstStyle/>
          <a:p>
            <a:pPr>
              <a:buNone/>
            </a:pPr>
            <a:endParaRPr lang="en-US" altLang="ja-JP" dirty="0" smtClean="0"/>
          </a:p>
          <a:p>
            <a:pPr>
              <a:buNone/>
            </a:pPr>
            <a:r>
              <a:rPr lang="ja-JP" altLang="en-US" dirty="0" smtClean="0">
                <a:latin typeface="HG創英角ﾎﾟｯﾌﾟ体" pitchFamily="49" charset="-128"/>
                <a:ea typeface="HG創英角ﾎﾟｯﾌﾟ体" pitchFamily="49" charset="-128"/>
              </a:rPr>
              <a:t>ご本人や家族の心に耳を傾け</a:t>
            </a: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お気持ちやニーズを大切に受け止め</a:t>
            </a:r>
            <a:endParaRPr lang="en-US" altLang="ja-JP" dirty="0" smtClean="0">
              <a:latin typeface="HG創英角ﾎﾟｯﾌﾟ体" pitchFamily="49" charset="-128"/>
              <a:ea typeface="HG創英角ﾎﾟｯﾌﾟ体" pitchFamily="49" charset="-128"/>
            </a:endParaRPr>
          </a:p>
          <a:p>
            <a:pPr>
              <a:buNone/>
            </a:pPr>
            <a:endParaRPr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高齢者の自己決定を最大限に尊重した</a:t>
            </a:r>
            <a:endParaRPr lang="en-US" altLang="ja-JP" dirty="0" smtClean="0">
              <a:latin typeface="HG創英角ﾎﾟｯﾌﾟ体" pitchFamily="49" charset="-128"/>
              <a:ea typeface="HG創英角ﾎﾟｯﾌﾟ体" pitchFamily="49" charset="-128"/>
            </a:endParaRPr>
          </a:p>
          <a:p>
            <a:pPr algn="ctr">
              <a:buNone/>
            </a:pPr>
            <a:r>
              <a:rPr lang="ja-JP" altLang="en-US" sz="4000" dirty="0" smtClean="0">
                <a:latin typeface="HG創英角ﾎﾟｯﾌﾟ体" pitchFamily="49" charset="-128"/>
                <a:ea typeface="HG創英角ﾎﾟｯﾌﾟ体" pitchFamily="49" charset="-128"/>
              </a:rPr>
              <a:t>ぬくもりのある質の高いケアを目指す</a:t>
            </a:r>
          </a:p>
          <a:p>
            <a:pPr>
              <a:buNone/>
            </a:pPr>
            <a:endParaRPr lang="en-US" altLang="ja-JP"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952500"/>
            <a:ext cx="8568952" cy="1362075"/>
          </a:xfrm>
        </p:spPr>
        <p:txBody>
          <a:bodyPr>
            <a:noAutofit/>
          </a:bodyPr>
          <a:lstStyle/>
          <a:p>
            <a:pPr algn="ctr"/>
            <a:r>
              <a:rPr lang="ja-JP" altLang="en-US" sz="4400" dirty="0" smtClean="0">
                <a:latin typeface="HGP創英角ﾎﾟｯﾌﾟ体" pitchFamily="50" charset="-128"/>
                <a:ea typeface="HGP創英角ﾎﾟｯﾌﾟ体" pitchFamily="50" charset="-128"/>
              </a:rPr>
              <a:t>３　高齢者虐待や不適切なケアを</a:t>
            </a:r>
            <a:r>
              <a:rPr lang="en-US" altLang="ja-JP" sz="4400" dirty="0" smtClean="0">
                <a:latin typeface="HGP創英角ﾎﾟｯﾌﾟ体" pitchFamily="50" charset="-128"/>
                <a:ea typeface="HGP創英角ﾎﾟｯﾌﾟ体" pitchFamily="50" charset="-128"/>
              </a:rPr>
              <a:t/>
            </a:r>
            <a:br>
              <a:rPr lang="en-US" altLang="ja-JP" sz="4400" dirty="0" smtClean="0">
                <a:latin typeface="HGP創英角ﾎﾟｯﾌﾟ体" pitchFamily="50" charset="-128"/>
                <a:ea typeface="HGP創英角ﾎﾟｯﾌﾟ体" pitchFamily="50" charset="-128"/>
              </a:rPr>
            </a:br>
            <a:r>
              <a:rPr lang="ja-JP" altLang="en-US" sz="4400" dirty="0" smtClean="0">
                <a:latin typeface="HGP創英角ﾎﾟｯﾌﾟ体" pitchFamily="50" charset="-128"/>
                <a:ea typeface="HGP創英角ﾎﾟｯﾌﾟ体" pitchFamily="50" charset="-128"/>
              </a:rPr>
              <a:t>防ぐためには</a:t>
            </a:r>
            <a:endParaRPr lang="en-US" altLang="ja-JP" sz="4400" dirty="0" smtClean="0">
              <a:latin typeface="HGP創英角ﾎﾟｯﾌﾟ体" pitchFamily="50" charset="-128"/>
              <a:ea typeface="HGP創英角ﾎﾟｯﾌﾟ体" pitchFamily="50" charset="-128"/>
            </a:endParaRPr>
          </a:p>
        </p:txBody>
      </p:sp>
      <p:sp>
        <p:nvSpPr>
          <p:cNvPr id="3" name="テキスト プレースホルダ 2"/>
          <p:cNvSpPr>
            <a:spLocks noGrp="1"/>
          </p:cNvSpPr>
          <p:nvPr>
            <p:ph type="body" idx="1"/>
          </p:nvPr>
        </p:nvSpPr>
        <p:spPr/>
        <p:txBody>
          <a:bodyPr>
            <a:normAutofit/>
          </a:bodyPr>
          <a:lstStyle/>
          <a:p>
            <a:pPr algn="ctr"/>
            <a:r>
              <a:rPr lang="ja-JP" altLang="en-US" sz="4000" dirty="0" smtClean="0">
                <a:latin typeface="HGP創英角ﾎﾟｯﾌﾟ体" pitchFamily="50" charset="-128"/>
                <a:ea typeface="HGP創英角ﾎﾟｯﾌﾟ体" pitchFamily="50" charset="-128"/>
              </a:rPr>
              <a:t>～未然防止～</a:t>
            </a: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37</a:t>
            </a:fld>
            <a:endParaRPr kumimoji="1" lang="ja-JP"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HG創英角ﾎﾟｯﾌﾟ体" pitchFamily="49" charset="-128"/>
                <a:ea typeface="HG創英角ﾎﾟｯﾌﾟ体" pitchFamily="49" charset="-128"/>
              </a:rPr>
              <a:t>高齢者虐待の起きる要因</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827584" y="1447800"/>
            <a:ext cx="7859216" cy="4572000"/>
          </a:xfrm>
        </p:spPr>
        <p:txBody>
          <a:bodyPr/>
          <a:lstStyle/>
          <a:p>
            <a:pPr marL="514350" indent="-514350">
              <a:buFont typeface="+mj-lt"/>
              <a:buAutoNum type="arabicPeriod"/>
            </a:pPr>
            <a:endParaRPr kumimoji="1" lang="en-US" altLang="ja-JP" dirty="0" smtClean="0"/>
          </a:p>
          <a:p>
            <a:pPr marL="514350" indent="-514350">
              <a:buFont typeface="+mj-lt"/>
              <a:buAutoNum type="arabicPeriod"/>
            </a:pPr>
            <a:r>
              <a:rPr kumimoji="1" lang="ja-JP" altLang="en-US" sz="2800" dirty="0" smtClean="0">
                <a:latin typeface="HG創英角ﾎﾟｯﾌﾟ体" pitchFamily="49" charset="-128"/>
                <a:ea typeface="HG創英角ﾎﾟｯﾌﾟ体" pitchFamily="49" charset="-128"/>
              </a:rPr>
              <a:t>組織運営</a:t>
            </a:r>
            <a:endParaRPr kumimoji="1" lang="en-US" altLang="ja-JP" sz="2800" dirty="0" smtClean="0">
              <a:latin typeface="HG創英角ﾎﾟｯﾌﾟ体" pitchFamily="49" charset="-128"/>
              <a:ea typeface="HG創英角ﾎﾟｯﾌﾟ体" pitchFamily="49" charset="-128"/>
            </a:endParaRPr>
          </a:p>
          <a:p>
            <a:pPr marL="514350" indent="-514350">
              <a:buFont typeface="+mj-lt"/>
              <a:buAutoNum type="arabicPeriod"/>
            </a:pPr>
            <a:r>
              <a:rPr lang="ja-JP" altLang="en-US" sz="2800" dirty="0" smtClean="0">
                <a:latin typeface="HG創英角ﾎﾟｯﾌﾟ体" pitchFamily="49" charset="-128"/>
                <a:ea typeface="HG創英角ﾎﾟｯﾌﾟ体" pitchFamily="49" charset="-128"/>
              </a:rPr>
              <a:t>チームアプローチ</a:t>
            </a:r>
            <a:endParaRPr lang="en-US" altLang="ja-JP" sz="2800" dirty="0" smtClean="0">
              <a:latin typeface="HG創英角ﾎﾟｯﾌﾟ体" pitchFamily="49" charset="-128"/>
              <a:ea typeface="HG創英角ﾎﾟｯﾌﾟ体" pitchFamily="49" charset="-128"/>
            </a:endParaRPr>
          </a:p>
          <a:p>
            <a:pPr marL="514350" indent="-514350">
              <a:buFont typeface="+mj-lt"/>
              <a:buAutoNum type="arabicPeriod"/>
            </a:pPr>
            <a:r>
              <a:rPr kumimoji="1" lang="ja-JP" altLang="en-US" sz="2800" dirty="0" smtClean="0">
                <a:latin typeface="HG創英角ﾎﾟｯﾌﾟ体" pitchFamily="49" charset="-128"/>
                <a:ea typeface="HG創英角ﾎﾟｯﾌﾟ体" pitchFamily="49" charset="-128"/>
              </a:rPr>
              <a:t>ケアの質</a:t>
            </a:r>
            <a:endParaRPr kumimoji="1" lang="en-US" altLang="ja-JP" sz="2800" dirty="0" smtClean="0">
              <a:latin typeface="HG創英角ﾎﾟｯﾌﾟ体" pitchFamily="49" charset="-128"/>
              <a:ea typeface="HG創英角ﾎﾟｯﾌﾟ体" pitchFamily="49" charset="-128"/>
            </a:endParaRPr>
          </a:p>
          <a:p>
            <a:pPr marL="514350" indent="-514350">
              <a:buFont typeface="+mj-lt"/>
              <a:buAutoNum type="arabicPeriod"/>
            </a:pPr>
            <a:r>
              <a:rPr lang="ja-JP" altLang="en-US" sz="2800" dirty="0" smtClean="0">
                <a:latin typeface="HG創英角ﾎﾟｯﾌﾟ体" pitchFamily="49" charset="-128"/>
                <a:ea typeface="HG創英角ﾎﾟｯﾌﾟ体" pitchFamily="49" charset="-128"/>
              </a:rPr>
              <a:t>倫理観とコンプライアンス（法令順守）</a:t>
            </a:r>
            <a:endParaRPr lang="en-US" altLang="ja-JP" sz="2800" dirty="0" smtClean="0">
              <a:latin typeface="HG創英角ﾎﾟｯﾌﾟ体" pitchFamily="49" charset="-128"/>
              <a:ea typeface="HG創英角ﾎﾟｯﾌﾟ体" pitchFamily="49" charset="-128"/>
            </a:endParaRPr>
          </a:p>
          <a:p>
            <a:pPr marL="514350" indent="-514350">
              <a:buFont typeface="+mj-lt"/>
              <a:buAutoNum type="arabicPeriod"/>
            </a:pPr>
            <a:r>
              <a:rPr kumimoji="1" lang="ja-JP" altLang="en-US" sz="2800" dirty="0" smtClean="0">
                <a:latin typeface="HG創英角ﾎﾟｯﾌﾟ体" pitchFamily="49" charset="-128"/>
                <a:ea typeface="HG創英角ﾎﾟｯﾌﾟ体" pitchFamily="49" charset="-128"/>
              </a:rPr>
              <a:t>負担・ストレスと組織風土</a:t>
            </a:r>
            <a:endParaRPr kumimoji="1" lang="ja-JP" altLang="en-US" sz="2800"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38</a:t>
            </a:fld>
            <a:endParaRPr kumimoji="1" lang="ja-JP"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組織運営の健全化</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39</a:t>
            </a:fld>
            <a:endParaRPr kumimoji="1" lang="ja-JP" altLang="en-US"/>
          </a:p>
        </p:txBody>
      </p:sp>
      <p:sp>
        <p:nvSpPr>
          <p:cNvPr id="4" name="コンテンツ プレースホルダ 3"/>
          <p:cNvSpPr>
            <a:spLocks noGrp="1"/>
          </p:cNvSpPr>
          <p:nvPr>
            <p:ph sz="quarter" idx="1"/>
          </p:nvPr>
        </p:nvSpPr>
        <p:spPr>
          <a:xfrm>
            <a:off x="395536" y="1447800"/>
            <a:ext cx="8496944" cy="4572000"/>
          </a:xfrm>
        </p:spPr>
        <p:txBody>
          <a:bodyPr>
            <a:normAutofit fontScale="92500" lnSpcReduction="10000"/>
          </a:bodyPr>
          <a:lstStyle/>
          <a:p>
            <a:pPr>
              <a:buNone/>
            </a:pPr>
            <a:endParaRPr lang="en-US" altLang="ja-JP" dirty="0" smtClean="0"/>
          </a:p>
          <a:p>
            <a:pPr>
              <a:buNone/>
            </a:pPr>
            <a:r>
              <a:rPr lang="ja-JP" altLang="en-US" dirty="0" smtClean="0">
                <a:latin typeface="HGP創英角ﾎﾟｯﾌﾟ体" pitchFamily="50" charset="-128"/>
                <a:ea typeface="HGP創英角ﾎﾟｯﾌﾟ体" pitchFamily="50" charset="-128"/>
              </a:rPr>
              <a:t>□介護理念や組織運営の方針を明確になっていますか？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□苦情処理体制をはじめとする必要な組織を設置・運営されていますか？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□職員教育の体制が整えられていますか？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□第三者の目を入れ、開かれた組織になっていますか？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□利用者・家族との情報共有に努めていますか？</a:t>
            </a:r>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dirty="0" smtClean="0">
                <a:latin typeface="HGP創英角ﾎﾟｯﾌﾟ体" pitchFamily="50" charset="-128"/>
                <a:ea typeface="HGP創英角ﾎﾟｯﾌﾟ体" pitchFamily="50" charset="-128"/>
              </a:rPr>
              <a:t>高齢者虐待防止法</a:t>
            </a:r>
            <a:r>
              <a:rPr lang="ja-JP" altLang="en-US" sz="4800" dirty="0" smtClean="0">
                <a:latin typeface="HGP創英角ﾎﾟｯﾌﾟ体" pitchFamily="50" charset="-128"/>
                <a:ea typeface="HGP創英角ﾎﾟｯﾌﾟ体" pitchFamily="50" charset="-128"/>
              </a:rPr>
              <a:t>とは</a:t>
            </a:r>
            <a:endParaRPr kumimoji="1" lang="ja-JP" altLang="en-US" sz="4800"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a:t>
            </a:fld>
            <a:endParaRPr kumimoji="1" lang="ja-JP" altLang="en-US" dirty="0"/>
          </a:p>
        </p:txBody>
      </p:sp>
      <p:sp>
        <p:nvSpPr>
          <p:cNvPr id="3" name="コンテンツ プレースホルダ 2"/>
          <p:cNvSpPr>
            <a:spLocks noGrp="1"/>
          </p:cNvSpPr>
          <p:nvPr>
            <p:ph sz="quarter" idx="1"/>
          </p:nvPr>
        </p:nvSpPr>
        <p:spPr/>
        <p:txBody>
          <a:bodyPr>
            <a:normAutofit/>
          </a:bodyPr>
          <a:lstStyle/>
          <a:p>
            <a:pPr marL="0" indent="0">
              <a:buNone/>
            </a:pPr>
            <a:r>
              <a:rPr lang="ja-JP" altLang="en-US" sz="3200" dirty="0" smtClean="0">
                <a:latin typeface="HGP創英角ﾎﾟｯﾌﾟ体" pitchFamily="50" charset="-128"/>
                <a:ea typeface="HGP創英角ﾎﾟｯﾌﾟ体" pitchFamily="50" charset="-128"/>
              </a:rPr>
              <a:t>正式名称</a:t>
            </a:r>
            <a:endParaRPr kumimoji="1" lang="en-US" altLang="ja-JP" sz="3200" dirty="0" smtClean="0">
              <a:latin typeface="HGP創英角ﾎﾟｯﾌﾟ体" pitchFamily="50" charset="-128"/>
              <a:ea typeface="HGP創英角ﾎﾟｯﾌﾟ体" pitchFamily="50" charset="-128"/>
            </a:endParaRPr>
          </a:p>
          <a:p>
            <a:pPr marL="0" indent="0">
              <a:buNone/>
            </a:pPr>
            <a:r>
              <a:rPr kumimoji="1" lang="ja-JP" altLang="en-US" sz="3200" dirty="0" smtClean="0">
                <a:latin typeface="HGP創英角ﾎﾟｯﾌﾟ体" pitchFamily="50" charset="-128"/>
                <a:ea typeface="HGP創英角ﾎﾟｯﾌﾟ体" pitchFamily="50" charset="-128"/>
              </a:rPr>
              <a:t>「高齢者虐待の防止、高齢者の養護者に</a:t>
            </a:r>
            <a:r>
              <a:rPr lang="ja-JP" altLang="en-US" sz="3200" dirty="0" smtClean="0">
                <a:latin typeface="HGP創英角ﾎﾟｯﾌﾟ体" pitchFamily="50" charset="-128"/>
                <a:ea typeface="HGP創英角ﾎﾟｯﾌﾟ体" pitchFamily="50" charset="-128"/>
              </a:rPr>
              <a:t>　</a:t>
            </a:r>
            <a:r>
              <a:rPr kumimoji="1" lang="ja-JP" altLang="en-US" sz="3200" dirty="0" smtClean="0">
                <a:latin typeface="HGP創英角ﾎﾟｯﾌﾟ体" pitchFamily="50" charset="-128"/>
                <a:ea typeface="HGP創英角ﾎﾟｯﾌﾟ体" pitchFamily="50" charset="-128"/>
              </a:rPr>
              <a:t>　　　対する支援等に関する法律」</a:t>
            </a:r>
            <a:endParaRPr kumimoji="1" lang="en-US" altLang="ja-JP" sz="3200" dirty="0" smtClean="0">
              <a:latin typeface="HGP創英角ﾎﾟｯﾌﾟ体" pitchFamily="50" charset="-128"/>
              <a:ea typeface="HGP創英角ﾎﾟｯﾌﾟ体" pitchFamily="50" charset="-128"/>
            </a:endParaRPr>
          </a:p>
          <a:p>
            <a:pPr>
              <a:buNone/>
            </a:pPr>
            <a:endParaRPr kumimoji="1" lang="en-US" altLang="ja-JP" sz="1200"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平成</a:t>
            </a:r>
            <a:r>
              <a:rPr lang="en-US" altLang="ja-JP" dirty="0" smtClean="0">
                <a:latin typeface="HGP創英角ﾎﾟｯﾌﾟ体" pitchFamily="50" charset="-128"/>
                <a:ea typeface="HGP創英角ﾎﾟｯﾌﾟ体" pitchFamily="50" charset="-128"/>
              </a:rPr>
              <a:t>17(2005)</a:t>
            </a:r>
            <a:r>
              <a:rPr lang="ja-JP" altLang="en-US" dirty="0" smtClean="0">
                <a:latin typeface="HGP創英角ﾎﾟｯﾌﾟ体" pitchFamily="50" charset="-128"/>
                <a:ea typeface="HGP創英角ﾎﾟｯﾌﾟ体" pitchFamily="50" charset="-128"/>
              </a:rPr>
              <a:t>年</a:t>
            </a:r>
            <a:r>
              <a:rPr lang="en-US" altLang="ja-JP" dirty="0" smtClean="0">
                <a:latin typeface="HGP創英角ﾎﾟｯﾌﾟ体" pitchFamily="50" charset="-128"/>
                <a:ea typeface="HGP創英角ﾎﾟｯﾌﾟ体" pitchFamily="50" charset="-128"/>
              </a:rPr>
              <a:t>11</a:t>
            </a:r>
            <a:r>
              <a:rPr lang="ja-JP" altLang="en-US" dirty="0" smtClean="0">
                <a:latin typeface="HGP創英角ﾎﾟｯﾌﾟ体" pitchFamily="50" charset="-128"/>
                <a:ea typeface="HGP創英角ﾎﾟｯﾌﾟ体" pitchFamily="50" charset="-128"/>
              </a:rPr>
              <a:t>月　成立</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平成</a:t>
            </a:r>
            <a:r>
              <a:rPr lang="en-US" altLang="ja-JP" dirty="0" smtClean="0">
                <a:latin typeface="HGP創英角ﾎﾟｯﾌﾟ体" pitchFamily="50" charset="-128"/>
                <a:ea typeface="HGP創英角ﾎﾟｯﾌﾟ体" pitchFamily="50" charset="-128"/>
              </a:rPr>
              <a:t>18(2006)</a:t>
            </a:r>
            <a:r>
              <a:rPr lang="ja-JP" altLang="en-US" dirty="0" smtClean="0">
                <a:latin typeface="HGP創英角ﾎﾟｯﾌﾟ体" pitchFamily="50" charset="-128"/>
                <a:ea typeface="HGP創英角ﾎﾟｯﾌﾟ体" pitchFamily="50" charset="-128"/>
              </a:rPr>
              <a:t>年４月　施行</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p>
          <a:p>
            <a:pPr>
              <a:buNone/>
            </a:pPr>
            <a:endParaRPr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チームアプローチの充実</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40</a:t>
            </a:fld>
            <a:endParaRPr kumimoji="1" lang="ja-JP" altLang="en-US"/>
          </a:p>
        </p:txBody>
      </p:sp>
      <p:sp>
        <p:nvSpPr>
          <p:cNvPr id="4" name="コンテンツ プレースホルダ 3"/>
          <p:cNvSpPr>
            <a:spLocks noGrp="1"/>
          </p:cNvSpPr>
          <p:nvPr>
            <p:ph sz="quarter" idx="1"/>
          </p:nvPr>
        </p:nvSpPr>
        <p:spPr>
          <a:xfrm>
            <a:off x="395536" y="1447800"/>
            <a:ext cx="8748464" cy="4572000"/>
          </a:xfrm>
        </p:spPr>
        <p:txBody>
          <a:bodyPr/>
          <a:lstStyle/>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□リーダーや関係する職員の役割が明確になっていますか？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□チームとして働く範囲を確認していますか？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□情報を共有するための仕組みや手順を明確に定めていま</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　　すか？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□よりよいケアを提供するためには立場を超えて協力する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　　ことが必要不可欠であることを確認していますか？</a:t>
            </a:r>
            <a:endParaRPr lang="en-US" altLang="ja-JP" dirty="0" smtClean="0">
              <a:latin typeface="HGP創英角ﾎﾟｯﾌﾟ体" pitchFamily="50" charset="-128"/>
              <a:ea typeface="HGP創英角ﾎﾟｯﾌﾟ体" pitchFamily="50" charset="-128"/>
            </a:endParaRPr>
          </a:p>
          <a:p>
            <a:endParaRPr kumimoji="1" lang="ja-JP"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ケアの質の向上</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41</a:t>
            </a:fld>
            <a:endParaRPr kumimoji="1" lang="ja-JP" altLang="en-US"/>
          </a:p>
        </p:txBody>
      </p:sp>
      <p:sp>
        <p:nvSpPr>
          <p:cNvPr id="4" name="コンテンツ プレースホルダ 3"/>
          <p:cNvSpPr>
            <a:spLocks noGrp="1"/>
          </p:cNvSpPr>
          <p:nvPr>
            <p:ph sz="quarter" idx="1"/>
          </p:nvPr>
        </p:nvSpPr>
        <p:spPr>
          <a:xfrm>
            <a:off x="251520" y="1447800"/>
            <a:ext cx="8640960" cy="4717504"/>
          </a:xfrm>
        </p:spPr>
        <p:txBody>
          <a:bodyPr>
            <a:normAutofit fontScale="85000" lnSpcReduction="20000"/>
          </a:bodyPr>
          <a:lstStyle/>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□認知症について正確に理解できていますか？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□認知症の症状に対して、本人なりの理由があるという姿勢で原因を探っていますか？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□利用者の心身の状態を丁寧にアセスメントしていますか？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□アセスメントに基づいて個別の状況に則したケアを検討していますか？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□認知症ケアに関する知識を共有できていますか？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□アセスメントとその活用方法を具体的に学ぶ機会を持っていますか？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p>
          <a:p>
            <a:pPr>
              <a:buNone/>
            </a:pP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HG創英角ﾎﾟｯﾌﾟ体" pitchFamily="49" charset="-128"/>
                <a:ea typeface="HG創英角ﾎﾟｯﾌﾟ体" pitchFamily="49" charset="-128"/>
              </a:rPr>
              <a:t>倫理観と法令順守を高める</a:t>
            </a:r>
            <a:r>
              <a:rPr kumimoji="1" lang="en-US" altLang="ja-JP" dirty="0" smtClean="0">
                <a:latin typeface="HG創英角ﾎﾟｯﾌﾟ体" pitchFamily="49" charset="-128"/>
                <a:ea typeface="HG創英角ﾎﾟｯﾌﾟ体" pitchFamily="49" charset="-128"/>
              </a:rPr>
              <a:t/>
            </a:r>
            <a:br>
              <a:rPr kumimoji="1" lang="en-US" altLang="ja-JP" dirty="0" smtClean="0">
                <a:latin typeface="HG創英角ﾎﾟｯﾌﾟ体" pitchFamily="49" charset="-128"/>
                <a:ea typeface="HG創英角ﾎﾟｯﾌﾟ体" pitchFamily="49" charset="-128"/>
              </a:rPr>
            </a:br>
            <a:r>
              <a:rPr kumimoji="1" lang="ja-JP" altLang="en-US" dirty="0" smtClean="0">
                <a:latin typeface="HG創英角ﾎﾟｯﾌﾟ体" pitchFamily="49" charset="-128"/>
                <a:ea typeface="HG創英角ﾎﾟｯﾌﾟ体" pitchFamily="49" charset="-128"/>
              </a:rPr>
              <a:t>教育の実施</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42</a:t>
            </a:fld>
            <a:endParaRPr kumimoji="1" lang="ja-JP" altLang="en-US"/>
          </a:p>
        </p:txBody>
      </p:sp>
      <p:sp>
        <p:nvSpPr>
          <p:cNvPr id="4" name="コンテンツ プレースホルダ 3"/>
          <p:cNvSpPr>
            <a:spLocks noGrp="1"/>
          </p:cNvSpPr>
          <p:nvPr>
            <p:ph sz="quarter" idx="1"/>
          </p:nvPr>
        </p:nvSpPr>
        <p:spPr>
          <a:xfrm>
            <a:off x="323528" y="1447800"/>
            <a:ext cx="8363272" cy="5077544"/>
          </a:xfrm>
        </p:spPr>
        <p:txBody>
          <a:bodyPr>
            <a:normAutofit fontScale="85000" lnSpcReduction="20000"/>
          </a:bodyPr>
          <a:lstStyle/>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□利用者本位という大原則を忘れていませんか？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□実際に提供しているケアの内容や方法がそれに基づいたものであるかをチェックしていますか？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□基本的な職業倫理・専門性に関して徹底した学習ができていますか？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□目指すべき介護の理念をつくり共有していますか？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□関連する法律や規定の内容を知識として学ぶ機会はありますか？</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□拘束を行わないケアや虐待を未然に防ぐ方法を具体的に学ぶ機会はありますか？</a:t>
            </a:r>
            <a:endParaRPr kumimoji="1" lang="ja-JP" altLang="en-US" dirty="0">
              <a:latin typeface="HGP創英角ﾎﾟｯﾌﾟ体" pitchFamily="50" charset="-128"/>
              <a:ea typeface="HGP創英角ﾎﾟｯﾌﾟ体" pitchFamily="50" charset="-12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latin typeface="HG創英角ﾎﾟｯﾌﾟ体" pitchFamily="49" charset="-128"/>
                <a:ea typeface="HG創英角ﾎﾟｯﾌﾟ体" pitchFamily="49" charset="-128"/>
              </a:rPr>
              <a:t>負担・ストレスと組織風土の改善</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43</a:t>
            </a:fld>
            <a:endParaRPr kumimoji="1" lang="ja-JP" altLang="en-US"/>
          </a:p>
        </p:txBody>
      </p:sp>
      <p:sp>
        <p:nvSpPr>
          <p:cNvPr id="4" name="コンテンツ プレースホルダ 3"/>
          <p:cNvSpPr>
            <a:spLocks noGrp="1"/>
          </p:cNvSpPr>
          <p:nvPr>
            <p:ph sz="quarter" idx="1"/>
          </p:nvPr>
        </p:nvSpPr>
        <p:spPr>
          <a:xfrm>
            <a:off x="251520" y="1447800"/>
            <a:ext cx="8568952" cy="4645496"/>
          </a:xfrm>
        </p:spPr>
        <p:txBody>
          <a:bodyPr>
            <a:normAutofit fontScale="92500" lnSpcReduction="10000"/>
          </a:bodyPr>
          <a:lstStyle/>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□柔軟な人員配置を検討する。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□効率優先や一斉介護・流れ作業を見直し、個別ケアを推進する。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□夜勤時については配慮を行う。</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□組織運営の健全化、チームアプローチの充実、倫理観と法令順</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 　守を高める教育の実施に丁寧に取り組んでいく。</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□取組みの過程で体験的に共有する。</a:t>
            </a: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endParaRPr lang="en-US" altLang="ja-JP" dirty="0" smtClean="0">
              <a:latin typeface="HGP創英角ﾎﾟｯﾌﾟ体" pitchFamily="50" charset="-128"/>
              <a:ea typeface="HGP創英角ﾎﾟｯﾌﾟ体" pitchFamily="50" charset="-128"/>
            </a:endParaRPr>
          </a:p>
          <a:p>
            <a:pPr marL="0" indent="0">
              <a:spcBef>
                <a:spcPts val="0"/>
              </a:spcBef>
              <a:buClrTx/>
              <a:buSzTx/>
              <a:buNone/>
              <a:defRPr/>
            </a:pPr>
            <a:r>
              <a:rPr lang="ja-JP" altLang="en-US" dirty="0" smtClean="0">
                <a:latin typeface="HGP創英角ﾎﾟｯﾌﾟ体" pitchFamily="50" charset="-128"/>
                <a:ea typeface="HGP創英角ﾎﾟｯﾌﾟ体" pitchFamily="50" charset="-128"/>
              </a:rPr>
              <a:t>□負担の多さやストレスへの対策を十分に図る。</a:t>
            </a:r>
            <a:endParaRPr lang="en-US" altLang="ja-JP" dirty="0" smtClean="0">
              <a:latin typeface="HGP創英角ﾎﾟｯﾌﾟ体" pitchFamily="50" charset="-128"/>
              <a:ea typeface="HGP創英角ﾎﾟｯﾌﾟ体" pitchFamily="50" charset="-128"/>
            </a:endParaRPr>
          </a:p>
          <a:p>
            <a:pPr>
              <a:buNone/>
            </a:pPr>
            <a:endParaRPr kumimoji="1"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332656"/>
            <a:ext cx="7772400" cy="796950"/>
          </a:xfrm>
        </p:spPr>
        <p:txBody>
          <a:bodyPr>
            <a:normAutofit/>
          </a:bodyPr>
          <a:lstStyle/>
          <a:p>
            <a:r>
              <a:rPr lang="ja-JP" altLang="en-US" dirty="0" smtClean="0">
                <a:latin typeface="HG創英角ﾎﾟｯﾌﾟ体" pitchFamily="49" charset="-128"/>
                <a:ea typeface="HG創英角ﾎﾟｯﾌﾟ体" pitchFamily="49" charset="-128"/>
              </a:rPr>
              <a:t>５つの要因　取組み</a:t>
            </a:r>
            <a:r>
              <a:rPr kumimoji="1" lang="ja-JP" altLang="en-US" dirty="0" smtClean="0">
                <a:latin typeface="HG創英角ﾎﾟｯﾌﾟ体" pitchFamily="49" charset="-128"/>
                <a:ea typeface="HG創英角ﾎﾟｯﾌﾟ体" pitchFamily="49" charset="-128"/>
              </a:rPr>
              <a:t>のポイント</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323528" y="1268760"/>
            <a:ext cx="8568952" cy="5256584"/>
          </a:xfrm>
        </p:spPr>
        <p:txBody>
          <a:bodyPr>
            <a:normAutofit fontScale="77500" lnSpcReduction="20000"/>
          </a:bodyPr>
          <a:lstStyle/>
          <a:p>
            <a:pPr>
              <a:buNone/>
            </a:pPr>
            <a:r>
              <a:rPr lang="ja-JP" altLang="en-US" sz="3100" dirty="0" smtClean="0">
                <a:latin typeface="HG創英角ﾎﾟｯﾌﾟ体" pitchFamily="49" charset="-128"/>
                <a:ea typeface="HG創英角ﾎﾟｯﾌﾟ体" pitchFamily="49" charset="-128"/>
              </a:rPr>
              <a:t>＜</a:t>
            </a:r>
            <a:r>
              <a:rPr kumimoji="1" lang="ja-JP" altLang="en-US" sz="3100" dirty="0" smtClean="0">
                <a:latin typeface="HG創英角ﾎﾟｯﾌﾟ体" pitchFamily="49" charset="-128"/>
                <a:ea typeface="HG創英角ﾎﾟｯﾌﾟ体" pitchFamily="49" charset="-128"/>
              </a:rPr>
              <a:t>５つの要因についての虐待防止に効果的な取組み＞</a:t>
            </a:r>
            <a:endParaRPr kumimoji="1" lang="en-US" altLang="ja-JP" sz="3100"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１　組織運営　→　組織運営の健全化に取り組む</a:t>
            </a:r>
            <a:endParaRPr lang="en-US" altLang="ja-JP" dirty="0" smtClean="0">
              <a:latin typeface="HG創英角ﾎﾟｯﾌﾟ体" pitchFamily="49" charset="-128"/>
              <a:ea typeface="HG創英角ﾎﾟｯﾌﾟ体" pitchFamily="49" charset="-128"/>
            </a:endParaRPr>
          </a:p>
          <a:p>
            <a:pPr>
              <a:buNone/>
            </a:pPr>
            <a:r>
              <a:rPr kumimoji="1" lang="ja-JP" altLang="en-US" dirty="0" smtClean="0">
                <a:latin typeface="HG創英角ﾎﾟｯﾌﾟ体" pitchFamily="49" charset="-128"/>
                <a:ea typeface="HG創英角ﾎﾟｯﾌﾟ体" pitchFamily="49" charset="-128"/>
              </a:rPr>
              <a:t>２　チームアプローチ　→　チームアプローチの充実に取組む</a:t>
            </a:r>
            <a:endParaRPr kumimoji="1"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３　ケアの質　→　ケアの質の向上に取組む</a:t>
            </a:r>
            <a:endParaRPr lang="en-US" altLang="ja-JP" dirty="0" smtClean="0">
              <a:latin typeface="HG創英角ﾎﾟｯﾌﾟ体" pitchFamily="49" charset="-128"/>
              <a:ea typeface="HG創英角ﾎﾟｯﾌﾟ体" pitchFamily="49" charset="-128"/>
            </a:endParaRPr>
          </a:p>
          <a:p>
            <a:pPr>
              <a:buNone/>
            </a:pPr>
            <a:r>
              <a:rPr kumimoji="1" lang="ja-JP" altLang="en-US" dirty="0" smtClean="0">
                <a:latin typeface="HG創英角ﾎﾟｯﾌﾟ体" pitchFamily="49" charset="-128"/>
                <a:ea typeface="HG創英角ﾎﾟｯﾌﾟ体" pitchFamily="49" charset="-128"/>
              </a:rPr>
              <a:t>４　倫理観と法令順守　→　倫理観と法令順守を高める教育の実施</a:t>
            </a:r>
            <a:endParaRPr kumimoji="1" lang="en-US" altLang="ja-JP" dirty="0" smtClean="0">
              <a:latin typeface="HG創英角ﾎﾟｯﾌﾟ体" pitchFamily="49" charset="-128"/>
              <a:ea typeface="HG創英角ﾎﾟｯﾌﾟ体" pitchFamily="49" charset="-128"/>
            </a:endParaRPr>
          </a:p>
          <a:p>
            <a:pPr>
              <a:buNone/>
            </a:pPr>
            <a:r>
              <a:rPr lang="ja-JP" altLang="en-US" dirty="0" smtClean="0">
                <a:latin typeface="HG創英角ﾎﾟｯﾌﾟ体" pitchFamily="49" charset="-128"/>
                <a:ea typeface="HG創英角ﾎﾟｯﾌﾟ体" pitchFamily="49" charset="-128"/>
              </a:rPr>
              <a:t>５　負担・ストレスと組織風土　→　負担・ストレスと組織風土の改善</a:t>
            </a:r>
            <a:endParaRPr kumimoji="1" lang="en-US" altLang="ja-JP" dirty="0" smtClean="0">
              <a:latin typeface="HG創英角ﾎﾟｯﾌﾟ体" pitchFamily="49" charset="-128"/>
              <a:ea typeface="HG創英角ﾎﾟｯﾌﾟ体" pitchFamily="49" charset="-128"/>
            </a:endParaRPr>
          </a:p>
          <a:p>
            <a:endParaRPr lang="en-US" altLang="ja-JP" dirty="0" smtClean="0">
              <a:latin typeface="HG創英角ﾎﾟｯﾌﾟ体" pitchFamily="49" charset="-128"/>
              <a:ea typeface="HG創英角ﾎﾟｯﾌﾟ体" pitchFamily="49" charset="-128"/>
            </a:endParaRPr>
          </a:p>
          <a:p>
            <a:endParaRPr lang="en-US" altLang="ja-JP" dirty="0" smtClean="0">
              <a:latin typeface="HG創英角ﾎﾟｯﾌﾟ体" pitchFamily="49" charset="-128"/>
              <a:ea typeface="HG創英角ﾎﾟｯﾌﾟ体" pitchFamily="49" charset="-128"/>
            </a:endParaRPr>
          </a:p>
          <a:p>
            <a:r>
              <a:rPr lang="ja-JP" altLang="en-US" sz="3100" dirty="0" smtClean="0">
                <a:latin typeface="HG創英角ﾎﾟｯﾌﾟ体" pitchFamily="49" charset="-128"/>
                <a:ea typeface="HG創英角ﾎﾟｯﾌﾟ体" pitchFamily="49" charset="-128"/>
              </a:rPr>
              <a:t>未然防止の観点で取組みをすすめる</a:t>
            </a:r>
            <a:endParaRPr lang="en-US" altLang="ja-JP" sz="3100" dirty="0" smtClean="0">
              <a:latin typeface="HG創英角ﾎﾟｯﾌﾟ体" pitchFamily="49" charset="-128"/>
              <a:ea typeface="HG創英角ﾎﾟｯﾌﾟ体" pitchFamily="49" charset="-128"/>
            </a:endParaRPr>
          </a:p>
          <a:p>
            <a:endParaRPr lang="en-US" altLang="ja-JP" sz="3100" dirty="0" smtClean="0">
              <a:latin typeface="HG創英角ﾎﾟｯﾌﾟ体" pitchFamily="49" charset="-128"/>
              <a:ea typeface="HG創英角ﾎﾟｯﾌﾟ体" pitchFamily="49" charset="-128"/>
            </a:endParaRPr>
          </a:p>
          <a:p>
            <a:r>
              <a:rPr lang="ja-JP" altLang="en-US" sz="3100" dirty="0" smtClean="0">
                <a:latin typeface="HG創英角ﾎﾟｯﾌﾟ体" pitchFamily="49" charset="-128"/>
                <a:ea typeface="HG創英角ﾎﾟｯﾌﾟ体" pitchFamily="49" charset="-128"/>
              </a:rPr>
              <a:t>５の要因を多角的に捉える</a:t>
            </a:r>
            <a:endParaRPr lang="en-US" altLang="ja-JP" sz="3100" dirty="0" smtClean="0">
              <a:latin typeface="HG創英角ﾎﾟｯﾌﾟ体" pitchFamily="49" charset="-128"/>
              <a:ea typeface="HG創英角ﾎﾟｯﾌﾟ体" pitchFamily="49" charset="-128"/>
            </a:endParaRPr>
          </a:p>
          <a:p>
            <a:endParaRPr lang="en-US" altLang="ja-JP" sz="3100" dirty="0" smtClean="0">
              <a:latin typeface="HG創英角ﾎﾟｯﾌﾟ体" pitchFamily="49" charset="-128"/>
              <a:ea typeface="HG創英角ﾎﾟｯﾌﾟ体" pitchFamily="49" charset="-128"/>
            </a:endParaRPr>
          </a:p>
          <a:p>
            <a:r>
              <a:rPr lang="ja-JP" altLang="en-US" sz="3100" dirty="0" smtClean="0">
                <a:latin typeface="HG創英角ﾎﾟｯﾌﾟ体" pitchFamily="49" charset="-128"/>
                <a:ea typeface="HG創英角ﾎﾟｯﾌﾟ体" pitchFamily="49" charset="-128"/>
              </a:rPr>
              <a:t>５</a:t>
            </a:r>
            <a:r>
              <a:rPr kumimoji="1" lang="ja-JP" altLang="en-US" sz="3100" dirty="0" smtClean="0">
                <a:latin typeface="HG創英角ﾎﾟｯﾌﾟ体" pitchFamily="49" charset="-128"/>
                <a:ea typeface="HG創英角ﾎﾟｯﾌﾟ体" pitchFamily="49" charset="-128"/>
              </a:rPr>
              <a:t>の要因における問題を分析し、組織的な取組みを行い、その中で、職員</a:t>
            </a:r>
            <a:r>
              <a:rPr lang="ja-JP" altLang="en-US" sz="3100" dirty="0" smtClean="0">
                <a:latin typeface="HG創英角ﾎﾟｯﾌﾟ体" pitchFamily="49" charset="-128"/>
                <a:ea typeface="HG創英角ﾎﾟｯﾌﾟ体" pitchFamily="49" charset="-128"/>
              </a:rPr>
              <a:t>個々が必要な役割</a:t>
            </a:r>
            <a:r>
              <a:rPr lang="ja-JP" altLang="en-US" sz="3100" smtClean="0">
                <a:latin typeface="HG創英角ﾎﾟｯﾌﾟ体" pitchFamily="49" charset="-128"/>
                <a:ea typeface="HG創英角ﾎﾟｯﾌﾟ体" pitchFamily="49" charset="-128"/>
              </a:rPr>
              <a:t>を果たす</a:t>
            </a:r>
            <a:endParaRPr kumimoji="1" lang="ja-JP" altLang="en-US" sz="3100"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44</a:t>
            </a:fld>
            <a:endParaRPr kumimoji="1"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952500"/>
            <a:ext cx="8496944" cy="1362075"/>
          </a:xfrm>
        </p:spPr>
        <p:txBody>
          <a:bodyPr>
            <a:normAutofit fontScale="90000"/>
          </a:bodyPr>
          <a:lstStyle/>
          <a:p>
            <a:pPr algn="ctr"/>
            <a:r>
              <a:rPr lang="ja-JP" altLang="en-US" sz="4400" dirty="0" smtClean="0">
                <a:latin typeface="HGP創英角ﾎﾟｯﾌﾟ体" pitchFamily="50" charset="-128"/>
                <a:ea typeface="HGP創英角ﾎﾟｯﾌﾟ体" pitchFamily="50" charset="-128"/>
              </a:rPr>
              <a:t>４　高齢者虐待や不適切なケアが</a:t>
            </a:r>
            <a:r>
              <a:rPr lang="en-US" altLang="ja-JP" sz="4400" dirty="0" smtClean="0">
                <a:latin typeface="HGP創英角ﾎﾟｯﾌﾟ体" pitchFamily="50" charset="-128"/>
                <a:ea typeface="HGP創英角ﾎﾟｯﾌﾟ体" pitchFamily="50" charset="-128"/>
              </a:rPr>
              <a:t/>
            </a:r>
            <a:br>
              <a:rPr lang="en-US" altLang="ja-JP" sz="4400" dirty="0" smtClean="0">
                <a:latin typeface="HGP創英角ﾎﾟｯﾌﾟ体" pitchFamily="50" charset="-128"/>
                <a:ea typeface="HGP創英角ﾎﾟｯﾌﾟ体" pitchFamily="50" charset="-128"/>
              </a:rPr>
            </a:br>
            <a:r>
              <a:rPr lang="ja-JP" altLang="en-US" sz="4400" dirty="0" smtClean="0">
                <a:latin typeface="HGP創英角ﾎﾟｯﾌﾟ体" pitchFamily="50" charset="-128"/>
                <a:ea typeface="HGP創英角ﾎﾟｯﾌﾟ体" pitchFamily="50" charset="-128"/>
              </a:rPr>
              <a:t>起こってしまった時は</a:t>
            </a:r>
            <a:endParaRPr kumimoji="1" lang="ja-JP" altLang="en-US" sz="4400" dirty="0"/>
          </a:p>
        </p:txBody>
      </p:sp>
      <p:sp>
        <p:nvSpPr>
          <p:cNvPr id="3" name="テキスト プレースホルダ 2"/>
          <p:cNvSpPr>
            <a:spLocks noGrp="1"/>
          </p:cNvSpPr>
          <p:nvPr>
            <p:ph type="body" idx="1"/>
          </p:nvPr>
        </p:nvSpPr>
        <p:spPr/>
        <p:txBody>
          <a:bodyPr>
            <a:normAutofit/>
          </a:bodyPr>
          <a:lstStyle/>
          <a:p>
            <a:pPr algn="ctr"/>
            <a:r>
              <a:rPr lang="ja-JP" altLang="en-US" sz="4000" dirty="0" smtClean="0">
                <a:latin typeface="HGP創英角ﾎﾟｯﾌﾟ体" pitchFamily="50" charset="-128"/>
                <a:ea typeface="HGP創英角ﾎﾟｯﾌﾟ体" pitchFamily="50" charset="-128"/>
              </a:rPr>
              <a:t>～事後対応～</a:t>
            </a:r>
            <a:endParaRPr kumimoji="1" lang="ja-JP" altLang="en-US" sz="4000"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45</a:t>
            </a:fld>
            <a:endParaRPr kumimoji="1" lang="ja-JP"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HG創英角ﾎﾟｯﾌﾟ体" pitchFamily="49" charset="-128"/>
                <a:ea typeface="HG創英角ﾎﾟｯﾌﾟ体" pitchFamily="49" charset="-128"/>
              </a:rPr>
              <a:t>施設内の体制の確立</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p:txBody>
          <a:bodyPr/>
          <a:lstStyle/>
          <a:p>
            <a:endParaRPr kumimoji="1" lang="en-US" altLang="ja-JP" dirty="0" smtClean="0"/>
          </a:p>
          <a:p>
            <a:r>
              <a:rPr kumimoji="1" lang="ja-JP" altLang="en-US" sz="3200" dirty="0" smtClean="0">
                <a:latin typeface="HG創英角ﾎﾟｯﾌﾟ体" pitchFamily="49" charset="-128"/>
                <a:ea typeface="HG創英角ﾎﾟｯﾌﾟ体" pitchFamily="49" charset="-128"/>
              </a:rPr>
              <a:t>施設内で虐待が発生した場合は、迅速かつ適切に</a:t>
            </a:r>
            <a:r>
              <a:rPr kumimoji="1" lang="ja-JP" altLang="en-US" sz="3200" b="1" dirty="0" smtClean="0">
                <a:solidFill>
                  <a:srgbClr val="FF0000"/>
                </a:solidFill>
                <a:latin typeface="HG創英角ﾎﾟｯﾌﾟ体" pitchFamily="49" charset="-128"/>
                <a:ea typeface="HG創英角ﾎﾟｯﾌﾟ体" pitchFamily="49" charset="-128"/>
              </a:rPr>
              <a:t>組織として</a:t>
            </a:r>
            <a:r>
              <a:rPr kumimoji="1" lang="ja-JP" altLang="en-US" sz="3200" dirty="0" smtClean="0">
                <a:latin typeface="HG創英角ﾎﾟｯﾌﾟ体" pitchFamily="49" charset="-128"/>
                <a:ea typeface="HG創英角ﾎﾟｯﾌﾟ体" pitchFamily="49" charset="-128"/>
              </a:rPr>
              <a:t>対応する。</a:t>
            </a:r>
            <a:endParaRPr kumimoji="1" lang="en-US" altLang="ja-JP" sz="3200" dirty="0" smtClean="0">
              <a:latin typeface="HG創英角ﾎﾟｯﾌﾟ体" pitchFamily="49" charset="-128"/>
              <a:ea typeface="HG創英角ﾎﾟｯﾌﾟ体" pitchFamily="49" charset="-128"/>
            </a:endParaRPr>
          </a:p>
          <a:p>
            <a:r>
              <a:rPr lang="ja-JP" altLang="en-US" sz="3200" dirty="0" smtClean="0">
                <a:latin typeface="HG創英角ﾎﾟｯﾌﾟ体" pitchFamily="49" charset="-128"/>
                <a:ea typeface="HG創英角ﾎﾟｯﾌﾟ体" pitchFamily="49" charset="-128"/>
              </a:rPr>
              <a:t>職員間の速やかな連携が必要</a:t>
            </a:r>
            <a:endParaRPr kumimoji="1" lang="en-US" altLang="ja-JP" sz="3200" dirty="0" smtClean="0">
              <a:latin typeface="HG創英角ﾎﾟｯﾌﾟ体" pitchFamily="49" charset="-128"/>
              <a:ea typeface="HG創英角ﾎﾟｯﾌﾟ体" pitchFamily="49" charset="-128"/>
            </a:endParaRPr>
          </a:p>
          <a:p>
            <a:pPr algn="ctr">
              <a:buNone/>
            </a:pPr>
            <a:r>
              <a:rPr lang="ja-JP" altLang="en-US" sz="4000" b="1" dirty="0" smtClean="0">
                <a:latin typeface="HG創英角ﾎﾟｯﾌﾟ体" pitchFamily="49" charset="-128"/>
                <a:ea typeface="HG創英角ﾎﾟｯﾌﾟ体" pitchFamily="49" charset="-128"/>
              </a:rPr>
              <a:t>↓</a:t>
            </a:r>
            <a:endParaRPr lang="en-US" altLang="ja-JP" sz="4000" b="1" dirty="0" smtClean="0">
              <a:latin typeface="HG創英角ﾎﾟｯﾌﾟ体" pitchFamily="49" charset="-128"/>
              <a:ea typeface="HG創英角ﾎﾟｯﾌﾟ体" pitchFamily="49" charset="-128"/>
            </a:endParaRPr>
          </a:p>
          <a:p>
            <a:pPr algn="ctr">
              <a:buNone/>
            </a:pPr>
            <a:r>
              <a:rPr lang="ja-JP" altLang="en-US" dirty="0" smtClean="0">
                <a:latin typeface="HG創英角ﾎﾟｯﾌﾟ体" pitchFamily="49" charset="-128"/>
                <a:ea typeface="HG創英角ﾎﾟｯﾌﾟ体" pitchFamily="49" charset="-128"/>
              </a:rPr>
              <a:t>対応をあらかじめ決めておく</a:t>
            </a:r>
            <a:endParaRPr lang="en-US" altLang="ja-JP" dirty="0" smtClean="0">
              <a:latin typeface="HG創英角ﾎﾟｯﾌﾟ体" pitchFamily="49" charset="-128"/>
              <a:ea typeface="HG創英角ﾎﾟｯﾌﾟ体" pitchFamily="49" charset="-128"/>
            </a:endParaRPr>
          </a:p>
          <a:p>
            <a:pPr algn="ctr">
              <a:buNone/>
            </a:pPr>
            <a:r>
              <a:rPr kumimoji="1" lang="ja-JP" altLang="en-US" dirty="0" smtClean="0">
                <a:latin typeface="HG創英角ﾎﾟｯﾌﾟ体" pitchFamily="49" charset="-128"/>
                <a:ea typeface="HG創英角ﾎﾟｯﾌﾟ体" pitchFamily="49" charset="-128"/>
              </a:rPr>
              <a:t>対応は職員に周知されている必要がある</a:t>
            </a:r>
            <a:endParaRPr kumimoji="1" lang="ja-JP" altLang="en-US" dirty="0">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46</a:t>
            </a:fld>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500"/>
                                        <p:tgtEl>
                                          <p:spTgt spid="3">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60648"/>
            <a:ext cx="7772400" cy="796950"/>
          </a:xfrm>
        </p:spPr>
        <p:txBody>
          <a:bodyPr>
            <a:normAutofit/>
          </a:bodyPr>
          <a:lstStyle/>
          <a:p>
            <a:r>
              <a:rPr kumimoji="1" lang="ja-JP" altLang="en-US" sz="3600" dirty="0" smtClean="0">
                <a:latin typeface="HG創英角ﾎﾟｯﾌﾟ体" pitchFamily="49" charset="-128"/>
                <a:ea typeface="HG創英角ﾎﾟｯﾌﾟ体" pitchFamily="49" charset="-128"/>
              </a:rPr>
              <a:t>施設内の対応（例）</a:t>
            </a:r>
            <a:endParaRPr kumimoji="1" lang="ja-JP" altLang="en-US" sz="3600"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683568" y="1052736"/>
            <a:ext cx="8136904" cy="5805264"/>
          </a:xfrm>
        </p:spPr>
        <p:txBody>
          <a:bodyPr>
            <a:normAutofit fontScale="92500"/>
          </a:bodyPr>
          <a:lstStyle/>
          <a:p>
            <a:pPr marL="514350" indent="-514350">
              <a:buNone/>
            </a:pPr>
            <a:endParaRPr kumimoji="1" lang="en-US" altLang="ja-JP" sz="2400" dirty="0" smtClean="0">
              <a:latin typeface="HGP創英角ﾎﾟｯﾌﾟ体" pitchFamily="50" charset="-128"/>
              <a:ea typeface="HGP創英角ﾎﾟｯﾌﾟ体" pitchFamily="50" charset="-128"/>
            </a:endParaRPr>
          </a:p>
          <a:p>
            <a:pPr marL="514350" indent="-514350">
              <a:buNone/>
            </a:pPr>
            <a:r>
              <a:rPr lang="ja-JP" altLang="en-US" dirty="0" smtClean="0">
                <a:latin typeface="HGP創英角ﾎﾟｯﾌﾟ体" pitchFamily="50" charset="-128"/>
                <a:ea typeface="HGP創英角ﾎﾟｯﾌﾟ体" pitchFamily="50" charset="-128"/>
              </a:rPr>
              <a:t>★</a:t>
            </a:r>
            <a:r>
              <a:rPr lang="ja-JP" altLang="en-US" u="sng" dirty="0" smtClean="0">
                <a:latin typeface="HGP創英角ﾎﾟｯﾌﾟ体" pitchFamily="50" charset="-128"/>
                <a:ea typeface="HGP創英角ﾎﾟｯﾌﾟ体" pitchFamily="50" charset="-128"/>
              </a:rPr>
              <a:t>虐待を受けたおそれのある高齢者の安全確保が最優先</a:t>
            </a:r>
            <a:endParaRPr lang="en-US" altLang="ja-JP" u="sng" dirty="0" smtClean="0">
              <a:latin typeface="HGP創英角ﾎﾟｯﾌﾟ体" pitchFamily="50" charset="-128"/>
              <a:ea typeface="HGP創英角ﾎﾟｯﾌﾟ体" pitchFamily="50" charset="-128"/>
            </a:endParaRPr>
          </a:p>
          <a:p>
            <a:pPr marL="514350" indent="-514350">
              <a:buNone/>
            </a:pPr>
            <a:endParaRPr kumimoji="1" lang="en-US" altLang="ja-JP" sz="2400" dirty="0" smtClean="0">
              <a:latin typeface="HGP創英角ﾎﾟｯﾌﾟ体" pitchFamily="50" charset="-128"/>
              <a:ea typeface="HGP創英角ﾎﾟｯﾌﾟ体" pitchFamily="50" charset="-128"/>
            </a:endParaRPr>
          </a:p>
          <a:p>
            <a:pPr marL="514350" indent="-514350">
              <a:buNone/>
            </a:pPr>
            <a:r>
              <a:rPr kumimoji="1" lang="ja-JP" altLang="en-US" sz="2400" dirty="0" smtClean="0">
                <a:latin typeface="HGP創英角ﾎﾟｯﾌﾟ体" pitchFamily="50" charset="-128"/>
                <a:ea typeface="HGP創英角ﾎﾟｯﾌﾟ体" pitchFamily="50" charset="-128"/>
              </a:rPr>
              <a:t>１．本人や家族、職員から相談を受けた職員は、各部署の責任者・施設長等に報告。</a:t>
            </a:r>
            <a:endParaRPr kumimoji="1" lang="en-US" altLang="ja-JP" sz="2400" dirty="0" smtClean="0">
              <a:latin typeface="HGP創英角ﾎﾟｯﾌﾟ体" pitchFamily="50" charset="-128"/>
              <a:ea typeface="HGP創英角ﾎﾟｯﾌﾟ体" pitchFamily="50" charset="-128"/>
            </a:endParaRPr>
          </a:p>
          <a:p>
            <a:pPr marL="514350" indent="-514350">
              <a:buFont typeface="+mj-lt"/>
              <a:buAutoNum type="arabicPeriod"/>
            </a:pPr>
            <a:endParaRPr kumimoji="1"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２．施設長を中心に虐待を行っている（行った）疑いのある職員やその他職員への聞き取りを行い、虐待の事実を確認する。</a:t>
            </a:r>
            <a:endParaRPr lang="en-US" altLang="ja-JP" sz="2400" dirty="0" smtClean="0">
              <a:latin typeface="HGP創英角ﾎﾟｯﾌﾟ体" pitchFamily="50" charset="-128"/>
              <a:ea typeface="HGP創英角ﾎﾟｯﾌﾟ体" pitchFamily="50" charset="-128"/>
            </a:endParaRPr>
          </a:p>
          <a:p>
            <a:pPr marL="514350" indent="-514350">
              <a:buNone/>
            </a:pPr>
            <a:endParaRPr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３．虐待の事実が確認された場合は、再発防止策を検討し、施設内で防止策を実行する</a:t>
            </a:r>
            <a:endParaRPr lang="en-US" altLang="ja-JP" sz="2400" dirty="0" smtClean="0">
              <a:latin typeface="HGP創英角ﾎﾟｯﾌﾟ体" pitchFamily="50" charset="-128"/>
              <a:ea typeface="HGP創英角ﾎﾟｯﾌﾟ体" pitchFamily="50" charset="-128"/>
            </a:endParaRPr>
          </a:p>
          <a:p>
            <a:pPr marL="514350" indent="-514350">
              <a:buNone/>
            </a:pPr>
            <a:endParaRPr lang="en-US" altLang="ja-JP" sz="2400" dirty="0" smtClean="0">
              <a:latin typeface="HGP創英角ﾎﾟｯﾌﾟ体" pitchFamily="50" charset="-128"/>
              <a:ea typeface="HGP創英角ﾎﾟｯﾌﾟ体" pitchFamily="50" charset="-128"/>
            </a:endParaRPr>
          </a:p>
          <a:p>
            <a:pPr marL="514350" indent="-514350">
              <a:buNone/>
            </a:pPr>
            <a:r>
              <a:rPr lang="ja-JP" altLang="en-US" sz="2400" dirty="0" smtClean="0">
                <a:latin typeface="HGP創英角ﾎﾟｯﾌﾟ体" pitchFamily="50" charset="-128"/>
                <a:ea typeface="HGP創英角ﾎﾟｯﾌﾟ体" pitchFamily="50" charset="-128"/>
              </a:rPr>
              <a:t>４．市町村には、利用者・家族への事実確認や職員への聞き取り調査の結果から「虐待の疑いがある」と判断した段階で通報・報告。</a:t>
            </a:r>
            <a:endParaRPr lang="en-US" altLang="ja-JP" sz="2400" dirty="0" smtClean="0">
              <a:latin typeface="HGP創英角ﾎﾟｯﾌﾟ体" pitchFamily="50" charset="-128"/>
              <a:ea typeface="HGP創英角ﾎﾟｯﾌﾟ体" pitchFamily="50" charset="-128"/>
            </a:endParaRPr>
          </a:p>
          <a:p>
            <a:pPr marL="514350" indent="-514350">
              <a:buNone/>
            </a:pPr>
            <a:endParaRPr lang="en-US" altLang="ja-JP" sz="2000"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47</a:t>
            </a:fld>
            <a:endParaRPr kumimoji="1" lang="ja-JP" alt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20688"/>
            <a:ext cx="7772400" cy="1143000"/>
          </a:xfrm>
        </p:spPr>
        <p:txBody>
          <a:bodyPr>
            <a:normAutofit/>
          </a:bodyPr>
          <a:lstStyle/>
          <a:p>
            <a:r>
              <a:rPr kumimoji="1" lang="ja-JP" altLang="en-US" dirty="0" smtClean="0">
                <a:latin typeface="HG創英角ﾎﾟｯﾌﾟ体" pitchFamily="49" charset="-128"/>
                <a:ea typeface="HG創英角ﾎﾟｯﾌﾟ体" pitchFamily="49" charset="-128"/>
              </a:rPr>
              <a:t>市町村への通報・報告</a:t>
            </a:r>
            <a:endParaRPr kumimoji="1" lang="ja-JP" altLang="en-US"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48</a:t>
            </a:fld>
            <a:endParaRPr kumimoji="1" lang="ja-JP" altLang="en-US"/>
          </a:p>
        </p:txBody>
      </p:sp>
      <p:sp>
        <p:nvSpPr>
          <p:cNvPr id="4" name="コンテンツ プレースホルダ 3"/>
          <p:cNvSpPr>
            <a:spLocks noGrp="1"/>
          </p:cNvSpPr>
          <p:nvPr>
            <p:ph sz="quarter" idx="1"/>
          </p:nvPr>
        </p:nvSpPr>
        <p:spPr>
          <a:xfrm>
            <a:off x="899592" y="1628800"/>
            <a:ext cx="7772400" cy="4246984"/>
          </a:xfrm>
        </p:spPr>
        <p:txBody>
          <a:bodyPr>
            <a:normAutofit lnSpcReduction="10000"/>
          </a:bodyPr>
          <a:lstStyle/>
          <a:p>
            <a:pPr>
              <a:buNone/>
            </a:pPr>
            <a:r>
              <a:rPr lang="ja-JP" altLang="en-US" dirty="0" smtClean="0"/>
              <a:t>　</a:t>
            </a:r>
            <a:endParaRPr lang="en-US" altLang="ja-JP" dirty="0" smtClean="0"/>
          </a:p>
          <a:p>
            <a:pPr>
              <a:buNone/>
            </a:pPr>
            <a:endParaRPr lang="en-US" altLang="ja-JP" dirty="0" smtClean="0"/>
          </a:p>
          <a:p>
            <a:r>
              <a:rPr lang="ja-JP" altLang="en-US" sz="3600" dirty="0" smtClean="0">
                <a:latin typeface="HG創英角ﾎﾟｯﾌﾟ体" pitchFamily="49" charset="-128"/>
                <a:ea typeface="HG創英角ﾎﾟｯﾌﾟ体" pitchFamily="49" charset="-128"/>
              </a:rPr>
              <a:t>施設内で解決が図られたとしても市町村への報告は必要</a:t>
            </a:r>
            <a:endParaRPr lang="en-US" altLang="ja-JP" sz="3600" dirty="0" smtClean="0">
              <a:latin typeface="HG創英角ﾎﾟｯﾌﾟ体" pitchFamily="49" charset="-128"/>
              <a:ea typeface="HG創英角ﾎﾟｯﾌﾟ体" pitchFamily="49" charset="-128"/>
            </a:endParaRPr>
          </a:p>
          <a:p>
            <a:pPr>
              <a:buNone/>
            </a:pPr>
            <a:endParaRPr kumimoji="1" lang="en-US" altLang="ja-JP" sz="3600" dirty="0" smtClean="0">
              <a:latin typeface="HG創英角ﾎﾟｯﾌﾟ体" pitchFamily="49" charset="-128"/>
              <a:ea typeface="HG創英角ﾎﾟｯﾌﾟ体" pitchFamily="49" charset="-128"/>
            </a:endParaRPr>
          </a:p>
          <a:p>
            <a:endParaRPr lang="en-US" altLang="ja-JP" sz="3600" dirty="0" smtClean="0">
              <a:latin typeface="HG創英角ﾎﾟｯﾌﾟ体" pitchFamily="49" charset="-128"/>
              <a:ea typeface="HG創英角ﾎﾟｯﾌﾟ体" pitchFamily="49" charset="-128"/>
            </a:endParaRPr>
          </a:p>
          <a:p>
            <a:r>
              <a:rPr kumimoji="1" lang="ja-JP" altLang="en-US" sz="3600" dirty="0" smtClean="0">
                <a:latin typeface="HG創英角ﾎﾟｯﾌﾟ体" pitchFamily="49" charset="-128"/>
                <a:ea typeface="HG創英角ﾎﾟｯﾌﾟ体" pitchFamily="49" charset="-128"/>
              </a:rPr>
              <a:t>通報は、施設・事業所が所在する市町村に行う</a:t>
            </a:r>
            <a:endParaRPr kumimoji="1" lang="en-US" altLang="ja-JP" sz="3600" dirty="0" smtClean="0">
              <a:latin typeface="HG創英角ﾎﾟｯﾌﾟ体" pitchFamily="49" charset="-128"/>
              <a:ea typeface="HG創英角ﾎﾟｯﾌﾟ体" pitchFamily="49" charset="-128"/>
            </a:endParaRPr>
          </a:p>
          <a:p>
            <a:endParaRPr lang="en-US" altLang="ja-JP" sz="3600" dirty="0" smtClean="0">
              <a:latin typeface="HG創英角ﾎﾟｯﾌﾟ体" pitchFamily="49" charset="-128"/>
              <a:ea typeface="HG創英角ﾎﾟｯﾌﾟ体" pitchFamily="49" charset="-128"/>
            </a:endParaRPr>
          </a:p>
          <a:p>
            <a:endParaRPr lang="en-US" altLang="ja-JP" sz="3200" dirty="0" smtClean="0">
              <a:latin typeface="HG創英角ﾎﾟｯﾌﾟ体" pitchFamily="49" charset="-128"/>
              <a:ea typeface="HG創英角ﾎﾟｯﾌﾟ体" pitchFamily="49" charset="-128"/>
            </a:endParaRPr>
          </a:p>
          <a:p>
            <a:endParaRPr kumimoji="1" lang="ja-JP" altLang="en-US" sz="3200" dirty="0">
              <a:latin typeface="HG創英角ﾎﾟｯﾌﾟ体" pitchFamily="49" charset="-128"/>
              <a:ea typeface="HG創英角ﾎﾟｯﾌﾟ体" pitchFamily="49" charset="-128"/>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創英角ﾎﾟｯﾌﾟ体" pitchFamily="49" charset="-128"/>
                <a:ea typeface="HG創英角ﾎﾟｯﾌﾟ体" pitchFamily="49" charset="-128"/>
              </a:rPr>
              <a:t>施設職員としての責務</a:t>
            </a:r>
            <a:endParaRPr kumimoji="1" lang="ja-JP" altLang="en-US" dirty="0">
              <a:latin typeface="HG創英角ﾎﾟｯﾌﾟ体" pitchFamily="49" charset="-128"/>
              <a:ea typeface="HG創英角ﾎﾟｯﾌﾟ体" pitchFamily="49" charset="-128"/>
            </a:endParaRPr>
          </a:p>
        </p:txBody>
      </p:sp>
      <p:sp>
        <p:nvSpPr>
          <p:cNvPr id="3" name="コンテンツ プレースホルダ 2"/>
          <p:cNvSpPr>
            <a:spLocks noGrp="1"/>
          </p:cNvSpPr>
          <p:nvPr>
            <p:ph sz="quarter" idx="1"/>
          </p:nvPr>
        </p:nvSpPr>
        <p:spPr>
          <a:xfrm>
            <a:off x="467544" y="1447800"/>
            <a:ext cx="8219256" cy="4933528"/>
          </a:xfrm>
        </p:spPr>
        <p:txBody>
          <a:bodyPr>
            <a:normAutofit lnSpcReduction="10000"/>
          </a:bodyPr>
          <a:lstStyle/>
          <a:p>
            <a:endParaRPr kumimoji="1" lang="en-US" altLang="ja-JP" dirty="0" smtClean="0"/>
          </a:p>
          <a:p>
            <a:r>
              <a:rPr kumimoji="1" lang="ja-JP" altLang="en-US" dirty="0" smtClean="0">
                <a:latin typeface="HG創英角ﾎﾟｯﾌﾟ体" pitchFamily="49" charset="-128"/>
                <a:ea typeface="HG創英角ﾎﾟｯﾌﾟ体" pitchFamily="49" charset="-128"/>
              </a:rPr>
              <a:t>虐待と思われる行為や不適切なケアを発見した場合は、その場で職員を注意喚起する。</a:t>
            </a:r>
            <a:endParaRPr kumimoji="1" lang="en-US" altLang="ja-JP" dirty="0" smtClean="0">
              <a:latin typeface="HG創英角ﾎﾟｯﾌﾟ体" pitchFamily="49" charset="-128"/>
              <a:ea typeface="HG創英角ﾎﾟｯﾌﾟ体" pitchFamily="49" charset="-128"/>
            </a:endParaRPr>
          </a:p>
          <a:p>
            <a:pPr>
              <a:buNone/>
            </a:pPr>
            <a:endParaRPr kumimoji="1" lang="en-US" altLang="ja-JP" dirty="0" smtClean="0">
              <a:latin typeface="HG創英角ﾎﾟｯﾌﾟ体" pitchFamily="49" charset="-128"/>
              <a:ea typeface="HG創英角ﾎﾟｯﾌﾟ体" pitchFamily="49" charset="-128"/>
            </a:endParaRPr>
          </a:p>
          <a:p>
            <a:r>
              <a:rPr lang="ja-JP" altLang="en-US" dirty="0" smtClean="0">
                <a:latin typeface="HG創英角ﾎﾟｯﾌﾟ体" pitchFamily="49" charset="-128"/>
                <a:ea typeface="HG創英角ﾎﾟｯﾌﾟ体" pitchFamily="49" charset="-128"/>
              </a:rPr>
              <a:t>見てみぬ振りをするのではなく、上司や管理者に相談・報告する。</a:t>
            </a:r>
            <a:endParaRPr lang="en-US" altLang="ja-JP" dirty="0" smtClean="0">
              <a:latin typeface="HG創英角ﾎﾟｯﾌﾟ体" pitchFamily="49" charset="-128"/>
              <a:ea typeface="HG創英角ﾎﾟｯﾌﾟ体" pitchFamily="49" charset="-128"/>
            </a:endParaRPr>
          </a:p>
          <a:p>
            <a:pPr>
              <a:buNone/>
            </a:pPr>
            <a:endParaRPr lang="en-US" altLang="ja-JP" dirty="0" smtClean="0">
              <a:latin typeface="HG創英角ﾎﾟｯﾌﾟ体" pitchFamily="49" charset="-128"/>
              <a:ea typeface="HG創英角ﾎﾟｯﾌﾟ体" pitchFamily="49" charset="-128"/>
            </a:endParaRPr>
          </a:p>
          <a:p>
            <a:r>
              <a:rPr kumimoji="1" lang="ja-JP" altLang="en-US" b="1" dirty="0" smtClean="0">
                <a:latin typeface="HG創英角ﾎﾟｯﾌﾟ体" pitchFamily="49" charset="-128"/>
                <a:ea typeface="HG創英角ﾎﾟｯﾌﾟ体" pitchFamily="49" charset="-128"/>
              </a:rPr>
              <a:t>自分自身が</a:t>
            </a:r>
            <a:r>
              <a:rPr kumimoji="1" lang="ja-JP" altLang="en-US" dirty="0" smtClean="0">
                <a:latin typeface="HG創英角ﾎﾟｯﾌﾟ体" pitchFamily="49" charset="-128"/>
                <a:ea typeface="HG創英角ﾎﾟｯﾌﾟ体" pitchFamily="49" charset="-128"/>
              </a:rPr>
              <a:t>虐待と思われる行為や不適切なケアを行った場合も早期に上司に報告する。</a:t>
            </a:r>
            <a:endParaRPr kumimoji="1" lang="en-US" altLang="ja-JP" dirty="0" smtClean="0">
              <a:latin typeface="HG創英角ﾎﾟｯﾌﾟ体" pitchFamily="49" charset="-128"/>
              <a:ea typeface="HG創英角ﾎﾟｯﾌﾟ体" pitchFamily="49" charset="-128"/>
            </a:endParaRPr>
          </a:p>
          <a:p>
            <a:endParaRPr lang="en-US" altLang="ja-JP" dirty="0" smtClean="0">
              <a:latin typeface="HG創英角ﾎﾟｯﾌﾟ体" pitchFamily="49" charset="-128"/>
              <a:ea typeface="HG創英角ﾎﾟｯﾌﾟ体" pitchFamily="49" charset="-128"/>
            </a:endParaRPr>
          </a:p>
          <a:p>
            <a:pPr algn="ctr">
              <a:buNone/>
            </a:pPr>
            <a:r>
              <a:rPr kumimoji="1" lang="ja-JP" altLang="en-US" sz="3200" dirty="0" smtClean="0">
                <a:solidFill>
                  <a:srgbClr val="FF0000"/>
                </a:solidFill>
                <a:latin typeface="HG創英角ﾎﾟｯﾌﾟ体" pitchFamily="49" charset="-128"/>
                <a:ea typeface="HG創英角ﾎﾟｯﾌﾟ体" pitchFamily="49" charset="-128"/>
              </a:rPr>
              <a:t>高齢者虐待の通報は施設職員全員の義務</a:t>
            </a:r>
            <a:endParaRPr kumimoji="1" lang="ja-JP" altLang="en-US" sz="3200" dirty="0">
              <a:solidFill>
                <a:srgbClr val="FF0000"/>
              </a:solidFill>
              <a:latin typeface="HG創英角ﾎﾟｯﾌﾟ体" pitchFamily="49" charset="-128"/>
              <a:ea typeface="HG創英角ﾎﾟｯﾌﾟ体" pitchFamily="49"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49</a:t>
            </a:fld>
            <a:endParaRPr kumimoji="1"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57200" y="274638"/>
            <a:ext cx="8229600" cy="939800"/>
          </a:xfrm>
        </p:spPr>
        <p:txBody>
          <a:bodyPr>
            <a:normAutofit/>
          </a:bodyPr>
          <a:lstStyle/>
          <a:p>
            <a:r>
              <a:rPr lang="ja-JP" altLang="en-US" dirty="0" smtClean="0">
                <a:latin typeface="HGP創英角ﾎﾟｯﾌﾟ体" pitchFamily="50" charset="-128"/>
                <a:ea typeface="HGP創英角ﾎﾟｯﾌﾟ体" pitchFamily="50" charset="-128"/>
              </a:rPr>
              <a:t>高齢者虐待防止法の趣旨</a:t>
            </a: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a:t>
            </a:fld>
            <a:endParaRPr kumimoji="1" lang="ja-JP" altLang="en-US" dirty="0"/>
          </a:p>
        </p:txBody>
      </p:sp>
      <p:sp>
        <p:nvSpPr>
          <p:cNvPr id="9219" name="コンテンツ プレースホルダ 2"/>
          <p:cNvSpPr>
            <a:spLocks noGrp="1"/>
          </p:cNvSpPr>
          <p:nvPr>
            <p:ph sz="quarter" idx="1"/>
          </p:nvPr>
        </p:nvSpPr>
        <p:spPr>
          <a:xfrm>
            <a:off x="285750" y="1268760"/>
            <a:ext cx="8534722" cy="4968552"/>
          </a:xfrm>
        </p:spPr>
        <p:txBody>
          <a:bodyPr>
            <a:normAutofit lnSpcReduction="10000"/>
          </a:bodyPr>
          <a:lstStyle/>
          <a:p>
            <a:pPr marL="0" indent="0">
              <a:buFont typeface="Arial" charset="0"/>
              <a:buNone/>
            </a:pPr>
            <a:endParaRPr lang="en-US" altLang="ja-JP" sz="2800" dirty="0" smtClean="0"/>
          </a:p>
          <a:p>
            <a:pPr marL="0" indent="0">
              <a:buFont typeface="Arial" charset="0"/>
              <a:buNone/>
            </a:pPr>
            <a:r>
              <a:rPr lang="ja-JP" altLang="en-US" sz="2800" dirty="0" smtClean="0">
                <a:latin typeface="HGP創英角ﾎﾟｯﾌﾟ体" pitchFamily="50" charset="-128"/>
                <a:ea typeface="HGP創英角ﾎﾟｯﾌﾟ体" pitchFamily="50" charset="-128"/>
              </a:rPr>
              <a:t>「この法律は、高齢者に対する虐待が深刻な状況にあり、</a:t>
            </a:r>
            <a:r>
              <a:rPr lang="ja-JP" altLang="en-US" sz="2800" b="1" u="sng" dirty="0" smtClean="0">
                <a:solidFill>
                  <a:srgbClr val="FF0000"/>
                </a:solidFill>
                <a:latin typeface="HGP創英角ﾎﾟｯﾌﾟ体" pitchFamily="50" charset="-128"/>
                <a:ea typeface="HGP創英角ﾎﾟｯﾌﾟ体" pitchFamily="50" charset="-128"/>
              </a:rPr>
              <a:t>高齢者の尊厳の保持</a:t>
            </a:r>
            <a:r>
              <a:rPr lang="ja-JP" altLang="en-US" sz="2800" dirty="0" smtClean="0">
                <a:latin typeface="HGP創英角ﾎﾟｯﾌﾟ体" pitchFamily="50" charset="-128"/>
                <a:ea typeface="HGP創英角ﾎﾟｯﾌﾟ体" pitchFamily="50" charset="-128"/>
              </a:rPr>
              <a:t>にとって高齢者の虐待を防止することが極めて重要であること等をかんがみ、高齢者虐待を受けた高齢者に対する保護のための措置、養護者の負担軽減を図ること等の養護者に対する養護者による高齢者虐待の防止に資する支援（以下「養護者に対する支援」という）のための措置等を定めることにより、高齢者虐待の防止、養護者に対する支援等に関する施策を推進し、もって</a:t>
            </a:r>
            <a:r>
              <a:rPr lang="ja-JP" altLang="en-US" sz="2800" b="1" u="sng" dirty="0" smtClean="0">
                <a:solidFill>
                  <a:srgbClr val="FF0000"/>
                </a:solidFill>
                <a:latin typeface="HGP創英角ﾎﾟｯﾌﾟ体" pitchFamily="50" charset="-128"/>
                <a:ea typeface="HGP創英角ﾎﾟｯﾌﾟ体" pitchFamily="50" charset="-128"/>
              </a:rPr>
              <a:t>高齢者の権利利益の擁護に資すること</a:t>
            </a:r>
            <a:r>
              <a:rPr lang="ja-JP" altLang="en-US" sz="2800" dirty="0" smtClean="0">
                <a:latin typeface="HGP創英角ﾎﾟｯﾌﾟ体" pitchFamily="50" charset="-128"/>
                <a:ea typeface="HGP創英角ﾎﾟｯﾌﾟ体" pitchFamily="50" charset="-128"/>
              </a:rPr>
              <a:t>を目的とする。」</a:t>
            </a:r>
            <a:endParaRPr lang="en-US" altLang="ja-JP" sz="2800" dirty="0" smtClean="0">
              <a:latin typeface="HGP創英角ﾎﾟｯﾌﾟ体" pitchFamily="50" charset="-128"/>
              <a:ea typeface="HGP創英角ﾎﾟｯﾌﾟ体" pitchFamily="50" charset="-128"/>
            </a:endParaRPr>
          </a:p>
          <a:p>
            <a:pPr marL="0" indent="0">
              <a:buFont typeface="Arial" charset="0"/>
              <a:buNone/>
            </a:pPr>
            <a:r>
              <a:rPr lang="ja-JP" altLang="en-US" sz="2800" dirty="0" smtClean="0">
                <a:latin typeface="HGP創英角ﾎﾟｯﾌﾟ体" pitchFamily="50" charset="-128"/>
                <a:ea typeface="HGP創英角ﾎﾟｯﾌﾟ体" pitchFamily="50" charset="-128"/>
              </a:rPr>
              <a:t>　　　　　　　　　　　　　　　（第１条　目的）</a:t>
            </a:r>
            <a:endParaRPr lang="ja-JP" altLang="en-US" dirty="0" smtClean="0">
              <a:latin typeface="HGP創英角ﾎﾟｯﾌﾟ体" pitchFamily="50" charset="-128"/>
              <a:ea typeface="HGP創英角ﾎﾟｯﾌﾟ体" pitchFamily="50" charset="-128"/>
            </a:endParaRPr>
          </a:p>
          <a:p>
            <a:endParaRPr lang="ja-JP" altLang="en-US" dirty="0" smtClean="0"/>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施設管理者としての責務</a:t>
            </a:r>
            <a:endParaRPr kumimoji="1" lang="ja-JP" altLang="en-US" dirty="0">
              <a:latin typeface="HGP創英角ﾎﾟｯﾌﾟ体" pitchFamily="50" charset="-128"/>
              <a:ea typeface="HGP創英角ﾎﾟｯﾌﾟ体" pitchFamily="50" charset="-128"/>
            </a:endParaRPr>
          </a:p>
        </p:txBody>
      </p:sp>
      <p:sp>
        <p:nvSpPr>
          <p:cNvPr id="3" name="コンテンツ プレースホルダ 2"/>
          <p:cNvSpPr>
            <a:spLocks noGrp="1"/>
          </p:cNvSpPr>
          <p:nvPr>
            <p:ph sz="quarter" idx="1"/>
          </p:nvPr>
        </p:nvSpPr>
        <p:spPr/>
        <p:txBody>
          <a:bodyPr>
            <a:normAutofit/>
          </a:bodyPr>
          <a:lstStyle/>
          <a:p>
            <a:endParaRPr kumimoji="1" lang="en-US" altLang="ja-JP" dirty="0" smtClean="0"/>
          </a:p>
          <a:p>
            <a:pPr>
              <a:buNone/>
            </a:pPr>
            <a:r>
              <a:rPr kumimoji="1" lang="ja-JP" altLang="en-US" sz="3200" dirty="0" smtClean="0">
                <a:latin typeface="HGP創英角ﾎﾟｯﾌﾟ体" pitchFamily="50" charset="-128"/>
                <a:ea typeface="HGP創英角ﾎﾟｯﾌﾟ体" pitchFamily="50" charset="-128"/>
              </a:rPr>
              <a:t>１　利用者への対応</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２　家族への対応</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３　虐待者への対応</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４　他の職員への対応</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５　相談者の保護</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６　施設全体の取組み</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７　行政への報告と協力</a:t>
            </a:r>
          </a:p>
          <a:p>
            <a:pPr>
              <a:buNone/>
            </a:pPr>
            <a:endParaRPr lang="en-US" altLang="ja-JP" dirty="0" smtClean="0"/>
          </a:p>
          <a:p>
            <a:pPr>
              <a:buNone/>
            </a:pPr>
            <a:endParaRPr kumimoji="1" lang="ja-JP" altLang="en-US" dirty="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50</a:t>
            </a:fld>
            <a:endParaRPr kumimoji="1" lang="ja-JP"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HGP創英角ﾎﾟｯﾌﾟ体" pitchFamily="50" charset="-128"/>
                <a:ea typeface="HGP創英角ﾎﾟｯﾌﾟ体" pitchFamily="50" charset="-128"/>
              </a:rPr>
              <a:t>再発防止に向けた取組み</a:t>
            </a:r>
            <a:endParaRPr kumimoji="1" lang="ja-JP" altLang="en-US" dirty="0">
              <a:latin typeface="HGP創英角ﾎﾟｯﾌﾟ体" pitchFamily="50" charset="-128"/>
              <a:ea typeface="HGP創英角ﾎﾟｯﾌﾟ体" pitchFamily="50" charset="-128"/>
            </a:endParaRPr>
          </a:p>
        </p:txBody>
      </p:sp>
      <p:sp>
        <p:nvSpPr>
          <p:cNvPr id="3" name="コンテンツ プレースホルダ 2"/>
          <p:cNvSpPr>
            <a:spLocks noGrp="1"/>
          </p:cNvSpPr>
          <p:nvPr>
            <p:ph sz="quarter" idx="1"/>
          </p:nvPr>
        </p:nvSpPr>
        <p:spPr/>
        <p:txBody>
          <a:bodyPr>
            <a:normAutofit/>
          </a:bodyPr>
          <a:lstStyle/>
          <a:p>
            <a:pPr>
              <a:buNone/>
            </a:pPr>
            <a:endParaRPr lang="en-US" altLang="ja-JP" dirty="0" smtClean="0"/>
          </a:p>
          <a:p>
            <a:pPr>
              <a:buNone/>
            </a:pPr>
            <a:r>
              <a:rPr lang="ja-JP" altLang="en-US" dirty="0" smtClean="0">
                <a:latin typeface="HGP創英角ﾎﾟｯﾌﾟ体" pitchFamily="50" charset="-128"/>
                <a:ea typeface="HGP創英角ﾎﾟｯﾌﾟ体" pitchFamily="50" charset="-128"/>
              </a:rPr>
              <a:t>１　虐待事例、発生原因の調査分析</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２　再発防止に向けた職員会議の活性化</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３　苦情受付、処理体制の見直しと組織としての</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　　体制の明確化</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４　個別ケア（不適切なケア改善の重視）の充実</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５　職場内研修の徹底</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６　働きやすい職場環境の実現</a:t>
            </a: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７　開かれた施設づくり</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51</a:t>
            </a:fld>
            <a:endParaRPr kumimoji="1" lang="ja-JP" altLang="en-US"/>
          </a:p>
        </p:txBody>
      </p:sp>
      <p:pic>
        <p:nvPicPr>
          <p:cNvPr id="2057" name="Picture 9" descr="D:\Users\46630581\AppData\Local\Microsoft\Windows\Temporary Internet Files\Content.IE5\2754BL3D\gatag-00011353[1].jpg"/>
          <p:cNvPicPr>
            <a:picLocks noChangeAspect="1" noChangeArrowheads="1"/>
          </p:cNvPicPr>
          <p:nvPr/>
        </p:nvPicPr>
        <p:blipFill>
          <a:blip r:embed="rId3" cstate="print"/>
          <a:srcRect/>
          <a:stretch>
            <a:fillRect/>
          </a:stretch>
        </p:blipFill>
        <p:spPr bwMode="auto">
          <a:xfrm>
            <a:off x="6804248" y="144016"/>
            <a:ext cx="1979712" cy="1979712"/>
          </a:xfrm>
          <a:prstGeom prst="rect">
            <a:avLst/>
          </a:prstGeom>
          <a:noFill/>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2636912"/>
            <a:ext cx="7772400" cy="1143000"/>
          </a:xfrm>
        </p:spPr>
        <p:txBody>
          <a:bodyPr>
            <a:normAutofit/>
          </a:bodyPr>
          <a:lstStyle/>
          <a:p>
            <a:pPr algn="ctr"/>
            <a:r>
              <a:rPr kumimoji="1" lang="ja-JP" altLang="en-US" sz="5400" dirty="0" smtClean="0">
                <a:latin typeface="HG創英角ﾎﾟｯﾌﾟ体" pitchFamily="49" charset="-128"/>
                <a:ea typeface="HG創英角ﾎﾟｯﾌﾟ体" pitchFamily="49" charset="-128"/>
              </a:rPr>
              <a:t>お疲れ様でした</a:t>
            </a:r>
            <a:endParaRPr kumimoji="1" lang="ja-JP" altLang="en-US" sz="5400" dirty="0">
              <a:latin typeface="HG創英角ﾎﾟｯﾌﾟ体" pitchFamily="49" charset="-128"/>
              <a:ea typeface="HG創英角ﾎﾟｯﾌﾟ体" pitchFamily="49" charset="-128"/>
            </a:endParaRPr>
          </a:p>
        </p:txBody>
      </p:sp>
      <p:sp>
        <p:nvSpPr>
          <p:cNvPr id="3" name="スライド番号プレースホルダ 2"/>
          <p:cNvSpPr>
            <a:spLocks noGrp="1"/>
          </p:cNvSpPr>
          <p:nvPr>
            <p:ph type="sldNum" sz="quarter" idx="12"/>
          </p:nvPr>
        </p:nvSpPr>
        <p:spPr/>
        <p:txBody>
          <a:bodyPr/>
          <a:lstStyle/>
          <a:p>
            <a:fld id="{D2D8002D-B5B0-4BAC-B1F6-782DDCCE6D9C}" type="slidenum">
              <a:rPr kumimoji="1" lang="ja-JP" altLang="en-US" smtClean="0"/>
              <a:pPr/>
              <a:t>52</a:t>
            </a:fld>
            <a:endParaRPr kumimoji="1" lang="ja-JP" altLang="en-US"/>
          </a:p>
        </p:txBody>
      </p:sp>
      <p:pic>
        <p:nvPicPr>
          <p:cNvPr id="1028" name="Picture 4" descr="「無料イラスト　安心」の画像検索結果">
            <a:hlinkClick r:id="rId3"/>
          </p:cNvPr>
          <p:cNvPicPr>
            <a:picLocks noChangeAspect="1" noChangeArrowheads="1"/>
          </p:cNvPicPr>
          <p:nvPr/>
        </p:nvPicPr>
        <p:blipFill>
          <a:blip r:embed="rId4" cstate="print"/>
          <a:srcRect/>
          <a:stretch>
            <a:fillRect/>
          </a:stretch>
        </p:blipFill>
        <p:spPr bwMode="auto">
          <a:xfrm>
            <a:off x="6156176" y="543566"/>
            <a:ext cx="2987824" cy="2059464"/>
          </a:xfrm>
          <a:prstGeom prst="rect">
            <a:avLst/>
          </a:prstGeom>
          <a:noFill/>
        </p:spPr>
      </p:pic>
      <p:pic>
        <p:nvPicPr>
          <p:cNvPr id="1032" name="Picture 8" descr="「無料イラスト　安心」の画像検索結果">
            <a:hlinkClick r:id="rId5"/>
          </p:cNvPr>
          <p:cNvPicPr>
            <a:picLocks noChangeAspect="1" noChangeArrowheads="1"/>
          </p:cNvPicPr>
          <p:nvPr/>
        </p:nvPicPr>
        <p:blipFill>
          <a:blip r:embed="rId6" cstate="print"/>
          <a:srcRect/>
          <a:stretch>
            <a:fillRect/>
          </a:stretch>
        </p:blipFill>
        <p:spPr bwMode="auto">
          <a:xfrm>
            <a:off x="899592" y="2780928"/>
            <a:ext cx="3790950" cy="374332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latin typeface="HGP創英角ﾎﾟｯﾌﾟ体" pitchFamily="50" charset="-128"/>
                <a:ea typeface="HGP創英角ﾎﾟｯﾌﾟ体" pitchFamily="50" charset="-128"/>
              </a:rPr>
              <a:t>高齢者虐待防止法上の定義</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6</a:t>
            </a:fld>
            <a:endParaRPr kumimoji="1" lang="ja-JP" altLang="en-US" dirty="0"/>
          </a:p>
        </p:txBody>
      </p:sp>
      <p:sp>
        <p:nvSpPr>
          <p:cNvPr id="3" name="コンテンツ プレースホルダ 2"/>
          <p:cNvSpPr>
            <a:spLocks noGrp="1"/>
          </p:cNvSpPr>
          <p:nvPr>
            <p:ph sz="quarter" idx="1"/>
          </p:nvPr>
        </p:nvSpPr>
        <p:spPr>
          <a:xfrm>
            <a:off x="914400" y="1447800"/>
            <a:ext cx="7772400" cy="4789512"/>
          </a:xfrm>
        </p:spPr>
        <p:txBody>
          <a:bodyPr>
            <a:normAutofit fontScale="92500" lnSpcReduction="10000"/>
          </a:bodyPr>
          <a:lstStyle/>
          <a:p>
            <a:pPr>
              <a:buNone/>
            </a:pPr>
            <a:endParaRPr kumimoji="1" lang="en-US" altLang="ja-JP" dirty="0" smtClean="0"/>
          </a:p>
          <a:p>
            <a:pPr>
              <a:buNone/>
            </a:pPr>
            <a:r>
              <a:rPr lang="ja-JP" altLang="en-US" sz="3200" dirty="0" smtClean="0">
                <a:latin typeface="HGP創英角ﾎﾟｯﾌﾟ体" pitchFamily="50" charset="-128"/>
                <a:ea typeface="HGP創英角ﾎﾟｯﾌﾟ体" pitchFamily="50" charset="-128"/>
              </a:rPr>
              <a:t>①「養護者による高齢者虐待」と　</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②「養介護施設従事者等による高齢者待」</a:t>
            </a:r>
            <a:endParaRPr lang="en-US" altLang="ja-JP" sz="3200" dirty="0" smtClean="0">
              <a:latin typeface="HGP創英角ﾎﾟｯﾌﾟ体" pitchFamily="50" charset="-128"/>
              <a:ea typeface="HGP創英角ﾎﾟｯﾌﾟ体" pitchFamily="50" charset="-128"/>
            </a:endParaRPr>
          </a:p>
          <a:p>
            <a:pPr>
              <a:buNone/>
            </a:pPr>
            <a:r>
              <a:rPr lang="ja-JP" altLang="en-US" sz="3200" dirty="0" smtClean="0">
                <a:latin typeface="HGP創英角ﾎﾟｯﾌﾟ体" pitchFamily="50" charset="-128"/>
                <a:ea typeface="HGP創英角ﾎﾟｯﾌﾟ体" pitchFamily="50" charset="-128"/>
              </a:rPr>
              <a:t>　　に分かれる</a:t>
            </a:r>
            <a:endParaRPr lang="en-US" altLang="ja-JP" sz="3200" dirty="0" smtClean="0">
              <a:latin typeface="HGP創英角ﾎﾟｯﾌﾟ体" pitchFamily="50" charset="-128"/>
              <a:ea typeface="HGP創英角ﾎﾟｯﾌﾟ体" pitchFamily="50" charset="-128"/>
            </a:endParaRPr>
          </a:p>
          <a:p>
            <a:pPr>
              <a:buNone/>
            </a:pPr>
            <a:endParaRPr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「高齢者」とは、６５歳以上の者</a:t>
            </a:r>
            <a:endParaRPr lang="en-US" altLang="ja-JP" sz="3200" dirty="0" smtClean="0">
              <a:latin typeface="HGP創英角ﾎﾟｯﾌﾟ体" pitchFamily="50" charset="-128"/>
              <a:ea typeface="HGP創英角ﾎﾟｯﾌﾟ体" pitchFamily="50" charset="-128"/>
            </a:endParaRPr>
          </a:p>
          <a:p>
            <a:pPr>
              <a:buNone/>
            </a:pPr>
            <a:endParaRPr lang="en-US" altLang="ja-JP" sz="3200" dirty="0" smtClean="0">
              <a:latin typeface="HGP創英角ﾎﾟｯﾌﾟ体" pitchFamily="50" charset="-128"/>
              <a:ea typeface="HGP創英角ﾎﾟｯﾌﾟ体" pitchFamily="50" charset="-128"/>
            </a:endParaRPr>
          </a:p>
          <a:p>
            <a:r>
              <a:rPr lang="ja-JP" altLang="en-US" sz="3200" dirty="0" smtClean="0">
                <a:latin typeface="HGP創英角ﾎﾟｯﾌﾟ体" pitchFamily="50" charset="-128"/>
                <a:ea typeface="HGP創英角ﾎﾟｯﾌﾟ体" pitchFamily="50" charset="-128"/>
              </a:rPr>
              <a:t>５つの類型</a:t>
            </a:r>
            <a:endParaRPr lang="en-US" altLang="ja-JP" sz="2400" dirty="0" smtClean="0">
              <a:latin typeface="HGP創英角ﾎﾟｯﾌﾟ体" pitchFamily="50" charset="-128"/>
              <a:ea typeface="HGP創英角ﾎﾟｯﾌﾟ体" pitchFamily="50" charset="-128"/>
            </a:endParaRPr>
          </a:p>
          <a:p>
            <a:pPr>
              <a:buNone/>
            </a:pPr>
            <a:r>
              <a:rPr lang="ja-JP" altLang="en-US" sz="2400" dirty="0" smtClean="0">
                <a:latin typeface="HGP創英角ﾎﾟｯﾌﾟ体" pitchFamily="50" charset="-128"/>
                <a:ea typeface="HGP創英角ﾎﾟｯﾌﾟ体" pitchFamily="50" charset="-128"/>
              </a:rPr>
              <a:t>　</a:t>
            </a:r>
            <a:r>
              <a:rPr lang="ja-JP" altLang="en-US" sz="2800" dirty="0" smtClean="0">
                <a:latin typeface="HGP創英角ﾎﾟｯﾌﾟ体" pitchFamily="50" charset="-128"/>
                <a:ea typeface="HGP創英角ﾎﾟｯﾌﾟ体" pitchFamily="50" charset="-128"/>
              </a:rPr>
              <a:t>身体的虐待、ネグレクト、心理的虐待、性的虐待</a:t>
            </a:r>
            <a:endParaRPr lang="en-US" altLang="ja-JP" sz="2800" dirty="0" smtClean="0">
              <a:latin typeface="HGP創英角ﾎﾟｯﾌﾟ体" pitchFamily="50" charset="-128"/>
              <a:ea typeface="HGP創英角ﾎﾟｯﾌﾟ体" pitchFamily="50" charset="-128"/>
            </a:endParaRPr>
          </a:p>
          <a:p>
            <a:pPr>
              <a:buNone/>
            </a:pPr>
            <a:r>
              <a:rPr lang="ja-JP" altLang="en-US" sz="2800" dirty="0" smtClean="0">
                <a:latin typeface="HGP創英角ﾎﾟｯﾌﾟ体" pitchFamily="50" charset="-128"/>
                <a:ea typeface="HGP創英角ﾎﾟｯﾌﾟ体" pitchFamily="50" charset="-128"/>
              </a:rPr>
              <a:t>　経済的虐待</a:t>
            </a:r>
            <a:endParaRPr lang="en-US" altLang="ja-JP" sz="3200" dirty="0" smtClean="0">
              <a:latin typeface="HGP創英角ﾎﾟｯﾌﾟ体" pitchFamily="50" charset="-128"/>
              <a:ea typeface="HGP創英角ﾎﾟｯﾌﾟ体" pitchFamily="50" charset="-128"/>
            </a:endParaRPr>
          </a:p>
          <a:p>
            <a:endParaRPr lang="en-US" altLang="ja-JP" sz="3200" dirty="0" smtClean="0"/>
          </a:p>
          <a:p>
            <a:pPr>
              <a:buNone/>
            </a:pPr>
            <a:endParaRPr kumimoji="1" lang="en-US" altLang="ja-JP" sz="3200" dirty="0" smtClean="0"/>
          </a:p>
          <a:p>
            <a:endParaRPr kumimoji="1" lang="ja-JP"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260648"/>
            <a:ext cx="7772400" cy="796950"/>
          </a:xfrm>
        </p:spPr>
        <p:txBody>
          <a:bodyPr/>
          <a:lstStyle/>
          <a:p>
            <a:r>
              <a:rPr lang="ja-JP" altLang="en-US" dirty="0" smtClean="0">
                <a:latin typeface="HGP創英角ﾎﾟｯﾌﾟ体" pitchFamily="50" charset="-128"/>
                <a:ea typeface="HGP創英角ﾎﾟｯﾌﾟ体" pitchFamily="50" charset="-128"/>
              </a:rPr>
              <a:t>養介護施設従事者等の定義</a:t>
            </a:r>
            <a:endParaRPr kumimoji="1" lang="ja-JP" altLang="en-US" dirty="0">
              <a:latin typeface="HGP創英角ﾎﾟｯﾌﾟ体" pitchFamily="50" charset="-128"/>
              <a:ea typeface="HGP創英角ﾎﾟｯﾌﾟ体" pitchFamily="50" charset="-128"/>
            </a:endParaRPr>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7</a:t>
            </a:fld>
            <a:endParaRPr kumimoji="1" lang="ja-JP" altLang="en-US" dirty="0"/>
          </a:p>
        </p:txBody>
      </p:sp>
      <p:sp>
        <p:nvSpPr>
          <p:cNvPr id="3" name="コンテンツ プレースホルダ 2"/>
          <p:cNvSpPr>
            <a:spLocks noGrp="1"/>
          </p:cNvSpPr>
          <p:nvPr>
            <p:ph sz="quarter" idx="1"/>
          </p:nvPr>
        </p:nvSpPr>
        <p:spPr>
          <a:xfrm>
            <a:off x="914400" y="1052736"/>
            <a:ext cx="7772400" cy="5544616"/>
          </a:xfrm>
        </p:spPr>
        <p:txBody>
          <a:bodyPr/>
          <a:lstStyle/>
          <a:p>
            <a:pPr>
              <a:buNone/>
            </a:pPr>
            <a:r>
              <a:rPr kumimoji="1" lang="ja-JP" altLang="en-US" dirty="0" smtClean="0">
                <a:latin typeface="HGP創英角ﾎﾟｯﾌﾟ体" pitchFamily="50" charset="-128"/>
                <a:ea typeface="HGP創英角ﾎﾟｯﾌﾟ体" pitchFamily="50" charset="-128"/>
              </a:rPr>
              <a:t>養介護施設従事者等とは</a:t>
            </a:r>
            <a:endParaRPr kumimoji="1"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pPr>
              <a:buNone/>
            </a:pPr>
            <a:r>
              <a:rPr lang="ja-JP" altLang="en-US" dirty="0" smtClean="0">
                <a:latin typeface="HGP創英角ﾎﾟｯﾌﾟ体" pitchFamily="50" charset="-128"/>
                <a:ea typeface="HGP創英角ﾎﾟｯﾌﾟ体" pitchFamily="50" charset="-128"/>
              </a:rPr>
              <a:t>これらの養介護施設や養介護事業に従事する人</a:t>
            </a:r>
            <a:endParaRPr kumimoji="1" lang="en-US" altLang="ja-JP" dirty="0" smtClean="0">
              <a:latin typeface="HGP創英角ﾎﾟｯﾌﾟ体" pitchFamily="50" charset="-128"/>
              <a:ea typeface="HGP創英角ﾎﾟｯﾌﾟ体" pitchFamily="50" charset="-128"/>
            </a:endParaRPr>
          </a:p>
        </p:txBody>
      </p:sp>
      <p:graphicFrame>
        <p:nvGraphicFramePr>
          <p:cNvPr id="10" name="表 9"/>
          <p:cNvGraphicFramePr>
            <a:graphicFrameLocks noGrp="1"/>
          </p:cNvGraphicFramePr>
          <p:nvPr/>
        </p:nvGraphicFramePr>
        <p:xfrm>
          <a:off x="827584" y="1628800"/>
          <a:ext cx="7992888" cy="4181709"/>
        </p:xfrm>
        <a:graphic>
          <a:graphicData uri="http://schemas.openxmlformats.org/drawingml/2006/table">
            <a:tbl>
              <a:tblPr firstRow="1" bandRow="1">
                <a:tableStyleId>{5C22544A-7EE6-4342-B048-85BDC9FD1C3A}</a:tableStyleId>
              </a:tblPr>
              <a:tblGrid>
                <a:gridCol w="1656184"/>
                <a:gridCol w="2808312"/>
                <a:gridCol w="3528392"/>
              </a:tblGrid>
              <a:tr h="576064">
                <a:tc>
                  <a:txBody>
                    <a:bodyPr/>
                    <a:lstStyle/>
                    <a:p>
                      <a:pPr algn="ctr"/>
                      <a:endParaRPr kumimoji="1" lang="ja-JP" altLang="en-US" sz="2000" b="0" dirty="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HGP創英角ﾎﾟｯﾌﾟ体" pitchFamily="50" charset="-128"/>
                          <a:ea typeface="HGP創英角ﾎﾟｯﾌﾟ体" pitchFamily="50" charset="-128"/>
                        </a:rPr>
                        <a:t>養介護施設</a:t>
                      </a:r>
                      <a:endParaRPr kumimoji="1" lang="en-US" altLang="ja-JP" sz="2000" b="1" dirty="0" smtClean="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2000" b="1" dirty="0" smtClean="0">
                          <a:solidFill>
                            <a:schemeClr val="tx1"/>
                          </a:solidFill>
                          <a:latin typeface="HGP創英角ﾎﾟｯﾌﾟ体" pitchFamily="50" charset="-128"/>
                          <a:ea typeface="HGP創英角ﾎﾟｯﾌﾟ体" pitchFamily="50" charset="-128"/>
                        </a:rPr>
                        <a:t>養介護事業</a:t>
                      </a:r>
                      <a:endParaRPr kumimoji="1" lang="en-US" altLang="ja-JP" sz="2000" b="1" dirty="0" smtClean="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080120">
                <a:tc>
                  <a:txBody>
                    <a:bodyPr/>
                    <a:lstStyle/>
                    <a:p>
                      <a:pPr algn="ctr"/>
                      <a:r>
                        <a:rPr kumimoji="1" lang="ja-JP" altLang="en-US" sz="2000" b="0" dirty="0" smtClean="0">
                          <a:solidFill>
                            <a:schemeClr val="tx1"/>
                          </a:solidFill>
                          <a:latin typeface="HGP創英角ﾎﾟｯﾌﾟ体" pitchFamily="50" charset="-128"/>
                          <a:ea typeface="HGP創英角ﾎﾟｯﾌﾟ体" pitchFamily="50" charset="-128"/>
                        </a:rPr>
                        <a:t>老人福祉法による規定</a:t>
                      </a:r>
                      <a:endParaRPr kumimoji="1" lang="ja-JP" altLang="en-US" sz="2000" b="0" dirty="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latin typeface="HGP創英角ﾎﾟｯﾌﾟ体" pitchFamily="50" charset="-128"/>
                          <a:ea typeface="HGP創英角ﾎﾟｯﾌﾟ体" pitchFamily="50" charset="-128"/>
                        </a:rPr>
                        <a:t>老人福祉施設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有料老人ホーム</a:t>
                      </a:r>
                      <a:endParaRPr kumimoji="1" lang="en-US" altLang="ja-JP" sz="2000" b="0" dirty="0" smtClean="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latin typeface="HGP創英角ﾎﾟｯﾌﾟ体" pitchFamily="50" charset="-128"/>
                          <a:ea typeface="HGP創英角ﾎﾟｯﾌﾟ体" pitchFamily="50" charset="-128"/>
                        </a:rPr>
                        <a:t>老人居宅生活支援事業</a:t>
                      </a:r>
                      <a:endParaRPr kumimoji="1" lang="en-US" altLang="ja-JP" sz="2000" b="0" dirty="0" smtClean="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525525">
                <a:tc>
                  <a:txBody>
                    <a:bodyPr/>
                    <a:lstStyle/>
                    <a:p>
                      <a:pPr algn="ctr"/>
                      <a:r>
                        <a:rPr kumimoji="1" lang="ja-JP" altLang="en-US" sz="2000" b="0" dirty="0" smtClean="0">
                          <a:solidFill>
                            <a:schemeClr val="tx1"/>
                          </a:solidFill>
                          <a:latin typeface="HGP創英角ﾎﾟｯﾌﾟ体" pitchFamily="50" charset="-128"/>
                          <a:ea typeface="HGP創英角ﾎﾟｯﾌﾟ体" pitchFamily="50" charset="-128"/>
                        </a:rPr>
                        <a:t>介護保険法による規定</a:t>
                      </a:r>
                      <a:endParaRPr kumimoji="1" lang="ja-JP" altLang="en-US" sz="2000" b="0" dirty="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latin typeface="HGP創英角ﾎﾟｯﾌﾟ体" pitchFamily="50" charset="-128"/>
                          <a:ea typeface="HGP創英角ﾎﾟｯﾌﾟ体" pitchFamily="50" charset="-128"/>
                        </a:rPr>
                        <a:t>介護老人福祉施設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介護老人保健施設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介護療養型医療施設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地域密着型</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　　介護老人福祉施設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地域包括支援センター</a:t>
                      </a:r>
                      <a:endParaRPr kumimoji="1" lang="ja-JP" altLang="en-US" sz="2000" b="0" dirty="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kumimoji="1" lang="ja-JP" altLang="en-US" sz="2000" b="0" dirty="0" smtClean="0">
                          <a:solidFill>
                            <a:schemeClr val="tx1"/>
                          </a:solidFill>
                          <a:latin typeface="HGP創英角ﾎﾟｯﾌﾟ体" pitchFamily="50" charset="-128"/>
                          <a:ea typeface="HGP創英角ﾎﾟｯﾌﾟ体" pitchFamily="50" charset="-128"/>
                        </a:rPr>
                        <a:t>居宅サービス事業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地域密着型サービス事業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居宅介護支援事業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介護予防サービス事業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地域密着型</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　　　介護予防サービス事業</a:t>
                      </a:r>
                      <a:endParaRPr kumimoji="1" lang="en-US" altLang="ja-JP" sz="2000" b="0" dirty="0" smtClean="0">
                        <a:solidFill>
                          <a:schemeClr val="tx1"/>
                        </a:solidFill>
                        <a:latin typeface="HGP創英角ﾎﾟｯﾌﾟ体" pitchFamily="50" charset="-128"/>
                        <a:ea typeface="HGP創英角ﾎﾟｯﾌﾟ体" pitchFamily="50" charset="-128"/>
                      </a:endParaRPr>
                    </a:p>
                    <a:p>
                      <a:r>
                        <a:rPr kumimoji="1" lang="ja-JP" altLang="en-US" sz="2000" b="0" dirty="0" smtClean="0">
                          <a:solidFill>
                            <a:schemeClr val="tx1"/>
                          </a:solidFill>
                          <a:latin typeface="HGP創英角ﾎﾟｯﾌﾟ体" pitchFamily="50" charset="-128"/>
                          <a:ea typeface="HGP創英角ﾎﾟｯﾌﾟ体" pitchFamily="50" charset="-128"/>
                        </a:rPr>
                        <a:t>介護予防支援事業</a:t>
                      </a:r>
                      <a:endParaRPr kumimoji="1" lang="ja-JP" altLang="en-US" sz="2000" b="0" dirty="0">
                        <a:solidFill>
                          <a:schemeClr val="tx1"/>
                        </a:solidFill>
                        <a:latin typeface="HGP創英角ﾎﾟｯﾌﾟ体" pitchFamily="50" charset="-128"/>
                        <a:ea typeface="HGP創英角ﾎﾟｯﾌﾟ体"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latin typeface="HGP創英角ﾎﾟｯﾌﾟ体" pitchFamily="50" charset="-128"/>
                <a:ea typeface="HGP創英角ﾎﾟｯﾌﾟ体" pitchFamily="50" charset="-128"/>
              </a:rPr>
              <a:t>養介護施設</a:t>
            </a:r>
            <a:r>
              <a:rPr lang="ja-JP" altLang="en-US" dirty="0" smtClean="0">
                <a:latin typeface="HGP創英角ﾎﾟｯﾌﾟ体" pitchFamily="50" charset="-128"/>
                <a:ea typeface="HGP創英角ﾎﾟｯﾌﾟ体" pitchFamily="50" charset="-128"/>
              </a:rPr>
              <a:t>従事者等</a:t>
            </a:r>
            <a:r>
              <a:rPr kumimoji="1" lang="ja-JP" altLang="en-US" dirty="0" smtClean="0">
                <a:latin typeface="HGP創英角ﾎﾟｯﾌﾟ体" pitchFamily="50" charset="-128"/>
                <a:ea typeface="HGP創英角ﾎﾟｯﾌﾟ体" pitchFamily="50" charset="-128"/>
              </a:rPr>
              <a:t>の責務</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8</a:t>
            </a:fld>
            <a:endParaRPr kumimoji="1" lang="ja-JP" altLang="en-US"/>
          </a:p>
        </p:txBody>
      </p:sp>
      <p:sp>
        <p:nvSpPr>
          <p:cNvPr id="3" name="コンテンツ プレースホルダ 2"/>
          <p:cNvSpPr>
            <a:spLocks noGrp="1"/>
          </p:cNvSpPr>
          <p:nvPr>
            <p:ph sz="quarter" idx="1"/>
          </p:nvPr>
        </p:nvSpPr>
        <p:spPr>
          <a:xfrm>
            <a:off x="914400" y="1447800"/>
            <a:ext cx="7772400" cy="5005536"/>
          </a:xfrm>
        </p:spPr>
        <p:txBody>
          <a:bodyPr>
            <a:normAutofit lnSpcReduction="10000"/>
          </a:bodyPr>
          <a:lstStyle/>
          <a:p>
            <a:endParaRPr kumimoji="1" lang="en-US" altLang="ja-JP" dirty="0" smtClean="0"/>
          </a:p>
          <a:p>
            <a:pPr>
              <a:buNone/>
            </a:pPr>
            <a:r>
              <a:rPr lang="ja-JP" altLang="en-US" sz="3000" dirty="0" smtClean="0">
                <a:latin typeface="HGP創英角ﾎﾟｯﾌﾟ体" pitchFamily="50" charset="-128"/>
                <a:ea typeface="HGP創英角ﾎﾟｯﾌﾟ体" pitchFamily="50" charset="-128"/>
              </a:rPr>
              <a:t>１　高齢者虐待の早期発見（法第</a:t>
            </a:r>
            <a:r>
              <a:rPr lang="en-US" altLang="ja-JP" sz="3000" dirty="0" smtClean="0">
                <a:latin typeface="HGP創英角ﾎﾟｯﾌﾟ体" pitchFamily="50" charset="-128"/>
                <a:ea typeface="HGP創英角ﾎﾟｯﾌﾟ体" pitchFamily="50" charset="-128"/>
              </a:rPr>
              <a:t>5</a:t>
            </a:r>
            <a:r>
              <a:rPr lang="ja-JP" altLang="en-US" sz="3000" dirty="0" smtClean="0">
                <a:latin typeface="HGP創英角ﾎﾟｯﾌﾟ体" pitchFamily="50" charset="-128"/>
                <a:ea typeface="HGP創英角ﾎﾟｯﾌﾟ体" pitchFamily="50" charset="-128"/>
              </a:rPr>
              <a:t>条）</a:t>
            </a:r>
            <a:endParaRPr lang="en-US" altLang="ja-JP" sz="3000" dirty="0" smtClean="0">
              <a:latin typeface="HGP創英角ﾎﾟｯﾌﾟ体" pitchFamily="50" charset="-128"/>
              <a:ea typeface="HGP創英角ﾎﾟｯﾌﾟ体" pitchFamily="50" charset="-128"/>
            </a:endParaRPr>
          </a:p>
          <a:p>
            <a:endParaRPr lang="en-US" altLang="ja-JP" sz="3000" dirty="0" smtClean="0">
              <a:latin typeface="HGP創英角ﾎﾟｯﾌﾟ体" pitchFamily="50" charset="-128"/>
              <a:ea typeface="HGP創英角ﾎﾟｯﾌﾟ体" pitchFamily="50" charset="-128"/>
            </a:endParaRPr>
          </a:p>
          <a:p>
            <a:pPr>
              <a:buNone/>
            </a:pPr>
            <a:r>
              <a:rPr lang="ja-JP" altLang="en-US" sz="3000" dirty="0" smtClean="0">
                <a:latin typeface="HGP創英角ﾎﾟｯﾌﾟ体" pitchFamily="50" charset="-128"/>
                <a:ea typeface="HGP創英角ﾎﾟｯﾌﾟ体" pitchFamily="50" charset="-128"/>
              </a:rPr>
              <a:t>２　養介護施設従事者等による高齢者虐待</a:t>
            </a:r>
            <a:endParaRPr lang="en-US" altLang="ja-JP" sz="3000" dirty="0" smtClean="0">
              <a:latin typeface="HGP創英角ﾎﾟｯﾌﾟ体" pitchFamily="50" charset="-128"/>
              <a:ea typeface="HGP創英角ﾎﾟｯﾌﾟ体" pitchFamily="50" charset="-128"/>
            </a:endParaRPr>
          </a:p>
          <a:p>
            <a:pPr>
              <a:buNone/>
            </a:pPr>
            <a:r>
              <a:rPr lang="ja-JP" altLang="en-US" sz="3000" dirty="0" smtClean="0">
                <a:latin typeface="HGP創英角ﾎﾟｯﾌﾟ体" pitchFamily="50" charset="-128"/>
                <a:ea typeface="HGP創英角ﾎﾟｯﾌﾟ体" pitchFamily="50" charset="-128"/>
              </a:rPr>
              <a:t>　　防止のための措置（法第</a:t>
            </a:r>
            <a:r>
              <a:rPr lang="en-US" altLang="ja-JP" sz="3000" dirty="0" smtClean="0">
                <a:latin typeface="HGP創英角ﾎﾟｯﾌﾟ体" pitchFamily="50" charset="-128"/>
                <a:ea typeface="HGP創英角ﾎﾟｯﾌﾟ体" pitchFamily="50" charset="-128"/>
              </a:rPr>
              <a:t>20</a:t>
            </a:r>
            <a:r>
              <a:rPr lang="ja-JP" altLang="en-US" sz="3000" dirty="0" smtClean="0">
                <a:latin typeface="HGP創英角ﾎﾟｯﾌﾟ体" pitchFamily="50" charset="-128"/>
                <a:ea typeface="HGP創英角ﾎﾟｯﾌﾟ体" pitchFamily="50" charset="-128"/>
              </a:rPr>
              <a:t>条）</a:t>
            </a:r>
            <a:endParaRPr lang="en-US" altLang="ja-JP" sz="3000" dirty="0" smtClean="0">
              <a:latin typeface="HGP創英角ﾎﾟｯﾌﾟ体" pitchFamily="50" charset="-128"/>
              <a:ea typeface="HGP創英角ﾎﾟｯﾌﾟ体" pitchFamily="50" charset="-128"/>
            </a:endParaRPr>
          </a:p>
          <a:p>
            <a:endParaRPr lang="en-US" altLang="ja-JP" sz="3000" dirty="0" smtClean="0">
              <a:latin typeface="HGP創英角ﾎﾟｯﾌﾟ体" pitchFamily="50" charset="-128"/>
              <a:ea typeface="HGP創英角ﾎﾟｯﾌﾟ体" pitchFamily="50" charset="-128"/>
            </a:endParaRPr>
          </a:p>
          <a:p>
            <a:pPr>
              <a:buNone/>
            </a:pPr>
            <a:r>
              <a:rPr lang="ja-JP" altLang="en-US" sz="3000" dirty="0" smtClean="0">
                <a:latin typeface="HGP創英角ﾎﾟｯﾌﾟ体" pitchFamily="50" charset="-128"/>
                <a:ea typeface="HGP創英角ﾎﾟｯﾌﾟ体" pitchFamily="50" charset="-128"/>
              </a:rPr>
              <a:t>３　通報義務（法第</a:t>
            </a:r>
            <a:r>
              <a:rPr lang="en-US" altLang="ja-JP" sz="3000" dirty="0" smtClean="0">
                <a:latin typeface="HGP創英角ﾎﾟｯﾌﾟ体" pitchFamily="50" charset="-128"/>
                <a:ea typeface="HGP創英角ﾎﾟｯﾌﾟ体" pitchFamily="50" charset="-128"/>
              </a:rPr>
              <a:t>21</a:t>
            </a:r>
            <a:r>
              <a:rPr lang="ja-JP" altLang="en-US" sz="3000" dirty="0" smtClean="0">
                <a:latin typeface="HGP創英角ﾎﾟｯﾌﾟ体" pitchFamily="50" charset="-128"/>
                <a:ea typeface="HGP創英角ﾎﾟｯﾌﾟ体" pitchFamily="50" charset="-128"/>
              </a:rPr>
              <a:t>条）</a:t>
            </a:r>
            <a:endParaRPr lang="en-US" altLang="ja-JP" sz="3000" dirty="0" smtClean="0">
              <a:latin typeface="HGP創英角ﾎﾟｯﾌﾟ体" pitchFamily="50" charset="-128"/>
              <a:ea typeface="HGP創英角ﾎﾟｯﾌﾟ体" pitchFamily="50" charset="-128"/>
            </a:endParaRPr>
          </a:p>
          <a:p>
            <a:pPr>
              <a:buNone/>
            </a:pPr>
            <a:r>
              <a:rPr lang="ja-JP" altLang="en-US" sz="3000" dirty="0" smtClean="0">
                <a:latin typeface="HGP創英角ﾎﾟｯﾌﾟ体" pitchFamily="50" charset="-128"/>
                <a:ea typeface="HGP創英角ﾎﾟｯﾌﾟ体" pitchFamily="50" charset="-128"/>
              </a:rPr>
              <a:t>　</a:t>
            </a:r>
            <a:r>
              <a:rPr lang="ja-JP" altLang="en-US" sz="2800" dirty="0" smtClean="0">
                <a:solidFill>
                  <a:srgbClr val="FF0000"/>
                </a:solidFill>
                <a:latin typeface="HGP創英角ﾎﾟｯﾌﾟ体" pitchFamily="50" charset="-128"/>
                <a:ea typeface="HGP創英角ﾎﾟｯﾌﾟ体" pitchFamily="50" charset="-128"/>
              </a:rPr>
              <a:t>「養介護施設従事者等による高齢者虐待を受けたと思われる高齢者を発見した場合は、速やかに、市町村に通報しなければならない。」</a:t>
            </a:r>
            <a:endParaRPr lang="en-US" altLang="ja-JP" sz="2800" dirty="0" smtClean="0">
              <a:solidFill>
                <a:srgbClr val="FF0000"/>
              </a:solidFill>
              <a:latin typeface="HGP創英角ﾎﾟｯﾌﾟ体" pitchFamily="50" charset="-128"/>
              <a:ea typeface="HGP創英角ﾎﾟｯﾌﾟ体" pitchFamily="50" charset="-128"/>
            </a:endParaRPr>
          </a:p>
          <a:p>
            <a:pPr>
              <a:buNone/>
            </a:pPr>
            <a:endParaRPr lang="en-US" altLang="ja-JP" sz="3000" dirty="0" smtClean="0"/>
          </a:p>
          <a:p>
            <a:endParaRPr lang="en-US" altLang="ja-JP" sz="2800" dirty="0" smtClean="0"/>
          </a:p>
          <a:p>
            <a:endParaRPr lang="en-US" altLang="ja-JP" sz="2800" dirty="0" smtClean="0"/>
          </a:p>
          <a:p>
            <a:endParaRPr lang="en-US" altLang="ja-JP" sz="2800" dirty="0" smtClean="0"/>
          </a:p>
          <a:p>
            <a:endParaRPr lang="en-US" altLang="ja-JP"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latin typeface="HGP創英角ﾎﾟｯﾌﾟ体" pitchFamily="50" charset="-128"/>
                <a:ea typeface="HGP創英角ﾎﾟｯﾌﾟ体" pitchFamily="50" charset="-128"/>
              </a:rPr>
              <a:t>守秘</a:t>
            </a:r>
            <a:r>
              <a:rPr kumimoji="1" lang="ja-JP" altLang="en-US" dirty="0" smtClean="0">
                <a:latin typeface="HGP創英角ﾎﾟｯﾌﾟ体" pitchFamily="50" charset="-128"/>
                <a:ea typeface="HGP創英角ﾎﾟｯﾌﾟ体" pitchFamily="50" charset="-128"/>
              </a:rPr>
              <a:t>義務と通報者保護</a:t>
            </a:r>
            <a:endParaRPr kumimoji="1" lang="ja-JP" altLang="en-US" dirty="0">
              <a:latin typeface="HGP創英角ﾎﾟｯﾌﾟ体" pitchFamily="50" charset="-128"/>
              <a:ea typeface="HGP創英角ﾎﾟｯﾌﾟ体" pitchFamily="50" charset="-128"/>
            </a:endParaRPr>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9</a:t>
            </a:fld>
            <a:endParaRPr kumimoji="1" lang="ja-JP" altLang="en-US"/>
          </a:p>
        </p:txBody>
      </p:sp>
      <p:sp>
        <p:nvSpPr>
          <p:cNvPr id="3" name="コンテンツ プレースホルダ 2"/>
          <p:cNvSpPr>
            <a:spLocks noGrp="1"/>
          </p:cNvSpPr>
          <p:nvPr>
            <p:ph sz="quarter" idx="1"/>
          </p:nvPr>
        </p:nvSpPr>
        <p:spPr/>
        <p:txBody>
          <a:bodyPr/>
          <a:lstStyle/>
          <a:p>
            <a:pPr>
              <a:buNone/>
            </a:pPr>
            <a:endParaRPr kumimoji="1" lang="en-US" altLang="ja-JP" dirty="0" smtClean="0"/>
          </a:p>
          <a:p>
            <a:r>
              <a:rPr lang="ja-JP" altLang="en-US" dirty="0" smtClean="0">
                <a:latin typeface="HGP創英角ﾎﾟｯﾌﾟ体" pitchFamily="50" charset="-128"/>
                <a:ea typeface="HGP創英角ﾎﾟｯﾌﾟ体" pitchFamily="50" charset="-128"/>
              </a:rPr>
              <a:t>高齢者虐待の相談・通報を市町村に行う際は、守秘義務違反にはならない。</a:t>
            </a:r>
            <a:endParaRPr lang="en-US" altLang="ja-JP" dirty="0" smtClean="0">
              <a:latin typeface="HGP創英角ﾎﾟｯﾌﾟ体" pitchFamily="50" charset="-128"/>
              <a:ea typeface="HGP創英角ﾎﾟｯﾌﾟ体" pitchFamily="50" charset="-128"/>
            </a:endParaRPr>
          </a:p>
          <a:p>
            <a:pPr>
              <a:buNone/>
            </a:pPr>
            <a:endParaRPr lang="en-US" altLang="ja-JP" dirty="0" smtClean="0">
              <a:latin typeface="HGP創英角ﾎﾟｯﾌﾟ体" pitchFamily="50" charset="-128"/>
              <a:ea typeface="HGP創英角ﾎﾟｯﾌﾟ体" pitchFamily="50" charset="-128"/>
            </a:endParaRPr>
          </a:p>
          <a:p>
            <a:r>
              <a:rPr kumimoji="1" lang="ja-JP" altLang="en-US" dirty="0" smtClean="0">
                <a:latin typeface="HGP創英角ﾎﾟｯﾌﾟ体" pitchFamily="50" charset="-128"/>
                <a:ea typeface="HGP創英角ﾎﾟｯﾌﾟ体" pitchFamily="50" charset="-128"/>
              </a:rPr>
              <a:t>高齢者虐待の通報・相談をしたことによって、解雇などの不利益な扱いを受けない。</a:t>
            </a:r>
            <a:endParaRPr kumimoji="1" lang="en-US" altLang="ja-JP" dirty="0" smtClean="0">
              <a:latin typeface="HGP創英角ﾎﾟｯﾌﾟ体" pitchFamily="50" charset="-128"/>
              <a:ea typeface="HGP創英角ﾎﾟｯﾌﾟ体" pitchFamily="50" charset="-128"/>
            </a:endParaRPr>
          </a:p>
          <a:p>
            <a:pPr>
              <a:buNone/>
            </a:pPr>
            <a:endParaRPr kumimoji="1" lang="en-US" altLang="ja-JP" dirty="0" smtClean="0">
              <a:latin typeface="HGP創英角ﾎﾟｯﾌﾟ体" pitchFamily="50" charset="-128"/>
              <a:ea typeface="HGP創英角ﾎﾟｯﾌﾟ体" pitchFamily="50" charset="-128"/>
            </a:endParaRPr>
          </a:p>
          <a:p>
            <a:r>
              <a:rPr lang="ja-JP" altLang="en-US" dirty="0" smtClean="0">
                <a:latin typeface="HGP創英角ﾎﾟｯﾌﾟ体" pitchFamily="50" charset="-128"/>
                <a:ea typeface="HGP創英角ﾎﾟｯﾌﾟ体" pitchFamily="50" charset="-128"/>
              </a:rPr>
              <a:t>市町村は施設・事業所に、通報者を特定できる情報提供はしない。</a:t>
            </a:r>
            <a:endParaRPr kumimoji="1" lang="en-US" altLang="ja-JP" dirty="0" smtClean="0">
              <a:latin typeface="HGP創英角ﾎﾟｯﾌﾟ体" pitchFamily="50" charset="-128"/>
              <a:ea typeface="HGP創英角ﾎﾟｯﾌﾟ体" pitchFamily="50" charset="-128"/>
            </a:endParaRPr>
          </a:p>
          <a:p>
            <a:endParaRPr lang="en-US" altLang="ja-JP" dirty="0" smtClean="0"/>
          </a:p>
          <a:p>
            <a:endParaRPr kumimoji="1" lang="en-US" altLang="ja-JP" dirty="0" smtClean="0"/>
          </a:p>
          <a:p>
            <a:endParaRPr lang="en-US" altLang="ja-JP" dirty="0" smtClean="0"/>
          </a:p>
          <a:p>
            <a:endParaRPr kumimoji="1" lang="en-US" altLang="ja-JP"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ジャパネスク">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1831</TotalTime>
  <Words>6968</Words>
  <Application>Microsoft Office PowerPoint</Application>
  <PresentationFormat>画面に合わせる (4:3)</PresentationFormat>
  <Paragraphs>1250</Paragraphs>
  <Slides>52</Slides>
  <Notes>52</Notes>
  <HiddenSlides>0</HiddenSlides>
  <MMClips>0</MMClips>
  <ScaleCrop>false</ScaleCrop>
  <HeadingPairs>
    <vt:vector size="4" baseType="variant">
      <vt:variant>
        <vt:lpstr>テーマ</vt:lpstr>
      </vt:variant>
      <vt:variant>
        <vt:i4>1</vt:i4>
      </vt:variant>
      <vt:variant>
        <vt:lpstr>スライド タイトル</vt:lpstr>
      </vt:variant>
      <vt:variant>
        <vt:i4>52</vt:i4>
      </vt:variant>
    </vt:vector>
  </HeadingPairs>
  <TitlesOfParts>
    <vt:vector size="53" baseType="lpstr">
      <vt:lpstr>ジャパネスク</vt:lpstr>
      <vt:lpstr> 高齢者の権利擁護のための 研修プログラム 概要版 </vt:lpstr>
      <vt:lpstr>内容</vt:lpstr>
      <vt:lpstr>１　養介護施設従事者等による高齢者虐待とは　　　</vt:lpstr>
      <vt:lpstr>高齢者虐待防止法とは</vt:lpstr>
      <vt:lpstr>高齢者虐待防止法の趣旨</vt:lpstr>
      <vt:lpstr>高齢者虐待防止法上の定義</vt:lpstr>
      <vt:lpstr>養介護施設従事者等の定義</vt:lpstr>
      <vt:lpstr>養介護施設従事者等の責務</vt:lpstr>
      <vt:lpstr>守秘義務と通報者保護</vt:lpstr>
      <vt:lpstr>高齢者虐待の５つの類型</vt:lpstr>
      <vt:lpstr>身体的虐待</vt:lpstr>
      <vt:lpstr>介護・世話の放棄放任（ネグレクト）</vt:lpstr>
      <vt:lpstr>心理的虐待</vt:lpstr>
      <vt:lpstr>性的虐待</vt:lpstr>
      <vt:lpstr>経済的虐待</vt:lpstr>
      <vt:lpstr>高齢者虐待の判断</vt:lpstr>
      <vt:lpstr>身体拘束</vt:lpstr>
      <vt:lpstr>身体拘束の内容　11項目</vt:lpstr>
      <vt:lpstr>スライド 19</vt:lpstr>
      <vt:lpstr>１１項目以外の身体拘束</vt:lpstr>
      <vt:lpstr>身体拘束の弊害</vt:lpstr>
      <vt:lpstr>緊急やむを得ない場合</vt:lpstr>
      <vt:lpstr>慎重な手続きが必要</vt:lpstr>
      <vt:lpstr>高齢者虐待の起きる要因</vt:lpstr>
      <vt:lpstr> ２　神奈川県の高齢者虐待の捉え方</vt:lpstr>
      <vt:lpstr>虐待防止法のねらい</vt:lpstr>
      <vt:lpstr>神奈川県の高齢者虐待の捉え方</vt:lpstr>
      <vt:lpstr>快適なケアを実現するために</vt:lpstr>
      <vt:lpstr>高齢者又はご家族が感じていること</vt:lpstr>
      <vt:lpstr>身体的虐待？</vt:lpstr>
      <vt:lpstr>介護・世話の放棄・放任？</vt:lpstr>
      <vt:lpstr>心理的虐待？</vt:lpstr>
      <vt:lpstr>性的虐待？</vt:lpstr>
      <vt:lpstr>経済的虐待？</vt:lpstr>
      <vt:lpstr>快適なケアを実現するために</vt:lpstr>
      <vt:lpstr>神奈川県における高齢者虐待防止に向けた理念</vt:lpstr>
      <vt:lpstr>３　高齢者虐待や不適切なケアを 防ぐためには</vt:lpstr>
      <vt:lpstr>高齢者虐待の起きる要因</vt:lpstr>
      <vt:lpstr>組織運営の健全化</vt:lpstr>
      <vt:lpstr>チームアプローチの充実</vt:lpstr>
      <vt:lpstr>ケアの質の向上</vt:lpstr>
      <vt:lpstr>倫理観と法令順守を高める 教育の実施</vt:lpstr>
      <vt:lpstr>負担・ストレスと組織風土の改善</vt:lpstr>
      <vt:lpstr>５つの要因　取組みのポイント</vt:lpstr>
      <vt:lpstr>４　高齢者虐待や不適切なケアが 起こってしまった時は</vt:lpstr>
      <vt:lpstr>施設内の体制の確立</vt:lpstr>
      <vt:lpstr>施設内の対応（例）</vt:lpstr>
      <vt:lpstr>市町村への通報・報告</vt:lpstr>
      <vt:lpstr>施設職員としての責務</vt:lpstr>
      <vt:lpstr>施設管理者としての責務</vt:lpstr>
      <vt:lpstr>再発防止に向けた取組み</vt:lpstr>
      <vt:lpstr>お疲れ様でした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養介護施設従事者等による 高齢者虐待とは</dc:title>
  <dc:creator>長澤 忠行</dc:creator>
  <cp:lastModifiedBy>user</cp:lastModifiedBy>
  <cp:revision>297</cp:revision>
  <dcterms:created xsi:type="dcterms:W3CDTF">2014-03-28T05:35:34Z</dcterms:created>
  <dcterms:modified xsi:type="dcterms:W3CDTF">2016-11-08T05:46:36Z</dcterms:modified>
</cp:coreProperties>
</file>