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wmf" ContentType="image/x-wmf"/>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6"/>
  </p:notesMasterIdLst>
  <p:handoutMasterIdLst>
    <p:handoutMasterId r:id="rId57"/>
  </p:handoutMasterIdLst>
  <p:sldIdLst>
    <p:sldId id="256" r:id="rId2"/>
    <p:sldId id="257" r:id="rId3"/>
    <p:sldId id="259" r:id="rId4"/>
    <p:sldId id="258" r:id="rId5"/>
    <p:sldId id="260" r:id="rId6"/>
    <p:sldId id="334" r:id="rId7"/>
    <p:sldId id="319" r:id="rId8"/>
    <p:sldId id="320" r:id="rId9"/>
    <p:sldId id="321" r:id="rId10"/>
    <p:sldId id="322" r:id="rId11"/>
    <p:sldId id="323" r:id="rId12"/>
    <p:sldId id="324" r:id="rId13"/>
    <p:sldId id="325" r:id="rId14"/>
    <p:sldId id="326" r:id="rId15"/>
    <p:sldId id="327" r:id="rId16"/>
    <p:sldId id="328" r:id="rId17"/>
    <p:sldId id="329" r:id="rId18"/>
    <p:sldId id="330" r:id="rId19"/>
    <p:sldId id="331" r:id="rId20"/>
    <p:sldId id="332" r:id="rId21"/>
    <p:sldId id="333" r:id="rId22"/>
    <p:sldId id="262" r:id="rId23"/>
    <p:sldId id="264" r:id="rId24"/>
    <p:sldId id="265" r:id="rId25"/>
    <p:sldId id="266" r:id="rId26"/>
    <p:sldId id="279" r:id="rId27"/>
    <p:sldId id="286" r:id="rId28"/>
    <p:sldId id="287" r:id="rId29"/>
    <p:sldId id="291" r:id="rId30"/>
    <p:sldId id="292" r:id="rId31"/>
    <p:sldId id="293" r:id="rId32"/>
    <p:sldId id="294" r:id="rId33"/>
    <p:sldId id="295" r:id="rId34"/>
    <p:sldId id="289" r:id="rId35"/>
    <p:sldId id="296" r:id="rId36"/>
    <p:sldId id="297" r:id="rId37"/>
    <p:sldId id="298" r:id="rId38"/>
    <p:sldId id="299" r:id="rId39"/>
    <p:sldId id="300" r:id="rId40"/>
    <p:sldId id="305" r:id="rId41"/>
    <p:sldId id="307" r:id="rId42"/>
    <p:sldId id="308" r:id="rId43"/>
    <p:sldId id="309" r:id="rId44"/>
    <p:sldId id="306" r:id="rId45"/>
    <p:sldId id="335" r:id="rId46"/>
    <p:sldId id="310" r:id="rId47"/>
    <p:sldId id="311" r:id="rId48"/>
    <p:sldId id="312" r:id="rId49"/>
    <p:sldId id="313" r:id="rId50"/>
    <p:sldId id="314" r:id="rId51"/>
    <p:sldId id="315" r:id="rId52"/>
    <p:sldId id="316" r:id="rId53"/>
    <p:sldId id="317" r:id="rId54"/>
    <p:sldId id="280" r:id="rId5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amada Yuko" initials="YY"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FF"/>
    <a:srgbClr val="4DB0FA"/>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69877" autoAdjust="0"/>
  </p:normalViewPr>
  <p:slideViewPr>
    <p:cSldViewPr>
      <p:cViewPr>
        <p:scale>
          <a:sx n="50" d="100"/>
          <a:sy n="50" d="100"/>
        </p:scale>
        <p:origin x="-1956" y="-114"/>
      </p:cViewPr>
      <p:guideLst>
        <p:guide orient="horz" pos="2160"/>
        <p:guide pos="2880"/>
      </p:guideLst>
    </p:cSldViewPr>
  </p:slideViewPr>
  <p:outlineViewPr>
    <p:cViewPr>
      <p:scale>
        <a:sx n="33" d="100"/>
        <a:sy n="33" d="100"/>
      </p:scale>
      <p:origin x="66" y="5184"/>
    </p:cViewPr>
  </p:outlineViewPr>
  <p:notesTextViewPr>
    <p:cViewPr>
      <p:scale>
        <a:sx n="100" d="100"/>
        <a:sy n="100" d="100"/>
      </p:scale>
      <p:origin x="0" y="0"/>
    </p:cViewPr>
  </p:notesTextViewPr>
  <p:notesViewPr>
    <p:cSldViewPr>
      <p:cViewPr>
        <p:scale>
          <a:sx n="66" d="100"/>
          <a:sy n="66" d="100"/>
        </p:scale>
        <p:origin x="-2658" y="690"/>
      </p:cViewPr>
      <p:guideLst>
        <p:guide orient="horz" pos="3108"/>
        <p:guide pos="2122"/>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25" tIns="45713" rIns="91425" bIns="45713"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5374" y="0"/>
            <a:ext cx="2918831" cy="493316"/>
          </a:xfrm>
          <a:prstGeom prst="rect">
            <a:avLst/>
          </a:prstGeom>
        </p:spPr>
        <p:txBody>
          <a:bodyPr vert="horz" lIns="91425" tIns="45713" rIns="91425" bIns="45713" rtlCol="0"/>
          <a:lstStyle>
            <a:lvl1pPr algn="r">
              <a:defRPr sz="1200"/>
            </a:lvl1pPr>
          </a:lstStyle>
          <a:p>
            <a:fld id="{695792C6-DDA9-40BF-B47C-B4E2F5C211B8}" type="datetimeFigureOut">
              <a:rPr kumimoji="1" lang="ja-JP" altLang="en-US" smtClean="0"/>
              <a:pPr/>
              <a:t>2016/11/8</a:t>
            </a:fld>
            <a:endParaRPr kumimoji="1" lang="ja-JP" altLang="en-US"/>
          </a:p>
        </p:txBody>
      </p:sp>
      <p:sp>
        <p:nvSpPr>
          <p:cNvPr id="4" name="フッター プレースホルダ 3"/>
          <p:cNvSpPr>
            <a:spLocks noGrp="1"/>
          </p:cNvSpPr>
          <p:nvPr>
            <p:ph type="ftr" sz="quarter" idx="2"/>
          </p:nvPr>
        </p:nvSpPr>
        <p:spPr>
          <a:xfrm>
            <a:off x="0" y="9371285"/>
            <a:ext cx="2918831" cy="493316"/>
          </a:xfrm>
          <a:prstGeom prst="rect">
            <a:avLst/>
          </a:prstGeom>
        </p:spPr>
        <p:txBody>
          <a:bodyPr vert="horz" lIns="91425" tIns="45713" rIns="91425" bIns="45713"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5374" y="9371285"/>
            <a:ext cx="2918831" cy="493316"/>
          </a:xfrm>
          <a:prstGeom prst="rect">
            <a:avLst/>
          </a:prstGeom>
        </p:spPr>
        <p:txBody>
          <a:bodyPr vert="horz" lIns="91425" tIns="45713" rIns="91425" bIns="45713" rtlCol="0" anchor="b"/>
          <a:lstStyle>
            <a:lvl1pPr algn="r">
              <a:defRPr sz="1200"/>
            </a:lvl1pPr>
          </a:lstStyle>
          <a:p>
            <a:fld id="{1184B234-0FBE-4739-8E10-67F9AA1F28CE}" type="slidenum">
              <a:rPr kumimoji="1" lang="ja-JP" altLang="en-US" smtClean="0"/>
              <a:pPr/>
              <a:t>&lt;#&gt;</a:t>
            </a:fld>
            <a:endParaRPr kumimoji="1" lang="ja-JP" altLang="en-US"/>
          </a:p>
        </p:txBody>
      </p:sp>
    </p:spTree>
    <p:extLst>
      <p:ext uri="{BB962C8B-B14F-4D97-AF65-F5344CB8AC3E}">
        <p14:creationId xmlns="" xmlns:p14="http://schemas.microsoft.com/office/powerpoint/2010/main" val="70245977"/>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3583905" cy="493316"/>
          </a:xfrm>
          <a:prstGeom prst="rect">
            <a:avLst/>
          </a:prstGeom>
        </p:spPr>
        <p:txBody>
          <a:bodyPr vert="horz" lIns="91425" tIns="45713" rIns="91425" bIns="45713" rtlCol="0"/>
          <a:lstStyle>
            <a:lvl1pPr algn="l">
              <a:defRPr sz="1200">
                <a:latin typeface="HG丸ｺﾞｼｯｸM-PRO" pitchFamily="50" charset="-128"/>
                <a:ea typeface="HG丸ｺﾞｼｯｸM-PRO" pitchFamily="50" charset="-128"/>
              </a:defRPr>
            </a:lvl1pPr>
          </a:lstStyle>
          <a:p>
            <a:r>
              <a:rPr lang="ja-JP" altLang="en-US" dirty="0" smtClean="0"/>
              <a:t>高齢者の権利擁護について　従事者向け</a:t>
            </a:r>
            <a:endParaRPr lang="ja-JP" altLang="en-US" dirty="0"/>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25" tIns="45713" rIns="91425" bIns="45713" rtlCol="0" anchor="ctr"/>
          <a:lstStyle/>
          <a:p>
            <a:endParaRPr lang="ja-JP" altLang="en-US" dirty="0"/>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25" tIns="45713" rIns="91425" bIns="45713" rtlCol="0">
            <a:noAutofit/>
          </a:bodyPr>
          <a:lstStyle/>
          <a:p>
            <a:pPr lvl="0"/>
            <a:r>
              <a:rPr kumimoji="1" lang="ja-JP" altLang="en-US" dirty="0" smtClean="0"/>
              <a:t>マスタ テキストの書式設定</a:t>
            </a:r>
          </a:p>
          <a:p>
            <a:pPr lvl="1"/>
            <a:endParaRPr kumimoji="1" lang="ja-JP" altLang="en-US" dirty="0" smtClean="0"/>
          </a:p>
        </p:txBody>
      </p:sp>
      <p:sp>
        <p:nvSpPr>
          <p:cNvPr id="7" name="スライド番号プレースホルダ 6"/>
          <p:cNvSpPr>
            <a:spLocks noGrp="1"/>
          </p:cNvSpPr>
          <p:nvPr>
            <p:ph type="sldNum" sz="quarter" idx="5"/>
          </p:nvPr>
        </p:nvSpPr>
        <p:spPr>
          <a:xfrm>
            <a:off x="3815374" y="9371285"/>
            <a:ext cx="2918831" cy="493316"/>
          </a:xfrm>
          <a:prstGeom prst="rect">
            <a:avLst/>
          </a:prstGeom>
        </p:spPr>
        <p:txBody>
          <a:bodyPr vert="horz" lIns="91425" tIns="45713" rIns="91425" bIns="45713" rtlCol="0" anchor="b"/>
          <a:lstStyle>
            <a:lvl1pPr algn="r">
              <a:defRPr sz="1400">
                <a:latin typeface="HG丸ｺﾞｼｯｸM-PRO" pitchFamily="50" charset="-128"/>
                <a:ea typeface="HG丸ｺﾞｼｯｸM-PRO" pitchFamily="50" charset="-128"/>
              </a:defRPr>
            </a:lvl1pPr>
          </a:lstStyle>
          <a:p>
            <a:fld id="{57ECED9A-678F-4FC3-B03E-667DA64BE510}" type="slidenum">
              <a:rPr lang="ja-JP" altLang="en-US" smtClean="0"/>
              <a:pPr/>
              <a:t>&lt;#&gt;</a:t>
            </a:fld>
            <a:endParaRPr lang="ja-JP" altLang="en-US" dirty="0"/>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25" tIns="45713" rIns="91425" bIns="45713" rtlCol="0" anchor="b"/>
          <a:lstStyle>
            <a:lvl1pPr algn="l">
              <a:defRPr sz="1200">
                <a:latin typeface="+mj-ea"/>
                <a:ea typeface="+mj-ea"/>
              </a:defRPr>
            </a:lvl1pPr>
          </a:lstStyle>
          <a:p>
            <a:r>
              <a:rPr lang="ja-JP" altLang="en-US" dirty="0" smtClean="0">
                <a:latin typeface="+mj-ea"/>
                <a:ea typeface="+mj-ea"/>
              </a:rPr>
              <a:t>神奈川県</a:t>
            </a:r>
            <a:endParaRPr lang="ja-JP" altLang="en-US" dirty="0"/>
          </a:p>
        </p:txBody>
      </p:sp>
    </p:spTree>
    <p:extLst>
      <p:ext uri="{BB962C8B-B14F-4D97-AF65-F5344CB8AC3E}">
        <p14:creationId xmlns="" xmlns:p14="http://schemas.microsoft.com/office/powerpoint/2010/main" val="3904346541"/>
      </p:ext>
    </p:extLst>
  </p:cSld>
  <p:clrMap bg1="lt1" tx1="dk1" bg2="lt2" tx2="dk2" accent1="accent1" accent2="accent2" accent3="accent3" accent4="accent4" accent5="accent5" accent6="accent6" hlink="hlink" folHlink="folHlink"/>
  <p:hf dt="0"/>
  <p:notesStyle>
    <a:lvl1pPr marL="0" algn="l" defTabSz="914400" rtl="0" eaLnBrk="1" latinLnBrk="0" hangingPunct="1">
      <a:buFont typeface="Arial" pitchFamily="34" charset="0"/>
      <a:buChar char="•"/>
      <a:defRPr kumimoji="1" sz="1300" kern="1200">
        <a:solidFill>
          <a:schemeClr val="tx1"/>
        </a:solidFill>
        <a:latin typeface="HG丸ｺﾞｼｯｸM-PRO" pitchFamily="50" charset="-128"/>
        <a:ea typeface="HG丸ｺﾞｼｯｸM-PRO" pitchFamily="50" charset="-128"/>
        <a:cs typeface="+mn-cs"/>
      </a:defRPr>
    </a:lvl1pPr>
    <a:lvl2pPr marL="108000" algn="l" defTabSz="914400" rtl="0" eaLnBrk="1" latinLnBrk="0" hangingPunct="1">
      <a:buFont typeface="Book Antiqua" pitchFamily="18" charset="0"/>
      <a:buChar char="—"/>
      <a:defRPr kumimoji="1" sz="1400" kern="1200">
        <a:solidFill>
          <a:schemeClr val="tx1"/>
        </a:solidFill>
        <a:latin typeface="+mj-ea"/>
        <a:ea typeface="+mj-ea"/>
        <a:cs typeface="+mn-cs"/>
      </a:defRPr>
    </a:lvl2pPr>
    <a:lvl3pPr marL="914400" algn="l" defTabSz="914400" rtl="0" eaLnBrk="1" latinLnBrk="0" hangingPunct="1">
      <a:defRPr kumimoji="1" sz="1400" kern="1200">
        <a:solidFill>
          <a:schemeClr val="tx1"/>
        </a:solidFill>
        <a:latin typeface="+mn-lt"/>
        <a:ea typeface="+mn-ea"/>
        <a:cs typeface="+mn-cs"/>
      </a:defRPr>
    </a:lvl3pPr>
    <a:lvl4pPr marL="1371600" algn="l" defTabSz="914400" rtl="0" eaLnBrk="1" latinLnBrk="0" hangingPunct="1">
      <a:defRPr kumimoji="1" sz="1400" kern="1200">
        <a:solidFill>
          <a:schemeClr val="tx1"/>
        </a:solidFill>
        <a:latin typeface="+mn-lt"/>
        <a:ea typeface="+mn-ea"/>
        <a:cs typeface="+mn-cs"/>
      </a:defRPr>
    </a:lvl4pPr>
    <a:lvl5pPr marL="1828800" algn="l" defTabSz="914400" rtl="0" eaLnBrk="1" latinLnBrk="0" hangingPunct="1">
      <a:defRPr kumimoji="1" sz="14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lang="en-US" altLang="ja-JP" dirty="0" smtClean="0"/>
              <a:t>【</a:t>
            </a:r>
            <a:r>
              <a:rPr lang="ja-JP" altLang="en-US" dirty="0" smtClean="0"/>
              <a:t>研修６のねらい</a:t>
            </a:r>
            <a:r>
              <a:rPr lang="en-US" altLang="ja-JP" dirty="0" smtClean="0"/>
              <a:t>】</a:t>
            </a:r>
          </a:p>
          <a:p>
            <a:pPr>
              <a:buNone/>
            </a:pPr>
            <a:r>
              <a:rPr lang="ja-JP" altLang="en-US" dirty="0" smtClean="0"/>
              <a:t>ここでは、施設・事業所のリーダーや管理者が、高齢者虐待防止法の趣旨を理解し、養介護施設従事者等による高齢者虐待の</a:t>
            </a:r>
            <a:r>
              <a:rPr lang="ja-JP" altLang="en-US" smtClean="0"/>
              <a:t>未然防止の</a:t>
            </a:r>
            <a:r>
              <a:rPr lang="ja-JP" altLang="en-US" dirty="0" smtClean="0"/>
              <a:t>取組みをすすめるために必要な基本的な</a:t>
            </a:r>
            <a:r>
              <a:rPr lang="ja-JP" altLang="en-US" smtClean="0"/>
              <a:t>知識を得ます</a:t>
            </a:r>
            <a:r>
              <a:rPr lang="ja-JP" altLang="en-US" dirty="0" smtClean="0"/>
              <a:t>。</a:t>
            </a:r>
            <a:endParaRPr lang="en-US" altLang="ja-JP" dirty="0" smtClean="0"/>
          </a:p>
          <a:p>
            <a:pPr>
              <a:buNone/>
            </a:pPr>
            <a:endParaRPr kumimoji="1" lang="en-US" altLang="ja-JP" dirty="0" smtClean="0"/>
          </a:p>
          <a:p>
            <a:pPr>
              <a:buNone/>
            </a:pPr>
            <a:endParaRPr kumimoji="1" lang="ja-JP" altLang="en-US" dirty="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1</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92500"/>
          </a:bodyPr>
          <a:lstStyle/>
          <a:p>
            <a:r>
              <a:rPr kumimoji="1" lang="ja-JP" altLang="en-US" dirty="0" smtClean="0"/>
              <a:t>ネグレクトは、高齢者虐待防止法では、「高齢者を衰弱させるような著しい減食又は長時間の放置その他高齢者を養護すべき職務上の義務を著しく怠ること」とされています。</a:t>
            </a:r>
            <a:endParaRPr kumimoji="1" lang="en-US" altLang="ja-JP" dirty="0" smtClean="0"/>
          </a:p>
          <a:p>
            <a:r>
              <a:rPr lang="ja-JP" altLang="en-US" dirty="0" smtClean="0"/>
              <a:t>具体的な例としては、</a:t>
            </a:r>
            <a:endParaRPr lang="en-US" altLang="ja-JP" dirty="0" smtClean="0"/>
          </a:p>
          <a:p>
            <a:r>
              <a:rPr kumimoji="1" lang="ja-JP" altLang="en-US" dirty="0" smtClean="0"/>
              <a:t>「必要とされる</a:t>
            </a:r>
            <a:r>
              <a:rPr lang="ja-JP" altLang="en-US" sz="1400" dirty="0" smtClean="0"/>
              <a:t>介護や世話を怠り、高齢者の生活環境・身体や精神を悪化させる行為」</a:t>
            </a:r>
            <a:endParaRPr lang="en-US" altLang="ja-JP" sz="1400" dirty="0" smtClean="0"/>
          </a:p>
          <a:p>
            <a:r>
              <a:rPr lang="ja-JP" altLang="en-US" sz="1400" dirty="0" smtClean="0"/>
              <a:t>これは、入浴しておらず異臭がする。髪、ひげ、爪が伸び放題。汚れのひどい服や破れた服を着せている。褥瘡ができるなど体位の調整や栄養管理を怠る。おむつが汚れている状態を日常的に放置している。健康状態に悪化をきたすほどに水分や栄養補給を怠るなどです。</a:t>
            </a:r>
            <a:endParaRPr lang="en-US" altLang="ja-JP" sz="1400" dirty="0" smtClean="0"/>
          </a:p>
          <a:p>
            <a:r>
              <a:rPr lang="ja-JP" altLang="en-US" sz="1400" dirty="0" smtClean="0"/>
              <a:t>「高齢者の状態に応じた介護を怠ったり、医学的診断を無視した行為」</a:t>
            </a:r>
            <a:endParaRPr lang="en-US" altLang="ja-JP" sz="1400" dirty="0" smtClean="0"/>
          </a:p>
          <a:p>
            <a:r>
              <a:rPr lang="ja-JP" altLang="en-US" sz="1400" dirty="0" smtClean="0"/>
              <a:t>これは、医療が必要な状態にも関わらず受診させない、救急対応を行わない。処方通りに服薬させない。処方通りの治療食を食べさせないなどです。</a:t>
            </a:r>
            <a:endParaRPr lang="en-US" altLang="ja-JP" sz="1400" dirty="0" smtClean="0"/>
          </a:p>
          <a:p>
            <a:r>
              <a:rPr lang="ja-JP" altLang="en-US" sz="1400" dirty="0" smtClean="0"/>
              <a:t>「必要な用具の使用を限定し、高齢者の要望や行動を制限させる行為」</a:t>
            </a:r>
            <a:endParaRPr lang="en-US" altLang="ja-JP" sz="1400" dirty="0" smtClean="0"/>
          </a:p>
          <a:p>
            <a:r>
              <a:rPr lang="ja-JP" altLang="en-US" sz="1400" dirty="0" smtClean="0"/>
              <a:t>これは、ナースコール等を使用させない、手の届かないところに置く。必要なメガネ、義歯、補聴器等があっても使用させないなどです。</a:t>
            </a:r>
            <a:endParaRPr lang="en-US" altLang="ja-JP" sz="1400" dirty="0" smtClean="0"/>
          </a:p>
          <a:p>
            <a:r>
              <a:rPr lang="ja-JP" altLang="en-US" sz="1400" dirty="0" smtClean="0"/>
              <a:t>「高齢者の権利を無視した行為またはその行為の放置」</a:t>
            </a:r>
            <a:endParaRPr lang="en-US" altLang="ja-JP" sz="1400" dirty="0" smtClean="0"/>
          </a:p>
          <a:p>
            <a:r>
              <a:rPr kumimoji="1" lang="ja-JP" altLang="en-US" dirty="0" smtClean="0"/>
              <a:t>これは、他の利用者に暴力をふるう高齢者に対し、なんら予防的手立てをしていないなどです。</a:t>
            </a:r>
            <a:endParaRPr kumimoji="1" lang="ja-JP" altLang="en-US" dirty="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10</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lnSpcReduction="10000"/>
          </a:bodyPr>
          <a:lstStyle/>
          <a:p>
            <a:pPr defTabSz="914253">
              <a:defRPr/>
            </a:pPr>
            <a:r>
              <a:rPr kumimoji="1" lang="ja-JP" altLang="en-US" dirty="0" smtClean="0"/>
              <a:t>心理的虐待は、高齢者虐待防止法では「高齢者に対する著しい暴言又は著しく拒絶的な対応その他の高齢者に著しい心理的外傷を与える言動を行うこと」とされています。</a:t>
            </a:r>
            <a:endParaRPr kumimoji="1" lang="en-US" altLang="ja-JP" dirty="0" smtClean="0"/>
          </a:p>
          <a:p>
            <a:r>
              <a:rPr kumimoji="1" lang="ja-JP" altLang="en-US" dirty="0" smtClean="0"/>
              <a:t>具体的な例としては、</a:t>
            </a:r>
            <a:endParaRPr kumimoji="1" lang="en-US" altLang="ja-JP" dirty="0" smtClean="0"/>
          </a:p>
          <a:p>
            <a:r>
              <a:rPr kumimoji="1" lang="ja-JP" altLang="en-US" dirty="0" smtClean="0"/>
              <a:t>「威嚇的な発言、態度」</a:t>
            </a:r>
            <a:endParaRPr kumimoji="1" lang="en-US" altLang="ja-JP" dirty="0" smtClean="0"/>
          </a:p>
          <a:p>
            <a:r>
              <a:rPr kumimoji="1" lang="ja-JP" altLang="en-US" dirty="0" smtClean="0"/>
              <a:t>これは、怒鳴る。罵る。「ここにいられなくしてやる」、「追い出すぞ」などと言って脅すなどです。</a:t>
            </a:r>
          </a:p>
          <a:p>
            <a:r>
              <a:rPr kumimoji="1" lang="ja-JP" altLang="en-US" dirty="0" smtClean="0"/>
              <a:t>「侮辱的な発言、態度」</a:t>
            </a:r>
            <a:endParaRPr kumimoji="1" lang="en-US" altLang="ja-JP" dirty="0" smtClean="0"/>
          </a:p>
          <a:p>
            <a:r>
              <a:rPr kumimoji="1" lang="ja-JP" altLang="en-US" dirty="0" smtClean="0"/>
              <a:t>これは、排泄の失敗や食べこぼしなど老化現象やそれに伴う言動等を嘲笑する。排せつ介助の際に、「臭い」、「汚い」などと言う。子ども扱いするような呼称で呼ぶなどです。</a:t>
            </a:r>
          </a:p>
          <a:p>
            <a:r>
              <a:rPr kumimoji="1" lang="ja-JP" altLang="en-US" dirty="0" smtClean="0"/>
              <a:t>「高齢者や家族の存在や行為を否定、無視するような発言、態度」</a:t>
            </a:r>
            <a:endParaRPr kumimoji="1" lang="en-US" altLang="ja-JP" dirty="0" smtClean="0"/>
          </a:p>
          <a:p>
            <a:r>
              <a:rPr kumimoji="1" lang="ja-JP" altLang="en-US" dirty="0" smtClean="0"/>
              <a:t>これは、「意味もなくコールを押さないで」、「なんでこんなことができないの」などと言う。他の利用者に高齢者や家族の悪口等を言いふらす。話しかけ、ナースコール等を無視するなどです。</a:t>
            </a:r>
          </a:p>
          <a:p>
            <a:r>
              <a:rPr kumimoji="1" lang="ja-JP" altLang="en-US" dirty="0" smtClean="0"/>
              <a:t>「高齢者の意欲や自立心を低下させる行為」</a:t>
            </a:r>
            <a:endParaRPr kumimoji="1" lang="en-US" altLang="ja-JP" dirty="0" smtClean="0"/>
          </a:p>
          <a:p>
            <a:r>
              <a:rPr kumimoji="1" lang="ja-JP" altLang="en-US" dirty="0" smtClean="0"/>
              <a:t>これは、トイレで使用できるのに、職員の都合を優先し、本人の意思や状態を無視しておむつを使うなどです。</a:t>
            </a:r>
            <a:endParaRPr kumimoji="1" lang="en-US" altLang="ja-JP" dirty="0" smtClean="0"/>
          </a:p>
          <a:p>
            <a:r>
              <a:rPr kumimoji="1" lang="ja-JP" altLang="en-US" dirty="0" smtClean="0"/>
              <a:t>「心理的な高齢者を不当に孤立させる行為」</a:t>
            </a:r>
            <a:endParaRPr kumimoji="1" lang="en-US" altLang="ja-JP" dirty="0" smtClean="0"/>
          </a:p>
          <a:p>
            <a:r>
              <a:rPr kumimoji="1" lang="ja-JP" altLang="en-US" dirty="0" smtClean="0"/>
              <a:t>これは、本人が家族に伝えてほしいという訴えを、理由もなく無視して伝えない。本人の意思や状態を無視して面会させないなどです。</a:t>
            </a:r>
            <a:endParaRPr kumimoji="1" lang="en-US" altLang="ja-JP" dirty="0" smtClean="0"/>
          </a:p>
          <a:p>
            <a:r>
              <a:rPr kumimoji="1" lang="ja-JP" altLang="en-US" dirty="0" smtClean="0"/>
              <a:t>そのほか、車椅子を速いスピードで走らせて移動介助し恐怖感を与える。利用者の顔に落書きをして、それをカメラ等で撮影して他の職員に見せるなども心理的虐待に該当する場合もあります。</a:t>
            </a:r>
            <a:endParaRPr kumimoji="1" lang="ja-JP" altLang="en-US" dirty="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11</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性的虐待は、高齢者虐待防止法では、「高齢者にわいせつな行為をすること又は高齢者をしてわいせつな行為をさせること」とされています。</a:t>
            </a:r>
          </a:p>
          <a:p>
            <a:r>
              <a:rPr kumimoji="1" lang="ja-JP" altLang="en-US" dirty="0" smtClean="0"/>
              <a:t>例としては、</a:t>
            </a:r>
          </a:p>
          <a:p>
            <a:r>
              <a:rPr kumimoji="1" lang="ja-JP" altLang="en-US" dirty="0" smtClean="0"/>
              <a:t>「本人との間で合意が形成されていない、あらゆる形態の性的な行為またはその強要」</a:t>
            </a:r>
            <a:endParaRPr kumimoji="1" lang="en-US" altLang="ja-JP" dirty="0" smtClean="0"/>
          </a:p>
          <a:p>
            <a:r>
              <a:rPr kumimoji="1" lang="ja-JP" altLang="en-US" dirty="0" smtClean="0"/>
              <a:t>これは、性器等に接触したり、キス、性行為を強要する。性的な話を聴かせる、させる。本人の裸を映像や写真に撮る。また、撮影したものを他人に見せる。排せつや着替えがしやすいという理由で下半身・上半身を裸にしたり、下着のままで放置する。人前で排泄させたり、おむつを交換したりする。また、その場面を見せないための配慮をしないなどです。</a:t>
            </a:r>
          </a:p>
          <a:p>
            <a:endParaRPr kumimoji="1" lang="ja-JP" altLang="en-US" dirty="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12</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最後に経済的虐待です。高齢者虐待防止法では、「高齢者の財産を不当に処分することその他高齢者から不当に財産上の利益を得ること」とされています。</a:t>
            </a:r>
          </a:p>
          <a:p>
            <a:r>
              <a:rPr kumimoji="1" lang="ja-JP" altLang="en-US" dirty="0" smtClean="0"/>
              <a:t>例としては、</a:t>
            </a:r>
            <a:endParaRPr kumimoji="1" lang="en-US" altLang="ja-JP" dirty="0" smtClean="0"/>
          </a:p>
          <a:p>
            <a:r>
              <a:rPr kumimoji="1" lang="ja-JP" altLang="en-US" dirty="0" smtClean="0"/>
              <a:t>「本人の合意なしに財産や金銭を使用し、本人の希望する金銭の使用を理由なく制限すること」</a:t>
            </a:r>
            <a:endParaRPr kumimoji="1" lang="en-US" altLang="ja-JP" dirty="0" smtClean="0"/>
          </a:p>
          <a:p>
            <a:r>
              <a:rPr kumimoji="1" lang="ja-JP" altLang="en-US" dirty="0" smtClean="0"/>
              <a:t>これは、金銭を寄付・贈与するように強要する。金銭・財産等の着服・窃盗等で、お釣りを渡さないなども該当します。立場を利用して「お金を貸してほしい」と頼み、借りる。日常的に使用するお金を不当に制限する。生活に必要なお金を渡さないなどです。</a:t>
            </a:r>
          </a:p>
          <a:p>
            <a:endParaRPr kumimoji="1" lang="en-US" altLang="ja-JP" dirty="0" smtClean="0"/>
          </a:p>
          <a:p>
            <a:r>
              <a:rPr kumimoji="1" lang="ja-JP" altLang="en-US" dirty="0" smtClean="0"/>
              <a:t>５つの類型について例をあげました。しかし、その行為があったから虐待として認定されるということではなく、虐待の事実確認を認定する市町村が、調査を行ったうえで判断をします。</a:t>
            </a:r>
            <a:endParaRPr kumimoji="1" lang="en-US" altLang="ja-JP" dirty="0" smtClean="0"/>
          </a:p>
          <a:p>
            <a:r>
              <a:rPr kumimoji="1" lang="ja-JP" altLang="en-US" dirty="0" smtClean="0"/>
              <a:t>逆に例にあがっていない行為であっても、虐待として判断される場合もあります。</a:t>
            </a:r>
            <a:endParaRPr kumimoji="1" lang="ja-JP" altLang="en-US" dirty="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13</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では、いままでの例や虐待防止法の定義に該当しない行為については、どのように判断するのでしょうか。</a:t>
            </a:r>
            <a:endParaRPr kumimoji="1" lang="en-US" altLang="ja-JP" dirty="0" smtClean="0"/>
          </a:p>
          <a:p>
            <a:r>
              <a:rPr kumimoji="1" lang="ja-JP" altLang="en-US" dirty="0" smtClean="0"/>
              <a:t>厚生労働省の作成したマニュアルには、高齢者虐待を、「高齢者が他者からの不適切な扱いにより権利利益を侵害される状態や生命、健康、生活が損なわれるような状態に置かれること」として、広い意味で捉えることとしています。</a:t>
            </a:r>
            <a:endParaRPr kumimoji="1" lang="en-US" altLang="ja-JP" dirty="0" smtClean="0"/>
          </a:p>
          <a:p>
            <a:r>
              <a:rPr kumimoji="1" lang="ja-JP" altLang="en-US" dirty="0" smtClean="0"/>
              <a:t>高齢者に対する権利侵害があったかどうかが、高齢者虐待として捉えるかどうかの考え方になるということです。</a:t>
            </a:r>
            <a:endParaRPr kumimoji="1" lang="ja-JP" altLang="en-US" dirty="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14</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また、認知症があったとしても、なかったとしても高齢者が、虐待を受けていると思っていない。逆に従事者が虐待をしていると思っていなかったという場合はどうか。</a:t>
            </a:r>
            <a:endParaRPr kumimoji="1" lang="en-US" altLang="ja-JP" dirty="0" smtClean="0"/>
          </a:p>
          <a:p>
            <a:r>
              <a:rPr kumimoji="1" lang="ja-JP" altLang="en-US" dirty="0" smtClean="0"/>
              <a:t>厚生労働省のマニュアルでは、高齢者本人等の自覚の有無を問わず、客観的に高齢者の権利が侵害されていると確認できる場合は虐待として捉えるとされています。</a:t>
            </a:r>
            <a:endParaRPr kumimoji="1" lang="en-US" altLang="ja-JP" dirty="0" smtClean="0"/>
          </a:p>
          <a:p>
            <a:r>
              <a:rPr kumimoji="1" lang="ja-JP" altLang="en-US" dirty="0" smtClean="0"/>
              <a:t>高齢者が虐待されていないと言っている場合でも、客観的な事実があれば、虐待として捉えることもあるということです。</a:t>
            </a:r>
            <a:endParaRPr kumimoji="1" lang="ja-JP" altLang="en-US" dirty="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15</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先程、身体的虐待の内容で、身体拘束が該当するとありました。</a:t>
            </a:r>
            <a:endParaRPr kumimoji="1" lang="en-US" altLang="ja-JP" dirty="0" smtClean="0"/>
          </a:p>
          <a:p>
            <a:r>
              <a:rPr kumimoji="1" lang="ja-JP" altLang="en-US" dirty="0" smtClean="0"/>
              <a:t>介護保険制度が始まった平成</a:t>
            </a:r>
            <a:r>
              <a:rPr kumimoji="1" lang="en-US" altLang="ja-JP" dirty="0" smtClean="0"/>
              <a:t>12</a:t>
            </a:r>
            <a:r>
              <a:rPr kumimoji="1" lang="ja-JP" altLang="en-US" dirty="0" smtClean="0"/>
              <a:t>年度に、介護保険施設等では身体拘束が指定基準において、禁止されました。</a:t>
            </a:r>
          </a:p>
          <a:p>
            <a:r>
              <a:rPr kumimoji="1" lang="ja-JP" altLang="en-US" dirty="0" smtClean="0"/>
              <a:t>ここでは、その身体拘束について説明します。</a:t>
            </a:r>
            <a:endParaRPr kumimoji="1" lang="ja-JP" altLang="en-US" dirty="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16</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まず、身体拘束とは、どういうことかということです。</a:t>
            </a:r>
            <a:endParaRPr kumimoji="1" lang="en-US" altLang="ja-JP" dirty="0" smtClean="0"/>
          </a:p>
          <a:p>
            <a:r>
              <a:rPr kumimoji="1" lang="ja-JP" altLang="en-US" dirty="0" smtClean="0"/>
              <a:t>介護保険運営基準において、身体拘束その他入所者（利用者）の行動を制限する行為」とされている行為は</a:t>
            </a:r>
            <a:r>
              <a:rPr kumimoji="1" lang="en-US" altLang="ja-JP" dirty="0" smtClean="0"/>
              <a:t>11</a:t>
            </a:r>
            <a:r>
              <a:rPr kumimoji="1" lang="ja-JP" altLang="en-US" dirty="0" smtClean="0"/>
              <a:t>項目あります。</a:t>
            </a:r>
            <a:endParaRPr kumimoji="1" lang="en-US" altLang="ja-JP" dirty="0" smtClean="0"/>
          </a:p>
          <a:p>
            <a:r>
              <a:rPr kumimoji="1" lang="ja-JP" altLang="en-US" dirty="0" smtClean="0"/>
              <a:t>１　徘徊しないように、車いすやいす、ベッドに体幹や四肢を</a:t>
            </a:r>
            <a:r>
              <a:rPr kumimoji="1" lang="ja-JP" altLang="en-US" dirty="0" err="1" smtClean="0"/>
              <a:t>ひも</a:t>
            </a:r>
            <a:r>
              <a:rPr kumimoji="1" lang="ja-JP" altLang="en-US" dirty="0" smtClean="0"/>
              <a:t>等で縛る。</a:t>
            </a:r>
          </a:p>
          <a:p>
            <a:r>
              <a:rPr kumimoji="1" lang="ja-JP" altLang="en-US" dirty="0" smtClean="0"/>
              <a:t>２　転落しないように、ベッドに体幹や四肢を</a:t>
            </a:r>
            <a:r>
              <a:rPr kumimoji="1" lang="ja-JP" altLang="en-US" dirty="0" err="1" smtClean="0"/>
              <a:t>ひも</a:t>
            </a:r>
            <a:r>
              <a:rPr kumimoji="1" lang="ja-JP" altLang="en-US" dirty="0" smtClean="0"/>
              <a:t>等で縛る。</a:t>
            </a:r>
          </a:p>
          <a:p>
            <a:r>
              <a:rPr kumimoji="1" lang="ja-JP" altLang="en-US" dirty="0" smtClean="0"/>
              <a:t>３　自分で降りられないように、ベッドを柵（サイドレール）で囲む。</a:t>
            </a:r>
          </a:p>
          <a:p>
            <a:r>
              <a:rPr kumimoji="1" lang="ja-JP" altLang="en-US" dirty="0" smtClean="0"/>
              <a:t>４　点滴・経管栄養等のチューブを抜かないように、四肢等を</a:t>
            </a:r>
            <a:r>
              <a:rPr kumimoji="1" lang="ja-JP" altLang="en-US" dirty="0" err="1" smtClean="0"/>
              <a:t>ひも</a:t>
            </a:r>
            <a:r>
              <a:rPr kumimoji="1" lang="ja-JP" altLang="en-US" dirty="0" smtClean="0"/>
              <a:t>等で縛る。</a:t>
            </a:r>
          </a:p>
          <a:p>
            <a:endParaRPr kumimoji="1" lang="en-US" altLang="ja-JP" dirty="0" smtClean="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17</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５　点滴・経管栄養等のチューブをぬかないように、または皮膚をかきむしらないように、手指の機能を制限するミトン型の手袋等をつける。</a:t>
            </a:r>
          </a:p>
          <a:p>
            <a:r>
              <a:rPr kumimoji="1" lang="ja-JP" altLang="en-US" dirty="0" smtClean="0"/>
              <a:t>６　車いすやいすからずり落ちたり、立ち上がったりしないように、Ｙ字型拘束帯や腰ベルト、車いすテーブルをつける。</a:t>
            </a:r>
          </a:p>
          <a:p>
            <a:r>
              <a:rPr kumimoji="1" lang="ja-JP" altLang="en-US" dirty="0" smtClean="0"/>
              <a:t>７　立ち上がる能力のある人の立ち上がりを妨げるような椅子を使用する。</a:t>
            </a:r>
          </a:p>
          <a:p>
            <a:r>
              <a:rPr kumimoji="1" lang="ja-JP" altLang="en-US" dirty="0" smtClean="0"/>
              <a:t>８　脱衣やおむつはずしを制限するために、介護衣（つなぎ服）を着せる。</a:t>
            </a:r>
          </a:p>
          <a:p>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18</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92500" lnSpcReduction="10000"/>
          </a:bodyPr>
          <a:lstStyle/>
          <a:p>
            <a:r>
              <a:rPr kumimoji="1" lang="ja-JP" altLang="en-US" dirty="0" smtClean="0"/>
              <a:t>９　他人への迷惑行為を防ぐために、ベッドなどに体幹や四肢を</a:t>
            </a:r>
            <a:r>
              <a:rPr kumimoji="1" lang="ja-JP" altLang="en-US" dirty="0" err="1" smtClean="0"/>
              <a:t>ひも</a:t>
            </a:r>
            <a:r>
              <a:rPr kumimoji="1" lang="ja-JP" altLang="en-US" dirty="0" smtClean="0"/>
              <a:t>等で縛る。</a:t>
            </a:r>
          </a:p>
          <a:p>
            <a:r>
              <a:rPr kumimoji="1" lang="en-US" altLang="ja-JP" dirty="0" smtClean="0"/>
              <a:t>10</a:t>
            </a:r>
            <a:r>
              <a:rPr kumimoji="1" lang="ja-JP" altLang="en-US" dirty="0" smtClean="0"/>
              <a:t>　行動を落ち着かせるために、向精神薬を過剰に服用させる</a:t>
            </a:r>
          </a:p>
          <a:p>
            <a:r>
              <a:rPr kumimoji="1" lang="en-US" altLang="ja-JP" dirty="0" smtClean="0"/>
              <a:t>11</a:t>
            </a:r>
            <a:r>
              <a:rPr kumimoji="1" lang="ja-JP" altLang="en-US" dirty="0" smtClean="0"/>
              <a:t>　自分の意思で開けることができない居室等に隔離する。</a:t>
            </a:r>
            <a:endParaRPr kumimoji="1" lang="en-US" altLang="ja-JP" dirty="0" smtClean="0"/>
          </a:p>
          <a:p>
            <a:r>
              <a:rPr kumimoji="1" lang="ja-JP" altLang="en-US" dirty="0" smtClean="0"/>
              <a:t>以上の</a:t>
            </a:r>
            <a:r>
              <a:rPr kumimoji="1" lang="en-US" altLang="ja-JP" dirty="0" smtClean="0"/>
              <a:t>11</a:t>
            </a:r>
            <a:r>
              <a:rPr kumimoji="1" lang="ja-JP" altLang="en-US" dirty="0" smtClean="0"/>
              <a:t>項目が、指定基準で身体拘束に該当するとされている内容です。</a:t>
            </a:r>
            <a:endParaRPr kumimoji="1" lang="en-US" altLang="ja-JP" dirty="0" smtClean="0"/>
          </a:p>
          <a:p>
            <a:r>
              <a:rPr kumimoji="1" lang="ja-JP" altLang="en-US" dirty="0" smtClean="0"/>
              <a:t>しかし、</a:t>
            </a:r>
            <a:r>
              <a:rPr kumimoji="1" lang="en-US" altLang="ja-JP" dirty="0" smtClean="0"/>
              <a:t>11</a:t>
            </a:r>
            <a:r>
              <a:rPr kumimoji="1" lang="ja-JP" altLang="en-US" dirty="0" smtClean="0"/>
              <a:t>項目に該当しない内容であったとしても、身体拘束と考えられるものもあります。</a:t>
            </a:r>
            <a:endParaRPr kumimoji="1" lang="en-US" altLang="ja-JP" dirty="0" smtClean="0"/>
          </a:p>
          <a:p>
            <a:r>
              <a:rPr kumimoji="1" lang="ja-JP" altLang="en-US" dirty="0" smtClean="0"/>
              <a:t>例えば、「言葉による制止（スピーチロック）」や「センサーマット」も使い方次第で、身体拘束と考えられる場合もあります。</a:t>
            </a:r>
            <a:endParaRPr kumimoji="1" lang="en-US" altLang="ja-JP" dirty="0" smtClean="0"/>
          </a:p>
          <a:p>
            <a:r>
              <a:rPr kumimoji="1" lang="ja-JP" altLang="en-US" dirty="0" smtClean="0"/>
              <a:t>センサーマットは、きちんと高齢者の状況などについて評価（アセスメント）し、何の目的で使うのかを明確にし、ケアプランに位置づけて使用する必要があります。</a:t>
            </a:r>
            <a:endParaRPr kumimoji="1" lang="en-US" altLang="ja-JP" dirty="0" smtClean="0"/>
          </a:p>
          <a:p>
            <a:pPr>
              <a:buNone/>
            </a:pPr>
            <a:r>
              <a:rPr kumimoji="1" lang="ja-JP" altLang="en-US" dirty="0" smtClean="0"/>
              <a:t>安易に使うことは、高齢者の行動制限につながるおそれがあります。</a:t>
            </a:r>
            <a:endParaRPr kumimoji="1" lang="en-US" altLang="ja-JP" dirty="0" smtClean="0"/>
          </a:p>
          <a:p>
            <a:endParaRPr kumimoji="1" lang="en-US" altLang="ja-JP" dirty="0" smtClean="0"/>
          </a:p>
          <a:p>
            <a:r>
              <a:rPr kumimoji="1" lang="ja-JP" altLang="en-US" dirty="0" smtClean="0"/>
              <a:t>高齢者の行動を制限することを目的とした行為は、身体拘束（行動制限）と考えられます。</a:t>
            </a:r>
            <a:endParaRPr kumimoji="1" lang="en-US" altLang="ja-JP" dirty="0" smtClean="0"/>
          </a:p>
          <a:p>
            <a:pPr>
              <a:buNone/>
            </a:pPr>
            <a:endParaRPr kumimoji="1" lang="en-US" altLang="ja-JP" dirty="0" smtClean="0"/>
          </a:p>
          <a:p>
            <a:r>
              <a:rPr kumimoji="1" lang="ja-JP" altLang="en-US" dirty="0" smtClean="0"/>
              <a:t>身体拘束は、常態化することで、関節の拘縮や筋力低下など身体機能を奪ってしまう危険性があり、身体的虐待につながります。</a:t>
            </a:r>
            <a:endParaRPr kumimoji="1" lang="en-US" altLang="ja-JP" dirty="0" smtClean="0"/>
          </a:p>
          <a:p>
            <a:r>
              <a:rPr kumimoji="1" lang="ja-JP" altLang="en-US" dirty="0" smtClean="0"/>
              <a:t>また、高齢者に不安や怒り、屈辱、諦めといった精神的な苦痛を与えること、心理的虐待も考えられます。</a:t>
            </a:r>
          </a:p>
          <a:p>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19</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Font typeface="Arial" pitchFamily="34" charset="0"/>
              <a:buChar char="•"/>
            </a:pPr>
            <a:r>
              <a:rPr kumimoji="1" lang="ja-JP" altLang="en-US" dirty="0" smtClean="0"/>
              <a:t>今日の研修では、高齢者の権利擁護について、５つの内容を説明します。</a:t>
            </a:r>
            <a:endParaRPr kumimoji="1" lang="en-US" altLang="ja-JP" dirty="0" smtClean="0"/>
          </a:p>
          <a:p>
            <a:pPr>
              <a:buFont typeface="Arial" pitchFamily="34" charset="0"/>
              <a:buChar char="•"/>
            </a:pPr>
            <a:r>
              <a:rPr kumimoji="1" lang="ja-JP" altLang="en-US" dirty="0" smtClean="0"/>
              <a:t>一つ目は、高齢者虐待防止法の概要や施設・事業所の義務について</a:t>
            </a:r>
            <a:endParaRPr kumimoji="1" lang="en-US" altLang="ja-JP" dirty="0" smtClean="0"/>
          </a:p>
          <a:p>
            <a:pPr>
              <a:buFont typeface="Arial" pitchFamily="34" charset="0"/>
              <a:buChar char="•"/>
            </a:pPr>
            <a:r>
              <a:rPr kumimoji="1" lang="ja-JP" altLang="en-US" dirty="0" smtClean="0"/>
              <a:t>二つ目は、高齢者虐待の内容について</a:t>
            </a:r>
            <a:endParaRPr kumimoji="1" lang="en-US" altLang="ja-JP" dirty="0" smtClean="0"/>
          </a:p>
          <a:p>
            <a:pPr>
              <a:buFont typeface="Arial" pitchFamily="34" charset="0"/>
              <a:buChar char="•"/>
            </a:pPr>
            <a:r>
              <a:rPr kumimoji="1" lang="ja-JP" altLang="en-US" dirty="0" smtClean="0"/>
              <a:t>三つ目は、身体拘束について、</a:t>
            </a:r>
            <a:endParaRPr kumimoji="1" lang="en-US" altLang="ja-JP" dirty="0" smtClean="0"/>
          </a:p>
          <a:p>
            <a:pPr>
              <a:buFont typeface="Arial" pitchFamily="34" charset="0"/>
              <a:buChar char="•"/>
            </a:pPr>
            <a:r>
              <a:rPr kumimoji="1" lang="ja-JP" altLang="en-US" dirty="0" smtClean="0"/>
              <a:t>四つ目は、神奈川県が作成した「施設職員のための高齢者虐待防止の手引きについて</a:t>
            </a:r>
            <a:endParaRPr kumimoji="1" lang="en-US" altLang="ja-JP" dirty="0" smtClean="0"/>
          </a:p>
          <a:p>
            <a:pPr>
              <a:buFont typeface="Arial" pitchFamily="34" charset="0"/>
              <a:buChar char="•"/>
            </a:pPr>
            <a:r>
              <a:rPr kumimoji="1" lang="ja-JP" altLang="en-US" dirty="0" smtClean="0"/>
              <a:t>五つ目は、施設・事業所内で虐待が発生した場合の対応について</a:t>
            </a:r>
            <a:endParaRPr kumimoji="1" lang="en-US" altLang="ja-JP" dirty="0" smtClean="0"/>
          </a:p>
          <a:p>
            <a:pPr>
              <a:buFont typeface="Arial" pitchFamily="34" charset="0"/>
              <a:buChar char="•"/>
            </a:pPr>
            <a:r>
              <a:rPr kumimoji="1" lang="ja-JP" altLang="en-US" dirty="0" smtClean="0"/>
              <a:t>以上の五つについて説明をします。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2</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身体拘束は行ってはならないこととなっていますが、緊急やむを得えない場合に限り、認められています。</a:t>
            </a:r>
            <a:endParaRPr kumimoji="1" lang="en-US" altLang="ja-JP" dirty="0" smtClean="0"/>
          </a:p>
          <a:p>
            <a:r>
              <a:rPr kumimoji="1" lang="ja-JP" altLang="en-US" dirty="0" smtClean="0"/>
              <a:t>緊急やむを得ない場合とは、切迫性、非代替性、一時性の３要件をすべて満たしていることが必要です。</a:t>
            </a:r>
            <a:endParaRPr kumimoji="1" lang="en-US" altLang="ja-JP" dirty="0" smtClean="0"/>
          </a:p>
          <a:p>
            <a:pPr defTabSz="875721">
              <a:defRPr/>
            </a:pPr>
            <a:r>
              <a:rPr kumimoji="1" lang="ja-JP" altLang="en-US" dirty="0" smtClean="0"/>
              <a:t>身体拘束は原則禁止ですので、家族から安全確保のため、身体拘束の希望が出されたとしても、施設・事業所で３要件を満たしているかなどについて、高齢者の状況を評価するとともに、そのような希望に対しては、施設・事業所として、家族に身体拘束廃止の理解を求めていくことが重要です。</a:t>
            </a:r>
          </a:p>
          <a:p>
            <a:pPr>
              <a:buNone/>
            </a:pPr>
            <a:endParaRPr kumimoji="1" lang="en-US" altLang="ja-JP" dirty="0" smtClean="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20</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３要件を満たしていたとしても、身体拘束を実施するためには、慎重に手続きを行います。</a:t>
            </a:r>
            <a:endParaRPr kumimoji="1" lang="en-US" altLang="ja-JP" dirty="0" smtClean="0"/>
          </a:p>
          <a:p>
            <a:r>
              <a:rPr kumimoji="1" lang="ja-JP" altLang="en-US" dirty="0" smtClean="0"/>
              <a:t>まず、緊急やむを得ない場合であるかという判断は、職員個人や少人数のチームで判断するのではなく、施設全体で判断をしなければなりません。</a:t>
            </a:r>
            <a:endParaRPr kumimoji="1" lang="en-US" altLang="ja-JP" dirty="0" smtClean="0"/>
          </a:p>
          <a:p>
            <a:r>
              <a:rPr kumimoji="1" lang="ja-JP" altLang="en-US" dirty="0" smtClean="0"/>
              <a:t>そして、身体拘束を実際に行う場合は、身体拘束の内容、目的、時間、期間を高齢者本人や家族に対して充分に説明</a:t>
            </a:r>
            <a:r>
              <a:rPr kumimoji="1" lang="ja-JP" altLang="en-US" smtClean="0"/>
              <a:t>し、理解を得るように努める必要</a:t>
            </a:r>
            <a:r>
              <a:rPr kumimoji="1" lang="ja-JP" altLang="en-US" dirty="0" smtClean="0"/>
              <a:t>があります。</a:t>
            </a:r>
            <a:endParaRPr kumimoji="1" lang="en-US" altLang="ja-JP" dirty="0" smtClean="0"/>
          </a:p>
          <a:p>
            <a:r>
              <a:rPr kumimoji="1" lang="ja-JP" altLang="en-US" dirty="0" smtClean="0"/>
              <a:t>身体拘束を実施している際も、内容や時間や、高齢者の様子について記録を残す必要があります。</a:t>
            </a:r>
            <a:endParaRPr kumimoji="1" lang="en-US" altLang="ja-JP" dirty="0" smtClean="0"/>
          </a:p>
          <a:p>
            <a:r>
              <a:rPr kumimoji="1" lang="ja-JP" altLang="en-US" dirty="0" smtClean="0"/>
              <a:t>また、同意や記録を取っているから、永続的に実施できることではなく、あくまでも一時的なものなので、高齢者や環境について常に評価し、高齢者本人の生命や身体の危険が続いているか、他に方法がないかを検討する必要があります。</a:t>
            </a:r>
            <a:endParaRPr kumimoji="1" lang="en-US" altLang="ja-JP" dirty="0" smtClean="0"/>
          </a:p>
          <a:p>
            <a:r>
              <a:rPr kumimoji="1" lang="ja-JP" altLang="en-US" dirty="0" smtClean="0"/>
              <a:t>緊急やむを得ない場合に該当していないと判断された場合は、直ちに拘束を解除する必要があります。</a:t>
            </a:r>
            <a:endParaRPr kumimoji="1" lang="en-US" altLang="ja-JP" dirty="0" smtClean="0"/>
          </a:p>
          <a:p>
            <a:r>
              <a:rPr kumimoji="1" lang="ja-JP" altLang="en-US" dirty="0" smtClean="0"/>
              <a:t>その際、一時的な解除であったとしても、今後の身体拘束の必要性について、検討する材料にもなりますので、解除した後の状況もきちんと記録をとっておきます。</a:t>
            </a:r>
            <a:endParaRPr kumimoji="1" lang="en-US" altLang="ja-JP" dirty="0" smtClean="0"/>
          </a:p>
          <a:p>
            <a:endParaRPr kumimoji="1" lang="en-US" altLang="ja-JP" dirty="0" smtClean="0"/>
          </a:p>
          <a:p>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21</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defTabSz="914253">
              <a:defRPr/>
            </a:pPr>
            <a:r>
              <a:rPr kumimoji="1" lang="ja-JP" altLang="en-US" dirty="0" smtClean="0"/>
              <a:t>高齢者虐待防止法でのその高齢者虐待防止のための措置等に関して、国民、市町村、都道府県、国の責務をそれぞれ定めています。</a:t>
            </a:r>
            <a:endParaRPr kumimoji="1" lang="en-US" altLang="ja-JP" dirty="0" smtClean="0"/>
          </a:p>
          <a:p>
            <a:pPr defTabSz="914253">
              <a:defRPr/>
            </a:pPr>
            <a:r>
              <a:rPr kumimoji="1" lang="ja-JP" altLang="en-US" dirty="0" smtClean="0"/>
              <a:t>養介護施設・事業者の責務も、高齢者虐待の早期発見の担い手や、苦情処理体制の整備や高齢者虐待防止のための措置を講ずることと義務付けられています。</a:t>
            </a:r>
          </a:p>
          <a:p>
            <a:pPr defTabSz="914253">
              <a:defRPr/>
            </a:pPr>
            <a:r>
              <a:rPr kumimoji="1" lang="ja-JP" altLang="en-US" dirty="0" smtClean="0"/>
              <a:t>また、従事している養介護施設等において養介護施設従事者等による高齢者虐待を発見した場合はもちろん、虐待を発見したと「思われる」ということであっても、市町村に通報しなければなりません。</a:t>
            </a:r>
            <a:endParaRPr kumimoji="1" lang="en-US" altLang="ja-JP" dirty="0" smtClean="0"/>
          </a:p>
          <a:p>
            <a:pPr defTabSz="914253">
              <a:defRPr/>
            </a:pPr>
            <a:r>
              <a:rPr kumimoji="1" lang="ja-JP" altLang="en-US" dirty="0" smtClean="0"/>
              <a:t>通報の窓口は、各市町村の高齢福祉又は介護保険の部署となっており、神奈川県のホームページに通報窓口の一覧があります。</a:t>
            </a:r>
            <a:endParaRPr kumimoji="1" lang="en-US" altLang="ja-JP" dirty="0" smtClean="0"/>
          </a:p>
          <a:p>
            <a:pPr defTabSz="914253">
              <a:defRPr/>
            </a:pPr>
            <a:endParaRPr kumimoji="1" lang="en-US" altLang="ja-JP" dirty="0" smtClean="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22</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Font typeface="Arial" pitchFamily="34" charset="0"/>
              <a:buChar char="•"/>
            </a:pPr>
            <a:r>
              <a:rPr kumimoji="1" lang="ja-JP" altLang="en-US" dirty="0" smtClean="0"/>
              <a:t>高齢者虐待を発見した場合、市町村に通報しなくてはならないことを、説明しましたが、その通報により、施設職員が個人情報を市町村に伝えてもよいのでしょうか。</a:t>
            </a:r>
            <a:endParaRPr kumimoji="1" lang="en-US" altLang="ja-JP" dirty="0" smtClean="0"/>
          </a:p>
          <a:p>
            <a:pPr>
              <a:buFont typeface="Arial" pitchFamily="34" charset="0"/>
              <a:buChar char="•"/>
            </a:pPr>
            <a:r>
              <a:rPr kumimoji="1" lang="ja-JP" altLang="en-US" dirty="0" smtClean="0"/>
              <a:t>高齢者虐待防止法第</a:t>
            </a:r>
            <a:r>
              <a:rPr kumimoji="1" lang="en-US" altLang="ja-JP" dirty="0" smtClean="0"/>
              <a:t>21</a:t>
            </a:r>
            <a:r>
              <a:rPr kumimoji="1" lang="ja-JP" altLang="en-US" dirty="0" smtClean="0"/>
              <a:t>条第３項には、高齢者虐待の通報に関しては、守秘義務等には該当しないとあります。</a:t>
            </a:r>
            <a:endParaRPr kumimoji="1" lang="en-US" altLang="ja-JP" dirty="0" smtClean="0"/>
          </a:p>
          <a:p>
            <a:pPr>
              <a:buFont typeface="Arial" pitchFamily="34" charset="0"/>
              <a:buChar char="•"/>
            </a:pPr>
            <a:r>
              <a:rPr kumimoji="1" lang="ja-JP" altLang="en-US" dirty="0" smtClean="0"/>
              <a:t>ただし、虚偽と過失を除くとあります。虚偽の通報については、除かれることは理解できるかと思いますが、過失についてはどうでしょうか。</a:t>
            </a:r>
            <a:endParaRPr kumimoji="1" lang="en-US" altLang="ja-JP" dirty="0" smtClean="0"/>
          </a:p>
          <a:p>
            <a:pPr>
              <a:buFont typeface="Arial" pitchFamily="34" charset="0"/>
              <a:buChar char="•"/>
            </a:pPr>
            <a:r>
              <a:rPr kumimoji="1" lang="ja-JP" altLang="en-US" dirty="0" smtClean="0"/>
              <a:t>厚生労働省が作成した、高齢者虐待のマニュアルでは、「過失によるもの」とは、「一般人であれば虐待があったと考えることには合理性がない場合の通報」と解されています。</a:t>
            </a:r>
            <a:endParaRPr kumimoji="1" lang="en-US" altLang="ja-JP" dirty="0" smtClean="0"/>
          </a:p>
          <a:p>
            <a:pPr>
              <a:buFont typeface="Arial" pitchFamily="34" charset="0"/>
              <a:buChar char="•"/>
            </a:pPr>
            <a:r>
              <a:rPr kumimoji="1" lang="ja-JP" altLang="en-US" dirty="0" smtClean="0"/>
              <a:t>つまり、通報者が、虐待があったと信じており、合理性があるのであれば、情報提供は守秘義務に該当しないと考えられます。</a:t>
            </a:r>
            <a:endParaRPr kumimoji="1" lang="ja-JP" altLang="en-US" dirty="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23</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Font typeface="Arial" pitchFamily="34" charset="0"/>
              <a:buChar char="•"/>
            </a:pPr>
            <a:r>
              <a:rPr kumimoji="1" lang="ja-JP" altLang="en-US" dirty="0" smtClean="0"/>
              <a:t>一方、通報を受けた市町村等も、虐待通報について守秘義務が課せられています。</a:t>
            </a:r>
            <a:endParaRPr kumimoji="1" lang="en-US" altLang="ja-JP" dirty="0" smtClean="0"/>
          </a:p>
          <a:p>
            <a:pPr>
              <a:buFont typeface="Arial" pitchFamily="34" charset="0"/>
              <a:buChar char="•"/>
            </a:pPr>
            <a:r>
              <a:rPr kumimoji="1" lang="ja-JP" altLang="en-US" dirty="0" smtClean="0"/>
              <a:t>通報や届出をした職員や高齢者本人、家族が、施設や事業所により、特定されないように充分に配慮されます。</a:t>
            </a:r>
            <a:endParaRPr kumimoji="1" lang="en-US" altLang="ja-JP" dirty="0" smtClean="0"/>
          </a:p>
          <a:p>
            <a:pPr>
              <a:buFont typeface="Arial" pitchFamily="34" charset="0"/>
              <a:buChar char="•"/>
            </a:pPr>
            <a:r>
              <a:rPr kumimoji="1" lang="ja-JP" altLang="en-US" dirty="0" smtClean="0"/>
              <a:t>もし通報したのは誰かということを、市町村に問い合わせをしても、施設・事業所に、通報者を特定できる情報提供はしません。</a:t>
            </a:r>
            <a:endParaRPr kumimoji="1" lang="en-US" altLang="ja-JP" dirty="0" smtClean="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24</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高齢者虐待防止法には、守秘義務と同じように、通報者を守ることが定められています。</a:t>
            </a:r>
            <a:endParaRPr kumimoji="1" lang="en-US" altLang="ja-JP" dirty="0" smtClean="0"/>
          </a:p>
          <a:p>
            <a:r>
              <a:rPr kumimoji="1" lang="ja-JP" altLang="en-US" dirty="0" smtClean="0"/>
              <a:t>施設・事業所は、通報したことを理由に、解雇したり、降格、減給、退職を強要したりすることはしてはならないということです。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25</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通報を受けた以降は、市町村や県が対応をすることになります。</a:t>
            </a:r>
            <a:endParaRPr kumimoji="1" lang="en-US" altLang="ja-JP" dirty="0" smtClean="0"/>
          </a:p>
          <a:p>
            <a:r>
              <a:rPr kumimoji="1" lang="ja-JP" altLang="en-US" dirty="0" smtClean="0"/>
              <a:t>詳しくは説明をしませんが、一般的な対応は次のようになります。</a:t>
            </a:r>
            <a:endParaRPr kumimoji="1" lang="en-US" altLang="ja-JP" dirty="0" smtClean="0"/>
          </a:p>
          <a:p>
            <a:r>
              <a:rPr kumimoji="1" lang="ja-JP" altLang="en-US" dirty="0" smtClean="0"/>
              <a:t>まず、通報内容により、緊急性の有無として、早急に対応が必要な事案かどうか判断します。</a:t>
            </a:r>
            <a:endParaRPr kumimoji="1" lang="en-US" altLang="ja-JP" dirty="0" smtClean="0"/>
          </a:p>
          <a:p>
            <a:r>
              <a:rPr kumimoji="1" lang="ja-JP" altLang="en-US" dirty="0" smtClean="0"/>
              <a:t>次に、施設・事業所に対して事実であるか確認し、必要があれば直接、施設・事業所を訪問し、虐待の疑いについて、関係者に聴き取り調査や記録等の調査を行います。</a:t>
            </a:r>
            <a:endParaRPr kumimoji="1" lang="en-US" altLang="ja-JP" dirty="0" smtClean="0"/>
          </a:p>
          <a:p>
            <a:r>
              <a:rPr kumimoji="1" lang="ja-JP" altLang="en-US" dirty="0" smtClean="0"/>
              <a:t>次に、調査結果を基に、市町村内の関係者で、虐待の事実があったかどうかについて判断します。</a:t>
            </a:r>
            <a:endParaRPr kumimoji="1" lang="en-US" altLang="ja-JP" dirty="0" smtClean="0"/>
          </a:p>
          <a:p>
            <a:r>
              <a:rPr kumimoji="1" lang="ja-JP" altLang="en-US" dirty="0" smtClean="0"/>
              <a:t>虐待の事実があった場合、虐待の防止や高齢者保護のために、市町村等は介護保険法や老人福祉法に定められた権限を行使します。</a:t>
            </a:r>
            <a:endParaRPr kumimoji="1" lang="en-US" altLang="ja-JP" dirty="0" smtClean="0"/>
          </a:p>
          <a:p>
            <a:r>
              <a:rPr kumimoji="1" lang="ja-JP" altLang="en-US" dirty="0" smtClean="0"/>
              <a:t>そして、市町村は結果等を県に報告をします。県はその報告をもとに、毎年、高齢者虐待の件数や内容、発生した施設、事業所の種別などを、公表します。</a:t>
            </a:r>
            <a:endParaRPr kumimoji="1" lang="en-US" altLang="ja-JP" dirty="0" smtClean="0"/>
          </a:p>
          <a:p>
            <a:r>
              <a:rPr kumimoji="1" lang="ja-JP" altLang="en-US" dirty="0" smtClean="0"/>
              <a:t>この流れでお気づきの方もいるかと思いますが、高齢者虐待防止法自体には、養介護施設従事者等による高齢者虐待の罰則規定はありません。</a:t>
            </a:r>
            <a:endParaRPr kumimoji="1" lang="en-US" altLang="ja-JP" dirty="0" smtClean="0"/>
          </a:p>
          <a:p>
            <a:r>
              <a:rPr kumimoji="1" lang="ja-JP" altLang="en-US" dirty="0" smtClean="0"/>
              <a:t>それは、単に罰するということではなく、高齢者虐待が発生した以降に、高齢者虐待が再度発生することを防ぎ、高齢者を保護するために、施設・事業所が適切に運営できるように他の法律の権限を行使することとしているためで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26</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平成</a:t>
            </a:r>
            <a:r>
              <a:rPr kumimoji="1" lang="en-US" altLang="ja-JP" dirty="0" smtClean="0"/>
              <a:t>21</a:t>
            </a:r>
            <a:r>
              <a:rPr kumimoji="1" lang="ja-JP" altLang="en-US" dirty="0" smtClean="0"/>
              <a:t>年３月に神奈川県が作成した「施設職員のための高齢者虐待防止の手引き</a:t>
            </a:r>
            <a:r>
              <a:rPr kumimoji="1" lang="en-US" altLang="ja-JP" dirty="0" smtClean="0"/>
              <a:t>『</a:t>
            </a:r>
            <a:r>
              <a:rPr kumimoji="1" lang="ja-JP" altLang="en-US" dirty="0" smtClean="0"/>
              <a:t>高齢者・家族の心に耳を傾けるケアをめざして</a:t>
            </a:r>
            <a:r>
              <a:rPr kumimoji="1" lang="en-US" altLang="ja-JP" dirty="0" smtClean="0"/>
              <a:t>』</a:t>
            </a:r>
            <a:r>
              <a:rPr kumimoji="1" lang="ja-JP" altLang="en-US" dirty="0" smtClean="0"/>
              <a:t>」です。</a:t>
            </a:r>
            <a:endParaRPr kumimoji="1" lang="en-US" altLang="ja-JP" dirty="0" smtClean="0"/>
          </a:p>
          <a:p>
            <a:r>
              <a:rPr kumimoji="1" lang="ja-JP" altLang="en-US" dirty="0" smtClean="0"/>
              <a:t>神奈川県のホームページに全文掲載されていますので、一度読んでいただければと思います。</a:t>
            </a:r>
          </a:p>
          <a:p>
            <a:r>
              <a:rPr kumimoji="1" lang="ja-JP" altLang="en-US" dirty="0" smtClean="0"/>
              <a:t>この手引きは、県が設置するかながわ高齢者あんしん介護推進会議の下部組織である高齢者虐待防止部会が中心となり、施設・事業所職員が参加し作成しましたので、行政だけではなく、施設や事業所の職員の意見を取り入れて作成したものです。</a:t>
            </a:r>
          </a:p>
          <a:p>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27</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この手引きは、施設・事業所の虐待防止の取組みの支援を行うために、二つの目的を設けています。</a:t>
            </a:r>
            <a:endParaRPr kumimoji="1" lang="en-US" altLang="ja-JP" dirty="0" smtClean="0"/>
          </a:p>
          <a:p>
            <a:r>
              <a:rPr kumimoji="1" lang="ja-JP" altLang="en-US" dirty="0" smtClean="0"/>
              <a:t>高齢者虐待防止法に関する厚生労働省のマニュアルには具体例が記載されていないことから、一定の判断基準を示すこと</a:t>
            </a:r>
            <a:endParaRPr kumimoji="1" lang="en-US" altLang="ja-JP" dirty="0" smtClean="0"/>
          </a:p>
          <a:p>
            <a:r>
              <a:rPr kumimoji="1" lang="ja-JP" altLang="en-US" dirty="0" smtClean="0"/>
              <a:t>これは、高齢者虐待防止法の部分で説明しましたが、高齢者虐待防止法虐待の捉え方は、広い意味で権利侵害と高齢者虐待として捉えています。</a:t>
            </a:r>
          </a:p>
          <a:p>
            <a:r>
              <a:rPr kumimoji="1" lang="ja-JP" altLang="en-US" dirty="0" smtClean="0"/>
              <a:t>神奈川県では、判断基準を高齢者本人の気持ちを起点として考えることとしました。</a:t>
            </a:r>
          </a:p>
          <a:p>
            <a:r>
              <a:rPr kumimoji="1" lang="ja-JP" altLang="en-US" dirty="0" smtClean="0"/>
              <a:t>判断基準となる不快と感じる対応について、高齢者や家族から意見を聴き取り、具体的に掲載しています。</a:t>
            </a:r>
          </a:p>
          <a:p>
            <a:r>
              <a:rPr kumimoji="1" lang="ja-JP" altLang="en-US" dirty="0" smtClean="0"/>
              <a:t>また、この手引きの判断基準は、高齢者虐待防止法の判断基準としては拘束力を持っていませんが、施設職員等の高齢者虐待防止の取組みの判断の手がかりとして活用します。</a:t>
            </a:r>
            <a:endParaRPr kumimoji="1" lang="en-US" altLang="ja-JP" dirty="0" smtClean="0"/>
          </a:p>
          <a:p>
            <a:r>
              <a:rPr kumimoji="1" lang="ja-JP" altLang="en-US" dirty="0" smtClean="0"/>
              <a:t>虐待を未然に防止するために、施設・事業所の職員の意見を聞きながら、取組みを検討し、その情報提供を行うことです。</a:t>
            </a:r>
            <a:endParaRPr kumimoji="1" lang="en-US" altLang="ja-JP" dirty="0" smtClean="0"/>
          </a:p>
          <a:p>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28</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defTabSz="914253">
              <a:defRPr/>
            </a:pPr>
            <a:r>
              <a:rPr kumimoji="1" lang="ja-JP" altLang="en-US" dirty="0" smtClean="0"/>
              <a:t>手引きに記載してある、本人や家族が不快と思われる対応の例を、５つの虐待の分類に当てはめてみます。</a:t>
            </a:r>
          </a:p>
          <a:p>
            <a:r>
              <a:rPr kumimoji="1" lang="ja-JP" altLang="en-US" dirty="0" smtClean="0"/>
              <a:t>身体的虐待</a:t>
            </a:r>
          </a:p>
          <a:p>
            <a:pPr lvl="1"/>
            <a:r>
              <a:rPr kumimoji="1" lang="ja-JP" altLang="en-US" dirty="0" smtClean="0"/>
              <a:t>微熱を理由にベッド上の生活を強制された</a:t>
            </a:r>
          </a:p>
          <a:p>
            <a:pPr lvl="1"/>
            <a:r>
              <a:rPr kumimoji="1" lang="ja-JP" altLang="en-US" dirty="0" smtClean="0"/>
              <a:t>声かけなしに、ベッドから車いすに移乗させた</a:t>
            </a:r>
          </a:p>
          <a:p>
            <a:pPr lvl="1"/>
            <a:r>
              <a:rPr kumimoji="1" lang="ja-JP" altLang="en-US" dirty="0" smtClean="0"/>
              <a:t>車椅子を強く押し放つ</a:t>
            </a:r>
          </a:p>
          <a:p>
            <a:r>
              <a:rPr kumimoji="1" lang="ja-JP" altLang="en-US" dirty="0" smtClean="0"/>
              <a:t>ネグレクト</a:t>
            </a:r>
          </a:p>
          <a:p>
            <a:pPr lvl="1"/>
            <a:r>
              <a:rPr kumimoji="1" lang="ja-JP" altLang="en-US" dirty="0" smtClean="0"/>
              <a:t>まだ十分トイレで対応できる時もおむつ対応</a:t>
            </a:r>
          </a:p>
          <a:p>
            <a:pPr lvl="1"/>
            <a:r>
              <a:rPr kumimoji="1" lang="ja-JP" altLang="en-US" dirty="0" smtClean="0"/>
              <a:t>今は忙しいから、後でと言われた</a:t>
            </a:r>
          </a:p>
          <a:p>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29</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Font typeface="Arial" pitchFamily="34" charset="0"/>
              <a:buChar char="•"/>
            </a:pPr>
            <a:r>
              <a:rPr kumimoji="1" lang="ja-JP" altLang="en-US" dirty="0" smtClean="0"/>
              <a:t>では、最初に高齢者虐待防止法について、説明します。</a:t>
            </a:r>
            <a:endParaRPr kumimoji="1" lang="ja-JP" altLang="en-US" dirty="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3</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心理的虐待</a:t>
            </a:r>
          </a:p>
          <a:p>
            <a:pPr lvl="1"/>
            <a:r>
              <a:rPr kumimoji="1" lang="ja-JP" altLang="en-US" dirty="0" smtClean="0"/>
              <a:t>エアコンの温度を下げたら、「勝手に下げないでくれ」と言った</a:t>
            </a:r>
          </a:p>
          <a:p>
            <a:pPr lvl="1"/>
            <a:r>
              <a:rPr kumimoji="1" lang="ja-JP" altLang="en-US" dirty="0" smtClean="0"/>
              <a:t>喫煙はしていないのに、「煙草の臭いがする」と言われ、「嘘つき」と言われた</a:t>
            </a:r>
          </a:p>
          <a:p>
            <a:pPr lvl="1"/>
            <a:r>
              <a:rPr kumimoji="1" lang="ja-JP" altLang="en-US" dirty="0" smtClean="0"/>
              <a:t>お願いごとをしたとき、不快な顔をされた</a:t>
            </a:r>
          </a:p>
          <a:p>
            <a:pPr lvl="1"/>
            <a:r>
              <a:rPr kumimoji="1" lang="ja-JP" altLang="en-US" dirty="0" smtClean="0"/>
              <a:t>本人のいる前で、トイレ（便のこと）に関して話された</a:t>
            </a:r>
          </a:p>
          <a:p>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30</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性的虐待</a:t>
            </a:r>
          </a:p>
          <a:p>
            <a:pPr lvl="1"/>
            <a:r>
              <a:rPr kumimoji="1" lang="ja-JP" altLang="en-US" dirty="0" smtClean="0"/>
              <a:t>男性スタッフにお風呂や下の世話をしてもらうこと</a:t>
            </a:r>
          </a:p>
          <a:p>
            <a:pPr lvl="1"/>
            <a:r>
              <a:rPr kumimoji="1" lang="ja-JP" altLang="en-US" dirty="0" smtClean="0"/>
              <a:t>下着をはいているかどうか、ズボンを下げて確かめる</a:t>
            </a:r>
          </a:p>
          <a:p>
            <a:r>
              <a:rPr kumimoji="1" lang="ja-JP" altLang="en-US" dirty="0" smtClean="0"/>
              <a:t>経済的虐待</a:t>
            </a:r>
          </a:p>
          <a:p>
            <a:pPr lvl="1"/>
            <a:r>
              <a:rPr kumimoji="1" lang="ja-JP" altLang="en-US" dirty="0" smtClean="0"/>
              <a:t>事前連絡なしに、お小遣い預かり金でゴム印を購入されていた</a:t>
            </a:r>
            <a:endParaRPr kumimoji="1" lang="en-US" altLang="ja-JP" dirty="0" smtClean="0"/>
          </a:p>
          <a:p>
            <a:pPr lvl="1"/>
            <a:endParaRPr kumimoji="1" lang="ja-JP" altLang="en-US" dirty="0" smtClean="0"/>
          </a:p>
          <a:p>
            <a:r>
              <a:rPr kumimoji="1" lang="ja-JP" altLang="en-US" dirty="0" smtClean="0"/>
              <a:t>５つの虐待分類で分けて、本人や家族が不快と思われる対応について例の一例ですが、いかがでしょうか。</a:t>
            </a:r>
            <a:endParaRPr kumimoji="1" lang="en-US" altLang="ja-JP" dirty="0" smtClean="0"/>
          </a:p>
          <a:p>
            <a:r>
              <a:rPr kumimoji="1" lang="ja-JP" altLang="en-US" dirty="0" smtClean="0"/>
              <a:t>先程、説明した高齢者虐待の内容よりも、普段行われている対応に近い対応でも、不快に思われていることがあるということが分かるかと思います。</a:t>
            </a:r>
            <a:endParaRPr kumimoji="1" lang="en-US" altLang="ja-JP" dirty="0" smtClean="0"/>
          </a:p>
          <a:p>
            <a:r>
              <a:rPr kumimoji="1" lang="ja-JP" altLang="en-US" dirty="0" smtClean="0"/>
              <a:t>では、高齢者虐待と本人や家族が不快に思われている対応との関係性はどのように考えるのでしょうか。</a:t>
            </a:r>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31</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この図を見て下さい。</a:t>
            </a:r>
            <a:endParaRPr kumimoji="1" lang="en-US" altLang="ja-JP" dirty="0" smtClean="0"/>
          </a:p>
          <a:p>
            <a:r>
              <a:rPr kumimoji="1" lang="ja-JP" altLang="en-US" dirty="0" smtClean="0"/>
              <a:t>高齢者虐待防止法上の虐待は、ほんの少しで、より多くの不適切なケアがあります。</a:t>
            </a:r>
            <a:endParaRPr kumimoji="1" lang="en-US" altLang="ja-JP" dirty="0" smtClean="0"/>
          </a:p>
          <a:p>
            <a:r>
              <a:rPr kumimoji="1" lang="ja-JP" altLang="en-US" dirty="0" smtClean="0"/>
              <a:t>虐待を発生した場合は、見逃さず、二度と発生しないように防止する方法を考える必要がありますが、高齢者虐待防止法上の虐待でなければよいのでしょうか。</a:t>
            </a:r>
            <a:endParaRPr kumimoji="1" lang="en-US" altLang="ja-JP" dirty="0" smtClean="0"/>
          </a:p>
          <a:p>
            <a:r>
              <a:rPr kumimoji="1" lang="ja-JP" altLang="en-US" dirty="0" smtClean="0"/>
              <a:t>高齢者本人や家族が「つらい」、「悲しい」、「虐待を受けた」と感じるような、不適切なケアでもほうっておくと、本当の虐待の原因になります。小さな気付きにふたをせず、放置しないで、施設・事業所全体で考えることが、快適なケアを実現するためには必要です。</a:t>
            </a:r>
            <a:endParaRPr kumimoji="1" lang="en-US" altLang="ja-JP" dirty="0" smtClean="0"/>
          </a:p>
          <a:p>
            <a:r>
              <a:rPr kumimoji="1" lang="ja-JP" altLang="en-US" dirty="0" smtClean="0"/>
              <a:t>また、ケアは適切であったとしても、高齢者本人やご家族への説明不足や意思疎通が問題であると思われることがたくさんあります。どうしたら誤解を防ぐことができるのか、よりよいケアになるのかもう一度考えてみる必要があります。</a:t>
            </a:r>
            <a:endParaRPr kumimoji="1" lang="en-US" altLang="ja-JP" dirty="0" smtClean="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32</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県では次のようなケアの姿を目指しています。</a:t>
            </a:r>
            <a:endParaRPr kumimoji="1" lang="en-US" altLang="ja-JP" dirty="0" smtClean="0"/>
          </a:p>
          <a:p>
            <a:r>
              <a:rPr kumimoji="1" lang="ja-JP" altLang="en-US" dirty="0" smtClean="0"/>
              <a:t>介護を受ける高齢者ご本人やご家族が「どのように感じるか」、また、自分が介護を受ける側であったら「どのようなケアをしてもらいたいか」、ご本人やご家族の心の声に耳を傾け、そのお気持ちやニーズを大切に受け止め、高齢者の自己決定を最大限に尊重した、ぬくもりのある質の高いケアを目指すことが重要であると考えます。</a:t>
            </a:r>
          </a:p>
          <a:p>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33</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虐待と思われる行為が発生する要因としては、「虐待と思われる行為を受けた利用者側の要因」や、「高齢者虐待を行った職員側の要因」などの個人的な要因や、「業務が多忙等の要因」などもあげられます。</a:t>
            </a:r>
            <a:endParaRPr kumimoji="1" lang="en-US" altLang="ja-JP" dirty="0" smtClean="0"/>
          </a:p>
          <a:p>
            <a:r>
              <a:rPr kumimoji="1" lang="ja-JP" altLang="en-US" dirty="0" smtClean="0"/>
              <a:t>手引きでは、要因を５つに分けて考えています。</a:t>
            </a:r>
            <a:endParaRPr kumimoji="1" lang="en-US" altLang="ja-JP" dirty="0" smtClean="0"/>
          </a:p>
          <a:p>
            <a:pPr lvl="1"/>
            <a:r>
              <a:rPr kumimoji="1" lang="ja-JP" altLang="en-US" dirty="0" smtClean="0"/>
              <a:t>組織運営</a:t>
            </a:r>
          </a:p>
          <a:p>
            <a:pPr lvl="1"/>
            <a:r>
              <a:rPr kumimoji="1" lang="ja-JP" altLang="en-US" dirty="0" smtClean="0"/>
              <a:t>チームアプローチ</a:t>
            </a:r>
          </a:p>
          <a:p>
            <a:pPr lvl="1"/>
            <a:r>
              <a:rPr kumimoji="1" lang="ja-JP" altLang="en-US" dirty="0" smtClean="0"/>
              <a:t>ケアの質</a:t>
            </a:r>
          </a:p>
          <a:p>
            <a:pPr lvl="1"/>
            <a:r>
              <a:rPr kumimoji="1" lang="ja-JP" altLang="en-US" dirty="0" smtClean="0"/>
              <a:t>倫理観とコンプライアンス（法令遵守）</a:t>
            </a:r>
          </a:p>
          <a:p>
            <a:pPr lvl="1"/>
            <a:r>
              <a:rPr kumimoji="1" lang="ja-JP" altLang="en-US" dirty="0" smtClean="0"/>
              <a:t>負担・ストレスと組織風土</a:t>
            </a:r>
            <a:endParaRPr kumimoji="1" lang="en-US" altLang="ja-JP" dirty="0" smtClean="0"/>
          </a:p>
          <a:p>
            <a:pPr lvl="0"/>
            <a:r>
              <a:rPr kumimoji="1" lang="ja-JP" altLang="en-US" dirty="0" smtClean="0"/>
              <a:t>これらの要因が相互に関係している場合は多くあります。</a:t>
            </a:r>
            <a:endParaRPr kumimoji="1" lang="en-US" altLang="ja-JP" dirty="0" smtClean="0"/>
          </a:p>
          <a:p>
            <a:pPr lvl="0"/>
            <a:r>
              <a:rPr kumimoji="1" lang="ja-JP" altLang="en-US" dirty="0" smtClean="0"/>
              <a:t>また、これらの要因が直接的に虐待を生み出すわけではありませんが、放置されることでその温床になったり、いくつかの要因が作用することで、虐待の発生が助長されたりすることもあります。</a:t>
            </a:r>
            <a:endParaRPr kumimoji="1" lang="en-US" altLang="ja-JP" dirty="0" smtClean="0"/>
          </a:p>
          <a:p>
            <a:pPr lvl="0"/>
            <a:r>
              <a:rPr kumimoji="1" lang="ja-JP" altLang="en-US" dirty="0" smtClean="0"/>
              <a:t>単純に職員個人だけに原因が求められるものではなく、施設・事業所全体として考えていく必要があります。</a:t>
            </a:r>
          </a:p>
          <a:p>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34</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高齢者虐待や不適切なケアを防ぐために、５つに分けた要因から、施設・事業所の職員も含め取組みの例を検討していただきました。</a:t>
            </a:r>
            <a:endParaRPr kumimoji="1" lang="en-US" altLang="ja-JP" dirty="0" smtClean="0"/>
          </a:p>
          <a:p>
            <a:r>
              <a:rPr kumimoji="1" lang="ja-JP" altLang="en-US" dirty="0" smtClean="0"/>
              <a:t>組織運営の健全化</a:t>
            </a:r>
            <a:endParaRPr kumimoji="1" lang="en-US" altLang="ja-JP" dirty="0" smtClean="0"/>
          </a:p>
          <a:p>
            <a:pPr lvl="1"/>
            <a:r>
              <a:rPr lang="ja-JP" altLang="en-US" dirty="0" smtClean="0"/>
              <a:t>介護の理念や組織運営の方針を明確にし、</a:t>
            </a:r>
            <a:r>
              <a:rPr kumimoji="1" lang="ja-JP" altLang="en-US" dirty="0" smtClean="0"/>
              <a:t>職員間で共有する</a:t>
            </a:r>
            <a:endParaRPr kumimoji="1" lang="en-US" altLang="ja-JP" dirty="0" smtClean="0"/>
          </a:p>
          <a:p>
            <a:pPr lvl="1"/>
            <a:r>
              <a:rPr lang="ja-JP" altLang="en-US" dirty="0" smtClean="0"/>
              <a:t>職責・職種による責任や役割を明確にする</a:t>
            </a:r>
            <a:endParaRPr lang="en-US" altLang="ja-JP" dirty="0" smtClean="0"/>
          </a:p>
          <a:p>
            <a:pPr lvl="1"/>
            <a:r>
              <a:rPr lang="ja-JP" altLang="en-US" dirty="0" smtClean="0"/>
              <a:t>苦情処理体制等の組織を設置・運営する</a:t>
            </a:r>
            <a:endParaRPr lang="en-US" altLang="ja-JP" dirty="0" smtClean="0"/>
          </a:p>
          <a:p>
            <a:pPr lvl="1"/>
            <a:r>
              <a:rPr kumimoji="1" lang="ja-JP" altLang="en-US" dirty="0" smtClean="0"/>
              <a:t>職員教育の体制を整える</a:t>
            </a:r>
            <a:endParaRPr kumimoji="1" lang="en-US" altLang="ja-JP" dirty="0" smtClean="0"/>
          </a:p>
          <a:p>
            <a:pPr lvl="1"/>
            <a:r>
              <a:rPr lang="ja-JP" altLang="en-US" dirty="0" smtClean="0"/>
              <a:t>第三者の目を入れ、開かれた組織にする</a:t>
            </a:r>
            <a:endParaRPr lang="en-US" altLang="ja-JP" dirty="0" smtClean="0"/>
          </a:p>
          <a:p>
            <a:pPr lvl="1"/>
            <a:r>
              <a:rPr kumimoji="1" lang="ja-JP" altLang="en-US" dirty="0" smtClean="0"/>
              <a:t>業務の目的や構造、流れを見直してみる</a:t>
            </a:r>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35</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チームアプローチの充実から考える</a:t>
            </a:r>
            <a:endParaRPr kumimoji="1" lang="en-US" altLang="ja-JP" dirty="0" smtClean="0"/>
          </a:p>
          <a:p>
            <a:pPr lvl="1"/>
            <a:r>
              <a:rPr lang="ja-JP" altLang="en-US" dirty="0" smtClean="0"/>
              <a:t>関係職員・リーダーの役割を明確にする</a:t>
            </a:r>
            <a:endParaRPr lang="en-US" altLang="ja-JP" dirty="0" smtClean="0"/>
          </a:p>
          <a:p>
            <a:pPr lvl="1"/>
            <a:r>
              <a:rPr kumimoji="1" lang="ja-JP" altLang="en-US" dirty="0" smtClean="0"/>
              <a:t>情報共有をするための仕組みや手順を明確に定める</a:t>
            </a:r>
            <a:endParaRPr kumimoji="1" lang="en-US" altLang="ja-JP" dirty="0" smtClean="0"/>
          </a:p>
          <a:p>
            <a:pPr lvl="1"/>
            <a:r>
              <a:rPr lang="ja-JP" altLang="en-US" dirty="0" smtClean="0"/>
              <a:t>チームでの意思決定の仕組みや手順を明確に定める</a:t>
            </a:r>
            <a:endParaRPr kumimoji="1" lang="ja-JP" altLang="en-US" dirty="0" smtClean="0"/>
          </a:p>
          <a:p>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36</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ケアの質の向上から考える</a:t>
            </a:r>
            <a:endParaRPr kumimoji="1" lang="en-US" altLang="ja-JP" dirty="0" smtClean="0"/>
          </a:p>
          <a:p>
            <a:pPr lvl="1"/>
            <a:r>
              <a:rPr lang="ja-JP" altLang="en-US" dirty="0" smtClean="0"/>
              <a:t>認知症について正確に理解する</a:t>
            </a:r>
            <a:endParaRPr lang="en-US" altLang="ja-JP" dirty="0" smtClean="0"/>
          </a:p>
          <a:p>
            <a:pPr lvl="1"/>
            <a:r>
              <a:rPr kumimoji="1" lang="ja-JP" altLang="en-US" dirty="0" smtClean="0"/>
              <a:t>本人なりの理由があるという姿勢で原因を探っていく</a:t>
            </a:r>
            <a:endParaRPr kumimoji="1" lang="en-US" altLang="ja-JP" dirty="0" smtClean="0"/>
          </a:p>
          <a:p>
            <a:pPr lvl="1"/>
            <a:r>
              <a:rPr lang="ja-JP" altLang="en-US" dirty="0" smtClean="0"/>
              <a:t>心身の状態を丁寧にアセスメントし、アセスメントに基づいて個別の状況に即したケアを検討する</a:t>
            </a:r>
            <a:endParaRPr lang="en-US" altLang="ja-JP" dirty="0" smtClean="0"/>
          </a:p>
          <a:p>
            <a:pPr lvl="1"/>
            <a:r>
              <a:rPr kumimoji="1" lang="ja-JP" altLang="en-US" dirty="0" smtClean="0"/>
              <a:t>アセスメントとその活用方法を具体的に学ぶ</a:t>
            </a:r>
          </a:p>
          <a:p>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37</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倫理観と法令順守を高める教育の実施から</a:t>
            </a:r>
            <a:endParaRPr kumimoji="1" lang="en-US" altLang="ja-JP" dirty="0" smtClean="0"/>
          </a:p>
          <a:p>
            <a:pPr lvl="1"/>
            <a:r>
              <a:rPr lang="ja-JP" altLang="en-US" dirty="0" smtClean="0"/>
              <a:t>利用者本位という大原則をもう一度確認し、</a:t>
            </a:r>
            <a:r>
              <a:rPr kumimoji="1" lang="ja-JP" altLang="en-US" dirty="0" smtClean="0"/>
              <a:t>実際に提供しているケアの内容や方法がそれに基づいたものであるかチェックする</a:t>
            </a:r>
            <a:endParaRPr kumimoji="1" lang="en-US" altLang="ja-JP" dirty="0" smtClean="0"/>
          </a:p>
          <a:p>
            <a:pPr lvl="1"/>
            <a:r>
              <a:rPr lang="ja-JP" altLang="en-US" dirty="0" smtClean="0"/>
              <a:t>基本的な職業倫理・専門性に関する学習を徹底する</a:t>
            </a:r>
            <a:endParaRPr lang="en-US" altLang="ja-JP" dirty="0" smtClean="0"/>
          </a:p>
          <a:p>
            <a:pPr lvl="1"/>
            <a:r>
              <a:rPr lang="ja-JP" altLang="en-US" dirty="0" smtClean="0"/>
              <a:t>目指すべき介護の理念を作り共有する</a:t>
            </a:r>
            <a:endParaRPr lang="en-US" altLang="ja-JP" dirty="0" smtClean="0"/>
          </a:p>
          <a:p>
            <a:pPr lvl="1"/>
            <a:r>
              <a:rPr kumimoji="1" lang="ja-JP" altLang="en-US" dirty="0" smtClean="0"/>
              <a:t>関連する法律の規定や規定の内容を学ぶ</a:t>
            </a:r>
            <a:endParaRPr kumimoji="1" lang="en-US" altLang="ja-JP" dirty="0" smtClean="0"/>
          </a:p>
          <a:p>
            <a:pPr lvl="1"/>
            <a:r>
              <a:rPr lang="ja-JP" altLang="en-US" dirty="0" smtClean="0"/>
              <a:t>拘束を行わないケアや虐待を防ぐ方法を具体的に学ぶ</a:t>
            </a:r>
            <a:endParaRPr kumimoji="1" lang="ja-JP" altLang="en-US" dirty="0" smtClean="0"/>
          </a:p>
          <a:p>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38</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負担・ストレス、組織風土の改善から考える</a:t>
            </a:r>
            <a:endParaRPr kumimoji="1" lang="en-US" altLang="ja-JP" dirty="0" smtClean="0"/>
          </a:p>
          <a:p>
            <a:pPr lvl="1"/>
            <a:r>
              <a:rPr lang="ja-JP" altLang="en-US" dirty="0" smtClean="0"/>
              <a:t>柔軟な人員配置を検討する</a:t>
            </a:r>
            <a:endParaRPr lang="en-US" altLang="ja-JP" dirty="0" smtClean="0"/>
          </a:p>
          <a:p>
            <a:pPr lvl="1"/>
            <a:r>
              <a:rPr kumimoji="1" lang="ja-JP" altLang="en-US" dirty="0" smtClean="0"/>
              <a:t>効率優先や一斉介護・流れ作業を見直し、個別ケアを推進する</a:t>
            </a:r>
            <a:endParaRPr kumimoji="1" lang="en-US" altLang="ja-JP" dirty="0" smtClean="0"/>
          </a:p>
          <a:p>
            <a:pPr lvl="1"/>
            <a:r>
              <a:rPr lang="ja-JP" altLang="en-US" dirty="0" smtClean="0"/>
              <a:t>夜勤時については配慮を行う</a:t>
            </a:r>
            <a:endParaRPr lang="en-US" altLang="ja-JP" dirty="0" smtClean="0"/>
          </a:p>
          <a:p>
            <a:pPr lvl="1"/>
            <a:r>
              <a:rPr kumimoji="1" lang="ja-JP" altLang="en-US" dirty="0" smtClean="0"/>
              <a:t>組織の健全化、チームアプローチの充実、倫理観と法令順守を高める教育の実施に、丁寧に取組んでいく</a:t>
            </a:r>
            <a:endParaRPr kumimoji="1" lang="en-US" altLang="ja-JP" dirty="0" smtClean="0"/>
          </a:p>
          <a:p>
            <a:pPr lvl="1"/>
            <a:r>
              <a:rPr lang="ja-JP" altLang="en-US" dirty="0" smtClean="0"/>
              <a:t>取組みの過程を職員間で体験的に共有する</a:t>
            </a:r>
            <a:endParaRPr lang="en-US" altLang="ja-JP" dirty="0" smtClean="0"/>
          </a:p>
          <a:p>
            <a:pPr lvl="1"/>
            <a:r>
              <a:rPr kumimoji="1" lang="ja-JP" altLang="en-US" dirty="0" smtClean="0"/>
              <a:t>負担の多さやストレスへの対策を十分に図る</a:t>
            </a:r>
            <a:endParaRPr kumimoji="1" lang="en-US" altLang="ja-JP" dirty="0" smtClean="0"/>
          </a:p>
          <a:p>
            <a:pPr lvl="0"/>
            <a:r>
              <a:rPr kumimoji="1" lang="ja-JP" altLang="en-US" dirty="0" smtClean="0"/>
              <a:t>以上のような、対応があげられていますので、参考にして下さい。</a:t>
            </a:r>
            <a:endParaRPr kumimoji="1" lang="en-US" altLang="ja-JP" dirty="0" smtClean="0"/>
          </a:p>
          <a:p>
            <a:pPr lvl="1"/>
            <a:endParaRPr kumimoji="1" lang="ja-JP" altLang="en-US" dirty="0" smtClean="0"/>
          </a:p>
          <a:p>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39</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Font typeface="Arial" pitchFamily="34" charset="0"/>
              <a:buChar char="•"/>
            </a:pPr>
            <a:r>
              <a:rPr kumimoji="1" lang="ja-JP" altLang="en-US" dirty="0" smtClean="0"/>
              <a:t>一般的には、「高齢者虐待防止法」と略されていますが、この法律の正式名称は、「高齢者虐待の防止、高齢者の養護者に対する支援等に関する法律」です。</a:t>
            </a:r>
            <a:endParaRPr kumimoji="1" lang="en-US" altLang="ja-JP" dirty="0" smtClean="0"/>
          </a:p>
          <a:p>
            <a:pPr>
              <a:buFont typeface="Arial" pitchFamily="34" charset="0"/>
              <a:buChar char="•"/>
            </a:pPr>
            <a:r>
              <a:rPr kumimoji="1" lang="ja-JP" altLang="en-US" dirty="0" smtClean="0"/>
              <a:t>この研修では、「高齢者虐待防止法」と略して、お話します。</a:t>
            </a:r>
            <a:endParaRPr kumimoji="1" lang="en-US" altLang="ja-JP" dirty="0" smtClean="0"/>
          </a:p>
          <a:p>
            <a:pPr>
              <a:buFont typeface="Arial" pitchFamily="34" charset="0"/>
              <a:buChar char="•"/>
            </a:pPr>
            <a:r>
              <a:rPr kumimoji="1" lang="ja-JP" altLang="en-US" dirty="0" smtClean="0"/>
              <a:t>この法律は、平成</a:t>
            </a:r>
            <a:r>
              <a:rPr kumimoji="1" lang="en-US" altLang="ja-JP" dirty="0" smtClean="0"/>
              <a:t>17</a:t>
            </a:r>
            <a:r>
              <a:rPr kumimoji="1" lang="ja-JP" altLang="en-US" dirty="0" smtClean="0"/>
              <a:t>年（</a:t>
            </a:r>
            <a:r>
              <a:rPr kumimoji="1" lang="en-US" altLang="ja-JP" dirty="0" smtClean="0"/>
              <a:t>2005</a:t>
            </a:r>
            <a:r>
              <a:rPr kumimoji="1" lang="ja-JP" altLang="en-US" dirty="0" smtClean="0"/>
              <a:t>）年</a:t>
            </a:r>
            <a:r>
              <a:rPr kumimoji="1" lang="en-US" altLang="ja-JP" dirty="0" smtClean="0"/>
              <a:t>11</a:t>
            </a:r>
            <a:r>
              <a:rPr kumimoji="1" lang="ja-JP" altLang="en-US" dirty="0" smtClean="0"/>
              <a:t>月に、議員立法により成立し、翌年の４月から施行されました。</a:t>
            </a:r>
            <a:endParaRPr kumimoji="1" lang="ja-JP" altLang="en-US" dirty="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4</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県の手引きを活用について、高齢者虐待や人権に関しては、職員一人一人の意識がかなり違っています。そのため、組織全体で共通意識や一定の方針をとるための指導に活用。</a:t>
            </a:r>
            <a:endParaRPr kumimoji="1" lang="en-US" altLang="ja-JP" dirty="0" smtClean="0"/>
          </a:p>
          <a:p>
            <a:r>
              <a:rPr kumimoji="1" lang="ja-JP" altLang="en-US" dirty="0" smtClean="0"/>
              <a:t>職員一人一人が日々のケアの振り返りとしての活用。</a:t>
            </a:r>
            <a:endParaRPr kumimoji="1" lang="en-US" altLang="ja-JP" dirty="0" smtClean="0"/>
          </a:p>
          <a:p>
            <a:r>
              <a:rPr kumimoji="1" lang="ja-JP" altLang="en-US" dirty="0" smtClean="0"/>
              <a:t>研修のテキストに活用することを、県としては考えています。</a:t>
            </a:r>
            <a:endParaRPr kumimoji="1" lang="en-US" altLang="ja-JP" dirty="0" smtClean="0"/>
          </a:p>
          <a:p>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40</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職員研修の有効性は、職員個人で行う人権等の学習は、組織全体の方針となりにくいのですが、職員全体で研修を行うと、一定の方針を伝達することが可能です。</a:t>
            </a:r>
            <a:endParaRPr kumimoji="1" lang="en-US" altLang="ja-JP" dirty="0" smtClean="0"/>
          </a:p>
          <a:p>
            <a:r>
              <a:rPr kumimoji="1" lang="ja-JP" altLang="en-US" dirty="0" smtClean="0"/>
              <a:t>実際に手引きの内容の中には、現状の組織では、対応が困難と思われる項目があります。しかし、困難であっても、組織全体で、対応方法を検討することが可能です。</a:t>
            </a:r>
            <a:endParaRPr kumimoji="1" lang="en-US" altLang="ja-JP" dirty="0" smtClean="0"/>
          </a:p>
          <a:p>
            <a:r>
              <a:rPr kumimoji="1" lang="ja-JP" altLang="en-US" dirty="0" smtClean="0"/>
              <a:t>また、研修の場で、出された意見を職員教育や、スーパービジョンに結び付けていくことができます。</a:t>
            </a:r>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41</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研修を開催する上でのポイントですが、</a:t>
            </a:r>
            <a:endParaRPr kumimoji="1" lang="en-US" altLang="ja-JP" dirty="0" smtClean="0"/>
          </a:p>
          <a:p>
            <a:r>
              <a:rPr kumimoji="1" lang="ja-JP" altLang="en-US" dirty="0" smtClean="0"/>
              <a:t>否定的な意見や対応が分からないという意見が出た場合は、否定的な意見を押さえない。困難である原因を分析して全体で検討してはどうでしょうか。</a:t>
            </a:r>
            <a:endParaRPr kumimoji="1" lang="en-US" altLang="ja-JP" dirty="0" smtClean="0"/>
          </a:p>
          <a:p>
            <a:r>
              <a:rPr kumimoji="1" lang="ja-JP" altLang="en-US" dirty="0" smtClean="0"/>
              <a:t>また、人権に関する研修は、倫理観の向上を目的としているかも知れませんが、倫理観の向上を具体的なスキルの向上に結び付けていく必要があります。</a:t>
            </a:r>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42</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手引きには、職員用と管理者用の自己点検シートがあります。</a:t>
            </a:r>
            <a:endParaRPr kumimoji="1" lang="en-US" altLang="ja-JP" dirty="0" smtClean="0"/>
          </a:p>
          <a:p>
            <a:r>
              <a:rPr kumimoji="1" lang="ja-JP" altLang="en-US" dirty="0" smtClean="0"/>
              <a:t>１年に１度程度行って、日ごろの実践の振り返りなどに活用してみてください。</a:t>
            </a:r>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43</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最後に、実際に虐待が発生した時の対応について説明します。</a:t>
            </a:r>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44</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45</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lnSpcReduction="10000"/>
          </a:bodyPr>
          <a:lstStyle/>
          <a:p>
            <a:r>
              <a:rPr kumimoji="1" lang="ja-JP" altLang="en-US" dirty="0" smtClean="0"/>
              <a:t>虐待が発生してから、様々な対応をその場で判断していては、対応が遅れてしまいます。</a:t>
            </a:r>
            <a:endParaRPr kumimoji="1" lang="en-US" altLang="ja-JP" dirty="0" smtClean="0"/>
          </a:p>
          <a:p>
            <a:r>
              <a:rPr kumimoji="1" lang="ja-JP" altLang="en-US" dirty="0" smtClean="0"/>
              <a:t>そのため、事前に、施設内の体制を確立しておく必要があります。</a:t>
            </a:r>
            <a:endParaRPr kumimoji="1" lang="en-US" altLang="ja-JP" dirty="0" smtClean="0"/>
          </a:p>
          <a:p>
            <a:pPr lvl="0"/>
            <a:r>
              <a:rPr lang="ja-JP" altLang="en-US" dirty="0" smtClean="0"/>
              <a:t>次のようなことを、事前に対応しておくことが考えられます。</a:t>
            </a:r>
            <a:endParaRPr lang="en-US" altLang="ja-JP" dirty="0" smtClean="0"/>
          </a:p>
          <a:p>
            <a:pPr lvl="1"/>
            <a:r>
              <a:rPr lang="ja-JP" altLang="en-US" dirty="0" smtClean="0"/>
              <a:t>苦情の受付窓口の周知</a:t>
            </a:r>
            <a:endParaRPr lang="en-US" altLang="ja-JP" dirty="0" smtClean="0"/>
          </a:p>
          <a:p>
            <a:pPr marL="263482" lvl="1">
              <a:buNone/>
            </a:pPr>
            <a:r>
              <a:rPr lang="ja-JP" altLang="en-US" dirty="0" smtClean="0"/>
              <a:t>　利用者や家族からの苦情の受付の窓口を、事前にお伝えしておいたり、施設・事業所内に掲示しておくなどです。</a:t>
            </a:r>
            <a:endParaRPr lang="en-US" altLang="ja-JP" dirty="0" smtClean="0"/>
          </a:p>
          <a:p>
            <a:pPr lvl="1"/>
            <a:r>
              <a:rPr lang="ja-JP" altLang="en-US" dirty="0" smtClean="0"/>
              <a:t>虐待発生時の対応方法を事前に検討</a:t>
            </a:r>
            <a:endParaRPr lang="en-US" altLang="ja-JP" dirty="0" smtClean="0"/>
          </a:p>
          <a:p>
            <a:pPr marL="266657" lvl="1">
              <a:buNone/>
            </a:pPr>
            <a:r>
              <a:rPr lang="ja-JP" altLang="en-US" dirty="0" smtClean="0"/>
              <a:t>　虐待発生時にどのような手順で、施設長や管理者に伝わるようにするのか。また、虐待の疑いのある職員への聴き取り方法など、具体的な対応方法を決めておくような、マニュアル等を作成するなどです。</a:t>
            </a:r>
            <a:endParaRPr lang="en-US" altLang="ja-JP" dirty="0" smtClean="0"/>
          </a:p>
          <a:p>
            <a:pPr lvl="1"/>
            <a:r>
              <a:rPr lang="ja-JP" altLang="en-US" dirty="0" smtClean="0"/>
              <a:t>対応方法を職員全体に周知</a:t>
            </a:r>
            <a:endParaRPr lang="en-US" altLang="ja-JP" dirty="0" smtClean="0"/>
          </a:p>
          <a:p>
            <a:pPr marL="266657" lvl="1" indent="155550">
              <a:buNone/>
            </a:pPr>
            <a:r>
              <a:rPr lang="ja-JP" altLang="en-US" dirty="0" smtClean="0"/>
              <a:t>そして、対応方法は、職員全体が把握しておかなくてはなりませんので、職員全体に周知します。</a:t>
            </a:r>
            <a:endParaRPr lang="en-US" altLang="ja-JP" dirty="0" smtClean="0"/>
          </a:p>
          <a:p>
            <a:pPr lvl="1"/>
            <a:r>
              <a:rPr kumimoji="1" lang="ja-JP" altLang="en-US" dirty="0" smtClean="0"/>
              <a:t>市町村への通報手順の検討</a:t>
            </a:r>
            <a:endParaRPr kumimoji="1" lang="en-US" altLang="ja-JP" dirty="0" smtClean="0"/>
          </a:p>
          <a:p>
            <a:pPr marL="263482" lvl="1" indent="176184">
              <a:buNone/>
            </a:pPr>
            <a:r>
              <a:rPr lang="ja-JP" altLang="en-US" dirty="0" smtClean="0"/>
              <a:t>そして、市町村への通報は義務ですので、何時の段階で通報するのか。</a:t>
            </a:r>
            <a:endParaRPr lang="en-US" altLang="ja-JP" dirty="0" smtClean="0"/>
          </a:p>
          <a:p>
            <a:pPr marL="0" lvl="1">
              <a:buFont typeface="Arial" pitchFamily="34" charset="0"/>
              <a:buChar char="•"/>
            </a:pPr>
            <a:r>
              <a:rPr kumimoji="1" lang="ja-JP" altLang="en-US" dirty="0" smtClean="0"/>
              <a:t>以上のような内容を検討しておき、必要であれば、通報についてなど、問題がないかどうか市町村に確認しておくこともよいかと思います。</a:t>
            </a:r>
          </a:p>
          <a:p>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46</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では、具体的に、発生時の対応の例を説明します、</a:t>
            </a:r>
            <a:endParaRPr kumimoji="1" lang="en-US" altLang="ja-JP" dirty="0" smtClean="0"/>
          </a:p>
          <a:p>
            <a:r>
              <a:rPr lang="ja-JP" altLang="en-US" dirty="0" smtClean="0"/>
              <a:t>まず、利用者本人や家族、職員から虐待に類する対応について相談を受けた場合、職員は、その部署の責任者に早急に報告します。</a:t>
            </a:r>
            <a:endParaRPr lang="en-US" altLang="ja-JP" dirty="0" smtClean="0"/>
          </a:p>
          <a:p>
            <a:r>
              <a:rPr kumimoji="1" lang="ja-JP" altLang="en-US" dirty="0" smtClean="0"/>
              <a:t>報告を受けた責任者は、自分だけで判断せず、施設長・管理者に報告します。それは、</a:t>
            </a:r>
            <a:r>
              <a:rPr lang="ja-JP" altLang="en-US" dirty="0" smtClean="0"/>
              <a:t>施設長・管理者に報告することで、組織全体で対応することになるからです。</a:t>
            </a:r>
            <a:endParaRPr lang="en-US" altLang="ja-JP" dirty="0" smtClean="0"/>
          </a:p>
          <a:p>
            <a:r>
              <a:rPr lang="ja-JP" altLang="en-US" dirty="0" smtClean="0"/>
              <a:t>施設長等を中心に、虐待を行った職員やその他の関係者に聴き取りを行い、事実の確認を行います。</a:t>
            </a:r>
            <a:endParaRPr lang="en-US" altLang="ja-JP" dirty="0" smtClean="0"/>
          </a:p>
          <a:p>
            <a:r>
              <a:rPr lang="ja-JP" altLang="en-US" dirty="0" smtClean="0"/>
              <a:t>聴き取りは、虐待を行った職員を責めるということではなく、聴き取り時点では、疑いでしかありませんので、きちんと話を聞きます。</a:t>
            </a:r>
            <a:endParaRPr lang="en-US" altLang="ja-JP" dirty="0" smtClean="0"/>
          </a:p>
          <a:p>
            <a:r>
              <a:rPr lang="ja-JP" altLang="en-US" dirty="0" smtClean="0"/>
              <a:t>虐待の事実については、あくまでも客観的に判断を行い、虐待の事実が確認された場合は、なぜ発生してしまったのか原因を分析し、組織全体で具体的な再発防止策を検討し、再発防止策を具体的に実施します。</a:t>
            </a:r>
            <a:endParaRPr lang="en-US" altLang="ja-JP" dirty="0" smtClean="0"/>
          </a:p>
          <a:p>
            <a:r>
              <a:rPr lang="ja-JP" altLang="en-US" dirty="0" smtClean="0"/>
              <a:t>この対応は、施設内で、虐待に類するような対応があった場合で、施設に相談があった場合の、例です。</a:t>
            </a:r>
            <a:endParaRPr lang="en-US" altLang="ja-JP" dirty="0" smtClean="0"/>
          </a:p>
          <a:p>
            <a:r>
              <a:rPr lang="ja-JP" altLang="en-US" dirty="0" smtClean="0"/>
              <a:t>市町村に直接通報があった場合など、対応が違ってきますので、いろいろな場面を想定して、対応方法を事前に考えておくことも必要です。</a:t>
            </a:r>
            <a:endParaRPr lang="en-US" altLang="ja-JP" dirty="0" smtClean="0"/>
          </a:p>
          <a:p>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47</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市町村への通報は、虐待の事実が確認されてから行うのではなく、虐待の疑いがあると判断された段階で、早急に行います。</a:t>
            </a:r>
            <a:endParaRPr kumimoji="1" lang="en-US" altLang="ja-JP" dirty="0" smtClean="0"/>
          </a:p>
          <a:p>
            <a:r>
              <a:rPr lang="ja-JP" altLang="en-US" dirty="0" smtClean="0"/>
              <a:t>特に、虐待が認められた場合は、施設内で解決が図られ、再発防止策が取られたとしても、通報が義務付けられていますので、通報を行う必要があります。</a:t>
            </a:r>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48</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虐待が発生した場合、施設管理者としての責務があります。</a:t>
            </a:r>
            <a:endParaRPr kumimoji="1" lang="en-US" altLang="ja-JP" dirty="0" smtClean="0"/>
          </a:p>
          <a:p>
            <a:r>
              <a:rPr lang="ja-JP" altLang="en-US" dirty="0" smtClean="0"/>
              <a:t>利用者の対応としては</a:t>
            </a:r>
            <a:endParaRPr lang="en-US" altLang="ja-JP" dirty="0" smtClean="0"/>
          </a:p>
          <a:p>
            <a:pPr lvl="1"/>
            <a:r>
              <a:rPr kumimoji="1" lang="ja-JP" altLang="en-US" dirty="0" smtClean="0"/>
              <a:t>利用者の安全確保。特に再度、利用者が被害にあったり、他の利用者に被害が発生しないように考える必要があります。</a:t>
            </a:r>
            <a:endParaRPr kumimoji="1" lang="en-US" altLang="ja-JP" dirty="0" smtClean="0"/>
          </a:p>
          <a:p>
            <a:pPr lvl="1"/>
            <a:r>
              <a:rPr kumimoji="1" lang="ja-JP" altLang="en-US" dirty="0" smtClean="0"/>
              <a:t>利用者が治療が必要な状態であれば、速やかに適切な治療が受けられるように通院等を行うように指示をします。</a:t>
            </a:r>
            <a:endParaRPr kumimoji="1" lang="en-US" altLang="ja-JP" dirty="0" smtClean="0"/>
          </a:p>
          <a:p>
            <a:pPr lvl="1"/>
            <a:r>
              <a:rPr lang="ja-JP" altLang="en-US" dirty="0" smtClean="0"/>
              <a:t>なお、傷など目で確認できるようなものは、必ず本人等の同意を取った上で、写真に撮るなどして保存をします。</a:t>
            </a:r>
            <a:endParaRPr lang="en-US" altLang="ja-JP" dirty="0" smtClean="0"/>
          </a:p>
          <a:p>
            <a:r>
              <a:rPr kumimoji="1" lang="ja-JP" altLang="en-US" dirty="0" smtClean="0"/>
              <a:t>家族への対応としては</a:t>
            </a:r>
            <a:endParaRPr kumimoji="1" lang="en-US" altLang="ja-JP" dirty="0" smtClean="0"/>
          </a:p>
          <a:p>
            <a:pPr lvl="1"/>
            <a:r>
              <a:rPr lang="ja-JP" altLang="en-US" dirty="0" smtClean="0"/>
              <a:t>速やかに虐待の経過等について、報告や謝罪を行います。</a:t>
            </a:r>
            <a:endParaRPr lang="en-US" altLang="ja-JP" dirty="0" smtClean="0"/>
          </a:p>
          <a:p>
            <a:pPr lvl="1"/>
            <a:r>
              <a:rPr kumimoji="1" lang="ja-JP" altLang="en-US" dirty="0" smtClean="0"/>
              <a:t>損害賠償については、後日となりますが、必要な場合は誠実に対応します。</a:t>
            </a:r>
            <a:endParaRPr kumimoji="1" lang="en-US" altLang="ja-JP" dirty="0" smtClean="0"/>
          </a:p>
          <a:p>
            <a:pPr lvl="1"/>
            <a:endParaRPr kumimoji="1" lang="en-US" altLang="ja-JP" dirty="0" smtClean="0"/>
          </a:p>
          <a:p>
            <a:pPr lvl="1"/>
            <a:endParaRPr lang="en-US" altLang="ja-JP" dirty="0" smtClean="0"/>
          </a:p>
          <a:p>
            <a:pPr lvl="1"/>
            <a:endParaRPr kumimoji="1" lang="en-US" altLang="ja-JP" dirty="0" smtClean="0"/>
          </a:p>
          <a:p>
            <a:pPr lvl="1"/>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49</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Font typeface="Arial" pitchFamily="34" charset="0"/>
              <a:buChar char="•"/>
            </a:pPr>
            <a:r>
              <a:rPr kumimoji="1" lang="ja-JP" altLang="en-US" dirty="0" smtClean="0"/>
              <a:t>高齢者虐待防止法は、１条の目的に、高齢者の尊厳を保持するために、高齢者虐待を防止することが極めて重要であり、そのために措置や養護者支援を定めるとあります。</a:t>
            </a:r>
            <a:endParaRPr kumimoji="1" lang="en-US" altLang="ja-JP" dirty="0" smtClean="0"/>
          </a:p>
          <a:p>
            <a:pPr>
              <a:buFont typeface="Arial" pitchFamily="34" charset="0"/>
              <a:buChar char="•"/>
            </a:pPr>
            <a:r>
              <a:rPr kumimoji="1" lang="ja-JP" altLang="en-US" dirty="0" smtClean="0"/>
              <a:t>そして、そのことによって、高齢者の権利利益の擁護を目的としているとあります。</a:t>
            </a:r>
            <a:endParaRPr kumimoji="1" lang="en-US" altLang="ja-JP" dirty="0" smtClean="0"/>
          </a:p>
          <a:p>
            <a:pPr>
              <a:buFont typeface="Arial" pitchFamily="34" charset="0"/>
              <a:buChar char="•"/>
            </a:pPr>
            <a:r>
              <a:rPr kumimoji="1" lang="ja-JP" altLang="en-US" dirty="0" smtClean="0"/>
              <a:t>そのため、２つの措置を定めることとしています。</a:t>
            </a:r>
            <a:endParaRPr kumimoji="1" lang="en-US" altLang="ja-JP" dirty="0" smtClean="0"/>
          </a:p>
          <a:p>
            <a:pPr>
              <a:buFont typeface="Arial" pitchFamily="34" charset="0"/>
              <a:buNone/>
            </a:pPr>
            <a:r>
              <a:rPr kumimoji="1" lang="ja-JP" altLang="en-US" dirty="0" smtClean="0"/>
              <a:t>　①高齢者虐待を受けた高齢者の保護のための措置を定める</a:t>
            </a:r>
            <a:endParaRPr kumimoji="1" lang="en-US" altLang="ja-JP" dirty="0" smtClean="0"/>
          </a:p>
          <a:p>
            <a:pPr>
              <a:buFont typeface="Arial" pitchFamily="34" charset="0"/>
              <a:buNone/>
            </a:pPr>
            <a:r>
              <a:rPr kumimoji="1" lang="ja-JP" altLang="en-US" dirty="0" smtClean="0"/>
              <a:t>　②養護者の負担軽減をすることで高齢者虐待を防止するための措置を定める</a:t>
            </a:r>
            <a:endParaRPr kumimoji="1" lang="en-US" altLang="ja-JP" dirty="0" smtClean="0"/>
          </a:p>
          <a:p>
            <a:pPr>
              <a:buFont typeface="Arial" pitchFamily="34" charset="0"/>
              <a:buChar char="•"/>
            </a:pPr>
            <a:r>
              <a:rPr kumimoji="1" lang="ja-JP" altLang="en-US" dirty="0" smtClean="0"/>
              <a:t>高齢者虐待防止法は、虐待を受けた高齢者のみではなく、虐待をおこなった養護者に対する支援を行うことが法律に明記されていることがポイントとしてあげられます。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5</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虐待者への対応は、</a:t>
            </a:r>
            <a:endParaRPr kumimoji="1" lang="en-US" altLang="ja-JP" dirty="0" smtClean="0"/>
          </a:p>
          <a:p>
            <a:pPr lvl="1"/>
            <a:r>
              <a:rPr lang="ja-JP" altLang="en-US" dirty="0" smtClean="0"/>
              <a:t>聴き取り等を行い、事実確認を行います。</a:t>
            </a:r>
            <a:endParaRPr lang="en-US" altLang="ja-JP" dirty="0" smtClean="0"/>
          </a:p>
          <a:p>
            <a:pPr lvl="1"/>
            <a:r>
              <a:rPr kumimoji="1" lang="ja-JP" altLang="en-US" dirty="0" smtClean="0"/>
              <a:t>その際には、虐待として決めつけず、慎重に確認をします。</a:t>
            </a:r>
            <a:endParaRPr kumimoji="1" lang="en-US" altLang="ja-JP" dirty="0" smtClean="0"/>
          </a:p>
          <a:p>
            <a:pPr lvl="1"/>
            <a:r>
              <a:rPr lang="ja-JP" altLang="en-US" dirty="0" smtClean="0"/>
              <a:t>並行して、他の職員にも事実かどうか確認をします。</a:t>
            </a:r>
            <a:endParaRPr lang="en-US" altLang="ja-JP" dirty="0" smtClean="0"/>
          </a:p>
          <a:p>
            <a:pPr lvl="1"/>
            <a:r>
              <a:rPr kumimoji="1" lang="ja-JP" altLang="en-US" dirty="0" smtClean="0"/>
              <a:t>虐待が</a:t>
            </a:r>
            <a:r>
              <a:rPr lang="ja-JP" altLang="en-US" dirty="0" smtClean="0"/>
              <a:t>確認され、処分が必要な場合が生じたら、施設管理者等の判断で行わず、就業規則等に基づき適正に行います。</a:t>
            </a:r>
            <a:endParaRPr lang="en-US" altLang="ja-JP" dirty="0" smtClean="0"/>
          </a:p>
          <a:p>
            <a:pPr lvl="1"/>
            <a:r>
              <a:rPr lang="ja-JP" altLang="en-US" dirty="0" smtClean="0"/>
              <a:t>その際は安易に、解雇や諭旨免職等をしないようにします。</a:t>
            </a:r>
            <a:endParaRPr lang="en-US" altLang="ja-JP" dirty="0" smtClean="0"/>
          </a:p>
          <a:p>
            <a:pPr lvl="1"/>
            <a:r>
              <a:rPr kumimoji="1" lang="ja-JP" altLang="en-US" dirty="0" smtClean="0"/>
              <a:t>特に、退職した職員が、指導等を受けずに、他の介護現場で仕事を始めた場合、同じような事案が発生することも考えられます。そのため、安易に退職に持って行くのではなく、指導を優先に考えていただくようお願い</a:t>
            </a:r>
            <a:r>
              <a:rPr lang="ja-JP" altLang="en-US" dirty="0" smtClean="0"/>
              <a:t>します。</a:t>
            </a:r>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50</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他の職員への対応は、</a:t>
            </a:r>
            <a:endParaRPr kumimoji="1" lang="en-US" altLang="ja-JP" dirty="0" smtClean="0"/>
          </a:p>
          <a:p>
            <a:pPr lvl="1"/>
            <a:r>
              <a:rPr lang="ja-JP" altLang="en-US" dirty="0" smtClean="0"/>
              <a:t>虐待は、職員個人の資質だけはなく、職員全体・施設全体の問題として発生したと考え、職員全体に周知するとともに、職員全員の資質が向上するように対応します。</a:t>
            </a:r>
            <a:endParaRPr lang="en-US" altLang="ja-JP" dirty="0" smtClean="0"/>
          </a:p>
          <a:p>
            <a:r>
              <a:rPr lang="ja-JP" altLang="en-US" dirty="0" smtClean="0"/>
              <a:t>相談者の保護は、</a:t>
            </a:r>
            <a:endParaRPr lang="en-US" altLang="ja-JP" dirty="0" smtClean="0"/>
          </a:p>
          <a:p>
            <a:pPr lvl="1"/>
            <a:r>
              <a:rPr lang="ja-JP" altLang="en-US" dirty="0" smtClean="0"/>
              <a:t>相談や通報を行った職員が、不利益な取扱いを受けないように配慮します。</a:t>
            </a:r>
            <a:endParaRPr lang="en-US" altLang="ja-JP" dirty="0" smtClean="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51</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施設全体の取組みを進めます。</a:t>
            </a:r>
            <a:endParaRPr kumimoji="1" lang="en-US" altLang="ja-JP" dirty="0" smtClean="0"/>
          </a:p>
          <a:p>
            <a:pPr lvl="1"/>
            <a:r>
              <a:rPr lang="ja-JP" altLang="en-US" dirty="0" smtClean="0"/>
              <a:t>虐待の対応は、管理者のみが行うのではなく、施設全体の取組みとして考え、行います。</a:t>
            </a:r>
            <a:endParaRPr lang="en-US" altLang="ja-JP" dirty="0" smtClean="0"/>
          </a:p>
          <a:p>
            <a:pPr lvl="1"/>
            <a:r>
              <a:rPr kumimoji="1" lang="ja-JP" altLang="en-US" dirty="0" smtClean="0"/>
              <a:t>再発防止に向けて、会議や研修を実施していきます。</a:t>
            </a:r>
            <a:endParaRPr kumimoji="1" lang="en-US" altLang="ja-JP" dirty="0" smtClean="0"/>
          </a:p>
          <a:p>
            <a:r>
              <a:rPr lang="ja-JP" altLang="en-US" dirty="0" smtClean="0"/>
              <a:t>行政への報告と協力は、</a:t>
            </a:r>
            <a:endParaRPr lang="en-US" altLang="ja-JP" dirty="0" smtClean="0"/>
          </a:p>
          <a:p>
            <a:pPr lvl="1"/>
            <a:r>
              <a:rPr kumimoji="1" lang="ja-JP" altLang="en-US" dirty="0" smtClean="0"/>
              <a:t>市町村に必ず通報を行います。</a:t>
            </a:r>
            <a:endParaRPr kumimoji="1" lang="en-US" altLang="ja-JP" dirty="0" smtClean="0"/>
          </a:p>
          <a:p>
            <a:pPr lvl="1"/>
            <a:r>
              <a:rPr lang="ja-JP" altLang="en-US" dirty="0" smtClean="0"/>
              <a:t>また市町村から、調査への協力依頼があった場合は、協力を行います。</a:t>
            </a:r>
            <a:endParaRPr lang="en-US" altLang="ja-JP" dirty="0" smtClean="0"/>
          </a:p>
          <a:p>
            <a:r>
              <a:rPr lang="ja-JP" altLang="en-US" dirty="0" smtClean="0"/>
              <a:t>以上は対応の一例ですが、虐待の対応は、施設の管理者として責任を持って対応する必要があります。</a:t>
            </a:r>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52</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再発防止に向けた取組みは、一例ですが</a:t>
            </a:r>
            <a:endParaRPr kumimoji="1" lang="en-US" altLang="ja-JP" dirty="0" smtClean="0"/>
          </a:p>
          <a:p>
            <a:pPr lvl="1"/>
            <a:r>
              <a:rPr kumimoji="1" lang="ja-JP" altLang="en-US" dirty="0" smtClean="0"/>
              <a:t>虐待事例や発生原因の調査や分析を行います。</a:t>
            </a:r>
            <a:endParaRPr kumimoji="1" lang="en-US" altLang="ja-JP" dirty="0" smtClean="0"/>
          </a:p>
          <a:p>
            <a:pPr lvl="1"/>
            <a:r>
              <a:rPr lang="ja-JP" altLang="en-US" dirty="0" smtClean="0"/>
              <a:t>再発防止に向け、委員会を設けるなど、職員会議の活性化を図ります。</a:t>
            </a:r>
            <a:endParaRPr lang="en-US" altLang="ja-JP" dirty="0" smtClean="0"/>
          </a:p>
          <a:p>
            <a:pPr lvl="1"/>
            <a:r>
              <a:rPr kumimoji="1" lang="ja-JP" altLang="en-US" dirty="0" smtClean="0"/>
              <a:t>苦情の受付から処理体制が、実際に対応して、問題がなかったかどうか評価し、必要があれば再構築を</a:t>
            </a:r>
            <a:r>
              <a:rPr lang="ja-JP" altLang="en-US" dirty="0" smtClean="0"/>
              <a:t>行います。</a:t>
            </a:r>
            <a:endParaRPr lang="en-US" altLang="ja-JP" dirty="0" smtClean="0"/>
          </a:p>
          <a:p>
            <a:pPr lvl="1"/>
            <a:r>
              <a:rPr kumimoji="1" lang="ja-JP" altLang="en-US" dirty="0" smtClean="0"/>
              <a:t>虐待防止や身体拘束廃止については、個別ケアが重要ですので、施設全体で個別ケアを進めていきます。</a:t>
            </a:r>
            <a:endParaRPr kumimoji="1" lang="en-US" altLang="ja-JP" dirty="0" smtClean="0"/>
          </a:p>
          <a:p>
            <a:pPr lvl="1"/>
            <a:r>
              <a:rPr lang="ja-JP" altLang="en-US" dirty="0" smtClean="0"/>
              <a:t>虐待発生原因を考慮した上で、職場内研修についてもより具体的なものに変えていきます。また、参加できない職員の対応も考えます。</a:t>
            </a:r>
            <a:endParaRPr lang="en-US" altLang="ja-JP" dirty="0" smtClean="0"/>
          </a:p>
          <a:p>
            <a:pPr lvl="1"/>
            <a:r>
              <a:rPr kumimoji="1" lang="ja-JP" altLang="en-US" dirty="0" smtClean="0"/>
              <a:t>職員全体が働きやすい職場環境をめざして、業務の</a:t>
            </a:r>
            <a:r>
              <a:rPr kumimoji="1" lang="ja-JP" altLang="en-US" smtClean="0"/>
              <a:t>見直しなどが必要</a:t>
            </a:r>
            <a:r>
              <a:rPr kumimoji="1" lang="ja-JP" altLang="en-US" dirty="0" smtClean="0"/>
              <a:t>な場合もあります。</a:t>
            </a:r>
            <a:endParaRPr kumimoji="1" lang="en-US" altLang="ja-JP" dirty="0" smtClean="0"/>
          </a:p>
          <a:p>
            <a:pPr lvl="1"/>
            <a:r>
              <a:rPr lang="ja-JP" altLang="en-US" dirty="0" smtClean="0"/>
              <a:t>施設は、第三者の目が入りずらいので、ボランティアや介護相談員などの受入を行うなど、開かれた施設づくりをめざします。</a:t>
            </a:r>
            <a:endParaRPr lang="en-US" altLang="ja-JP" dirty="0" smtClean="0"/>
          </a:p>
          <a:p>
            <a:endParaRPr kumimoji="1" lang="en-US" altLang="ja-JP" dirty="0" smtClean="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53</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最後に、養介護施設従事者等による高齢者虐待や、不適切なケアについて勉強する場合、インターネットに次のような資料ありますので参考にして下さい。</a:t>
            </a:r>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54</a:t>
            </a:fld>
            <a:endParaRPr lang="ja-JP" altLang="en-US" dirty="0"/>
          </a:p>
        </p:txBody>
      </p:sp>
      <p:sp>
        <p:nvSpPr>
          <p:cNvPr id="6" name="フッター プレースホルダ 5"/>
          <p:cNvSpPr>
            <a:spLocks noGrp="1"/>
          </p:cNvSpPr>
          <p:nvPr>
            <p:ph type="ftr" sz="quarter" idx="12"/>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Font typeface="Arial" pitchFamily="34" charset="0"/>
              <a:buChar char="•"/>
            </a:pPr>
            <a:r>
              <a:rPr kumimoji="1" lang="ja-JP" altLang="en-US" dirty="0" smtClean="0"/>
              <a:t>高齢者虐待防止法は、養護者（在宅）と養介護施設従事者等による虐待を分けて対応方法が定められています。</a:t>
            </a:r>
            <a:endParaRPr kumimoji="1" lang="en-US" altLang="ja-JP" dirty="0" smtClean="0"/>
          </a:p>
          <a:p>
            <a:pPr>
              <a:buFont typeface="Arial" pitchFamily="34" charset="0"/>
              <a:buChar char="•"/>
            </a:pPr>
            <a:r>
              <a:rPr kumimoji="1" lang="ja-JP" altLang="en-US" dirty="0" smtClean="0"/>
              <a:t>この研修では、養介護施設従事者等による虐待について、説明をします。</a:t>
            </a:r>
            <a:endParaRPr kumimoji="1" lang="en-US" altLang="ja-JP" dirty="0" smtClean="0"/>
          </a:p>
          <a:p>
            <a:pPr>
              <a:buFont typeface="Arial" pitchFamily="34" charset="0"/>
              <a:buChar char="•"/>
            </a:pPr>
            <a:r>
              <a:rPr kumimoji="1" lang="ja-JP" altLang="en-US" dirty="0" smtClean="0"/>
              <a:t>まず、養介護施設従事者等とは養介護施設と養介護施設事業者に該当する施設・サービスは表のようなものです。</a:t>
            </a:r>
            <a:endParaRPr kumimoji="1" lang="en-US" altLang="ja-JP" dirty="0" smtClean="0"/>
          </a:p>
          <a:p>
            <a:pPr>
              <a:buFont typeface="Arial" pitchFamily="34" charset="0"/>
              <a:buChar char="•"/>
            </a:pPr>
            <a:r>
              <a:rPr kumimoji="1" lang="ja-JP" altLang="en-US" dirty="0" smtClean="0"/>
              <a:t>この施設・事業者に従事する者全てが、高齢者虐待防止法における養介護施設従事者等に該当し、直接介護を行う職員に限ったものではなく、管理者や事務職も含みます。</a:t>
            </a:r>
            <a:endParaRPr kumimoji="1" lang="en-US" altLang="ja-JP" dirty="0" smtClean="0"/>
          </a:p>
          <a:p>
            <a:pPr>
              <a:buFont typeface="Arial" pitchFamily="34" charset="0"/>
              <a:buChar char="•"/>
            </a:pPr>
            <a:r>
              <a:rPr kumimoji="1" lang="ja-JP" altLang="en-US" dirty="0" smtClean="0"/>
              <a:t>なお、未届け有料老人ホームは、有料老人ホームに該当するものとして対応します。</a:t>
            </a:r>
            <a:endParaRPr kumimoji="1" lang="ja-JP" altLang="en-US" dirty="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6</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では、高齢者虐待とはどのようなものをいうのでしょうか。</a:t>
            </a:r>
            <a:endParaRPr kumimoji="1" lang="ja-JP" altLang="en-US" dirty="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7</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高齢者虐待防止法では、養介護施設従事者等による高齢者虐待の内容を次の、５つに分類しています。</a:t>
            </a:r>
            <a:endParaRPr kumimoji="1" lang="en-US" altLang="ja-JP" dirty="0" smtClean="0"/>
          </a:p>
          <a:p>
            <a:pPr>
              <a:buNone/>
            </a:pPr>
            <a:endParaRPr kumimoji="1" lang="ja-JP" altLang="en-US" dirty="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8</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身体的虐待は、高齢者虐待防止法では、「高齢者の身体に外傷が生じ、又は生じる恐れのある暴行を加えること」とされています。</a:t>
            </a:r>
            <a:endParaRPr kumimoji="1" lang="en-US" altLang="ja-JP" dirty="0" smtClean="0"/>
          </a:p>
          <a:p>
            <a:r>
              <a:rPr kumimoji="1" lang="ja-JP" altLang="en-US" dirty="0" smtClean="0"/>
              <a:t>法律の文章では、具体性に欠けますので、厚生労働省が作成したマニュアルなどには、少し具体的な内容が記載されています。</a:t>
            </a:r>
            <a:endParaRPr kumimoji="1" lang="en-US" altLang="ja-JP" dirty="0" smtClean="0"/>
          </a:p>
          <a:p>
            <a:r>
              <a:rPr kumimoji="1" lang="ja-JP" altLang="en-US" dirty="0" smtClean="0"/>
              <a:t>ここでは、社団法人日本社会福祉士会が作成した手引きに記載がある例を紹介します。</a:t>
            </a:r>
            <a:endParaRPr kumimoji="1" lang="en-US" altLang="ja-JP" dirty="0" smtClean="0"/>
          </a:p>
          <a:p>
            <a:r>
              <a:rPr kumimoji="1" lang="ja-JP" altLang="en-US" dirty="0" smtClean="0"/>
              <a:t>「暴力行為」</a:t>
            </a:r>
            <a:endParaRPr kumimoji="1" lang="en-US" altLang="ja-JP" dirty="0" smtClean="0"/>
          </a:p>
          <a:p>
            <a:r>
              <a:rPr kumimoji="1" lang="ja-JP" altLang="en-US" dirty="0" smtClean="0"/>
              <a:t>これは、平手打ちやつねる、殴る、蹴るという直接的なものだけではなく、ぶつかって転ばせる。入浴時に熱いお湯やシャワーをかけてやけどさせる。本人に向かって物を投げつけるなどです。</a:t>
            </a:r>
            <a:endParaRPr kumimoji="1" lang="en-US" altLang="ja-JP" dirty="0" smtClean="0"/>
          </a:p>
          <a:p>
            <a:r>
              <a:rPr kumimoji="1" lang="ja-JP" altLang="en-US" dirty="0" smtClean="0"/>
              <a:t>「本人の利益にならない強制による行為、代替方法を検討せずに高齢者を乱暴に扱う行為」</a:t>
            </a:r>
            <a:endParaRPr kumimoji="1" lang="en-US" altLang="ja-JP" dirty="0" smtClean="0"/>
          </a:p>
          <a:p>
            <a:r>
              <a:rPr kumimoji="1" lang="ja-JP" altLang="en-US" dirty="0" smtClean="0"/>
              <a:t>これは、医学的診断や介護サービス計画等に位置付けられていないにも関わらず、身体的苦痛や病状悪化を招く行為を強要する。職員の都合でベッド等へ押さえつける。車椅子やベッド等から移動させる際に必要以上に体を高く持ち上げる。食事の際に職員の都合で本人が拒否しているのに口に入れて食べさせるなどです。</a:t>
            </a:r>
            <a:endParaRPr kumimoji="1" lang="en-US" altLang="ja-JP" dirty="0" smtClean="0"/>
          </a:p>
          <a:p>
            <a:r>
              <a:rPr kumimoji="1" lang="ja-JP" altLang="en-US" dirty="0" smtClean="0"/>
              <a:t>最後に、「「緊急やむを得ない」場合以外の身体拘束や抑制」です。</a:t>
            </a:r>
            <a:endParaRPr kumimoji="1" lang="en-US" altLang="ja-JP" dirty="0" smtClean="0"/>
          </a:p>
          <a:p>
            <a:r>
              <a:rPr kumimoji="1" lang="ja-JP" altLang="en-US" dirty="0" smtClean="0"/>
              <a:t>身体拘束については後ほど、詳しく説明します。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9</a:t>
            </a:fld>
            <a:endParaRPr kumimoji="1" lang="ja-JP" altLang="en-US" dirty="0"/>
          </a:p>
        </p:txBody>
      </p:sp>
      <p:sp>
        <p:nvSpPr>
          <p:cNvPr id="5" name="フッター プレースホルダ 4"/>
          <p:cNvSpPr>
            <a:spLocks noGrp="1"/>
          </p:cNvSpPr>
          <p:nvPr>
            <p:ph type="ftr" sz="quarter" idx="11"/>
          </p:nvPr>
        </p:nvSpPr>
        <p:spPr/>
        <p:txBody>
          <a:bodyPr/>
          <a:lstStyle/>
          <a:p>
            <a:r>
              <a:rPr lang="ja-JP" altLang="en-US" smtClean="0">
                <a:latin typeface="+mj-ea"/>
                <a:ea typeface="+mj-ea"/>
              </a:rPr>
              <a:t>神奈川県</a:t>
            </a:r>
            <a:endParaRPr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3">
        <a:schemeClr val="bg1"/>
      </p:bgRef>
    </p:bg>
    <p:spTree>
      <p:nvGrpSpPr>
        <p:cNvPr id="1" name=""/>
        <p:cNvGrpSpPr/>
        <p:nvPr/>
      </p:nvGrpSpPr>
      <p:grpSpPr>
        <a:xfrm>
          <a:off x="0" y="0"/>
          <a:ext cx="0" cy="0"/>
          <a:chOff x="0" y="0"/>
          <a:chExt cx="0" cy="0"/>
        </a:xfrm>
      </p:grpSpPr>
      <p:sp>
        <p:nvSpPr>
          <p:cNvPr id="12" name="正方形/長方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角丸四角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サブタイトル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p:txBody>
          <a:bodyPr/>
          <a:lstStyle/>
          <a:p>
            <a:fld id="{B3171586-E0CD-4D9B-BA2F-10A54525FBBA}" type="datetime1">
              <a:rPr kumimoji="1" lang="ja-JP" altLang="en-US" smtClean="0"/>
              <a:pPr/>
              <a:t>2016/11/8</a:t>
            </a:fld>
            <a:endParaRPr kumimoji="1" lang="ja-JP" altLang="en-US" dirty="0"/>
          </a:p>
        </p:txBody>
      </p:sp>
      <p:sp>
        <p:nvSpPr>
          <p:cNvPr id="17" name="フッター プレースホルダ 16"/>
          <p:cNvSpPr>
            <a:spLocks noGrp="1"/>
          </p:cNvSpPr>
          <p:nvPr>
            <p:ph type="ftr" sz="quarter" idx="11"/>
          </p:nvPr>
        </p:nvSpPr>
        <p:spPr/>
        <p:txBody>
          <a:bodyPr/>
          <a:lstStyle/>
          <a:p>
            <a:endParaRPr kumimoji="1" lang="ja-JP" altLang="en-US" dirty="0"/>
          </a:p>
        </p:txBody>
      </p:sp>
      <p:sp>
        <p:nvSpPr>
          <p:cNvPr id="29" name="スライド番号プレースホルダ 28"/>
          <p:cNvSpPr>
            <a:spLocks noGrp="1"/>
          </p:cNvSpPr>
          <p:nvPr>
            <p:ph type="sldNum" sz="quarter" idx="12"/>
          </p:nvPr>
        </p:nvSpPr>
        <p:spPr/>
        <p:txBody>
          <a:bodyPr lIns="0" tIns="0" rIns="0" bIns="0">
            <a:noAutofit/>
          </a:bodyPr>
          <a:lstStyle>
            <a:lvl1pPr>
              <a:defRPr sz="1400">
                <a:solidFill>
                  <a:srgbClr val="FFFFFF"/>
                </a:solidFill>
              </a:defRPr>
            </a:lvl1pPr>
          </a:lstStyle>
          <a:p>
            <a:fld id="{D2D8002D-B5B0-4BAC-B1F6-782DDCCE6D9C}" type="slidenum">
              <a:rPr kumimoji="1" lang="ja-JP" altLang="en-US" smtClean="0"/>
              <a:pPr/>
              <a:t>&lt;#&gt;</a:t>
            </a:fld>
            <a:endParaRPr kumimoji="1" lang="ja-JP" altLang="en-US" dirty="0"/>
          </a:p>
        </p:txBody>
      </p:sp>
      <p:sp>
        <p:nvSpPr>
          <p:cNvPr id="7" name="正方形/長方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ja-JP" altLang="en-US" smtClean="0"/>
              <a:t>マスタ タイトルの書式設定</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0251F8FE-02AA-4D49-B105-3194E7C192D7}" type="datetime1">
              <a:rPr kumimoji="1" lang="ja-JP" altLang="en-US" smtClean="0"/>
              <a:pPr/>
              <a:t>2016/11/8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1"/>
            <a:ext cx="201168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914400" y="274640"/>
            <a:ext cx="55626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D72C87DC-EFA6-4AF8-9DD7-81FC80E05796}" type="datetime1">
              <a:rPr kumimoji="1" lang="ja-JP" altLang="en-US" smtClean="0"/>
              <a:pPr/>
              <a:t>2016/11/8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p:txBody>
          <a:bodyPr/>
          <a:lstStyle/>
          <a:p>
            <a:fld id="{F9A4BDF1-D794-4E74-A7EA-4D5B6CC8D542}" type="datetime1">
              <a:rPr kumimoji="1" lang="ja-JP" altLang="en-US" smtClean="0"/>
              <a:pPr/>
              <a:t>2016/11/8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dirty="0"/>
          </a:p>
        </p:txBody>
      </p:sp>
      <p:sp>
        <p:nvSpPr>
          <p:cNvPr id="8" name="コンテンツ プレースホルダ 7"/>
          <p:cNvSpPr>
            <a:spLocks noGrp="1"/>
          </p:cNvSpPr>
          <p:nvPr>
            <p:ph sz="quarter" idx="1"/>
          </p:nvPr>
        </p:nvSpPr>
        <p:spPr>
          <a:xfrm>
            <a:off x="914400" y="1447800"/>
            <a:ext cx="777240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11" name="正方形/長方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角丸四角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722313" y="952500"/>
            <a:ext cx="7772400" cy="1362075"/>
          </a:xfrm>
        </p:spPr>
        <p:txBody>
          <a:bodyPr anchor="b" anchorCtr="0"/>
          <a:lstStyle>
            <a:lvl1pPr algn="l">
              <a:buNone/>
              <a:defRPr sz="4000" b="0" cap="none"/>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4563C84F-76D1-4185-B6F3-98FAD8CE3F9B}" type="datetime1">
              <a:rPr kumimoji="1" lang="ja-JP" altLang="en-US" smtClean="0"/>
              <a:pPr/>
              <a:t>2016/11/8</a:t>
            </a:fld>
            <a:endParaRPr kumimoji="1" lang="ja-JP" altLang="en-US" dirty="0"/>
          </a:p>
        </p:txBody>
      </p:sp>
      <p:sp>
        <p:nvSpPr>
          <p:cNvPr id="5" name="フッター プレースホルダ 4"/>
          <p:cNvSpPr>
            <a:spLocks noGrp="1"/>
          </p:cNvSpPr>
          <p:nvPr>
            <p:ph type="ftr" sz="quarter" idx="11"/>
          </p:nvPr>
        </p:nvSpPr>
        <p:spPr>
          <a:xfrm>
            <a:off x="800100" y="6172200"/>
            <a:ext cx="4000500" cy="457200"/>
          </a:xfrm>
        </p:spPr>
        <p:txBody>
          <a:bodyPr/>
          <a:lstStyle/>
          <a:p>
            <a:endParaRPr kumimoji="1" lang="ja-JP" altLang="en-US" dirty="0"/>
          </a:p>
        </p:txBody>
      </p:sp>
      <p:sp>
        <p:nvSpPr>
          <p:cNvPr id="7" name="正方形/長方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スライド番号プレースホルダ 5"/>
          <p:cNvSpPr>
            <a:spLocks noGrp="1"/>
          </p:cNvSpPr>
          <p:nvPr>
            <p:ph type="sldNum" sz="quarter" idx="12"/>
          </p:nvPr>
        </p:nvSpPr>
        <p:spPr>
          <a:xfrm>
            <a:off x="146304" y="6208776"/>
            <a:ext cx="457200" cy="457200"/>
          </a:xfrm>
        </p:spPr>
        <p:txBody>
          <a:bodyPr/>
          <a:lstStyle/>
          <a:p>
            <a:fld id="{D2D8002D-B5B0-4BAC-B1F6-782DDCCE6D9C}" type="slidenum">
              <a:rPr kumimoji="1" lang="ja-JP" altLang="en-US" smtClean="0"/>
              <a:pPr/>
              <a:t>&lt;#&gt;</a:t>
            </a:fld>
            <a:endParaRPr kumimoji="1" lang="ja-JP"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74239D17-1D7B-45DD-A614-B0749B8C3D32}" type="datetime1">
              <a:rPr kumimoji="1" lang="ja-JP" altLang="en-US" smtClean="0"/>
              <a:pPr/>
              <a:t>2016/11/8</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dirty="0"/>
          </a:p>
        </p:txBody>
      </p:sp>
      <p:sp>
        <p:nvSpPr>
          <p:cNvPr id="9" name="コンテンツ プレースホルダ 8"/>
          <p:cNvSpPr>
            <a:spLocks noGrp="1"/>
          </p:cNvSpPr>
          <p:nvPr>
            <p:ph sz="quarter" idx="1"/>
          </p:nvPr>
        </p:nvSpPr>
        <p:spPr>
          <a:xfrm>
            <a:off x="914400" y="1447800"/>
            <a:ext cx="374904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933950" y="1447800"/>
            <a:ext cx="374904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273050"/>
            <a:ext cx="7772400" cy="1143000"/>
          </a:xfrm>
        </p:spPr>
        <p:txBody>
          <a:bodyPr anchor="b" anchorCtr="0"/>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7" name="日付プレースホルダ 6"/>
          <p:cNvSpPr>
            <a:spLocks noGrp="1"/>
          </p:cNvSpPr>
          <p:nvPr>
            <p:ph type="dt" sz="half" idx="10"/>
          </p:nvPr>
        </p:nvSpPr>
        <p:spPr/>
        <p:txBody>
          <a:bodyPr/>
          <a:lstStyle/>
          <a:p>
            <a:fld id="{2E40AE12-607C-49B9-8BE4-461F17387FBC}" type="datetime1">
              <a:rPr kumimoji="1" lang="ja-JP" altLang="en-US" smtClean="0"/>
              <a:pPr/>
              <a:t>2016/11/8</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dirty="0"/>
          </a:p>
        </p:txBody>
      </p:sp>
      <p:sp>
        <p:nvSpPr>
          <p:cNvPr id="11" name="コンテンツ プレースホルダ 10"/>
          <p:cNvSpPr>
            <a:spLocks noGrp="1"/>
          </p:cNvSpPr>
          <p:nvPr>
            <p:ph sz="half" idx="2"/>
          </p:nvPr>
        </p:nvSpPr>
        <p:spPr>
          <a:xfrm>
            <a:off x="914400" y="2247900"/>
            <a:ext cx="3733800" cy="38862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half" idx="4"/>
          </p:nvPr>
        </p:nvSpPr>
        <p:spPr>
          <a:xfrm>
            <a:off x="4953000" y="2247900"/>
            <a:ext cx="3733800" cy="38862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377CF8FE-5EBF-43FC-BC0D-BC514E608D78}" type="datetime1">
              <a:rPr kumimoji="1" lang="ja-JP" altLang="en-US" smtClean="0"/>
              <a:pPr/>
              <a:t>2016/11/8</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F3B638C2-2258-417B-B0B0-608623ED3C5D}" type="datetime1">
              <a:rPr kumimoji="1" lang="ja-JP" altLang="en-US" smtClean="0"/>
              <a:pPr/>
              <a:t>2016/11/8</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正方形/長方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角丸四角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914400" y="273050"/>
            <a:ext cx="7772400" cy="1143000"/>
          </a:xfrm>
        </p:spPr>
        <p:txBody>
          <a:bodyPr anchor="b" anchorCtr="0"/>
          <a:lstStyle>
            <a:lvl1pPr algn="l">
              <a:buNone/>
              <a:defRPr sz="4000" b="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75BAD410-2ACE-41B7-8501-941709CA1CC5}" type="datetime1">
              <a:rPr kumimoji="1" lang="ja-JP" altLang="en-US" smtClean="0"/>
              <a:pPr/>
              <a:t>2016/11/8</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dirty="0"/>
          </a:p>
        </p:txBody>
      </p:sp>
      <p:sp>
        <p:nvSpPr>
          <p:cNvPr id="11" name="コンテンツ プレースホルダ 10"/>
          <p:cNvSpPr>
            <a:spLocks noGrp="1"/>
          </p:cNvSpPr>
          <p:nvPr>
            <p:ph sz="quarter" idx="1"/>
          </p:nvPr>
        </p:nvSpPr>
        <p:spPr>
          <a:xfrm>
            <a:off x="2971800" y="1600200"/>
            <a:ext cx="5715000" cy="44958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ja-JP" altLang="en-US" smtClean="0"/>
              <a:t>マスタ タイトルの書式設定</a:t>
            </a:r>
            <a:endParaRPr kumimoji="0" lang="en-US"/>
          </a:p>
        </p:txBody>
      </p:sp>
      <p:sp>
        <p:nvSpPr>
          <p:cNvPr id="4" name="テキスト プレースホル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4600DD5C-313D-450F-BFD1-2617BA544727}" type="datetime1">
              <a:rPr kumimoji="1" lang="ja-JP" altLang="en-US" smtClean="0"/>
              <a:pPr/>
              <a:t>2016/11/8</a:t>
            </a:fld>
            <a:endParaRPr kumimoji="1" lang="ja-JP" altLang="en-US" dirty="0"/>
          </a:p>
        </p:txBody>
      </p:sp>
      <p:sp>
        <p:nvSpPr>
          <p:cNvPr id="6" name="フッター プレースホルダ 5"/>
          <p:cNvSpPr>
            <a:spLocks noGrp="1"/>
          </p:cNvSpPr>
          <p:nvPr>
            <p:ph type="ftr" sz="quarter" idx="11"/>
          </p:nvPr>
        </p:nvSpPr>
        <p:spPr>
          <a:xfrm>
            <a:off x="914400" y="6172200"/>
            <a:ext cx="3886200" cy="457200"/>
          </a:xfrm>
        </p:spPr>
        <p:txBody>
          <a:bodyPr/>
          <a:lstStyle/>
          <a:p>
            <a:endParaRPr kumimoji="1" lang="ja-JP" altLang="en-US" dirty="0"/>
          </a:p>
        </p:txBody>
      </p:sp>
      <p:sp>
        <p:nvSpPr>
          <p:cNvPr id="7" name="スライド番号プレースホルダ 6"/>
          <p:cNvSpPr>
            <a:spLocks noGrp="1"/>
          </p:cNvSpPr>
          <p:nvPr>
            <p:ph type="sldNum" sz="quarter" idx="12"/>
          </p:nvPr>
        </p:nvSpPr>
        <p:spPr>
          <a:xfrm>
            <a:off x="146304" y="6208776"/>
            <a:ext cx="457200" cy="457200"/>
          </a:xfrm>
        </p:spPr>
        <p:txBody>
          <a:bodyPr/>
          <a:lstStyle/>
          <a:p>
            <a:fld id="{D2D8002D-B5B0-4BAC-B1F6-782DDCCE6D9C}" type="slidenum">
              <a:rPr kumimoji="1" lang="ja-JP" altLang="en-US" smtClean="0"/>
              <a:pPr/>
              <a:t>&lt;#&gt;</a:t>
            </a:fld>
            <a:endParaRPr kumimoji="1" lang="ja-JP" altLang="en-US" dirty="0"/>
          </a:p>
        </p:txBody>
      </p:sp>
      <p:sp>
        <p:nvSpPr>
          <p:cNvPr id="11" name="正方形/長方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正方形/長方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図プレースホル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ja-JP" altLang="en-US" smtClean="0"/>
              <a:t>アイコンをクリックして図を追加</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正方形/長方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角丸四角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タイトル プレースホルダ 21"/>
          <p:cNvSpPr>
            <a:spLocks noGrp="1"/>
          </p:cNvSpPr>
          <p:nvPr>
            <p:ph type="title"/>
          </p:nvPr>
        </p:nvSpPr>
        <p:spPr>
          <a:xfrm>
            <a:off x="914400" y="274638"/>
            <a:ext cx="7772400" cy="1143000"/>
          </a:xfrm>
          <a:prstGeom prst="rect">
            <a:avLst/>
          </a:prstGeom>
        </p:spPr>
        <p:txBody>
          <a:bodyPr bIns="91440" anchor="b" anchorCtr="0">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FA246FD-3B20-4AC6-AC01-101B7C0BD4B0}" type="datetime1">
              <a:rPr kumimoji="1" lang="ja-JP" altLang="en-US" smtClean="0"/>
              <a:pPr/>
              <a:t>2016/11/8</a:t>
            </a:fld>
            <a:endParaRPr kumimoji="1" lang="ja-JP" altLang="en-US" dirty="0"/>
          </a:p>
        </p:txBody>
      </p:sp>
      <p:sp>
        <p:nvSpPr>
          <p:cNvPr id="3" name="フッター プレースホル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kumimoji="1" lang="ja-JP" altLang="en-US" dirty="0"/>
          </a:p>
        </p:txBody>
      </p:sp>
      <p:sp>
        <p:nvSpPr>
          <p:cNvPr id="23" name="スライド番号プレースホルダ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2D8002D-B5B0-4BAC-B1F6-782DDCCE6D9C}" type="slidenum">
              <a:rPr lang="ja-JP" altLang="en-US" smtClean="0"/>
              <a:pPr/>
              <a:t>&lt;#&gt;</a:t>
            </a:fld>
            <a:endParaRPr lang="ja-JP" altLang="en-US" dirty="0"/>
          </a:p>
        </p:txBody>
      </p:sp>
      <p:sp>
        <p:nvSpPr>
          <p:cNvPr id="10" name="直角三角形 9"/>
          <p:cNvSpPr/>
          <p:nvPr userDrawn="1"/>
        </p:nvSpPr>
        <p:spPr>
          <a:xfrm rot="5400000" flipH="1" flipV="1">
            <a:off x="6835688" y="4549688"/>
            <a:ext cx="4149080" cy="467544"/>
          </a:xfrm>
          <a:prstGeom prst="rtTriangle">
            <a:avLst/>
          </a:prstGeom>
          <a:solidFill>
            <a:schemeClr val="accent3">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 タイトルの書式設定</a:t>
            </a:r>
            <a:endParaRPr kumimoji="1" lang="ja-JP" altLang="en-US" dirty="0"/>
          </a:p>
        </p:txBody>
      </p:sp>
      <p:sp>
        <p:nvSpPr>
          <p:cNvPr id="12"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15"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A246FD-3B20-4AC6-AC01-101B7C0BD4B0}" type="datetime1">
              <a:rPr kumimoji="1" lang="ja-JP" altLang="en-US" smtClean="0"/>
              <a:pPr/>
              <a:t>2016/11/8</a:t>
            </a:fld>
            <a:endParaRPr kumimoji="1" lang="ja-JP" altLang="en-US" dirty="0"/>
          </a:p>
        </p:txBody>
      </p:sp>
      <p:sp>
        <p:nvSpPr>
          <p:cNvPr id="16"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17" name="直角三角形 16"/>
          <p:cNvSpPr/>
          <p:nvPr userDrawn="1"/>
        </p:nvSpPr>
        <p:spPr>
          <a:xfrm rot="10800000" flipH="1">
            <a:off x="0" y="-27383"/>
            <a:ext cx="8028384" cy="648071"/>
          </a:xfrm>
          <a:prstGeom prst="rtTriangle">
            <a:avLst/>
          </a:prstGeom>
          <a:solidFill>
            <a:schemeClr val="accent3">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直角三角形 17"/>
          <p:cNvSpPr/>
          <p:nvPr userDrawn="1"/>
        </p:nvSpPr>
        <p:spPr>
          <a:xfrm rot="10800000" flipV="1">
            <a:off x="1403648" y="6237312"/>
            <a:ext cx="7740352" cy="620688"/>
          </a:xfrm>
          <a:prstGeom prst="rtTriangle">
            <a:avLst/>
          </a:prstGeom>
          <a:solidFill>
            <a:schemeClr val="accent3">
              <a:lumMod val="40000"/>
              <a:lumOff val="6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solidFill>
                  <a:schemeClr val="tx1"/>
                </a:solidFill>
                <a:latin typeface="+mn-ea"/>
                <a:ea typeface="+mn-ea"/>
              </a:defRPr>
            </a:lvl1pPr>
          </a:lstStyle>
          <a:p>
            <a:fld id="{D2D8002D-B5B0-4BAC-B1F6-782DDCCE6D9C}" type="slidenum">
              <a:rPr lang="ja-JP" altLang="en-US" smtClean="0"/>
              <a:pPr/>
              <a:t>&lt;#&gt;</a:t>
            </a:fld>
            <a:endParaRPr lang="ja-JP" altLang="en-US" dirty="0"/>
          </a:p>
        </p:txBody>
      </p:sp>
      <p:sp>
        <p:nvSpPr>
          <p:cNvPr id="20" name="Freeform 5"/>
          <p:cNvSpPr>
            <a:spLocks noChangeAspect="1"/>
          </p:cNvSpPr>
          <p:nvPr userDrawn="1"/>
        </p:nvSpPr>
        <p:spPr bwMode="auto">
          <a:xfrm>
            <a:off x="8244408" y="260648"/>
            <a:ext cx="720711" cy="792088"/>
          </a:xfrm>
          <a:custGeom>
            <a:avLst/>
            <a:gdLst/>
            <a:ahLst/>
            <a:cxnLst>
              <a:cxn ang="0">
                <a:pos x="155" y="47"/>
              </a:cxn>
              <a:cxn ang="0">
                <a:pos x="145" y="38"/>
              </a:cxn>
              <a:cxn ang="0">
                <a:pos x="140" y="25"/>
              </a:cxn>
              <a:cxn ang="0">
                <a:pos x="130" y="21"/>
              </a:cxn>
              <a:cxn ang="0">
                <a:pos x="125" y="13"/>
              </a:cxn>
              <a:cxn ang="0">
                <a:pos x="115" y="11"/>
              </a:cxn>
              <a:cxn ang="0">
                <a:pos x="108" y="5"/>
              </a:cxn>
              <a:cxn ang="0">
                <a:pos x="96" y="5"/>
              </a:cxn>
              <a:cxn ang="0">
                <a:pos x="88" y="0"/>
              </a:cxn>
              <a:cxn ang="0">
                <a:pos x="80" y="9"/>
              </a:cxn>
              <a:cxn ang="0">
                <a:pos x="80" y="39"/>
              </a:cxn>
              <a:cxn ang="0">
                <a:pos x="77" y="42"/>
              </a:cxn>
              <a:cxn ang="0">
                <a:pos x="77" y="42"/>
              </a:cxn>
              <a:cxn ang="0">
                <a:pos x="75" y="39"/>
              </a:cxn>
              <a:cxn ang="0">
                <a:pos x="75" y="9"/>
              </a:cxn>
              <a:cxn ang="0">
                <a:pos x="67" y="0"/>
              </a:cxn>
              <a:cxn ang="0">
                <a:pos x="56" y="5"/>
              </a:cxn>
              <a:cxn ang="0">
                <a:pos x="47" y="5"/>
              </a:cxn>
              <a:cxn ang="0">
                <a:pos x="39" y="11"/>
              </a:cxn>
              <a:cxn ang="0">
                <a:pos x="29" y="13"/>
              </a:cxn>
              <a:cxn ang="0">
                <a:pos x="24" y="21"/>
              </a:cxn>
              <a:cxn ang="0">
                <a:pos x="15" y="25"/>
              </a:cxn>
              <a:cxn ang="0">
                <a:pos x="10" y="38"/>
              </a:cxn>
              <a:cxn ang="0">
                <a:pos x="0" y="47"/>
              </a:cxn>
              <a:cxn ang="0">
                <a:pos x="5" y="55"/>
              </a:cxn>
              <a:cxn ang="0">
                <a:pos x="24" y="63"/>
              </a:cxn>
              <a:cxn ang="0">
                <a:pos x="58" y="85"/>
              </a:cxn>
              <a:cxn ang="0">
                <a:pos x="69" y="101"/>
              </a:cxn>
              <a:cxn ang="0">
                <a:pos x="75" y="127"/>
              </a:cxn>
              <a:cxn ang="0">
                <a:pos x="80" y="144"/>
              </a:cxn>
              <a:cxn ang="0">
                <a:pos x="90" y="158"/>
              </a:cxn>
              <a:cxn ang="0">
                <a:pos x="109" y="164"/>
              </a:cxn>
              <a:cxn ang="0">
                <a:pos x="126" y="158"/>
              </a:cxn>
              <a:cxn ang="0">
                <a:pos x="127" y="153"/>
              </a:cxn>
              <a:cxn ang="0">
                <a:pos x="122" y="154"/>
              </a:cxn>
              <a:cxn ang="0">
                <a:pos x="105" y="159"/>
              </a:cxn>
              <a:cxn ang="0">
                <a:pos x="82" y="139"/>
              </a:cxn>
              <a:cxn ang="0">
                <a:pos x="81" y="128"/>
              </a:cxn>
              <a:cxn ang="0">
                <a:pos x="105" y="78"/>
              </a:cxn>
              <a:cxn ang="0">
                <a:pos x="117" y="70"/>
              </a:cxn>
              <a:cxn ang="0">
                <a:pos x="131" y="63"/>
              </a:cxn>
              <a:cxn ang="0">
                <a:pos x="149" y="55"/>
              </a:cxn>
              <a:cxn ang="0">
                <a:pos x="155" y="47"/>
              </a:cxn>
            </a:cxnLst>
            <a:rect l="0" t="0" r="r" b="b"/>
            <a:pathLst>
              <a:path w="155" h="164">
                <a:moveTo>
                  <a:pt x="155" y="47"/>
                </a:moveTo>
                <a:cubicBezTo>
                  <a:pt x="154" y="40"/>
                  <a:pt x="147" y="40"/>
                  <a:pt x="145" y="38"/>
                </a:cubicBezTo>
                <a:cubicBezTo>
                  <a:pt x="141" y="34"/>
                  <a:pt x="145" y="30"/>
                  <a:pt x="140" y="25"/>
                </a:cubicBezTo>
                <a:cubicBezTo>
                  <a:pt x="135" y="21"/>
                  <a:pt x="132" y="23"/>
                  <a:pt x="130" y="21"/>
                </a:cubicBezTo>
                <a:cubicBezTo>
                  <a:pt x="128" y="19"/>
                  <a:pt x="129" y="17"/>
                  <a:pt x="125" y="13"/>
                </a:cubicBezTo>
                <a:cubicBezTo>
                  <a:pt x="122" y="11"/>
                  <a:pt x="117" y="13"/>
                  <a:pt x="115" y="11"/>
                </a:cubicBezTo>
                <a:cubicBezTo>
                  <a:pt x="112" y="10"/>
                  <a:pt x="111" y="6"/>
                  <a:pt x="108" y="5"/>
                </a:cubicBezTo>
                <a:cubicBezTo>
                  <a:pt x="103" y="2"/>
                  <a:pt x="99" y="6"/>
                  <a:pt x="96" y="5"/>
                </a:cubicBezTo>
                <a:cubicBezTo>
                  <a:pt x="92" y="3"/>
                  <a:pt x="92" y="0"/>
                  <a:pt x="88" y="0"/>
                </a:cubicBezTo>
                <a:cubicBezTo>
                  <a:pt x="83" y="0"/>
                  <a:pt x="80" y="4"/>
                  <a:pt x="80" y="9"/>
                </a:cubicBezTo>
                <a:cubicBezTo>
                  <a:pt x="80" y="13"/>
                  <a:pt x="80" y="36"/>
                  <a:pt x="80" y="39"/>
                </a:cubicBezTo>
                <a:cubicBezTo>
                  <a:pt x="80" y="41"/>
                  <a:pt x="80" y="42"/>
                  <a:pt x="77" y="42"/>
                </a:cubicBezTo>
                <a:cubicBezTo>
                  <a:pt x="77" y="42"/>
                  <a:pt x="77" y="42"/>
                  <a:pt x="77" y="42"/>
                </a:cubicBezTo>
                <a:cubicBezTo>
                  <a:pt x="75" y="42"/>
                  <a:pt x="75" y="41"/>
                  <a:pt x="75" y="39"/>
                </a:cubicBezTo>
                <a:cubicBezTo>
                  <a:pt x="75" y="36"/>
                  <a:pt x="75" y="13"/>
                  <a:pt x="75" y="9"/>
                </a:cubicBezTo>
                <a:cubicBezTo>
                  <a:pt x="75" y="4"/>
                  <a:pt x="71" y="0"/>
                  <a:pt x="67" y="0"/>
                </a:cubicBezTo>
                <a:cubicBezTo>
                  <a:pt x="62" y="0"/>
                  <a:pt x="60" y="5"/>
                  <a:pt x="56" y="5"/>
                </a:cubicBezTo>
                <a:cubicBezTo>
                  <a:pt x="54" y="5"/>
                  <a:pt x="51" y="3"/>
                  <a:pt x="47" y="5"/>
                </a:cubicBezTo>
                <a:cubicBezTo>
                  <a:pt x="43" y="6"/>
                  <a:pt x="42" y="10"/>
                  <a:pt x="39" y="11"/>
                </a:cubicBezTo>
                <a:cubicBezTo>
                  <a:pt x="37" y="13"/>
                  <a:pt x="32" y="11"/>
                  <a:pt x="29" y="13"/>
                </a:cubicBezTo>
                <a:cubicBezTo>
                  <a:pt x="26" y="17"/>
                  <a:pt x="27" y="19"/>
                  <a:pt x="24" y="21"/>
                </a:cubicBezTo>
                <a:cubicBezTo>
                  <a:pt x="22" y="23"/>
                  <a:pt x="19" y="21"/>
                  <a:pt x="15" y="25"/>
                </a:cubicBezTo>
                <a:cubicBezTo>
                  <a:pt x="10" y="30"/>
                  <a:pt x="14" y="34"/>
                  <a:pt x="10" y="38"/>
                </a:cubicBezTo>
                <a:cubicBezTo>
                  <a:pt x="7" y="40"/>
                  <a:pt x="0" y="40"/>
                  <a:pt x="0" y="47"/>
                </a:cubicBezTo>
                <a:cubicBezTo>
                  <a:pt x="0" y="52"/>
                  <a:pt x="3" y="54"/>
                  <a:pt x="5" y="55"/>
                </a:cubicBezTo>
                <a:cubicBezTo>
                  <a:pt x="7" y="56"/>
                  <a:pt x="24" y="63"/>
                  <a:pt x="24" y="63"/>
                </a:cubicBezTo>
                <a:cubicBezTo>
                  <a:pt x="49" y="73"/>
                  <a:pt x="57" y="84"/>
                  <a:pt x="58" y="85"/>
                </a:cubicBezTo>
                <a:cubicBezTo>
                  <a:pt x="61" y="88"/>
                  <a:pt x="66" y="94"/>
                  <a:pt x="69" y="101"/>
                </a:cubicBezTo>
                <a:cubicBezTo>
                  <a:pt x="69" y="101"/>
                  <a:pt x="72" y="107"/>
                  <a:pt x="75" y="127"/>
                </a:cubicBezTo>
                <a:cubicBezTo>
                  <a:pt x="76" y="134"/>
                  <a:pt x="77" y="138"/>
                  <a:pt x="80" y="144"/>
                </a:cubicBezTo>
                <a:cubicBezTo>
                  <a:pt x="82" y="150"/>
                  <a:pt x="86" y="154"/>
                  <a:pt x="90" y="158"/>
                </a:cubicBezTo>
                <a:cubicBezTo>
                  <a:pt x="95" y="162"/>
                  <a:pt x="101" y="164"/>
                  <a:pt x="109" y="164"/>
                </a:cubicBezTo>
                <a:cubicBezTo>
                  <a:pt x="119" y="164"/>
                  <a:pt x="124" y="160"/>
                  <a:pt x="126" y="158"/>
                </a:cubicBezTo>
                <a:cubicBezTo>
                  <a:pt x="127" y="157"/>
                  <a:pt x="129" y="155"/>
                  <a:pt x="127" y="153"/>
                </a:cubicBezTo>
                <a:cubicBezTo>
                  <a:pt x="124" y="151"/>
                  <a:pt x="122" y="153"/>
                  <a:pt x="122" y="154"/>
                </a:cubicBezTo>
                <a:cubicBezTo>
                  <a:pt x="121" y="155"/>
                  <a:pt x="116" y="160"/>
                  <a:pt x="105" y="159"/>
                </a:cubicBezTo>
                <a:cubicBezTo>
                  <a:pt x="95" y="158"/>
                  <a:pt x="86" y="149"/>
                  <a:pt x="82" y="139"/>
                </a:cubicBezTo>
                <a:cubicBezTo>
                  <a:pt x="81" y="135"/>
                  <a:pt x="81" y="131"/>
                  <a:pt x="81" y="128"/>
                </a:cubicBezTo>
                <a:cubicBezTo>
                  <a:pt x="81" y="101"/>
                  <a:pt x="91" y="88"/>
                  <a:pt x="105" y="78"/>
                </a:cubicBezTo>
                <a:cubicBezTo>
                  <a:pt x="106" y="77"/>
                  <a:pt x="111" y="73"/>
                  <a:pt x="117" y="70"/>
                </a:cubicBezTo>
                <a:cubicBezTo>
                  <a:pt x="122" y="67"/>
                  <a:pt x="127" y="64"/>
                  <a:pt x="131" y="63"/>
                </a:cubicBezTo>
                <a:cubicBezTo>
                  <a:pt x="131" y="63"/>
                  <a:pt x="148" y="56"/>
                  <a:pt x="149" y="55"/>
                </a:cubicBezTo>
                <a:cubicBezTo>
                  <a:pt x="151" y="54"/>
                  <a:pt x="155" y="52"/>
                  <a:pt x="155" y="47"/>
                </a:cubicBezTo>
                <a:close/>
              </a:path>
            </a:pathLst>
          </a:custGeom>
          <a:solidFill>
            <a:srgbClr val="1A9641"/>
          </a:solidFill>
          <a:ln w="9525">
            <a:noFill/>
            <a:round/>
            <a:headEnd/>
            <a:tailEnd/>
          </a:ln>
        </p:spPr>
        <p:txBody>
          <a:bodyPr vert="horz" wrap="square" lIns="91440" tIns="45720" rIns="91440" bIns="45720" numCol="1" anchor="t" anchorCtr="0" compatLnSpc="1">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1"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043608" y="3501008"/>
            <a:ext cx="7128792" cy="2808312"/>
          </a:xfrm>
        </p:spPr>
        <p:txBody>
          <a:bodyPr>
            <a:noAutofit/>
          </a:bodyPr>
          <a:lstStyle/>
          <a:p>
            <a:endParaRPr lang="en-US" altLang="ja-JP" sz="800" dirty="0" smtClean="0">
              <a:solidFill>
                <a:schemeClr val="tx1"/>
              </a:solidFill>
            </a:endParaRPr>
          </a:p>
          <a:p>
            <a:r>
              <a:rPr lang="ja-JP" altLang="en-US" sz="2400" dirty="0" smtClean="0">
                <a:solidFill>
                  <a:schemeClr val="tx1"/>
                </a:solidFill>
              </a:rPr>
              <a:t>高齢者の権利</a:t>
            </a:r>
            <a:r>
              <a:rPr lang="ja-JP" altLang="en-US" dirty="0" smtClean="0">
                <a:solidFill>
                  <a:schemeClr val="tx1"/>
                </a:solidFill>
              </a:rPr>
              <a:t>擁護</a:t>
            </a:r>
            <a:r>
              <a:rPr lang="ja-JP" altLang="en-US" sz="2400" dirty="0" smtClean="0">
                <a:solidFill>
                  <a:schemeClr val="tx1"/>
                </a:solidFill>
              </a:rPr>
              <a:t>のための研修６</a:t>
            </a:r>
            <a:endParaRPr lang="en-US" altLang="ja-JP" sz="2400" dirty="0" smtClean="0">
              <a:solidFill>
                <a:schemeClr val="tx1"/>
              </a:solidFill>
            </a:endParaRPr>
          </a:p>
          <a:p>
            <a:endParaRPr lang="en-US" altLang="ja-JP" sz="800" dirty="0" smtClean="0">
              <a:solidFill>
                <a:schemeClr val="tx1"/>
              </a:solidFill>
            </a:endParaRPr>
          </a:p>
          <a:p>
            <a:endParaRPr lang="en-US" altLang="ja-JP" sz="800" dirty="0" smtClean="0">
              <a:solidFill>
                <a:schemeClr val="tx1"/>
              </a:solidFill>
            </a:endParaRPr>
          </a:p>
          <a:p>
            <a:r>
              <a:rPr lang="ja-JP" altLang="en-US" dirty="0" smtClean="0">
                <a:solidFill>
                  <a:schemeClr val="tx1"/>
                </a:solidFill>
              </a:rPr>
              <a:t>作成：</a:t>
            </a:r>
            <a:r>
              <a:rPr kumimoji="1" lang="ja-JP" altLang="en-US" dirty="0" smtClean="0">
                <a:solidFill>
                  <a:schemeClr val="tx1"/>
                </a:solidFill>
              </a:rPr>
              <a:t>神奈川県</a:t>
            </a:r>
            <a:endParaRPr kumimoji="1" lang="en-US" altLang="ja-JP" dirty="0" smtClean="0">
              <a:solidFill>
                <a:schemeClr val="tx1"/>
              </a:solidFill>
            </a:endParaRPr>
          </a:p>
          <a:p>
            <a:r>
              <a:rPr lang="ja-JP" altLang="en-US" sz="2400" dirty="0" smtClean="0">
                <a:solidFill>
                  <a:schemeClr val="tx1"/>
                </a:solidFill>
              </a:rPr>
              <a:t>平成</a:t>
            </a:r>
            <a:r>
              <a:rPr lang="en-US" altLang="ja-JP" sz="2400" dirty="0" smtClean="0">
                <a:solidFill>
                  <a:schemeClr val="tx1"/>
                </a:solidFill>
              </a:rPr>
              <a:t>26</a:t>
            </a:r>
            <a:r>
              <a:rPr lang="ja-JP" altLang="en-US" sz="2400" dirty="0" smtClean="0">
                <a:solidFill>
                  <a:schemeClr val="tx1"/>
                </a:solidFill>
              </a:rPr>
              <a:t>年</a:t>
            </a:r>
            <a:r>
              <a:rPr lang="en-US" altLang="ja-JP" sz="2400" dirty="0" smtClean="0">
                <a:solidFill>
                  <a:schemeClr val="tx1"/>
                </a:solidFill>
              </a:rPr>
              <a:t>9</a:t>
            </a:r>
            <a:r>
              <a:rPr lang="ja-JP" altLang="en-US" sz="2400" dirty="0" smtClean="0">
                <a:solidFill>
                  <a:schemeClr val="tx1"/>
                </a:solidFill>
              </a:rPr>
              <a:t>月</a:t>
            </a:r>
            <a:endParaRPr lang="en-US" altLang="ja-JP" sz="2400" dirty="0" smtClean="0">
              <a:solidFill>
                <a:schemeClr val="tx1"/>
              </a:solidFill>
            </a:endParaRPr>
          </a:p>
          <a:p>
            <a:r>
              <a:rPr lang="ja-JP" altLang="en-US" sz="2400" dirty="0" smtClean="0">
                <a:solidFill>
                  <a:schemeClr val="tx1"/>
                </a:solidFill>
              </a:rPr>
              <a:t>平成</a:t>
            </a:r>
            <a:r>
              <a:rPr lang="en-US" altLang="ja-JP" sz="2400" dirty="0" smtClean="0">
                <a:solidFill>
                  <a:schemeClr val="tx1"/>
                </a:solidFill>
              </a:rPr>
              <a:t>28</a:t>
            </a:r>
            <a:r>
              <a:rPr lang="ja-JP" altLang="en-US" sz="2400" dirty="0" smtClean="0">
                <a:solidFill>
                  <a:schemeClr val="tx1"/>
                </a:solidFill>
              </a:rPr>
              <a:t>年</a:t>
            </a:r>
            <a:r>
              <a:rPr lang="en-US" altLang="ja-JP" sz="2400" dirty="0" smtClean="0">
                <a:solidFill>
                  <a:schemeClr val="tx1"/>
                </a:solidFill>
              </a:rPr>
              <a:t>11</a:t>
            </a:r>
            <a:r>
              <a:rPr lang="ja-JP" altLang="en-US" sz="2400" dirty="0" smtClean="0">
                <a:solidFill>
                  <a:schemeClr val="tx1"/>
                </a:solidFill>
              </a:rPr>
              <a:t>月改訂</a:t>
            </a:r>
            <a:endParaRPr kumimoji="1" lang="ja-JP" altLang="en-US" sz="2400" dirty="0">
              <a:solidFill>
                <a:schemeClr val="tx1"/>
              </a:solidFill>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a:t>
            </a:fld>
            <a:endParaRPr kumimoji="1" lang="ja-JP" altLang="en-US" dirty="0"/>
          </a:p>
        </p:txBody>
      </p:sp>
      <p:sp>
        <p:nvSpPr>
          <p:cNvPr id="2" name="タイトル 1"/>
          <p:cNvSpPr>
            <a:spLocks noGrp="1"/>
          </p:cNvSpPr>
          <p:nvPr>
            <p:ph type="ctrTitle"/>
          </p:nvPr>
        </p:nvSpPr>
        <p:spPr>
          <a:xfrm>
            <a:off x="827584" y="1484784"/>
            <a:ext cx="7772400" cy="1470025"/>
          </a:xfrm>
        </p:spPr>
        <p:txBody>
          <a:bodyPr>
            <a:normAutofit fontScale="90000"/>
          </a:bodyPr>
          <a:lstStyle/>
          <a:p>
            <a:r>
              <a:rPr kumimoji="1" lang="ja-JP" altLang="en-US" dirty="0" smtClean="0"/>
              <a:t>高齢者の権利擁護</a:t>
            </a:r>
            <a:r>
              <a:rPr lang="ja-JP" altLang="en-US" dirty="0" smtClean="0"/>
              <a:t>のための</a:t>
            </a:r>
            <a:r>
              <a:rPr lang="en-US" altLang="ja-JP" dirty="0" smtClean="0"/>
              <a:t/>
            </a:r>
            <a:br>
              <a:rPr lang="en-US" altLang="ja-JP" dirty="0" smtClean="0"/>
            </a:br>
            <a:r>
              <a:rPr lang="ja-JP" altLang="en-US" dirty="0" smtClean="0"/>
              <a:t>研修プログラム</a:t>
            </a:r>
            <a:r>
              <a:rPr kumimoji="1" lang="en-US" altLang="ja-JP" dirty="0" smtClean="0"/>
              <a:t/>
            </a:r>
            <a:br>
              <a:rPr kumimoji="1" lang="en-US" altLang="ja-JP" dirty="0" smtClean="0"/>
            </a:br>
            <a:r>
              <a:rPr kumimoji="1" lang="ja-JP" altLang="en-US" sz="3600" dirty="0" smtClean="0"/>
              <a:t>リーダー・</a:t>
            </a:r>
            <a:r>
              <a:rPr lang="ja-JP" altLang="en-US" sz="3600" dirty="0" smtClean="0"/>
              <a:t>管理者向け</a:t>
            </a:r>
            <a:endParaRPr kumimoji="1" lang="ja-JP" altLang="en-US" sz="36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ネグレクト</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10</a:t>
            </a:fld>
            <a:endParaRPr kumimoji="1" lang="ja-JP" altLang="en-US" dirty="0"/>
          </a:p>
        </p:txBody>
      </p:sp>
      <p:sp>
        <p:nvSpPr>
          <p:cNvPr id="3" name="コンテンツ プレースホルダ 2"/>
          <p:cNvSpPr>
            <a:spLocks noGrp="1"/>
          </p:cNvSpPr>
          <p:nvPr>
            <p:ph sz="quarter" idx="1"/>
          </p:nvPr>
        </p:nvSpPr>
        <p:spPr/>
        <p:txBody>
          <a:bodyPr>
            <a:noAutofit/>
          </a:bodyPr>
          <a:lstStyle/>
          <a:p>
            <a:r>
              <a:rPr kumimoji="1" lang="ja-JP" altLang="en-US" dirty="0" smtClean="0"/>
              <a:t>高齢者を衰弱させるような著しい減食又は長時間の放置その他高齢者を養護すべき職務上の義務を著しく怠ること</a:t>
            </a:r>
            <a:endParaRPr kumimoji="1" lang="en-US" altLang="ja-JP" dirty="0" smtClean="0"/>
          </a:p>
          <a:p>
            <a:endParaRPr lang="en-US" altLang="ja-JP" sz="1100" dirty="0" smtClean="0"/>
          </a:p>
          <a:p>
            <a:pPr marL="360363" indent="-360363">
              <a:buNone/>
            </a:pPr>
            <a:r>
              <a:rPr kumimoji="1" lang="ja-JP" altLang="en-US" sz="2400" dirty="0" smtClean="0"/>
              <a:t>①必要とされる介護や世話を怠り、高齢者の生活環境・身体や精神を悪化させる行為</a:t>
            </a:r>
            <a:endParaRPr kumimoji="1" lang="en-US" altLang="ja-JP" sz="2400" dirty="0" smtClean="0"/>
          </a:p>
          <a:p>
            <a:pPr marL="361950" indent="-361950">
              <a:buNone/>
            </a:pPr>
            <a:r>
              <a:rPr lang="ja-JP" altLang="en-US" sz="2400" dirty="0" smtClean="0"/>
              <a:t>②高齢者の状態に応じた介護を怠ったり、医学的診断を無視した行為</a:t>
            </a:r>
            <a:endParaRPr lang="en-US" altLang="ja-JP" sz="2400" dirty="0" smtClean="0"/>
          </a:p>
          <a:p>
            <a:pPr marL="361950" indent="-361950">
              <a:buNone/>
            </a:pPr>
            <a:r>
              <a:rPr kumimoji="1" lang="ja-JP" altLang="en-US" sz="2400" dirty="0" smtClean="0"/>
              <a:t>③必要な用具の使用を限定し、高齢者の要望や行動を制限させる行為</a:t>
            </a:r>
            <a:endParaRPr kumimoji="1" lang="en-US" altLang="ja-JP" sz="2400" dirty="0" smtClean="0"/>
          </a:p>
          <a:p>
            <a:pPr marL="361950" indent="-361950">
              <a:buNone/>
            </a:pPr>
            <a:r>
              <a:rPr lang="ja-JP" altLang="en-US" sz="2400" dirty="0" smtClean="0"/>
              <a:t>④高齢者の権利を無視した行為またはその行為の放置</a:t>
            </a:r>
            <a:endParaRPr kumimoji="1" lang="en-US" altLang="ja-JP" sz="2400" dirty="0" smtClean="0"/>
          </a:p>
          <a:p>
            <a:pPr>
              <a:buNone/>
            </a:pPr>
            <a:endParaRPr kumimoji="1" lang="ja-JP" alt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心理的虐待</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11</a:t>
            </a:fld>
            <a:endParaRPr kumimoji="1" lang="ja-JP" altLang="en-US" dirty="0"/>
          </a:p>
        </p:txBody>
      </p:sp>
      <p:sp>
        <p:nvSpPr>
          <p:cNvPr id="3" name="コンテンツ プレースホルダ 2"/>
          <p:cNvSpPr>
            <a:spLocks noGrp="1"/>
          </p:cNvSpPr>
          <p:nvPr>
            <p:ph sz="quarter" idx="1"/>
          </p:nvPr>
        </p:nvSpPr>
        <p:spPr/>
        <p:txBody>
          <a:bodyPr>
            <a:noAutofit/>
          </a:bodyPr>
          <a:lstStyle/>
          <a:p>
            <a:r>
              <a:rPr kumimoji="1" lang="ja-JP" altLang="en-US" dirty="0" smtClean="0"/>
              <a:t>高齢者に対する著しい暴言又は著しく拒絶的な対応その他の高齢者に著しい心理的外傷を与える言動を行うこと。</a:t>
            </a:r>
            <a:endParaRPr kumimoji="1" lang="en-US" altLang="ja-JP" dirty="0" smtClean="0"/>
          </a:p>
          <a:p>
            <a:endParaRPr lang="en-US" altLang="ja-JP" sz="1100" dirty="0" smtClean="0"/>
          </a:p>
          <a:p>
            <a:pPr>
              <a:buNone/>
            </a:pPr>
            <a:r>
              <a:rPr kumimoji="1" lang="ja-JP" altLang="en-US" sz="2400" dirty="0" smtClean="0"/>
              <a:t>①威嚇的な発言、態度</a:t>
            </a:r>
            <a:endParaRPr kumimoji="1" lang="en-US" altLang="ja-JP" sz="2400" dirty="0" smtClean="0"/>
          </a:p>
          <a:p>
            <a:pPr>
              <a:buNone/>
            </a:pPr>
            <a:r>
              <a:rPr lang="ja-JP" altLang="en-US" sz="2400" dirty="0" smtClean="0"/>
              <a:t>②侮辱的な発言、態度</a:t>
            </a:r>
            <a:endParaRPr lang="en-US" altLang="ja-JP" sz="2400" dirty="0" smtClean="0"/>
          </a:p>
          <a:p>
            <a:pPr>
              <a:buNone/>
            </a:pPr>
            <a:r>
              <a:rPr kumimoji="1" lang="ja-JP" altLang="en-US" sz="2400" dirty="0" smtClean="0"/>
              <a:t>③高齢者や家族の存在や行為を否定、無視するような発言、態度</a:t>
            </a:r>
            <a:endParaRPr kumimoji="1" lang="en-US" altLang="ja-JP" sz="2400" dirty="0" smtClean="0"/>
          </a:p>
          <a:p>
            <a:pPr>
              <a:buNone/>
            </a:pPr>
            <a:r>
              <a:rPr lang="ja-JP" altLang="en-US" sz="2400" dirty="0" smtClean="0"/>
              <a:t>④高齢者の意欲や自立心を低下させる行為</a:t>
            </a:r>
            <a:endParaRPr lang="en-US" altLang="ja-JP" sz="2400" dirty="0" smtClean="0"/>
          </a:p>
          <a:p>
            <a:pPr>
              <a:buNone/>
            </a:pPr>
            <a:r>
              <a:rPr kumimoji="1" lang="ja-JP" altLang="en-US" sz="2400" dirty="0" smtClean="0"/>
              <a:t>⑤心理的な高齢者を不当に孤立させる行為</a:t>
            </a:r>
            <a:endParaRPr kumimoji="1" lang="en-US" altLang="ja-JP" sz="2400" dirty="0" smtClean="0"/>
          </a:p>
          <a:p>
            <a:pPr>
              <a:buNone/>
            </a:pPr>
            <a:endParaRPr lang="en-US" altLang="ja-JP" dirty="0" smtClean="0"/>
          </a:p>
          <a:p>
            <a:pPr>
              <a:buNone/>
            </a:pPr>
            <a:endParaRPr kumimoji="1" lang="ja-JP" alt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性的虐待</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12</a:t>
            </a:fld>
            <a:endParaRPr kumimoji="1" lang="ja-JP" altLang="en-US" dirty="0"/>
          </a:p>
        </p:txBody>
      </p:sp>
      <p:sp>
        <p:nvSpPr>
          <p:cNvPr id="3" name="コンテンツ プレースホルダ 2"/>
          <p:cNvSpPr>
            <a:spLocks noGrp="1"/>
          </p:cNvSpPr>
          <p:nvPr>
            <p:ph sz="quarter" idx="1"/>
          </p:nvPr>
        </p:nvSpPr>
        <p:spPr/>
        <p:txBody>
          <a:bodyPr>
            <a:noAutofit/>
          </a:bodyPr>
          <a:lstStyle/>
          <a:p>
            <a:r>
              <a:rPr kumimoji="1" lang="ja-JP" altLang="en-US" dirty="0" smtClean="0"/>
              <a:t>高齢者にわいせつな行為をすること又は高齢者をしてわいせつな行為をさせること。</a:t>
            </a:r>
            <a:endParaRPr kumimoji="1" lang="en-US" altLang="ja-JP" dirty="0" smtClean="0"/>
          </a:p>
          <a:p>
            <a:endParaRPr lang="en-US" altLang="ja-JP" sz="1100" dirty="0" smtClean="0"/>
          </a:p>
          <a:p>
            <a:pPr>
              <a:buNone/>
            </a:pPr>
            <a:r>
              <a:rPr kumimoji="1" lang="ja-JP" altLang="en-US" sz="2400" dirty="0" smtClean="0"/>
              <a:t>○本人との間で合意が形成されていない、あらゆる形態の性的な行為またはその強要</a:t>
            </a:r>
            <a:endParaRPr kumimoji="1" lang="ja-JP" altLang="en-US" sz="2400"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経済的虐待</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13</a:t>
            </a:fld>
            <a:endParaRPr kumimoji="1" lang="ja-JP" altLang="en-US" dirty="0"/>
          </a:p>
        </p:txBody>
      </p:sp>
      <p:sp>
        <p:nvSpPr>
          <p:cNvPr id="3" name="コンテンツ プレースホルダ 2"/>
          <p:cNvSpPr>
            <a:spLocks noGrp="1"/>
          </p:cNvSpPr>
          <p:nvPr>
            <p:ph sz="quarter" idx="1"/>
          </p:nvPr>
        </p:nvSpPr>
        <p:spPr/>
        <p:txBody>
          <a:bodyPr>
            <a:noAutofit/>
          </a:bodyPr>
          <a:lstStyle/>
          <a:p>
            <a:r>
              <a:rPr kumimoji="1" lang="ja-JP" altLang="en-US" dirty="0" smtClean="0"/>
              <a:t>高齢者の財産を不当に処分することその他高齢者から不当に財産上の利益を得ること。</a:t>
            </a:r>
            <a:endParaRPr kumimoji="1" lang="en-US" altLang="ja-JP" dirty="0" smtClean="0"/>
          </a:p>
          <a:p>
            <a:endParaRPr lang="en-US" altLang="ja-JP" sz="1100" dirty="0" smtClean="0"/>
          </a:p>
          <a:p>
            <a:pPr>
              <a:buNone/>
            </a:pPr>
            <a:r>
              <a:rPr kumimoji="1" lang="ja-JP" altLang="en-US" sz="2400" dirty="0" smtClean="0"/>
              <a:t>○本人の合意なしに財産や金銭を使用し、本人の希望する金銭の使用を理由なく制限すること</a:t>
            </a:r>
            <a:endParaRPr kumimoji="1" lang="ja-JP" altLang="en-US" sz="24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高齢者虐待の捉え方</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14</a:t>
            </a:fld>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高齢者虐待防止法の定義に当てはまらない行為は？</a:t>
            </a:r>
            <a:endParaRPr kumimoji="1" lang="en-US" altLang="ja-JP" dirty="0" smtClean="0"/>
          </a:p>
          <a:p>
            <a:endParaRPr lang="en-US" altLang="ja-JP" dirty="0" smtClean="0"/>
          </a:p>
          <a:p>
            <a:pPr>
              <a:buNone/>
            </a:pPr>
            <a:r>
              <a:rPr kumimoji="1" lang="ja-JP" altLang="en-US" dirty="0" smtClean="0"/>
              <a:t>→「高齢者が他者からの不適切な扱いにより権利利益を侵害される状態や生命、健康、生活が損なわれるような状態に置かれること」</a:t>
            </a:r>
            <a:endParaRPr kumimoji="1" lang="en-US" altLang="ja-JP" dirty="0" smtClean="0"/>
          </a:p>
          <a:p>
            <a:pPr algn="ctr">
              <a:buNone/>
            </a:pPr>
            <a:r>
              <a:rPr lang="ja-JP" altLang="en-US" sz="4000" b="1" dirty="0" smtClean="0">
                <a:solidFill>
                  <a:srgbClr val="FF0000"/>
                </a:solidFill>
              </a:rPr>
              <a:t>広い意味で捉える</a:t>
            </a:r>
            <a:endParaRPr kumimoji="1" lang="ja-JP" altLang="en-US" sz="4000" b="1" dirty="0">
              <a:solidFill>
                <a:srgbClr val="FF0000"/>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15</a:t>
            </a:fld>
            <a:endParaRPr kumimoji="1" lang="ja-JP" altLang="en-US" dirty="0"/>
          </a:p>
        </p:txBody>
      </p:sp>
      <p:sp>
        <p:nvSpPr>
          <p:cNvPr id="3" name="コンテンツ プレースホルダ 2"/>
          <p:cNvSpPr>
            <a:spLocks noGrp="1"/>
          </p:cNvSpPr>
          <p:nvPr>
            <p:ph sz="quarter" idx="1"/>
          </p:nvPr>
        </p:nvSpPr>
        <p:spPr/>
        <p:txBody>
          <a:bodyPr>
            <a:normAutofit/>
          </a:bodyPr>
          <a:lstStyle/>
          <a:p>
            <a:r>
              <a:rPr kumimoji="1" lang="ja-JP" altLang="en-US" dirty="0" smtClean="0"/>
              <a:t>高齢者が</a:t>
            </a:r>
            <a:r>
              <a:rPr lang="ja-JP" altLang="en-US" dirty="0" smtClean="0"/>
              <a:t>虐待されている、</a:t>
            </a:r>
            <a:r>
              <a:rPr kumimoji="1" lang="ja-JP" altLang="en-US" dirty="0" smtClean="0"/>
              <a:t>従事者等がしていると思っていない場合は？</a:t>
            </a:r>
            <a:endParaRPr kumimoji="1" lang="en-US" altLang="ja-JP" dirty="0" smtClean="0"/>
          </a:p>
          <a:p>
            <a:pPr>
              <a:buNone/>
            </a:pPr>
            <a:endParaRPr kumimoji="1" lang="en-US" altLang="ja-JP" sz="1400" dirty="0" smtClean="0"/>
          </a:p>
          <a:p>
            <a:pPr>
              <a:buNone/>
            </a:pPr>
            <a:r>
              <a:rPr kumimoji="1" lang="ja-JP" altLang="en-US" dirty="0" smtClean="0"/>
              <a:t>→高齢者本人や養護者の虐待に対する自覚の有無にかかわらず、客観的に高齢者の権利が侵害されていると確認できる場合には、虐待があると考えて対応する。</a:t>
            </a:r>
          </a:p>
          <a:p>
            <a:pPr algn="ctr">
              <a:buNone/>
            </a:pPr>
            <a:r>
              <a:rPr lang="ja-JP" altLang="en-US" sz="3600" dirty="0" smtClean="0">
                <a:solidFill>
                  <a:srgbClr val="FF0000"/>
                </a:solidFill>
              </a:rPr>
              <a:t>虐</a:t>
            </a:r>
            <a:r>
              <a:rPr kumimoji="1" lang="ja-JP" altLang="en-US" sz="3600" dirty="0" smtClean="0">
                <a:solidFill>
                  <a:srgbClr val="FF0000"/>
                </a:solidFill>
              </a:rPr>
              <a:t>待に対する「自覚」は問わない</a:t>
            </a:r>
            <a:endParaRPr kumimoji="1" lang="ja-JP" altLang="en-US" sz="3600" dirty="0">
              <a:solidFill>
                <a:srgbClr val="FF0000"/>
              </a:solidFill>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16</a:t>
            </a:fld>
            <a:endParaRPr kumimoji="1" lang="ja-JP" altLang="en-US" dirty="0"/>
          </a:p>
        </p:txBody>
      </p:sp>
      <p:sp>
        <p:nvSpPr>
          <p:cNvPr id="2" name="タイトル 1"/>
          <p:cNvSpPr>
            <a:spLocks noGrp="1"/>
          </p:cNvSpPr>
          <p:nvPr>
            <p:ph type="ctrTitle"/>
          </p:nvPr>
        </p:nvSpPr>
        <p:spPr/>
        <p:txBody>
          <a:bodyPr/>
          <a:lstStyle/>
          <a:p>
            <a:r>
              <a:rPr kumimoji="1" lang="ja-JP" altLang="en-US" dirty="0" smtClean="0"/>
              <a:t>身体拘束</a:t>
            </a:r>
            <a:endParaRPr kumimoji="1" lang="ja-JP" alt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身体拘束の内容　</a:t>
            </a:r>
            <a:r>
              <a:rPr kumimoji="1" lang="en-US" altLang="ja-JP" dirty="0" smtClean="0"/>
              <a:t>11</a:t>
            </a:r>
            <a:r>
              <a:rPr kumimoji="1" lang="ja-JP" altLang="en-US" dirty="0" smtClean="0"/>
              <a:t>項目</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17</a:t>
            </a:fld>
            <a:endParaRPr kumimoji="1" lang="ja-JP" altLang="en-US" dirty="0"/>
          </a:p>
        </p:txBody>
      </p:sp>
      <p:sp>
        <p:nvSpPr>
          <p:cNvPr id="3" name="コンテンツ プレースホルダ 2"/>
          <p:cNvSpPr>
            <a:spLocks noGrp="1"/>
          </p:cNvSpPr>
          <p:nvPr>
            <p:ph sz="quarter" idx="1"/>
          </p:nvPr>
        </p:nvSpPr>
        <p:spPr/>
        <p:txBody>
          <a:bodyPr>
            <a:noAutofit/>
          </a:bodyPr>
          <a:lstStyle/>
          <a:p>
            <a:pPr marL="514350" indent="-514350">
              <a:buFont typeface="+mj-lt"/>
              <a:buAutoNum type="arabicPeriod"/>
            </a:pPr>
            <a:r>
              <a:rPr kumimoji="1" lang="ja-JP" altLang="en-US" sz="2800" dirty="0" smtClean="0"/>
              <a:t>徘徊しないように、車いすやいす、ベッドに体幹や四肢を</a:t>
            </a:r>
            <a:r>
              <a:rPr kumimoji="1" lang="ja-JP" altLang="en-US" sz="2800" dirty="0" err="1" smtClean="0"/>
              <a:t>ひも</a:t>
            </a:r>
            <a:r>
              <a:rPr kumimoji="1" lang="ja-JP" altLang="en-US" sz="2800" dirty="0" smtClean="0"/>
              <a:t>等で縛る。</a:t>
            </a:r>
            <a:endParaRPr kumimoji="1" lang="en-US" altLang="ja-JP" sz="2800" dirty="0" smtClean="0"/>
          </a:p>
          <a:p>
            <a:pPr marL="514350" indent="-514350">
              <a:buFont typeface="+mj-lt"/>
              <a:buAutoNum type="arabicPeriod"/>
            </a:pPr>
            <a:r>
              <a:rPr lang="ja-JP" altLang="en-US" sz="2800" dirty="0" smtClean="0"/>
              <a:t>転落しないように、ベッドに体幹や四肢を</a:t>
            </a:r>
            <a:r>
              <a:rPr lang="ja-JP" altLang="en-US" sz="2800" dirty="0" err="1" smtClean="0"/>
              <a:t>ひも</a:t>
            </a:r>
            <a:r>
              <a:rPr lang="ja-JP" altLang="en-US" sz="2800" dirty="0" smtClean="0"/>
              <a:t>等で縛る。</a:t>
            </a:r>
            <a:endParaRPr lang="en-US" altLang="ja-JP" sz="2800" dirty="0" smtClean="0"/>
          </a:p>
          <a:p>
            <a:pPr marL="514350" indent="-514350">
              <a:buFont typeface="+mj-lt"/>
              <a:buAutoNum type="arabicPeriod"/>
            </a:pPr>
            <a:r>
              <a:rPr kumimoji="1" lang="ja-JP" altLang="en-US" sz="2800" dirty="0" smtClean="0"/>
              <a:t>自分で降りられないように、ベッドを柵（サイドレール）で囲む。</a:t>
            </a:r>
            <a:endParaRPr kumimoji="1" lang="en-US" altLang="ja-JP" sz="2800" dirty="0" smtClean="0"/>
          </a:p>
          <a:p>
            <a:pPr marL="514350" indent="-514350">
              <a:buFont typeface="+mj-lt"/>
              <a:buAutoNum type="arabicPeriod"/>
            </a:pPr>
            <a:r>
              <a:rPr lang="ja-JP" altLang="en-US" sz="2800" dirty="0" smtClean="0"/>
              <a:t>点滴・経管栄養等のチューブを抜かないように、四肢等を</a:t>
            </a:r>
            <a:r>
              <a:rPr lang="ja-JP" altLang="en-US" sz="2800" dirty="0" err="1" smtClean="0"/>
              <a:t>ひも</a:t>
            </a:r>
            <a:r>
              <a:rPr lang="ja-JP" altLang="en-US" sz="2800" dirty="0" smtClean="0"/>
              <a:t>等で縛る。</a:t>
            </a:r>
            <a:endParaRPr lang="en-US" altLang="ja-JP" sz="2800" dirty="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18</a:t>
            </a:fld>
            <a:endParaRPr kumimoji="1" lang="ja-JP" altLang="en-US" dirty="0"/>
          </a:p>
        </p:txBody>
      </p:sp>
      <p:sp>
        <p:nvSpPr>
          <p:cNvPr id="3" name="コンテンツ プレースホルダ 2"/>
          <p:cNvSpPr>
            <a:spLocks noGrp="1"/>
          </p:cNvSpPr>
          <p:nvPr>
            <p:ph sz="quarter" idx="1"/>
          </p:nvPr>
        </p:nvSpPr>
        <p:spPr/>
        <p:txBody>
          <a:bodyPr>
            <a:noAutofit/>
          </a:bodyPr>
          <a:lstStyle/>
          <a:p>
            <a:pPr marL="514350" indent="-514350">
              <a:buFont typeface="+mj-lt"/>
              <a:buAutoNum type="arabicPeriod" startAt="5"/>
            </a:pPr>
            <a:r>
              <a:rPr lang="ja-JP" altLang="en-US" sz="2800" dirty="0" smtClean="0"/>
              <a:t>点滴・経管栄養等のチューブをぬかないように、または皮膚をかきむしらないように、手指の機能を制限するミトン型の手袋等をつける。</a:t>
            </a:r>
          </a:p>
          <a:p>
            <a:pPr marL="514350" indent="-514350">
              <a:buFont typeface="+mj-lt"/>
              <a:buAutoNum type="arabicPeriod" startAt="5"/>
            </a:pPr>
            <a:r>
              <a:rPr kumimoji="1" lang="ja-JP" altLang="en-US" sz="2800" dirty="0" smtClean="0"/>
              <a:t>車いすやいすからずり落ちたり、立ち上がったりしないように、</a:t>
            </a:r>
            <a:r>
              <a:rPr lang="ja-JP" altLang="en-US" sz="2800" dirty="0" smtClean="0"/>
              <a:t>Ｙ字型拘束帯や腰ベルト、車いすテーブルをつける。</a:t>
            </a:r>
            <a:endParaRPr lang="en-US" altLang="ja-JP" sz="2800" dirty="0" smtClean="0"/>
          </a:p>
          <a:p>
            <a:pPr marL="514350" indent="-514350">
              <a:buFont typeface="+mj-lt"/>
              <a:buAutoNum type="arabicPeriod" startAt="5"/>
            </a:pPr>
            <a:r>
              <a:rPr kumimoji="1" lang="ja-JP" altLang="en-US" sz="2800" dirty="0" smtClean="0"/>
              <a:t>立ち上がる能力のある人の立ち上がりを妨げるような椅子を使用する。</a:t>
            </a:r>
            <a:endParaRPr kumimoji="1" lang="en-US" altLang="ja-JP" sz="2800" dirty="0" smtClean="0"/>
          </a:p>
          <a:p>
            <a:pPr marL="514350" indent="-514350">
              <a:buFont typeface="+mj-lt"/>
              <a:buAutoNum type="arabicPeriod" startAt="5"/>
            </a:pPr>
            <a:r>
              <a:rPr kumimoji="1" lang="ja-JP" altLang="en-US" sz="2800" dirty="0" smtClean="0"/>
              <a:t>脱衣やおむつはずしを制限するために、介護衣（つなぎ服）を着せる。</a:t>
            </a:r>
            <a:endParaRPr kumimoji="1" lang="en-US" altLang="ja-JP" sz="2800"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19</a:t>
            </a:fld>
            <a:endParaRPr kumimoji="1" lang="ja-JP" altLang="en-US" dirty="0"/>
          </a:p>
        </p:txBody>
      </p:sp>
      <p:sp>
        <p:nvSpPr>
          <p:cNvPr id="3" name="コンテンツ プレースホルダ 2"/>
          <p:cNvSpPr>
            <a:spLocks noGrp="1"/>
          </p:cNvSpPr>
          <p:nvPr>
            <p:ph sz="quarter" idx="1"/>
          </p:nvPr>
        </p:nvSpPr>
        <p:spPr/>
        <p:txBody>
          <a:bodyPr>
            <a:noAutofit/>
          </a:bodyPr>
          <a:lstStyle/>
          <a:p>
            <a:pPr marL="514350" indent="-514350">
              <a:buFont typeface="+mj-lt"/>
              <a:buAutoNum type="arabicPeriod" startAt="9"/>
            </a:pPr>
            <a:r>
              <a:rPr lang="ja-JP" altLang="en-US" sz="2800" dirty="0" smtClean="0"/>
              <a:t>他人への迷惑行為を防ぐために、ベッドなどに体幹や四肢を</a:t>
            </a:r>
            <a:r>
              <a:rPr lang="ja-JP" altLang="en-US" sz="2800" dirty="0" err="1" smtClean="0"/>
              <a:t>ひも</a:t>
            </a:r>
            <a:r>
              <a:rPr lang="ja-JP" altLang="en-US" sz="2800" dirty="0" smtClean="0"/>
              <a:t>等で縛る。</a:t>
            </a:r>
            <a:endParaRPr lang="en-US" altLang="ja-JP" sz="2800" dirty="0" smtClean="0"/>
          </a:p>
          <a:p>
            <a:pPr marL="514350" indent="-514350">
              <a:buFont typeface="+mj-lt"/>
              <a:buAutoNum type="arabicPeriod" startAt="9"/>
            </a:pPr>
            <a:r>
              <a:rPr kumimoji="1" lang="ja-JP" altLang="en-US" sz="2800" dirty="0" smtClean="0"/>
              <a:t>行動を落ち着かせるために、向精神薬を過剰に服用させる</a:t>
            </a:r>
            <a:endParaRPr kumimoji="1" lang="en-US" altLang="ja-JP" sz="2800" dirty="0" smtClean="0"/>
          </a:p>
          <a:p>
            <a:pPr marL="514350" indent="-514350">
              <a:buFont typeface="+mj-lt"/>
              <a:buAutoNum type="arabicPeriod" startAt="9"/>
            </a:pPr>
            <a:r>
              <a:rPr kumimoji="1" lang="ja-JP" altLang="en-US" sz="2800" dirty="0" smtClean="0"/>
              <a:t>自分の意思で開けることができない居室等に隔離する。</a:t>
            </a:r>
            <a:endParaRPr kumimoji="1" lang="en-US" altLang="ja-JP" sz="2800" dirty="0" smtClean="0"/>
          </a:p>
          <a:p>
            <a:pPr marL="514350" indent="-514350">
              <a:buNone/>
            </a:pPr>
            <a:endParaRPr lang="en-US" altLang="ja-JP" sz="2800" dirty="0" smtClean="0"/>
          </a:p>
          <a:p>
            <a:pPr marL="0" indent="0">
              <a:buNone/>
            </a:pPr>
            <a:r>
              <a:rPr lang="en-US" altLang="ja-JP" sz="2800" b="1" dirty="0" smtClean="0">
                <a:solidFill>
                  <a:srgbClr val="FF0000"/>
                </a:solidFill>
              </a:rPr>
              <a:t>11</a:t>
            </a:r>
            <a:r>
              <a:rPr lang="ja-JP" altLang="en-US" sz="2800" b="1" dirty="0" smtClean="0">
                <a:solidFill>
                  <a:srgbClr val="FF0000"/>
                </a:solidFill>
              </a:rPr>
              <a:t>項目に該当しないが、身体拘束と判断される事例もある</a:t>
            </a:r>
          </a:p>
          <a:p>
            <a:pPr marL="514350" indent="-514350">
              <a:buNone/>
            </a:pPr>
            <a:endParaRPr kumimoji="1" lang="ja-JP" altLang="en-US" sz="28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内容</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a:t>
            </a:fld>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高齢者虐待防止法</a:t>
            </a:r>
            <a:endParaRPr kumimoji="1" lang="en-US" altLang="ja-JP" dirty="0" smtClean="0"/>
          </a:p>
          <a:p>
            <a:r>
              <a:rPr lang="ja-JP" altLang="en-US" dirty="0" smtClean="0"/>
              <a:t>高齢者虐待の内容</a:t>
            </a:r>
            <a:endParaRPr lang="en-US" altLang="ja-JP" dirty="0" smtClean="0"/>
          </a:p>
          <a:p>
            <a:r>
              <a:rPr kumimoji="1" lang="ja-JP" altLang="en-US" dirty="0" smtClean="0"/>
              <a:t>身体拘束</a:t>
            </a:r>
            <a:endParaRPr kumimoji="1" lang="en-US" altLang="ja-JP" dirty="0" smtClean="0"/>
          </a:p>
          <a:p>
            <a:r>
              <a:rPr lang="ja-JP" altLang="en-US" dirty="0" smtClean="0"/>
              <a:t>「施設職員のための高齢者虐待防止の手引き」</a:t>
            </a:r>
            <a:endParaRPr lang="en-US" altLang="ja-JP" dirty="0" smtClean="0"/>
          </a:p>
          <a:p>
            <a:r>
              <a:rPr lang="ja-JP" altLang="en-US" dirty="0" smtClean="0"/>
              <a:t>虐待が発生したら</a:t>
            </a:r>
            <a:endParaRPr lang="en-US" altLang="ja-JP" dirty="0" smtClean="0"/>
          </a:p>
          <a:p>
            <a:endParaRPr kumimoji="1" lang="en-US" altLang="ja-JP" dirty="0" smtClean="0"/>
          </a:p>
          <a:p>
            <a:endParaRPr kumimoji="1" lang="ja-JP" alt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緊急やむを得ない場合</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20</a:t>
            </a:fld>
            <a:endParaRPr kumimoji="1" lang="ja-JP" altLang="en-US" dirty="0"/>
          </a:p>
        </p:txBody>
      </p:sp>
      <p:sp>
        <p:nvSpPr>
          <p:cNvPr id="3" name="コンテンツ プレースホルダ 2"/>
          <p:cNvSpPr>
            <a:spLocks noGrp="1"/>
          </p:cNvSpPr>
          <p:nvPr>
            <p:ph sz="quarter" idx="1"/>
          </p:nvPr>
        </p:nvSpPr>
        <p:spPr/>
        <p:txBody>
          <a:bodyPr>
            <a:noAutofit/>
          </a:bodyPr>
          <a:lstStyle/>
          <a:p>
            <a:r>
              <a:rPr kumimoji="1" lang="ja-JP" altLang="en-US" dirty="0" smtClean="0"/>
              <a:t>切迫性</a:t>
            </a:r>
            <a:endParaRPr kumimoji="1" lang="en-US" altLang="ja-JP" dirty="0" smtClean="0"/>
          </a:p>
          <a:p>
            <a:pPr>
              <a:buNone/>
            </a:pPr>
            <a:r>
              <a:rPr lang="ja-JP" altLang="en-US" dirty="0" smtClean="0"/>
              <a:t>　</a:t>
            </a:r>
            <a:r>
              <a:rPr lang="ja-JP" altLang="en-US" sz="2800" dirty="0" smtClean="0"/>
              <a:t>利用者本人または他の利用者の生命または身体が危険にさらされる可能性が高い場合</a:t>
            </a:r>
            <a:endParaRPr kumimoji="1" lang="en-US" altLang="ja-JP" sz="2800" dirty="0" smtClean="0"/>
          </a:p>
          <a:p>
            <a:r>
              <a:rPr lang="ja-JP" altLang="en-US" dirty="0" smtClean="0"/>
              <a:t>非代替性</a:t>
            </a:r>
            <a:endParaRPr lang="en-US" altLang="ja-JP" dirty="0" smtClean="0"/>
          </a:p>
          <a:p>
            <a:pPr>
              <a:buNone/>
            </a:pPr>
            <a:r>
              <a:rPr lang="ja-JP" altLang="en-US" dirty="0" smtClean="0"/>
              <a:t>　</a:t>
            </a:r>
            <a:r>
              <a:rPr lang="ja-JP" altLang="en-US" sz="2800" dirty="0" smtClean="0"/>
              <a:t>身体拘束以外に代替する介護方法がないこと</a:t>
            </a:r>
            <a:endParaRPr lang="en-US" altLang="ja-JP" sz="2800" dirty="0" smtClean="0"/>
          </a:p>
          <a:p>
            <a:r>
              <a:rPr kumimoji="1" lang="ja-JP" altLang="en-US" dirty="0" smtClean="0"/>
              <a:t>一時性</a:t>
            </a:r>
            <a:endParaRPr kumimoji="1" lang="en-US" altLang="ja-JP" dirty="0" smtClean="0"/>
          </a:p>
          <a:p>
            <a:pPr>
              <a:buNone/>
            </a:pPr>
            <a:r>
              <a:rPr lang="ja-JP" altLang="en-US" dirty="0" smtClean="0"/>
              <a:t>　</a:t>
            </a:r>
            <a:r>
              <a:rPr lang="ja-JP" altLang="en-US" sz="2800" dirty="0" smtClean="0"/>
              <a:t>身体拘束は一時的なものであること</a:t>
            </a:r>
            <a:endParaRPr lang="en-US" altLang="ja-JP" sz="2800" dirty="0" smtClean="0"/>
          </a:p>
          <a:p>
            <a:pPr>
              <a:buNone/>
            </a:pPr>
            <a:endParaRPr lang="en-US" altLang="ja-JP" sz="1000" dirty="0" smtClean="0"/>
          </a:p>
          <a:p>
            <a:pPr algn="ctr">
              <a:buNone/>
            </a:pPr>
            <a:r>
              <a:rPr lang="ja-JP" altLang="en-US" b="1" dirty="0" smtClean="0">
                <a:solidFill>
                  <a:srgbClr val="FF0000"/>
                </a:solidFill>
              </a:rPr>
              <a:t>３</a:t>
            </a:r>
            <a:r>
              <a:rPr kumimoji="1" lang="ja-JP" altLang="en-US" b="1" dirty="0" smtClean="0">
                <a:solidFill>
                  <a:srgbClr val="FF0000"/>
                </a:solidFill>
              </a:rPr>
              <a:t>要件すべてを</a:t>
            </a:r>
            <a:r>
              <a:rPr lang="ja-JP" altLang="en-US" b="1" dirty="0" smtClean="0">
                <a:solidFill>
                  <a:srgbClr val="FF0000"/>
                </a:solidFill>
              </a:rPr>
              <a:t>満たしていることが必要</a:t>
            </a:r>
            <a:endParaRPr kumimoji="1" lang="ja-JP" altLang="en-US" b="1" dirty="0">
              <a:solidFill>
                <a:srgbClr val="FF0000"/>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慎重な手続きが必要</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21</a:t>
            </a:fld>
            <a:endParaRPr kumimoji="1" lang="ja-JP" altLang="en-US" dirty="0"/>
          </a:p>
        </p:txBody>
      </p:sp>
      <p:sp>
        <p:nvSpPr>
          <p:cNvPr id="3" name="コンテンツ プレースホルダ 2"/>
          <p:cNvSpPr>
            <a:spLocks noGrp="1"/>
          </p:cNvSpPr>
          <p:nvPr>
            <p:ph sz="quarter" idx="1"/>
          </p:nvPr>
        </p:nvSpPr>
        <p:spPr>
          <a:xfrm>
            <a:off x="457200" y="1600200"/>
            <a:ext cx="8229600" cy="4781128"/>
          </a:xfrm>
        </p:spPr>
        <p:txBody>
          <a:bodyPr>
            <a:normAutofit fontScale="92500" lnSpcReduction="10000"/>
          </a:bodyPr>
          <a:lstStyle/>
          <a:p>
            <a:r>
              <a:rPr lang="ja-JP" altLang="en-US" dirty="0" smtClean="0"/>
              <a:t>組織的な判断</a:t>
            </a:r>
            <a:endParaRPr lang="en-US" altLang="ja-JP" dirty="0" smtClean="0"/>
          </a:p>
          <a:p>
            <a:pPr lvl="1"/>
            <a:r>
              <a:rPr lang="ja-JP" altLang="en-US" dirty="0" smtClean="0"/>
              <a:t>関係者が幅広く参加するカンファレンス等を実施し、組織的に判断する。</a:t>
            </a:r>
            <a:endParaRPr lang="en-US" altLang="ja-JP" dirty="0" smtClean="0"/>
          </a:p>
          <a:p>
            <a:r>
              <a:rPr lang="ja-JP" altLang="en-US" dirty="0" smtClean="0"/>
              <a:t>丁寧な説明と</a:t>
            </a:r>
            <a:r>
              <a:rPr kumimoji="1" lang="ja-JP" altLang="en-US" dirty="0" smtClean="0"/>
              <a:t>記録</a:t>
            </a:r>
            <a:endParaRPr kumimoji="1" lang="en-US" altLang="ja-JP" dirty="0" smtClean="0"/>
          </a:p>
          <a:p>
            <a:pPr lvl="1"/>
            <a:r>
              <a:rPr kumimoji="1" lang="ja-JP" altLang="en-US" dirty="0" smtClean="0"/>
              <a:t>本人や家族に、身体拘束の内容、目的、理由、拘束の時間・時間帯、期間等を具体的、また、詳細に説明し、理解を得た</a:t>
            </a:r>
            <a:r>
              <a:rPr lang="ja-JP" altLang="en-US" dirty="0" smtClean="0"/>
              <a:t>ことを、</a:t>
            </a:r>
            <a:r>
              <a:rPr kumimoji="1" lang="ja-JP" altLang="en-US" dirty="0" smtClean="0"/>
              <a:t>書面に残す。</a:t>
            </a:r>
            <a:endParaRPr kumimoji="1" lang="en-US" altLang="ja-JP" dirty="0" smtClean="0"/>
          </a:p>
          <a:p>
            <a:pPr lvl="1"/>
            <a:r>
              <a:rPr lang="ja-JP" altLang="en-US" dirty="0" smtClean="0"/>
              <a:t>身体拘束の実施の時間・期間、本人の状態等について記録に残す。</a:t>
            </a:r>
            <a:endParaRPr lang="en-US" altLang="ja-JP" dirty="0" smtClean="0"/>
          </a:p>
          <a:p>
            <a:r>
              <a:rPr kumimoji="1" lang="ja-JP" altLang="en-US" dirty="0" smtClean="0"/>
              <a:t>必要性の再検討</a:t>
            </a:r>
            <a:endParaRPr kumimoji="1" lang="en-US" altLang="ja-JP" dirty="0" smtClean="0"/>
          </a:p>
          <a:p>
            <a:pPr lvl="1"/>
            <a:r>
              <a:rPr kumimoji="1" lang="ja-JP" altLang="en-US" dirty="0" smtClean="0"/>
              <a:t>「緊急やむを得ない場合」に該当するか、常に観察し、必要性を再検討する。要件該当しない場合は直ちに解除する（必ず解除した後の状況も記録とる）。</a:t>
            </a:r>
            <a:endParaRPr kumimoji="1" lang="ja-JP" altLang="en-US"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養介護施設・事業者の責務</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22</a:t>
            </a:fld>
            <a:endParaRPr kumimoji="1" lang="ja-JP" altLang="en-US" dirty="0"/>
          </a:p>
        </p:txBody>
      </p:sp>
      <p:sp>
        <p:nvSpPr>
          <p:cNvPr id="6" name="コンテンツ プレースホルダ 5"/>
          <p:cNvSpPr>
            <a:spLocks noGrp="1"/>
          </p:cNvSpPr>
          <p:nvPr>
            <p:ph sz="quarter" idx="1"/>
          </p:nvPr>
        </p:nvSpPr>
        <p:spPr/>
        <p:txBody>
          <a:bodyPr>
            <a:normAutofit/>
          </a:bodyPr>
          <a:lstStyle/>
          <a:p>
            <a:r>
              <a:rPr kumimoji="1" lang="ja-JP" altLang="en-US" dirty="0" smtClean="0"/>
              <a:t>養介護施設従事者等高齢者の福祉に職務上関係のあるものは高齢者虐待を発見しやすい立場であるので、高齢者虐待の早期発見に努めなければならない。</a:t>
            </a:r>
            <a:endParaRPr kumimoji="1" lang="en-US" altLang="ja-JP" dirty="0" smtClean="0"/>
          </a:p>
          <a:p>
            <a:r>
              <a:rPr lang="ja-JP" altLang="en-US" dirty="0" smtClean="0"/>
              <a:t>高齢者及びその家族からの</a:t>
            </a:r>
            <a:r>
              <a:rPr lang="ja-JP" altLang="en-US" b="1" dirty="0" smtClean="0">
                <a:solidFill>
                  <a:srgbClr val="FF0000"/>
                </a:solidFill>
              </a:rPr>
              <a:t>苦情処理体制の構築、高齢者虐待防止のための措置</a:t>
            </a:r>
            <a:r>
              <a:rPr lang="ja-JP" altLang="en-US" dirty="0" smtClean="0"/>
              <a:t>を講ずる。</a:t>
            </a:r>
            <a:endParaRPr kumimoji="1" lang="en-US" altLang="ja-JP" dirty="0" smtClean="0"/>
          </a:p>
          <a:p>
            <a:r>
              <a:rPr lang="ja-JP" altLang="en-US" dirty="0" smtClean="0"/>
              <a:t>養介護施設従事者等は従事している養介護施設等において養介護施設従事者等による高齢者虐待を受けたと思われる高齢者を発見した場合、速やかに市町村に通報しなければならない。</a:t>
            </a:r>
            <a:endParaRPr kumimoji="1" lang="ja-JP" altLang="en-US"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通報に係る守秘義務</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23</a:t>
            </a:fld>
            <a:endParaRPr kumimoji="1" lang="ja-JP" altLang="en-US" dirty="0"/>
          </a:p>
        </p:txBody>
      </p:sp>
      <p:sp>
        <p:nvSpPr>
          <p:cNvPr id="3" name="コンテンツ プレースホルダ 2"/>
          <p:cNvSpPr>
            <a:spLocks noGrp="1"/>
          </p:cNvSpPr>
          <p:nvPr>
            <p:ph sz="quarter" idx="1"/>
          </p:nvPr>
        </p:nvSpPr>
        <p:spPr/>
        <p:txBody>
          <a:bodyPr/>
          <a:lstStyle/>
          <a:p>
            <a:r>
              <a:rPr lang="ja-JP" altLang="en-US" dirty="0" smtClean="0"/>
              <a:t>刑法の秘密漏示罪の規定その他守秘義務に関する法律の規定は、通報（虚偽であるもの及び過失であるものを除く）をすることを妨げるものと解釈してはならない。（第</a:t>
            </a:r>
            <a:r>
              <a:rPr lang="en-US" altLang="ja-JP" dirty="0" smtClean="0"/>
              <a:t>21</a:t>
            </a:r>
            <a:r>
              <a:rPr lang="ja-JP" altLang="en-US" dirty="0" smtClean="0"/>
              <a:t>条第３項）</a:t>
            </a:r>
            <a:endParaRPr lang="en-US" altLang="ja-JP" dirty="0" smtClean="0"/>
          </a:p>
          <a:p>
            <a:pPr>
              <a:buNone/>
            </a:pPr>
            <a:r>
              <a:rPr lang="ja-JP" altLang="en-US" dirty="0" smtClean="0"/>
              <a:t>→高齢者虐待に関する通報は、守秘義務に該当しない</a:t>
            </a:r>
            <a:endParaRPr lang="en-US" altLang="ja-JP" dirty="0" smtClean="0"/>
          </a:p>
          <a:p>
            <a:pPr>
              <a:buNone/>
            </a:pPr>
            <a:endParaRPr lang="ja-JP" alt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市町村等の</a:t>
            </a:r>
            <a:r>
              <a:rPr kumimoji="1" lang="ja-JP" altLang="en-US" dirty="0" smtClean="0"/>
              <a:t>守秘義務</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24</a:t>
            </a:fld>
            <a:endParaRPr kumimoji="1" lang="ja-JP" altLang="en-US" dirty="0"/>
          </a:p>
        </p:txBody>
      </p:sp>
      <p:sp>
        <p:nvSpPr>
          <p:cNvPr id="3" name="コンテンツ プレースホルダ 2"/>
          <p:cNvSpPr>
            <a:spLocks noGrp="1"/>
          </p:cNvSpPr>
          <p:nvPr>
            <p:ph sz="quarter" idx="1"/>
          </p:nvPr>
        </p:nvSpPr>
        <p:spPr/>
        <p:txBody>
          <a:bodyPr>
            <a:noAutofit/>
          </a:bodyPr>
          <a:lstStyle/>
          <a:p>
            <a:r>
              <a:rPr kumimoji="1" lang="ja-JP" altLang="en-US" dirty="0" smtClean="0"/>
              <a:t>市町村が通報・届出を受けた場合においては、当該通報又は届出を受けた市町村の職員は</a:t>
            </a:r>
            <a:r>
              <a:rPr lang="ja-JP" altLang="en-US" dirty="0" smtClean="0"/>
              <a:t>、その職務上知り得た事項であって当該通報又は届出をしたものを特定されるものを漏らしてはならない。都道府県も同様。（第</a:t>
            </a:r>
            <a:r>
              <a:rPr lang="en-US" altLang="ja-JP" dirty="0" smtClean="0"/>
              <a:t>23</a:t>
            </a:r>
            <a:r>
              <a:rPr lang="ja-JP" altLang="en-US" dirty="0" smtClean="0"/>
              <a:t>条）</a:t>
            </a:r>
            <a:endParaRPr lang="en-US" altLang="ja-JP" dirty="0" smtClean="0"/>
          </a:p>
          <a:p>
            <a:pPr>
              <a:buNone/>
            </a:pPr>
            <a:endParaRPr kumimoji="1" lang="en-US" altLang="ja-JP" sz="1600" dirty="0" smtClean="0"/>
          </a:p>
          <a:p>
            <a:pPr>
              <a:buNone/>
            </a:pPr>
            <a:r>
              <a:rPr kumimoji="1" lang="ja-JP" altLang="en-US" dirty="0" smtClean="0"/>
              <a:t>→通報・届出を行った者を特定されないように市町村等は配慮する義務</a:t>
            </a:r>
            <a:endParaRPr kumimoji="1" lang="en-US" altLang="ja-JP" dirty="0"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通報者の保護</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25</a:t>
            </a:fld>
            <a:endParaRPr kumimoji="1" lang="ja-JP" altLang="en-US" dirty="0"/>
          </a:p>
        </p:txBody>
      </p:sp>
      <p:sp>
        <p:nvSpPr>
          <p:cNvPr id="3" name="コンテンツ プレースホルダ 2"/>
          <p:cNvSpPr>
            <a:spLocks noGrp="1"/>
          </p:cNvSpPr>
          <p:nvPr>
            <p:ph sz="quarter" idx="1"/>
          </p:nvPr>
        </p:nvSpPr>
        <p:spPr>
          <a:xfrm>
            <a:off x="457200" y="1600200"/>
            <a:ext cx="8229600" cy="4925144"/>
          </a:xfrm>
        </p:spPr>
        <p:txBody>
          <a:bodyPr>
            <a:noAutofit/>
          </a:bodyPr>
          <a:lstStyle/>
          <a:p>
            <a:r>
              <a:rPr lang="ja-JP" altLang="en-US" sz="3100" dirty="0" smtClean="0"/>
              <a:t>養</a:t>
            </a:r>
            <a:r>
              <a:rPr kumimoji="1" lang="ja-JP" altLang="en-US" sz="3100" dirty="0" smtClean="0"/>
              <a:t>介護施設従事者等が通報をしたことを理由として、解雇その他不利益な取扱いを受けない。（第</a:t>
            </a:r>
            <a:r>
              <a:rPr kumimoji="1" lang="en-US" altLang="ja-JP" sz="3100" dirty="0" smtClean="0"/>
              <a:t>21</a:t>
            </a:r>
            <a:r>
              <a:rPr kumimoji="1" lang="ja-JP" altLang="en-US" sz="3100" dirty="0" smtClean="0"/>
              <a:t>条第７項）</a:t>
            </a:r>
            <a:endParaRPr kumimoji="1" lang="en-US" altLang="ja-JP" sz="3100" dirty="0" smtClean="0"/>
          </a:p>
          <a:p>
            <a:pPr>
              <a:buNone/>
            </a:pPr>
            <a:r>
              <a:rPr lang="ja-JP" altLang="en-US" sz="3100" dirty="0" smtClean="0"/>
              <a:t>→市町村や都道府県は、通報があった場合、通報者の保護を図る必要があります。また、養介護施設等も通報を理由とした解雇等を行ってはならない</a:t>
            </a:r>
            <a:endParaRPr lang="en-US" altLang="ja-JP" sz="3100" dirty="0" smtClean="0"/>
          </a:p>
          <a:p>
            <a:pPr marL="0" indent="0">
              <a:buNone/>
            </a:pPr>
            <a:r>
              <a:rPr lang="ja-JP" altLang="en-US" sz="2400" dirty="0" smtClean="0"/>
              <a:t>○</a:t>
            </a:r>
            <a:r>
              <a:rPr kumimoji="1" lang="ja-JP" altLang="en-US" sz="2400" dirty="0" smtClean="0"/>
              <a:t>公益通報者に対する保護規定</a:t>
            </a:r>
            <a:endParaRPr kumimoji="1" lang="en-US" altLang="ja-JP" sz="2400" dirty="0" smtClean="0"/>
          </a:p>
          <a:p>
            <a:pPr marL="0" indent="0">
              <a:buNone/>
            </a:pPr>
            <a:r>
              <a:rPr kumimoji="1" lang="ja-JP" altLang="en-US" sz="2400" dirty="0" smtClean="0"/>
              <a:t>解雇の無効</a:t>
            </a:r>
            <a:endParaRPr kumimoji="1" lang="en-US" altLang="ja-JP" sz="2400" dirty="0" smtClean="0"/>
          </a:p>
          <a:p>
            <a:pPr marL="0" indent="0">
              <a:buNone/>
            </a:pPr>
            <a:r>
              <a:rPr lang="ja-JP" altLang="en-US" sz="2400" dirty="0" smtClean="0"/>
              <a:t>その他不利益な取扱い</a:t>
            </a:r>
            <a:r>
              <a:rPr lang="en-US" altLang="ja-JP" sz="2400" dirty="0" smtClean="0"/>
              <a:t>(</a:t>
            </a:r>
            <a:r>
              <a:rPr lang="ja-JP" altLang="en-US" sz="2400" dirty="0" smtClean="0"/>
              <a:t>降格、減給、退職の強要等</a:t>
            </a:r>
            <a:r>
              <a:rPr lang="en-US" altLang="ja-JP" sz="2400" dirty="0" smtClean="0"/>
              <a:t>)</a:t>
            </a:r>
            <a:r>
              <a:rPr lang="ja-JP" altLang="en-US" sz="2400" dirty="0" smtClean="0"/>
              <a:t>の禁止</a:t>
            </a:r>
            <a:endParaRPr kumimoji="1" lang="ja-JP" altLang="en-US" sz="2400"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通報を受けた市町村等の役割</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26</a:t>
            </a:fld>
            <a:endParaRPr kumimoji="1" lang="ja-JP" altLang="en-US" dirty="0"/>
          </a:p>
        </p:txBody>
      </p:sp>
      <p:sp>
        <p:nvSpPr>
          <p:cNvPr id="3" name="コンテンツ プレースホルダ 2"/>
          <p:cNvSpPr>
            <a:spLocks noGrp="1"/>
          </p:cNvSpPr>
          <p:nvPr>
            <p:ph sz="quarter" idx="1"/>
          </p:nvPr>
        </p:nvSpPr>
        <p:spPr/>
        <p:txBody>
          <a:bodyPr/>
          <a:lstStyle/>
          <a:p>
            <a:pPr>
              <a:buNone/>
            </a:pPr>
            <a:r>
              <a:rPr kumimoji="1" lang="ja-JP" altLang="en-US" dirty="0" smtClean="0"/>
              <a:t>①緊急性の判断</a:t>
            </a:r>
            <a:endParaRPr kumimoji="1" lang="en-US" altLang="ja-JP" dirty="0" smtClean="0"/>
          </a:p>
          <a:p>
            <a:pPr>
              <a:buNone/>
            </a:pPr>
            <a:r>
              <a:rPr lang="ja-JP" altLang="en-US" dirty="0" smtClean="0"/>
              <a:t>②事実確認調査、訪問調査の実施</a:t>
            </a:r>
            <a:endParaRPr lang="en-US" altLang="ja-JP" dirty="0" smtClean="0"/>
          </a:p>
          <a:p>
            <a:pPr>
              <a:buNone/>
            </a:pPr>
            <a:r>
              <a:rPr kumimoji="1" lang="ja-JP" altLang="en-US" dirty="0" smtClean="0"/>
              <a:t>③虐待の事実の判断</a:t>
            </a:r>
            <a:endParaRPr kumimoji="1" lang="en-US" altLang="ja-JP" dirty="0" smtClean="0"/>
          </a:p>
          <a:p>
            <a:pPr>
              <a:buNone/>
            </a:pPr>
            <a:r>
              <a:rPr lang="ja-JP" altLang="en-US" dirty="0" smtClean="0"/>
              <a:t>④虐待防止、高齢者保護を図るための介護保険法、老人福祉法の規定による権限の行使</a:t>
            </a:r>
            <a:endParaRPr lang="en-US" altLang="ja-JP" dirty="0" smtClean="0"/>
          </a:p>
          <a:p>
            <a:pPr>
              <a:buNone/>
            </a:pPr>
            <a:r>
              <a:rPr kumimoji="1" lang="ja-JP" altLang="en-US" dirty="0" smtClean="0"/>
              <a:t>⑤虐待の事実が認められた場合は市町村は県に報告</a:t>
            </a:r>
            <a:endParaRPr kumimoji="1" lang="ja-JP" alt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27</a:t>
            </a:fld>
            <a:endParaRPr kumimoji="1" lang="ja-JP" altLang="en-US" dirty="0"/>
          </a:p>
        </p:txBody>
      </p:sp>
      <p:sp>
        <p:nvSpPr>
          <p:cNvPr id="2" name="タイトル 1"/>
          <p:cNvSpPr>
            <a:spLocks noGrp="1"/>
          </p:cNvSpPr>
          <p:nvPr>
            <p:ph type="ctrTitle"/>
          </p:nvPr>
        </p:nvSpPr>
        <p:spPr/>
        <p:txBody>
          <a:bodyPr>
            <a:normAutofit/>
          </a:bodyPr>
          <a:lstStyle/>
          <a:p>
            <a:r>
              <a:rPr lang="ja-JP" altLang="en-US" dirty="0" smtClean="0"/>
              <a:t>施設職員のための</a:t>
            </a:r>
            <a:r>
              <a:rPr lang="en-US" altLang="ja-JP" dirty="0" smtClean="0"/>
              <a:t/>
            </a:r>
            <a:br>
              <a:rPr lang="en-US" altLang="ja-JP" dirty="0" smtClean="0"/>
            </a:br>
            <a:r>
              <a:rPr lang="ja-JP" altLang="en-US" dirty="0" smtClean="0"/>
              <a:t>高齢者虐待防止の手引き</a:t>
            </a:r>
            <a:endParaRPr kumimoji="1" lang="ja-JP" altLang="en-US"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作成の目的</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28</a:t>
            </a:fld>
            <a:endParaRPr kumimoji="1" lang="ja-JP" altLang="en-US" dirty="0"/>
          </a:p>
        </p:txBody>
      </p:sp>
      <p:sp>
        <p:nvSpPr>
          <p:cNvPr id="3" name="コンテンツ プレースホルダ 2"/>
          <p:cNvSpPr>
            <a:spLocks noGrp="1"/>
          </p:cNvSpPr>
          <p:nvPr>
            <p:ph sz="quarter" idx="1"/>
          </p:nvPr>
        </p:nvSpPr>
        <p:spPr/>
        <p:txBody>
          <a:bodyPr>
            <a:normAutofit/>
          </a:bodyPr>
          <a:lstStyle/>
          <a:p>
            <a:r>
              <a:rPr lang="ja-JP" altLang="en-US" dirty="0" smtClean="0"/>
              <a:t>県として養介護施設における高齢者虐待に一定の判断基準を示すこと</a:t>
            </a:r>
            <a:endParaRPr lang="en-US" altLang="ja-JP" dirty="0" smtClean="0"/>
          </a:p>
          <a:p>
            <a:pPr lvl="1"/>
            <a:r>
              <a:rPr lang="ja-JP" altLang="en-US" dirty="0" smtClean="0"/>
              <a:t>高齢者の尊厳の保持を重視</a:t>
            </a:r>
          </a:p>
          <a:p>
            <a:pPr lvl="1"/>
            <a:r>
              <a:rPr lang="ja-JP" altLang="en-US" dirty="0" smtClean="0"/>
              <a:t>虐待の判断は高齢者本人の気持ちを起点として考える</a:t>
            </a:r>
          </a:p>
          <a:p>
            <a:r>
              <a:rPr lang="ja-JP" altLang="en-US" dirty="0" smtClean="0"/>
              <a:t>虐待の未然防止を重点に置き、そのために活用できる取組みの情報提供を行う等実践的な内容にすること</a:t>
            </a:r>
            <a:endParaRPr lang="en-US" altLang="ja-JP" dirty="0" smtClean="0"/>
          </a:p>
          <a:p>
            <a:endParaRPr lang="ja-JP" altLang="en-US" dirty="0" smtClean="0"/>
          </a:p>
          <a:p>
            <a:pPr algn="ctr">
              <a:buNone/>
            </a:pPr>
            <a:r>
              <a:rPr kumimoji="1" lang="ja-JP" altLang="en-US" b="1" dirty="0" smtClean="0">
                <a:solidFill>
                  <a:srgbClr val="FF0000"/>
                </a:solidFill>
              </a:rPr>
              <a:t>施設・事業所の虐待防止の取組みの支援</a:t>
            </a:r>
            <a:endParaRPr kumimoji="1" lang="ja-JP" altLang="en-US" b="1" dirty="0">
              <a:solidFill>
                <a:srgbClr val="FF0000"/>
              </a:solidFill>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高齢者・家族が感じていること</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29</a:t>
            </a:fld>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身体的虐待</a:t>
            </a:r>
            <a:endParaRPr kumimoji="1" lang="en-US" altLang="ja-JP" dirty="0" smtClean="0"/>
          </a:p>
          <a:p>
            <a:pPr lvl="1"/>
            <a:r>
              <a:rPr lang="ja-JP" altLang="en-US" dirty="0" smtClean="0"/>
              <a:t>微熱を理由にベッド上の生活を強制された</a:t>
            </a:r>
            <a:endParaRPr lang="en-US" altLang="ja-JP" dirty="0" smtClean="0"/>
          </a:p>
          <a:p>
            <a:pPr lvl="1"/>
            <a:r>
              <a:rPr lang="ja-JP" altLang="en-US" dirty="0" smtClean="0"/>
              <a:t>声かけなしに、ベッドから車いすに移乗させた</a:t>
            </a:r>
            <a:endParaRPr lang="en-US" altLang="ja-JP" dirty="0" smtClean="0"/>
          </a:p>
          <a:p>
            <a:pPr lvl="1"/>
            <a:r>
              <a:rPr lang="ja-JP" altLang="en-US" dirty="0" smtClean="0"/>
              <a:t>車椅子を強く押し放つ</a:t>
            </a:r>
            <a:endParaRPr lang="en-US" altLang="ja-JP" dirty="0" smtClean="0"/>
          </a:p>
          <a:p>
            <a:r>
              <a:rPr lang="ja-JP" altLang="en-US" dirty="0" smtClean="0"/>
              <a:t>ネグレクト</a:t>
            </a:r>
            <a:endParaRPr lang="en-US" altLang="ja-JP" dirty="0" smtClean="0"/>
          </a:p>
          <a:p>
            <a:pPr lvl="1"/>
            <a:r>
              <a:rPr lang="ja-JP" altLang="en-US" dirty="0" smtClean="0"/>
              <a:t>まだ十分トイレで対応できる時もおむつ対応</a:t>
            </a:r>
            <a:endParaRPr lang="en-US" altLang="ja-JP" dirty="0" smtClean="0"/>
          </a:p>
          <a:p>
            <a:pPr lvl="1"/>
            <a:r>
              <a:rPr lang="ja-JP" altLang="en-US" dirty="0" smtClean="0"/>
              <a:t>今は忙しいから、後でと言われた</a:t>
            </a:r>
            <a:endParaRPr lang="en-US" altLang="ja-JP" dirty="0" smtClean="0"/>
          </a:p>
          <a:p>
            <a:endParaRPr kumimoji="1" lang="en-US" altLang="ja-JP" dirty="0" smtClean="0"/>
          </a:p>
          <a:p>
            <a:endParaRPr kumimoji="1" lang="ja-JP" alt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a:t>
            </a:fld>
            <a:endParaRPr kumimoji="1" lang="ja-JP" altLang="en-US" dirty="0"/>
          </a:p>
        </p:txBody>
      </p:sp>
      <p:sp>
        <p:nvSpPr>
          <p:cNvPr id="2" name="タイトル 1"/>
          <p:cNvSpPr>
            <a:spLocks noGrp="1"/>
          </p:cNvSpPr>
          <p:nvPr>
            <p:ph type="ctrTitle"/>
          </p:nvPr>
        </p:nvSpPr>
        <p:spPr/>
        <p:txBody>
          <a:bodyPr/>
          <a:lstStyle/>
          <a:p>
            <a:r>
              <a:rPr kumimoji="1" lang="ja-JP" altLang="en-US" dirty="0" smtClean="0"/>
              <a:t>高齢者虐待防止法</a:t>
            </a:r>
            <a:endParaRPr kumimoji="1" lang="ja-JP" altLang="en-US"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30</a:t>
            </a:fld>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心理的虐待</a:t>
            </a:r>
            <a:endParaRPr kumimoji="1" lang="en-US" altLang="ja-JP" dirty="0" smtClean="0"/>
          </a:p>
          <a:p>
            <a:pPr lvl="1"/>
            <a:r>
              <a:rPr lang="ja-JP" altLang="en-US" dirty="0" smtClean="0"/>
              <a:t>エアコンの温度を下げたら、「勝手に下げないでくれ」と言った</a:t>
            </a:r>
            <a:endParaRPr lang="en-US" altLang="ja-JP" dirty="0" smtClean="0"/>
          </a:p>
          <a:p>
            <a:pPr lvl="1"/>
            <a:r>
              <a:rPr kumimoji="1" lang="ja-JP" altLang="en-US" dirty="0" smtClean="0"/>
              <a:t>喫煙はしていないのに、「煙草の臭いがする」と言われ、「嘘つき」と言われた</a:t>
            </a:r>
            <a:endParaRPr kumimoji="1" lang="en-US" altLang="ja-JP" dirty="0" smtClean="0"/>
          </a:p>
          <a:p>
            <a:pPr lvl="1"/>
            <a:r>
              <a:rPr lang="ja-JP" altLang="en-US" dirty="0" smtClean="0"/>
              <a:t>お願いごとをしたとき、不快な顔をされた</a:t>
            </a:r>
            <a:endParaRPr lang="en-US" altLang="ja-JP" dirty="0" smtClean="0"/>
          </a:p>
          <a:p>
            <a:pPr lvl="1"/>
            <a:r>
              <a:rPr kumimoji="1" lang="ja-JP" altLang="en-US" dirty="0" smtClean="0"/>
              <a:t>本人のいる前で、トイレ（便のこと）に関して話された</a:t>
            </a:r>
            <a:endParaRPr kumimoji="1" lang="ja-JP" altLang="en-US"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31</a:t>
            </a:fld>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性的虐待</a:t>
            </a:r>
            <a:endParaRPr kumimoji="1" lang="en-US" altLang="ja-JP" dirty="0" smtClean="0"/>
          </a:p>
          <a:p>
            <a:pPr lvl="1"/>
            <a:r>
              <a:rPr kumimoji="1" lang="ja-JP" altLang="en-US" dirty="0" smtClean="0"/>
              <a:t>男性スタッフにお風呂や下の世話をしてもらう</a:t>
            </a:r>
            <a:r>
              <a:rPr lang="ja-JP" altLang="en-US" dirty="0" smtClean="0"/>
              <a:t>こと</a:t>
            </a:r>
            <a:endParaRPr lang="en-US" altLang="ja-JP" dirty="0" smtClean="0"/>
          </a:p>
          <a:p>
            <a:pPr lvl="1"/>
            <a:r>
              <a:rPr kumimoji="1" lang="ja-JP" altLang="en-US" dirty="0" smtClean="0"/>
              <a:t>下着をはいているかどうか、ズボンを下げて確かめる</a:t>
            </a:r>
            <a:endParaRPr kumimoji="1" lang="en-US" altLang="ja-JP" dirty="0" smtClean="0"/>
          </a:p>
          <a:p>
            <a:r>
              <a:rPr lang="ja-JP" altLang="en-US" dirty="0" smtClean="0"/>
              <a:t>経済的虐待</a:t>
            </a:r>
            <a:endParaRPr lang="en-US" altLang="ja-JP" dirty="0" smtClean="0"/>
          </a:p>
          <a:p>
            <a:pPr lvl="1"/>
            <a:r>
              <a:rPr kumimoji="1" lang="ja-JP" altLang="en-US" dirty="0" smtClean="0"/>
              <a:t>事前連絡なしに、お小遣い預かり金でゴム印を購入されていた</a:t>
            </a:r>
            <a:endParaRPr kumimoji="1" lang="ja-JP" altLang="en-US"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快適なケアを実現するために</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32</a:t>
            </a:fld>
            <a:endParaRPr kumimoji="1" lang="ja-JP" altLang="en-US" dirty="0"/>
          </a:p>
        </p:txBody>
      </p:sp>
      <p:pic>
        <p:nvPicPr>
          <p:cNvPr id="5" name="コンテンツ プレースホルダ 4" descr="図2.wmf"/>
          <p:cNvPicPr>
            <a:picLocks noGrp="1" noChangeAspect="1"/>
          </p:cNvPicPr>
          <p:nvPr>
            <p:ph sz="quarter" idx="1"/>
          </p:nvPr>
        </p:nvPicPr>
        <p:blipFill>
          <a:blip r:embed="rId3" cstate="print">
            <a:lum/>
          </a:blip>
          <a:stretch>
            <a:fillRect/>
          </a:stretch>
        </p:blipFill>
        <p:spPr>
          <a:xfrm>
            <a:off x="914400" y="1544792"/>
            <a:ext cx="7772400" cy="4378016"/>
          </a:xfrm>
        </p:spPr>
      </p:pic>
      <p:sp>
        <p:nvSpPr>
          <p:cNvPr id="6" name="Line 5"/>
          <p:cNvSpPr>
            <a:spLocks noChangeShapeType="1"/>
          </p:cNvSpPr>
          <p:nvPr/>
        </p:nvSpPr>
        <p:spPr bwMode="auto">
          <a:xfrm>
            <a:off x="8028384" y="2952254"/>
            <a:ext cx="0" cy="3311525"/>
          </a:xfrm>
          <a:prstGeom prst="line">
            <a:avLst/>
          </a:prstGeom>
          <a:noFill/>
          <a:ln w="28575">
            <a:solidFill>
              <a:schemeClr val="tx1"/>
            </a:solidFill>
            <a:round/>
            <a:headEnd type="triangle" w="lg" len="lg"/>
            <a:tailEnd type="triangle" w="lg" len="lg"/>
          </a:ln>
        </p:spPr>
        <p:txBody>
          <a:bodyPr/>
          <a:lstStyle/>
          <a:p>
            <a:endParaRPr lang="ja-JP" altLang="en-US"/>
          </a:p>
        </p:txBody>
      </p:sp>
      <p:sp>
        <p:nvSpPr>
          <p:cNvPr id="7" name="Text Box 8"/>
          <p:cNvSpPr txBox="1">
            <a:spLocks noChangeArrowheads="1"/>
          </p:cNvSpPr>
          <p:nvPr/>
        </p:nvSpPr>
        <p:spPr bwMode="auto">
          <a:xfrm>
            <a:off x="8147486" y="2564904"/>
            <a:ext cx="553998" cy="3785652"/>
          </a:xfrm>
          <a:prstGeom prst="rect">
            <a:avLst/>
          </a:prstGeom>
          <a:solidFill>
            <a:srgbClr val="FFFFFF">
              <a:alpha val="52000"/>
            </a:srgbClr>
          </a:solidFill>
          <a:ln w="9525">
            <a:noFill/>
            <a:miter lim="800000"/>
            <a:headEnd/>
            <a:tailEnd/>
          </a:ln>
        </p:spPr>
        <p:txBody>
          <a:bodyPr vert="eaVert" wrap="none">
            <a:spAutoFit/>
          </a:bodyPr>
          <a:lstStyle/>
          <a:p>
            <a:r>
              <a:rPr lang="ja-JP" altLang="en-US" sz="2400" b="1" dirty="0">
                <a:ea typeface="ＤＦ特太ゴシック体" pitchFamily="1" charset="-128"/>
              </a:rPr>
              <a:t>虐待防止の対象となる範囲</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神奈川県が目指すケアの姿</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33</a:t>
            </a:fld>
            <a:endParaRPr kumimoji="1" lang="ja-JP" altLang="en-US" dirty="0"/>
          </a:p>
        </p:txBody>
      </p:sp>
      <p:sp>
        <p:nvSpPr>
          <p:cNvPr id="3" name="コンテンツ プレースホルダ 2"/>
          <p:cNvSpPr>
            <a:spLocks noGrp="1"/>
          </p:cNvSpPr>
          <p:nvPr>
            <p:ph sz="quarter" idx="1"/>
          </p:nvPr>
        </p:nvSpPr>
        <p:spPr/>
        <p:txBody>
          <a:bodyPr/>
          <a:lstStyle/>
          <a:p>
            <a:pPr marL="0" indent="361950">
              <a:buNone/>
            </a:pPr>
            <a:r>
              <a:rPr kumimoji="1" lang="ja-JP" altLang="en-US" dirty="0" smtClean="0"/>
              <a:t>介護を受ける高齢者ご本人やご家族が「どのように感じるか」、また、自分が介護を受ける側であったら「どのようなケアをしてもらいたいか」、ご本人やご家族の心の声に耳を傾け、そのお気持ちやニーズを大切に受け止め、高齢者の自己決定を最大限に尊重した、ぬくもりのある質の高いケアを目指すことが重要であると考えます。</a:t>
            </a:r>
            <a:endParaRPr kumimoji="1" lang="ja-JP" altLang="en-US"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高齢者虐待が発生する要因</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34</a:t>
            </a:fld>
            <a:endParaRPr kumimoji="1" lang="ja-JP" altLang="en-US" dirty="0"/>
          </a:p>
        </p:txBody>
      </p:sp>
      <p:sp>
        <p:nvSpPr>
          <p:cNvPr id="3" name="コンテンツ プレースホルダ 2"/>
          <p:cNvSpPr>
            <a:spLocks noGrp="1"/>
          </p:cNvSpPr>
          <p:nvPr>
            <p:ph sz="quarter" idx="1"/>
          </p:nvPr>
        </p:nvSpPr>
        <p:spPr/>
        <p:txBody>
          <a:bodyPr>
            <a:normAutofit/>
          </a:bodyPr>
          <a:lstStyle/>
          <a:p>
            <a:r>
              <a:rPr lang="ja-JP" altLang="en-US" dirty="0" smtClean="0"/>
              <a:t>組織運営</a:t>
            </a:r>
          </a:p>
          <a:p>
            <a:r>
              <a:rPr lang="ja-JP" altLang="en-US" dirty="0" smtClean="0"/>
              <a:t>チームアプローチ</a:t>
            </a:r>
          </a:p>
          <a:p>
            <a:r>
              <a:rPr lang="ja-JP" altLang="en-US" dirty="0" smtClean="0"/>
              <a:t>ケアの質</a:t>
            </a:r>
          </a:p>
          <a:p>
            <a:r>
              <a:rPr lang="ja-JP" altLang="en-US" dirty="0" smtClean="0"/>
              <a:t>倫理観とコンプライアンス（法令遵守）</a:t>
            </a:r>
          </a:p>
          <a:p>
            <a:r>
              <a:rPr lang="ja-JP" altLang="en-US" dirty="0" smtClean="0"/>
              <a:t>負担・ストレスと組織風土</a:t>
            </a:r>
            <a:endParaRPr lang="en-US" altLang="ja-JP" dirty="0" smtClean="0"/>
          </a:p>
          <a:p>
            <a:endParaRPr lang="en-US" altLang="ja-JP" sz="1100" dirty="0" smtClean="0"/>
          </a:p>
          <a:p>
            <a:pPr marL="0" indent="0">
              <a:buNone/>
            </a:pPr>
            <a:r>
              <a:rPr lang="ja-JP" altLang="en-US" b="1" dirty="0" smtClean="0">
                <a:solidFill>
                  <a:srgbClr val="FF0000"/>
                </a:solidFill>
              </a:rPr>
              <a:t>職員個人の問題だけではなく施設・事業所全体として考える</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高齢者虐待や不適切なケアを</a:t>
            </a:r>
            <a:r>
              <a:rPr kumimoji="1" lang="en-US" altLang="ja-JP" dirty="0" smtClean="0"/>
              <a:t/>
            </a:r>
            <a:br>
              <a:rPr kumimoji="1" lang="en-US" altLang="ja-JP" dirty="0" smtClean="0"/>
            </a:br>
            <a:r>
              <a:rPr kumimoji="1" lang="ja-JP" altLang="en-US" dirty="0" smtClean="0"/>
              <a:t>防ぐためには（未然防止）</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35</a:t>
            </a:fld>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組織運営の健全化</a:t>
            </a:r>
            <a:endParaRPr kumimoji="1" lang="en-US" altLang="ja-JP" dirty="0" smtClean="0"/>
          </a:p>
          <a:p>
            <a:pPr lvl="1"/>
            <a:r>
              <a:rPr lang="ja-JP" altLang="en-US" dirty="0" smtClean="0"/>
              <a:t>介護の理念や組織運営の方針を明確にし、</a:t>
            </a:r>
            <a:r>
              <a:rPr kumimoji="1" lang="ja-JP" altLang="en-US" dirty="0" smtClean="0"/>
              <a:t>職員間で共有する</a:t>
            </a:r>
            <a:endParaRPr kumimoji="1" lang="en-US" altLang="ja-JP" dirty="0" smtClean="0"/>
          </a:p>
          <a:p>
            <a:pPr lvl="1"/>
            <a:r>
              <a:rPr lang="ja-JP" altLang="en-US" dirty="0" smtClean="0"/>
              <a:t>職責・職種による責任や役割を明確にする</a:t>
            </a:r>
            <a:endParaRPr lang="en-US" altLang="ja-JP" dirty="0" smtClean="0"/>
          </a:p>
          <a:p>
            <a:pPr lvl="1"/>
            <a:r>
              <a:rPr lang="ja-JP" altLang="en-US" dirty="0" smtClean="0"/>
              <a:t>苦情処理体制等の組織を設置・運営する</a:t>
            </a:r>
            <a:endParaRPr lang="en-US" altLang="ja-JP" dirty="0" smtClean="0"/>
          </a:p>
          <a:p>
            <a:pPr lvl="1"/>
            <a:r>
              <a:rPr kumimoji="1" lang="ja-JP" altLang="en-US" dirty="0" smtClean="0"/>
              <a:t>職員教育の体制を整える</a:t>
            </a:r>
            <a:endParaRPr kumimoji="1" lang="en-US" altLang="ja-JP" dirty="0" smtClean="0"/>
          </a:p>
          <a:p>
            <a:pPr lvl="1"/>
            <a:r>
              <a:rPr lang="ja-JP" altLang="en-US" dirty="0" smtClean="0"/>
              <a:t>第三者の目を入れ、開かれた組織にする</a:t>
            </a:r>
            <a:endParaRPr lang="en-US" altLang="ja-JP" dirty="0" smtClean="0"/>
          </a:p>
          <a:p>
            <a:pPr lvl="1"/>
            <a:r>
              <a:rPr kumimoji="1" lang="ja-JP" altLang="en-US" dirty="0" smtClean="0"/>
              <a:t>業務の目的や構造、流れを見直してみる</a:t>
            </a:r>
            <a:endParaRPr kumimoji="1" lang="ja-JP" altLang="en-US" dirty="0"/>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36</a:t>
            </a:fld>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チームアプローチの充実から考える</a:t>
            </a:r>
            <a:endParaRPr kumimoji="1" lang="en-US" altLang="ja-JP" dirty="0" smtClean="0"/>
          </a:p>
          <a:p>
            <a:pPr lvl="1"/>
            <a:r>
              <a:rPr lang="ja-JP" altLang="en-US" dirty="0" smtClean="0"/>
              <a:t>関係職員・リーダーの役割を明確にする</a:t>
            </a:r>
            <a:endParaRPr lang="en-US" altLang="ja-JP" dirty="0" smtClean="0"/>
          </a:p>
          <a:p>
            <a:pPr lvl="1"/>
            <a:r>
              <a:rPr kumimoji="1" lang="ja-JP" altLang="en-US" dirty="0" smtClean="0"/>
              <a:t>情報共有をするための仕組みや手順を明確に定める</a:t>
            </a:r>
            <a:endParaRPr kumimoji="1" lang="en-US" altLang="ja-JP" dirty="0" smtClean="0"/>
          </a:p>
          <a:p>
            <a:pPr lvl="1"/>
            <a:r>
              <a:rPr lang="ja-JP" altLang="en-US" dirty="0" smtClean="0"/>
              <a:t>チームでの意思決定の仕組みや手順を明確に定める</a:t>
            </a:r>
            <a:endParaRPr kumimoji="1" lang="ja-JP" altLang="en-US" dirty="0"/>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37</a:t>
            </a:fld>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ケアの質の向上から考える</a:t>
            </a:r>
            <a:endParaRPr kumimoji="1" lang="en-US" altLang="ja-JP" dirty="0" smtClean="0"/>
          </a:p>
          <a:p>
            <a:pPr lvl="1"/>
            <a:r>
              <a:rPr lang="ja-JP" altLang="en-US" dirty="0" smtClean="0"/>
              <a:t>認知症について正確に理解する</a:t>
            </a:r>
            <a:endParaRPr lang="en-US" altLang="ja-JP" dirty="0" smtClean="0"/>
          </a:p>
          <a:p>
            <a:pPr lvl="1"/>
            <a:r>
              <a:rPr kumimoji="1" lang="ja-JP" altLang="en-US" dirty="0" smtClean="0"/>
              <a:t>本人なりの理由があるという姿勢で原因を探っていく</a:t>
            </a:r>
            <a:endParaRPr kumimoji="1" lang="en-US" altLang="ja-JP" dirty="0" smtClean="0"/>
          </a:p>
          <a:p>
            <a:pPr lvl="1"/>
            <a:r>
              <a:rPr lang="ja-JP" altLang="en-US" dirty="0" smtClean="0"/>
              <a:t>心身の状態を丁寧にアセスメントし、アセスメントに基づいて個別の状況に即したケアを検討する</a:t>
            </a:r>
            <a:endParaRPr lang="en-US" altLang="ja-JP" dirty="0" smtClean="0"/>
          </a:p>
          <a:p>
            <a:pPr lvl="1"/>
            <a:r>
              <a:rPr kumimoji="1" lang="ja-JP" altLang="en-US" dirty="0" smtClean="0"/>
              <a:t>アセスメントとその活用方法を具体的に学ぶ</a:t>
            </a:r>
            <a:endParaRPr kumimoji="1" lang="ja-JP" altLang="en-US" dirty="0"/>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38</a:t>
            </a:fld>
            <a:endParaRPr kumimoji="1" lang="ja-JP" altLang="en-US" dirty="0"/>
          </a:p>
        </p:txBody>
      </p:sp>
      <p:sp>
        <p:nvSpPr>
          <p:cNvPr id="3" name="コンテンツ プレースホルダ 2"/>
          <p:cNvSpPr>
            <a:spLocks noGrp="1"/>
          </p:cNvSpPr>
          <p:nvPr>
            <p:ph sz="quarter" idx="1"/>
          </p:nvPr>
        </p:nvSpPr>
        <p:spPr>
          <a:xfrm>
            <a:off x="457200" y="1600200"/>
            <a:ext cx="8363272" cy="4525963"/>
          </a:xfrm>
        </p:spPr>
        <p:txBody>
          <a:bodyPr>
            <a:normAutofit/>
          </a:bodyPr>
          <a:lstStyle/>
          <a:p>
            <a:r>
              <a:rPr kumimoji="1" lang="ja-JP" altLang="en-US" dirty="0" smtClean="0"/>
              <a:t>倫理観と法令順守を高める教育の実施から</a:t>
            </a:r>
            <a:endParaRPr kumimoji="1" lang="en-US" altLang="ja-JP" dirty="0" smtClean="0"/>
          </a:p>
          <a:p>
            <a:pPr lvl="1"/>
            <a:r>
              <a:rPr lang="ja-JP" altLang="en-US" dirty="0" smtClean="0"/>
              <a:t>利用者本位という大原則をもう一度確認し、</a:t>
            </a:r>
            <a:r>
              <a:rPr kumimoji="1" lang="ja-JP" altLang="en-US" dirty="0" smtClean="0"/>
              <a:t>実際に提供しているケアの内容や方法がそれに基づいたものであるかチェックする</a:t>
            </a:r>
            <a:endParaRPr kumimoji="1" lang="en-US" altLang="ja-JP" dirty="0" smtClean="0"/>
          </a:p>
          <a:p>
            <a:pPr lvl="1"/>
            <a:r>
              <a:rPr lang="ja-JP" altLang="en-US" dirty="0" smtClean="0"/>
              <a:t>基本的な職業倫理・専門性に関する学習を徹底する</a:t>
            </a:r>
            <a:endParaRPr lang="en-US" altLang="ja-JP" dirty="0" smtClean="0"/>
          </a:p>
          <a:p>
            <a:pPr lvl="1"/>
            <a:r>
              <a:rPr lang="ja-JP" altLang="en-US" dirty="0" smtClean="0"/>
              <a:t>目指すべき介護の理念と作り共有する</a:t>
            </a:r>
            <a:endParaRPr lang="en-US" altLang="ja-JP" dirty="0" smtClean="0"/>
          </a:p>
          <a:p>
            <a:pPr lvl="1"/>
            <a:r>
              <a:rPr kumimoji="1" lang="ja-JP" altLang="en-US" dirty="0" smtClean="0"/>
              <a:t>関連する法律の規定や規定の内容を学ぶ</a:t>
            </a:r>
            <a:endParaRPr kumimoji="1" lang="en-US" altLang="ja-JP" dirty="0" smtClean="0"/>
          </a:p>
          <a:p>
            <a:pPr lvl="1"/>
            <a:r>
              <a:rPr lang="ja-JP" altLang="en-US" dirty="0" smtClean="0"/>
              <a:t>拘束を行わないケアや虐待を防ぐ方法を具体的に学ぶ</a:t>
            </a:r>
            <a:endParaRPr kumimoji="1" lang="ja-JP" altLang="en-US" dirty="0"/>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39</a:t>
            </a:fld>
            <a:endParaRPr kumimoji="1" lang="ja-JP" altLang="en-US" dirty="0"/>
          </a:p>
        </p:txBody>
      </p:sp>
      <p:sp>
        <p:nvSpPr>
          <p:cNvPr id="3" name="コンテンツ プレースホルダ 2"/>
          <p:cNvSpPr>
            <a:spLocks noGrp="1"/>
          </p:cNvSpPr>
          <p:nvPr>
            <p:ph sz="quarter" idx="1"/>
          </p:nvPr>
        </p:nvSpPr>
        <p:spPr>
          <a:xfrm>
            <a:off x="457200" y="1600200"/>
            <a:ext cx="8686800" cy="4525963"/>
          </a:xfrm>
        </p:spPr>
        <p:txBody>
          <a:bodyPr>
            <a:normAutofit/>
          </a:bodyPr>
          <a:lstStyle/>
          <a:p>
            <a:r>
              <a:rPr kumimoji="1" lang="ja-JP" altLang="en-US" dirty="0" smtClean="0"/>
              <a:t>負担・ストレス、組織風土の改善から考える</a:t>
            </a:r>
            <a:endParaRPr kumimoji="1" lang="en-US" altLang="ja-JP" dirty="0" smtClean="0"/>
          </a:p>
          <a:p>
            <a:pPr lvl="1"/>
            <a:r>
              <a:rPr lang="ja-JP" altLang="en-US" dirty="0" smtClean="0"/>
              <a:t>柔軟な人員配置を検討する</a:t>
            </a:r>
            <a:endParaRPr lang="en-US" altLang="ja-JP" dirty="0" smtClean="0"/>
          </a:p>
          <a:p>
            <a:pPr lvl="1"/>
            <a:r>
              <a:rPr kumimoji="1" lang="ja-JP" altLang="en-US" dirty="0" smtClean="0"/>
              <a:t>効率優先や一斉介護・流れ作業を見直し、個別ケアを推進する</a:t>
            </a:r>
            <a:endParaRPr kumimoji="1" lang="en-US" altLang="ja-JP" dirty="0" smtClean="0"/>
          </a:p>
          <a:p>
            <a:pPr lvl="1"/>
            <a:r>
              <a:rPr lang="ja-JP" altLang="en-US" dirty="0" smtClean="0"/>
              <a:t>夜勤時については配慮を行う</a:t>
            </a:r>
            <a:endParaRPr lang="en-US" altLang="ja-JP" dirty="0" smtClean="0"/>
          </a:p>
          <a:p>
            <a:pPr lvl="1"/>
            <a:r>
              <a:rPr kumimoji="1" lang="ja-JP" altLang="en-US" dirty="0" smtClean="0"/>
              <a:t>組織の健全化、チームアプローチの充実、倫理観と法令順守を高める教育の実施に、丁寧に取組んでいく</a:t>
            </a:r>
            <a:endParaRPr kumimoji="1" lang="en-US" altLang="ja-JP" dirty="0" smtClean="0"/>
          </a:p>
          <a:p>
            <a:pPr lvl="1"/>
            <a:r>
              <a:rPr lang="ja-JP" altLang="en-US" dirty="0" smtClean="0"/>
              <a:t>取組みの過程を職員間で体験的に共有する</a:t>
            </a:r>
            <a:endParaRPr lang="en-US" altLang="ja-JP" dirty="0" smtClean="0"/>
          </a:p>
          <a:p>
            <a:pPr lvl="1"/>
            <a:r>
              <a:rPr kumimoji="1" lang="ja-JP" altLang="en-US" dirty="0" smtClean="0"/>
              <a:t>負担の多さやストレスへの対策を十分に図る</a:t>
            </a:r>
            <a:endParaRPr kumimoji="1" lang="ja-JP" alt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高齢者虐待防止法</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4</a:t>
            </a:fld>
            <a:endParaRPr kumimoji="1" lang="ja-JP" altLang="en-US" dirty="0"/>
          </a:p>
        </p:txBody>
      </p:sp>
      <p:sp>
        <p:nvSpPr>
          <p:cNvPr id="3" name="コンテンツ プレースホルダ 2"/>
          <p:cNvSpPr>
            <a:spLocks noGrp="1"/>
          </p:cNvSpPr>
          <p:nvPr>
            <p:ph sz="quarter" idx="1"/>
          </p:nvPr>
        </p:nvSpPr>
        <p:spPr/>
        <p:txBody>
          <a:bodyPr/>
          <a:lstStyle/>
          <a:p>
            <a:pPr>
              <a:buNone/>
            </a:pPr>
            <a:r>
              <a:rPr kumimoji="1" lang="ja-JP" altLang="en-US" dirty="0" smtClean="0"/>
              <a:t>「高齢者虐待の防止、高齢者の養護者に対する支援等に関する法律」</a:t>
            </a:r>
            <a:endParaRPr kumimoji="1" lang="en-US" altLang="ja-JP" dirty="0" smtClean="0"/>
          </a:p>
          <a:p>
            <a:pPr>
              <a:buNone/>
            </a:pPr>
            <a:endParaRPr kumimoji="1" lang="en-US" altLang="ja-JP" dirty="0" smtClean="0"/>
          </a:p>
          <a:p>
            <a:pPr>
              <a:buNone/>
            </a:pPr>
            <a:r>
              <a:rPr lang="ja-JP" altLang="en-US" dirty="0" smtClean="0"/>
              <a:t>　平成</a:t>
            </a:r>
            <a:r>
              <a:rPr lang="en-US" altLang="ja-JP" dirty="0" smtClean="0"/>
              <a:t>17(2005)</a:t>
            </a:r>
            <a:r>
              <a:rPr lang="ja-JP" altLang="en-US" dirty="0" smtClean="0"/>
              <a:t>年</a:t>
            </a:r>
            <a:r>
              <a:rPr lang="en-US" altLang="ja-JP" dirty="0" smtClean="0"/>
              <a:t>11</a:t>
            </a:r>
            <a:r>
              <a:rPr lang="ja-JP" altLang="en-US" dirty="0" smtClean="0"/>
              <a:t>月　成立</a:t>
            </a:r>
            <a:endParaRPr lang="en-US" altLang="ja-JP" dirty="0" smtClean="0"/>
          </a:p>
          <a:p>
            <a:pPr>
              <a:buNone/>
            </a:pPr>
            <a:r>
              <a:rPr lang="ja-JP" altLang="en-US" dirty="0" smtClean="0"/>
              <a:t>　平成</a:t>
            </a:r>
            <a:r>
              <a:rPr lang="en-US" altLang="ja-JP" dirty="0" smtClean="0"/>
              <a:t>18(2006)</a:t>
            </a:r>
            <a:r>
              <a:rPr lang="ja-JP" altLang="en-US" dirty="0" smtClean="0"/>
              <a:t>年４月　施行</a:t>
            </a:r>
            <a:endParaRPr lang="en-US" altLang="ja-JP" dirty="0" smtClean="0"/>
          </a:p>
          <a:p>
            <a:endParaRPr kumimoji="1" lang="ja-JP" altLang="en-US"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手引きの活用</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40</a:t>
            </a:fld>
            <a:endParaRPr kumimoji="1" lang="ja-JP" altLang="en-US" dirty="0"/>
          </a:p>
        </p:txBody>
      </p:sp>
      <p:sp>
        <p:nvSpPr>
          <p:cNvPr id="3" name="コンテンツ プレースホルダ 2"/>
          <p:cNvSpPr>
            <a:spLocks noGrp="1"/>
          </p:cNvSpPr>
          <p:nvPr>
            <p:ph sz="quarter" idx="1"/>
          </p:nvPr>
        </p:nvSpPr>
        <p:spPr/>
        <p:txBody>
          <a:bodyPr>
            <a:normAutofit/>
          </a:bodyPr>
          <a:lstStyle/>
          <a:p>
            <a:r>
              <a:rPr lang="ja-JP" altLang="en-US" dirty="0" smtClean="0"/>
              <a:t>一人一人の職員が、高齢者虐待とは何か、という判断をするための「手がかり」として、共有することにより、バラバラの基準ではなく、組織全体の統一のとれた方針として指導に活用</a:t>
            </a:r>
          </a:p>
          <a:p>
            <a:r>
              <a:rPr lang="ja-JP" altLang="en-US" dirty="0" smtClean="0"/>
              <a:t>日頃のケアの振り返りとして活用</a:t>
            </a:r>
            <a:endParaRPr lang="en-US" altLang="ja-JP" dirty="0" smtClean="0"/>
          </a:p>
          <a:p>
            <a:r>
              <a:rPr lang="ja-JP" altLang="en-US" dirty="0" smtClean="0"/>
              <a:t>研修テキストとして活用</a:t>
            </a:r>
            <a:endParaRPr lang="en-US" altLang="ja-JP" dirty="0" smtClean="0"/>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職員研修</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41</a:t>
            </a:fld>
            <a:endParaRPr kumimoji="1" lang="ja-JP" altLang="en-US" dirty="0"/>
          </a:p>
        </p:txBody>
      </p:sp>
      <p:sp>
        <p:nvSpPr>
          <p:cNvPr id="3" name="コンテンツ プレースホルダ 2"/>
          <p:cNvSpPr>
            <a:spLocks noGrp="1"/>
          </p:cNvSpPr>
          <p:nvPr>
            <p:ph sz="quarter" idx="1"/>
          </p:nvPr>
        </p:nvSpPr>
        <p:spPr/>
        <p:txBody>
          <a:bodyPr>
            <a:normAutofit/>
          </a:bodyPr>
          <a:lstStyle/>
          <a:p>
            <a:r>
              <a:rPr lang="ja-JP" altLang="en-US" dirty="0" smtClean="0"/>
              <a:t>個人学習は、組織全体の方針にならない</a:t>
            </a:r>
          </a:p>
          <a:p>
            <a:r>
              <a:rPr lang="ja-JP" altLang="en-US" dirty="0" smtClean="0"/>
              <a:t>手引きの中の対応が困難と思われる項目は、具体的方法を検討</a:t>
            </a:r>
          </a:p>
          <a:p>
            <a:r>
              <a:rPr lang="ja-JP" altLang="en-US" dirty="0" smtClean="0"/>
              <a:t>出された意見は、「職員の困っていること」、「教育的課題」として捉え、職員教育、スーパービジョンに結びつけていく</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研修実施のポイント</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42</a:t>
            </a:fld>
            <a:endParaRPr kumimoji="1" lang="ja-JP" altLang="en-US" dirty="0"/>
          </a:p>
        </p:txBody>
      </p:sp>
      <p:sp>
        <p:nvSpPr>
          <p:cNvPr id="3" name="コンテンツ プレースホルダ 2"/>
          <p:cNvSpPr>
            <a:spLocks noGrp="1"/>
          </p:cNvSpPr>
          <p:nvPr>
            <p:ph sz="quarter" idx="1"/>
          </p:nvPr>
        </p:nvSpPr>
        <p:spPr/>
        <p:txBody>
          <a:bodyPr>
            <a:normAutofit fontScale="77500" lnSpcReduction="20000"/>
          </a:bodyPr>
          <a:lstStyle/>
          <a:p>
            <a:r>
              <a:rPr lang="ja-JP" altLang="en-US" sz="3500" dirty="0" smtClean="0"/>
              <a:t>否定的意見や具体的にどのように対応したらよいか分からない、という意見が出た場合</a:t>
            </a:r>
          </a:p>
          <a:p>
            <a:pPr>
              <a:buNone/>
            </a:pPr>
            <a:r>
              <a:rPr lang="ja-JP" altLang="en-US" sz="3500" dirty="0" smtClean="0"/>
              <a:t>→否定的意見を押さえ込まず、正直な発言を促す</a:t>
            </a:r>
            <a:endParaRPr lang="en-US" altLang="ja-JP" sz="3500" dirty="0" smtClean="0"/>
          </a:p>
          <a:p>
            <a:pPr>
              <a:buNone/>
            </a:pPr>
            <a:r>
              <a:rPr lang="ja-JP" altLang="en-US" sz="3500" dirty="0" smtClean="0"/>
              <a:t>→なぜ難しいのか、原因を分析し具体的対応を検討</a:t>
            </a:r>
            <a:endParaRPr lang="en-US" altLang="ja-JP" sz="3500" dirty="0" smtClean="0"/>
          </a:p>
          <a:p>
            <a:pPr>
              <a:buNone/>
            </a:pPr>
            <a:endParaRPr lang="en-US" altLang="ja-JP" sz="1400" dirty="0" smtClean="0"/>
          </a:p>
          <a:p>
            <a:r>
              <a:rPr lang="ja-JP" altLang="en-US" sz="3500" dirty="0" smtClean="0"/>
              <a:t>倫理観の向上を図るだけでなく、「スキルの向上」も図る</a:t>
            </a:r>
          </a:p>
          <a:p>
            <a:pPr>
              <a:buNone/>
            </a:pPr>
            <a:r>
              <a:rPr lang="ja-JP" altLang="en-US" sz="3500" dirty="0" smtClean="0"/>
              <a:t>→プロにとっては「精神論」ではなく、技術として具現化、実践化することが重要</a:t>
            </a:r>
          </a:p>
          <a:p>
            <a:pPr>
              <a:buNone/>
            </a:pPr>
            <a:endParaRPr kumimoji="1" lang="ja-JP" altLang="en-US" dirty="0"/>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自己点検シートの活用</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43</a:t>
            </a:fld>
            <a:endParaRPr kumimoji="1" lang="ja-JP" altLang="en-US" dirty="0"/>
          </a:p>
        </p:txBody>
      </p:sp>
      <p:sp>
        <p:nvSpPr>
          <p:cNvPr id="3" name="コンテンツ プレースホルダ 2"/>
          <p:cNvSpPr>
            <a:spLocks noGrp="1"/>
          </p:cNvSpPr>
          <p:nvPr>
            <p:ph sz="quarter" idx="1"/>
          </p:nvPr>
        </p:nvSpPr>
        <p:spPr/>
        <p:txBody>
          <a:bodyPr>
            <a:normAutofit/>
          </a:bodyPr>
          <a:lstStyle/>
          <a:p>
            <a:r>
              <a:rPr lang="ja-JP" altLang="en-US" dirty="0" smtClean="0"/>
              <a:t>日頃の実践を振り返り、高齢者虐待防止の理解度をチェックする「ツール」として活用する</a:t>
            </a:r>
          </a:p>
          <a:p>
            <a:pPr>
              <a:buNone/>
            </a:pPr>
            <a:r>
              <a:rPr lang="en-US" altLang="ja-JP" dirty="0" smtClean="0"/>
              <a:t>〈</a:t>
            </a:r>
            <a:r>
              <a:rPr lang="ja-JP" altLang="en-US" dirty="0" smtClean="0"/>
              <a:t>研修として活用</a:t>
            </a:r>
            <a:r>
              <a:rPr lang="en-US" altLang="ja-JP" dirty="0" smtClean="0"/>
              <a:t>〉</a:t>
            </a:r>
          </a:p>
          <a:p>
            <a:pPr lvl="1"/>
            <a:r>
              <a:rPr lang="ja-JP" altLang="en-US" dirty="0" smtClean="0"/>
              <a:t>職員一人一人がシートにチェックしていく</a:t>
            </a:r>
          </a:p>
          <a:p>
            <a:pPr lvl="1"/>
            <a:r>
              <a:rPr lang="ja-JP" altLang="en-US" dirty="0" smtClean="0"/>
              <a:t>シートにチェックするだけでなく、「解説」を読み合わせ、意見交換をしていく</a:t>
            </a:r>
          </a:p>
          <a:p>
            <a:pPr>
              <a:buNone/>
            </a:pPr>
            <a:r>
              <a:rPr lang="en-US" altLang="ja-JP" dirty="0" smtClean="0"/>
              <a:t>〈</a:t>
            </a:r>
            <a:r>
              <a:rPr lang="ja-JP" altLang="en-US" dirty="0" smtClean="0"/>
              <a:t>組織運営の参考データとして活用</a:t>
            </a:r>
            <a:r>
              <a:rPr lang="en-US" altLang="ja-JP" dirty="0" smtClean="0"/>
              <a:t>〉</a:t>
            </a:r>
          </a:p>
          <a:p>
            <a:pPr lvl="1"/>
            <a:r>
              <a:rPr lang="ja-JP" altLang="en-US" dirty="0" smtClean="0"/>
              <a:t>教育・研修等</a:t>
            </a:r>
          </a:p>
          <a:p>
            <a:endParaRPr kumimoji="1" lang="ja-JP" altLang="en-US" dirty="0"/>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44</a:t>
            </a:fld>
            <a:endParaRPr kumimoji="1" lang="ja-JP" altLang="en-US" dirty="0"/>
          </a:p>
        </p:txBody>
      </p:sp>
      <p:sp>
        <p:nvSpPr>
          <p:cNvPr id="2" name="タイトル 1"/>
          <p:cNvSpPr>
            <a:spLocks noGrp="1"/>
          </p:cNvSpPr>
          <p:nvPr>
            <p:ph type="ctrTitle"/>
          </p:nvPr>
        </p:nvSpPr>
        <p:spPr/>
        <p:txBody>
          <a:bodyPr/>
          <a:lstStyle/>
          <a:p>
            <a:r>
              <a:rPr lang="ja-JP" altLang="en-US" dirty="0" smtClean="0"/>
              <a:t>虐待が発生したら</a:t>
            </a:r>
            <a:r>
              <a:rPr lang="en-US" altLang="ja-JP" dirty="0" smtClean="0"/>
              <a:t/>
            </a:r>
            <a:br>
              <a:rPr lang="en-US" altLang="ja-JP" dirty="0" smtClean="0"/>
            </a:br>
            <a:r>
              <a:rPr lang="ja-JP" altLang="en-US" dirty="0" smtClean="0"/>
              <a:t>（事後対応）</a:t>
            </a:r>
            <a:endParaRPr kumimoji="1" lang="ja-JP" altLang="en-US" dirty="0"/>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注意点</a:t>
            </a:r>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45</a:t>
            </a:fld>
            <a:endParaRPr kumimoji="1" lang="ja-JP" altLang="en-US" dirty="0"/>
          </a:p>
        </p:txBody>
      </p:sp>
      <p:sp>
        <p:nvSpPr>
          <p:cNvPr id="3" name="コンテンツ プレースホルダー 2"/>
          <p:cNvSpPr>
            <a:spLocks noGrp="1"/>
          </p:cNvSpPr>
          <p:nvPr>
            <p:ph sz="quarter" idx="1"/>
          </p:nvPr>
        </p:nvSpPr>
        <p:spPr/>
        <p:txBody>
          <a:bodyPr>
            <a:normAutofit/>
          </a:bodyPr>
          <a:lstStyle/>
          <a:p>
            <a:r>
              <a:rPr lang="ja-JP" altLang="en-US" dirty="0" smtClean="0">
                <a:solidFill>
                  <a:srgbClr val="FF0000"/>
                </a:solidFill>
              </a:rPr>
              <a:t>法第</a:t>
            </a:r>
            <a:r>
              <a:rPr lang="en-US" altLang="ja-JP" dirty="0" smtClean="0">
                <a:solidFill>
                  <a:srgbClr val="FF0000"/>
                </a:solidFill>
              </a:rPr>
              <a:t>21</a:t>
            </a:r>
            <a:r>
              <a:rPr lang="ja-JP" altLang="en-US" dirty="0" smtClean="0">
                <a:solidFill>
                  <a:srgbClr val="FF0000"/>
                </a:solidFill>
              </a:rPr>
              <a:t>条では、高齢者虐待を受けたと思われる高齢者を発見した場合には、速やかに、これを市町村に通報しなければならないこととされています。従って、緊急性も鑑み、速やかに通報する義務があります。</a:t>
            </a:r>
            <a:endParaRPr lang="en-US" altLang="ja-JP" dirty="0" smtClean="0">
              <a:solidFill>
                <a:srgbClr val="FF0000"/>
              </a:solidFill>
            </a:endParaRPr>
          </a:p>
          <a:p>
            <a:r>
              <a:rPr lang="ja-JP" altLang="en-US" dirty="0" smtClean="0">
                <a:solidFill>
                  <a:srgbClr val="FF0000"/>
                </a:solidFill>
              </a:rPr>
              <a:t>施設長等、施設職員が行う事実の確認は、市町村が行う事実確認調査と虐待認定調査ではありません。施設内部で確認を行ったとしても、改めて市町村による事実確認調査が行われます。</a:t>
            </a:r>
            <a:endParaRPr lang="en-US" altLang="ja-JP" dirty="0" smtClean="0">
              <a:solidFill>
                <a:srgbClr val="FF0000"/>
              </a:solidFill>
            </a:endParaRPr>
          </a:p>
        </p:txBody>
      </p:sp>
    </p:spTree>
    <p:extLst>
      <p:ext uri="{BB962C8B-B14F-4D97-AF65-F5344CB8AC3E}">
        <p14:creationId xmlns="" xmlns:p14="http://schemas.microsoft.com/office/powerpoint/2010/main" val="1074856918"/>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虐待発生前の対応</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46</a:t>
            </a:fld>
            <a:endParaRPr kumimoji="1" lang="ja-JP" altLang="en-US" dirty="0"/>
          </a:p>
        </p:txBody>
      </p:sp>
      <p:sp>
        <p:nvSpPr>
          <p:cNvPr id="3" name="コンテンツ プレースホルダ 2"/>
          <p:cNvSpPr>
            <a:spLocks noGrp="1"/>
          </p:cNvSpPr>
          <p:nvPr>
            <p:ph sz="quarter" idx="1"/>
          </p:nvPr>
        </p:nvSpPr>
        <p:spPr/>
        <p:txBody>
          <a:bodyPr>
            <a:normAutofit/>
          </a:bodyPr>
          <a:lstStyle/>
          <a:p>
            <a:r>
              <a:rPr kumimoji="1" lang="ja-JP" altLang="en-US" dirty="0" smtClean="0"/>
              <a:t>施設内の体制の確立</a:t>
            </a:r>
            <a:endParaRPr kumimoji="1" lang="en-US" altLang="ja-JP" dirty="0" smtClean="0"/>
          </a:p>
          <a:p>
            <a:pPr lvl="1"/>
            <a:r>
              <a:rPr lang="ja-JP" altLang="en-US" dirty="0" smtClean="0"/>
              <a:t>苦情の受付窓口の周知</a:t>
            </a:r>
            <a:endParaRPr lang="en-US" altLang="ja-JP" dirty="0" smtClean="0"/>
          </a:p>
          <a:p>
            <a:pPr lvl="1"/>
            <a:r>
              <a:rPr lang="ja-JP" altLang="en-US" dirty="0" smtClean="0"/>
              <a:t>虐待発生時の対応方法を事前に検討</a:t>
            </a:r>
            <a:endParaRPr lang="en-US" altLang="ja-JP" dirty="0" smtClean="0"/>
          </a:p>
          <a:p>
            <a:pPr lvl="1"/>
            <a:r>
              <a:rPr lang="ja-JP" altLang="en-US" dirty="0" smtClean="0"/>
              <a:t>対応方法や職員全体に周知</a:t>
            </a:r>
            <a:endParaRPr lang="en-US" altLang="ja-JP" dirty="0" smtClean="0"/>
          </a:p>
          <a:p>
            <a:pPr lvl="1"/>
            <a:r>
              <a:rPr kumimoji="1" lang="ja-JP" altLang="en-US" dirty="0" smtClean="0"/>
              <a:t>市町村への通報手順の検討　など</a:t>
            </a:r>
            <a:endParaRPr kumimoji="1" lang="ja-JP" altLang="en-US" dirty="0"/>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発生時の対応：例</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47</a:t>
            </a:fld>
            <a:endParaRPr kumimoji="1" lang="ja-JP" altLang="en-US" dirty="0"/>
          </a:p>
        </p:txBody>
      </p:sp>
      <p:sp>
        <p:nvSpPr>
          <p:cNvPr id="3" name="コンテンツ プレースホルダ 2"/>
          <p:cNvSpPr>
            <a:spLocks noGrp="1"/>
          </p:cNvSpPr>
          <p:nvPr>
            <p:ph sz="quarter" idx="1"/>
          </p:nvPr>
        </p:nvSpPr>
        <p:spPr/>
        <p:txBody>
          <a:bodyPr>
            <a:normAutofit/>
          </a:bodyPr>
          <a:lstStyle/>
          <a:p>
            <a:pPr marL="514350" indent="-514350">
              <a:buFont typeface="+mj-lt"/>
              <a:buAutoNum type="arabicPeriod"/>
            </a:pPr>
            <a:r>
              <a:rPr kumimoji="1" lang="ja-JP" altLang="en-US" dirty="0" smtClean="0"/>
              <a:t>本人や家族、または職員から相談を受けた職員は責任者に報告。責任者は施設長等に報告。</a:t>
            </a:r>
            <a:endParaRPr kumimoji="1" lang="en-US" altLang="ja-JP" dirty="0" smtClean="0"/>
          </a:p>
          <a:p>
            <a:pPr marL="514350" indent="-514350">
              <a:buFont typeface="+mj-lt"/>
              <a:buAutoNum type="arabicPeriod"/>
            </a:pPr>
            <a:r>
              <a:rPr lang="ja-JP" altLang="en-US" dirty="0" smtClean="0"/>
              <a:t>施設長等を中心に、虐待を行った職員やその他職員への聴き取りを行い、虐待の事実を確認</a:t>
            </a:r>
            <a:endParaRPr lang="en-US" altLang="ja-JP" dirty="0" smtClean="0"/>
          </a:p>
          <a:p>
            <a:pPr marL="514350" indent="-514350">
              <a:buFont typeface="+mj-lt"/>
              <a:buAutoNum type="arabicPeriod"/>
            </a:pPr>
            <a:r>
              <a:rPr kumimoji="1" lang="ja-JP" altLang="en-US" dirty="0" smtClean="0"/>
              <a:t>虐待の事実が確認された場合は、再発防止策を検討し、再発防止策を実行</a:t>
            </a:r>
            <a:endParaRPr kumimoji="1" lang="en-US" altLang="ja-JP" dirty="0" smtClean="0"/>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市町村への通報</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48</a:t>
            </a:fld>
            <a:endParaRPr kumimoji="1" lang="ja-JP" altLang="en-US" dirty="0"/>
          </a:p>
        </p:txBody>
      </p:sp>
      <p:sp>
        <p:nvSpPr>
          <p:cNvPr id="3" name="コンテンツ プレースホルダ 2"/>
          <p:cNvSpPr>
            <a:spLocks noGrp="1"/>
          </p:cNvSpPr>
          <p:nvPr>
            <p:ph sz="quarter" idx="1"/>
          </p:nvPr>
        </p:nvSpPr>
        <p:spPr/>
        <p:txBody>
          <a:bodyPr/>
          <a:lstStyle/>
          <a:p>
            <a:r>
              <a:rPr lang="ja-JP" altLang="en-US" dirty="0" smtClean="0"/>
              <a:t>市町村へは、職員への聴き取り調査の結果から虐待の疑いがあると判断された段階で通報</a:t>
            </a:r>
            <a:endParaRPr lang="en-US" altLang="ja-JP" dirty="0" smtClean="0"/>
          </a:p>
          <a:p>
            <a:r>
              <a:rPr lang="ja-JP" altLang="en-US" dirty="0" smtClean="0"/>
              <a:t>再発防止策を実行し、</a:t>
            </a:r>
            <a:r>
              <a:rPr lang="ja-JP" altLang="en-US" b="1" dirty="0" smtClean="0">
                <a:solidFill>
                  <a:srgbClr val="FF0000"/>
                </a:solidFill>
              </a:rPr>
              <a:t>施設内で解決が図られたとしても、市町村への連絡は必要</a:t>
            </a:r>
          </a:p>
          <a:p>
            <a:endParaRPr kumimoji="1" lang="ja-JP" altLang="en-US" dirty="0"/>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施設管理者としての責務</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49</a:t>
            </a:fld>
            <a:endParaRPr kumimoji="1" lang="ja-JP" altLang="en-US" dirty="0"/>
          </a:p>
        </p:txBody>
      </p:sp>
      <p:sp>
        <p:nvSpPr>
          <p:cNvPr id="3" name="コンテンツ プレースホルダ 2"/>
          <p:cNvSpPr>
            <a:spLocks noGrp="1"/>
          </p:cNvSpPr>
          <p:nvPr>
            <p:ph sz="quarter" idx="1"/>
          </p:nvPr>
        </p:nvSpPr>
        <p:spPr/>
        <p:txBody>
          <a:bodyPr>
            <a:normAutofit/>
          </a:bodyPr>
          <a:lstStyle/>
          <a:p>
            <a:r>
              <a:rPr kumimoji="1" lang="ja-JP" altLang="en-US" dirty="0" smtClean="0"/>
              <a:t>利用者への対応</a:t>
            </a:r>
            <a:endParaRPr kumimoji="1" lang="en-US" altLang="ja-JP" dirty="0" smtClean="0"/>
          </a:p>
          <a:p>
            <a:pPr lvl="1"/>
            <a:r>
              <a:rPr lang="ja-JP" altLang="en-US" dirty="0" smtClean="0"/>
              <a:t>利用者の安全確保</a:t>
            </a:r>
            <a:endParaRPr lang="en-US" altLang="ja-JP" dirty="0" smtClean="0"/>
          </a:p>
          <a:p>
            <a:pPr lvl="1"/>
            <a:r>
              <a:rPr lang="ja-JP" altLang="en-US" dirty="0" smtClean="0"/>
              <a:t>治療が必要な場合は、速やかに適切な治療が受けられるように手配</a:t>
            </a:r>
            <a:endParaRPr lang="en-US" altLang="ja-JP" dirty="0" smtClean="0"/>
          </a:p>
          <a:p>
            <a:pPr lvl="1"/>
            <a:r>
              <a:rPr lang="ja-JP" altLang="en-US" dirty="0" smtClean="0"/>
              <a:t>傷など目で確認できるものは、本人等の同意を取り写真を撮り、保存</a:t>
            </a:r>
            <a:endParaRPr lang="en-US" altLang="ja-JP" dirty="0" smtClean="0"/>
          </a:p>
          <a:p>
            <a:r>
              <a:rPr lang="ja-JP" altLang="en-US" dirty="0" smtClean="0"/>
              <a:t>家族への対応</a:t>
            </a:r>
            <a:endParaRPr lang="en-US" altLang="ja-JP" dirty="0" smtClean="0"/>
          </a:p>
          <a:p>
            <a:pPr lvl="1"/>
            <a:r>
              <a:rPr lang="ja-JP" altLang="en-US" dirty="0" smtClean="0"/>
              <a:t>速やかに虐待の経過について報告・謝罪</a:t>
            </a:r>
            <a:endParaRPr lang="en-US" altLang="ja-JP" dirty="0" smtClean="0"/>
          </a:p>
          <a:p>
            <a:pPr lvl="1"/>
            <a:r>
              <a:rPr lang="ja-JP" altLang="en-US" dirty="0" smtClean="0"/>
              <a:t>損害賠償が必要な場合は、誠実に対応</a:t>
            </a:r>
            <a:endParaRPr lang="en-US" altLang="ja-JP" dirty="0" smtClean="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457200" y="274638"/>
            <a:ext cx="8229600" cy="939800"/>
          </a:xfrm>
        </p:spPr>
        <p:txBody>
          <a:bodyPr>
            <a:normAutofit/>
          </a:bodyPr>
          <a:lstStyle/>
          <a:p>
            <a:r>
              <a:rPr lang="ja-JP" altLang="en-US" dirty="0" smtClean="0"/>
              <a:t>高齢者虐待防止法の趣旨</a:t>
            </a: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5</a:t>
            </a:fld>
            <a:endParaRPr kumimoji="1" lang="ja-JP" altLang="en-US" dirty="0"/>
          </a:p>
        </p:txBody>
      </p:sp>
      <p:sp>
        <p:nvSpPr>
          <p:cNvPr id="9219" name="コンテンツ プレースホルダ 2"/>
          <p:cNvSpPr>
            <a:spLocks noGrp="1"/>
          </p:cNvSpPr>
          <p:nvPr>
            <p:ph sz="quarter" idx="1"/>
          </p:nvPr>
        </p:nvSpPr>
        <p:spPr>
          <a:xfrm>
            <a:off x="285750" y="1268760"/>
            <a:ext cx="8534722" cy="4968552"/>
          </a:xfrm>
        </p:spPr>
        <p:txBody>
          <a:bodyPr>
            <a:normAutofit/>
          </a:bodyPr>
          <a:lstStyle/>
          <a:p>
            <a:pPr marL="0" indent="0">
              <a:buFont typeface="Arial" charset="0"/>
              <a:buNone/>
            </a:pPr>
            <a:r>
              <a:rPr lang="ja-JP" altLang="en-US" sz="2800" dirty="0" smtClean="0"/>
              <a:t>「この法律は、高齢者に対する虐待が深刻な状況にあり、高齢者の尊厳の保持にとって高齢者の虐待を防止することが極めて重要であること等をかんがみ、高齢者虐待を受けた高齢者に対する保護のための措置、養護者の負担軽減を図ること等の養護者に対する養護者による高齢者虐待の防止に資する支援（以下「養護者に対する支援」という）のための措置等を定めることにより、高齢者虐待の防止、養護者に対する支援等に関する施策を推進し、もって高齢者の権利利益の擁護に資することを目的とする。」</a:t>
            </a:r>
            <a:endParaRPr lang="en-US" altLang="ja-JP" sz="2800" dirty="0" smtClean="0"/>
          </a:p>
          <a:p>
            <a:pPr marL="0" indent="0">
              <a:buFont typeface="Arial" charset="0"/>
              <a:buNone/>
            </a:pPr>
            <a:r>
              <a:rPr lang="ja-JP" altLang="en-US" sz="2800" dirty="0" smtClean="0"/>
              <a:t>　　　　　　　　　　　　　　　（第１条　目的）</a:t>
            </a:r>
            <a:endParaRPr lang="ja-JP" altLang="en-US" dirty="0" smtClean="0"/>
          </a:p>
          <a:p>
            <a:endParaRPr lang="ja-JP" altLang="en-US" dirty="0" smtClean="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50</a:t>
            </a:fld>
            <a:endParaRPr kumimoji="1" lang="ja-JP" altLang="en-US" dirty="0"/>
          </a:p>
        </p:txBody>
      </p:sp>
      <p:sp>
        <p:nvSpPr>
          <p:cNvPr id="3" name="コンテンツ プレースホルダ 2"/>
          <p:cNvSpPr>
            <a:spLocks noGrp="1"/>
          </p:cNvSpPr>
          <p:nvPr>
            <p:ph sz="quarter" idx="1"/>
          </p:nvPr>
        </p:nvSpPr>
        <p:spPr/>
        <p:txBody>
          <a:bodyPr>
            <a:normAutofit/>
          </a:bodyPr>
          <a:lstStyle/>
          <a:p>
            <a:r>
              <a:rPr lang="ja-JP" altLang="en-US" dirty="0" smtClean="0"/>
              <a:t>虐待者への対応</a:t>
            </a:r>
            <a:endParaRPr kumimoji="1" lang="en-US" altLang="ja-JP" dirty="0" smtClean="0"/>
          </a:p>
          <a:p>
            <a:pPr lvl="1"/>
            <a:r>
              <a:rPr lang="ja-JP" altLang="en-US" dirty="0" smtClean="0"/>
              <a:t>虐待が疑われる職員に事実確認</a:t>
            </a:r>
            <a:endParaRPr lang="en-US" altLang="ja-JP" dirty="0" smtClean="0"/>
          </a:p>
          <a:p>
            <a:pPr lvl="1"/>
            <a:r>
              <a:rPr lang="ja-JP" altLang="en-US" dirty="0" smtClean="0"/>
              <a:t>虐待として決めつけず、慎重に確認</a:t>
            </a:r>
            <a:endParaRPr lang="en-US" altLang="ja-JP" dirty="0" smtClean="0"/>
          </a:p>
          <a:p>
            <a:pPr lvl="1"/>
            <a:r>
              <a:rPr lang="ja-JP" altLang="en-US" dirty="0" smtClean="0"/>
              <a:t>他の職員にも並行して事実確認</a:t>
            </a:r>
            <a:endParaRPr lang="en-US" altLang="ja-JP" dirty="0" smtClean="0"/>
          </a:p>
          <a:p>
            <a:pPr lvl="1"/>
            <a:r>
              <a:rPr lang="ja-JP" altLang="en-US" dirty="0" smtClean="0"/>
              <a:t>処分が必要な場合が生じたら、就業規則等に基づき適正に行う</a:t>
            </a:r>
            <a:endParaRPr lang="en-US" altLang="ja-JP" dirty="0" smtClean="0"/>
          </a:p>
          <a:p>
            <a:pPr lvl="1">
              <a:buNone/>
            </a:pPr>
            <a:r>
              <a:rPr lang="ja-JP" altLang="en-US" dirty="0" smtClean="0"/>
              <a:t>→安易に解雇や諭旨免職をしない</a:t>
            </a:r>
            <a:endParaRPr lang="en-US" altLang="ja-JP" dirty="0" smtClean="0"/>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51</a:t>
            </a:fld>
            <a:endParaRPr kumimoji="1" lang="ja-JP" altLang="en-US" dirty="0"/>
          </a:p>
        </p:txBody>
      </p:sp>
      <p:sp>
        <p:nvSpPr>
          <p:cNvPr id="3" name="コンテンツ プレースホルダ 2"/>
          <p:cNvSpPr>
            <a:spLocks noGrp="1"/>
          </p:cNvSpPr>
          <p:nvPr>
            <p:ph sz="quarter" idx="1"/>
          </p:nvPr>
        </p:nvSpPr>
        <p:spPr/>
        <p:txBody>
          <a:bodyPr/>
          <a:lstStyle/>
          <a:p>
            <a:r>
              <a:rPr lang="ja-JP" altLang="en-US" dirty="0" smtClean="0"/>
              <a:t>他の職員への対応</a:t>
            </a:r>
            <a:endParaRPr lang="en-US" altLang="ja-JP" dirty="0" smtClean="0"/>
          </a:p>
          <a:p>
            <a:pPr lvl="1"/>
            <a:r>
              <a:rPr lang="ja-JP" altLang="en-US" dirty="0" smtClean="0"/>
              <a:t>虐待を行った職員の資質によるものだけで発生したと考えず、職員全体・施設全体の問題として対応</a:t>
            </a:r>
            <a:endParaRPr lang="en-US" altLang="ja-JP" dirty="0" smtClean="0"/>
          </a:p>
          <a:p>
            <a:pPr lvl="1"/>
            <a:r>
              <a:rPr lang="ja-JP" altLang="en-US" dirty="0" smtClean="0"/>
              <a:t>虐待の事実は職員間で共有</a:t>
            </a:r>
            <a:endParaRPr lang="en-US" altLang="ja-JP" dirty="0" smtClean="0"/>
          </a:p>
          <a:p>
            <a:r>
              <a:rPr lang="ja-JP" altLang="en-US" dirty="0" smtClean="0"/>
              <a:t>相談者の保護</a:t>
            </a:r>
            <a:endParaRPr lang="en-US" altLang="ja-JP" dirty="0" smtClean="0"/>
          </a:p>
          <a:p>
            <a:pPr lvl="1"/>
            <a:r>
              <a:rPr lang="ja-JP" altLang="en-US" dirty="0" smtClean="0"/>
              <a:t>不利益な取扱いしない。また、受けないように配慮する</a:t>
            </a:r>
            <a:endParaRPr lang="en-US" altLang="ja-JP" dirty="0" smtClean="0"/>
          </a:p>
          <a:p>
            <a:endParaRPr kumimoji="1" lang="ja-JP" altLang="en-US" dirty="0"/>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52</a:t>
            </a:fld>
            <a:endParaRPr kumimoji="1" lang="ja-JP" altLang="en-US" dirty="0"/>
          </a:p>
        </p:txBody>
      </p:sp>
      <p:sp>
        <p:nvSpPr>
          <p:cNvPr id="3" name="コンテンツ プレースホルダ 2"/>
          <p:cNvSpPr>
            <a:spLocks noGrp="1"/>
          </p:cNvSpPr>
          <p:nvPr>
            <p:ph sz="quarter" idx="1"/>
          </p:nvPr>
        </p:nvSpPr>
        <p:spPr/>
        <p:txBody>
          <a:bodyPr/>
          <a:lstStyle/>
          <a:p>
            <a:r>
              <a:rPr lang="ja-JP" altLang="en-US" dirty="0" smtClean="0"/>
              <a:t>施設全体の取組み</a:t>
            </a:r>
            <a:endParaRPr lang="en-US" altLang="ja-JP" dirty="0" smtClean="0"/>
          </a:p>
          <a:p>
            <a:pPr lvl="1"/>
            <a:r>
              <a:rPr kumimoji="1" lang="ja-JP" altLang="en-US" dirty="0" smtClean="0"/>
              <a:t>管理者レベルのみで対応せず、施設全体となった取組みを行う</a:t>
            </a:r>
            <a:endParaRPr kumimoji="1" lang="en-US" altLang="ja-JP" dirty="0" smtClean="0"/>
          </a:p>
          <a:p>
            <a:pPr lvl="1"/>
            <a:r>
              <a:rPr lang="ja-JP" altLang="en-US" dirty="0" smtClean="0"/>
              <a:t>再発防止に向けた会議、研修の実施</a:t>
            </a:r>
            <a:endParaRPr lang="en-US" altLang="ja-JP" dirty="0" smtClean="0"/>
          </a:p>
          <a:p>
            <a:r>
              <a:rPr kumimoji="1" lang="ja-JP" altLang="en-US" dirty="0" smtClean="0"/>
              <a:t>行政への報告と協力</a:t>
            </a:r>
            <a:endParaRPr kumimoji="1" lang="en-US" altLang="ja-JP" dirty="0" smtClean="0"/>
          </a:p>
          <a:p>
            <a:pPr lvl="1"/>
            <a:r>
              <a:rPr lang="ja-JP" altLang="en-US" dirty="0" smtClean="0"/>
              <a:t>市町村に必ず通報する</a:t>
            </a:r>
            <a:endParaRPr lang="en-US" altLang="ja-JP" dirty="0" smtClean="0"/>
          </a:p>
          <a:p>
            <a:pPr lvl="1"/>
            <a:r>
              <a:rPr kumimoji="1" lang="ja-JP" altLang="en-US" dirty="0" smtClean="0"/>
              <a:t>市町村の調査に協力するように努める</a:t>
            </a:r>
            <a:endParaRPr kumimoji="1" lang="ja-JP" altLang="en-US" dirty="0"/>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再発防止に向けた取組み</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53</a:t>
            </a:fld>
            <a:endParaRPr kumimoji="1" lang="ja-JP" altLang="en-US" dirty="0"/>
          </a:p>
        </p:txBody>
      </p:sp>
      <p:sp>
        <p:nvSpPr>
          <p:cNvPr id="3" name="コンテンツ プレースホルダ 2"/>
          <p:cNvSpPr>
            <a:spLocks noGrp="1"/>
          </p:cNvSpPr>
          <p:nvPr>
            <p:ph sz="quarter" idx="1"/>
          </p:nvPr>
        </p:nvSpPr>
        <p:spPr/>
        <p:txBody>
          <a:bodyPr>
            <a:normAutofit/>
          </a:bodyPr>
          <a:lstStyle/>
          <a:p>
            <a:r>
              <a:rPr kumimoji="1" lang="ja-JP" altLang="en-US" dirty="0" smtClean="0"/>
              <a:t>虐待事例・発生原因の調査分析</a:t>
            </a:r>
            <a:endParaRPr kumimoji="1" lang="en-US" altLang="ja-JP" dirty="0" smtClean="0"/>
          </a:p>
          <a:p>
            <a:r>
              <a:rPr lang="ja-JP" altLang="en-US" dirty="0" smtClean="0"/>
              <a:t>再発防止に向けた職員会議等の活性化</a:t>
            </a:r>
            <a:endParaRPr lang="en-US" altLang="ja-JP" dirty="0" smtClean="0"/>
          </a:p>
          <a:p>
            <a:r>
              <a:rPr kumimoji="1" lang="ja-JP" altLang="en-US" dirty="0" smtClean="0"/>
              <a:t>苦情受付、処理体制の見直しと組織としての体制の明確化</a:t>
            </a:r>
            <a:endParaRPr kumimoji="1" lang="en-US" altLang="ja-JP" dirty="0" smtClean="0"/>
          </a:p>
          <a:p>
            <a:r>
              <a:rPr lang="ja-JP" altLang="en-US" dirty="0" smtClean="0"/>
              <a:t>個別ケアの充実</a:t>
            </a:r>
            <a:endParaRPr lang="en-US" altLang="ja-JP" dirty="0" smtClean="0"/>
          </a:p>
          <a:p>
            <a:r>
              <a:rPr kumimoji="1" lang="ja-JP" altLang="en-US" dirty="0" smtClean="0"/>
              <a:t>職場内研修の徹底</a:t>
            </a:r>
            <a:endParaRPr kumimoji="1" lang="en-US" altLang="ja-JP" dirty="0" smtClean="0"/>
          </a:p>
          <a:p>
            <a:r>
              <a:rPr lang="ja-JP" altLang="en-US" dirty="0" smtClean="0"/>
              <a:t>働きやすい職場環境の実現</a:t>
            </a:r>
            <a:endParaRPr lang="en-US" altLang="ja-JP" dirty="0" smtClean="0"/>
          </a:p>
          <a:p>
            <a:r>
              <a:rPr kumimoji="1" lang="ja-JP" altLang="en-US" dirty="0" smtClean="0"/>
              <a:t>開かれた施設づくり</a:t>
            </a:r>
            <a:endParaRPr kumimoji="1" lang="ja-JP" altLang="en-US" dirty="0"/>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参考資料</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54</a:t>
            </a:fld>
            <a:endParaRPr kumimoji="1" lang="ja-JP" altLang="en-US" dirty="0"/>
          </a:p>
        </p:txBody>
      </p:sp>
      <p:sp>
        <p:nvSpPr>
          <p:cNvPr id="3" name="コンテンツ プレースホルダ 2"/>
          <p:cNvSpPr>
            <a:spLocks noGrp="1"/>
          </p:cNvSpPr>
          <p:nvPr>
            <p:ph sz="quarter" idx="1"/>
          </p:nvPr>
        </p:nvSpPr>
        <p:spPr>
          <a:xfrm>
            <a:off x="457200" y="1340768"/>
            <a:ext cx="8229600" cy="4785395"/>
          </a:xfrm>
        </p:spPr>
        <p:txBody>
          <a:bodyPr>
            <a:noAutofit/>
          </a:bodyPr>
          <a:lstStyle/>
          <a:p>
            <a:r>
              <a:rPr kumimoji="1" lang="ja-JP" altLang="en-US" sz="2300" dirty="0" smtClean="0"/>
              <a:t>「市町村・都道府県における高齢者</a:t>
            </a:r>
            <a:r>
              <a:rPr lang="ja-JP" altLang="en-US" sz="2300" dirty="0" smtClean="0"/>
              <a:t>虐待への対応と</a:t>
            </a:r>
            <a:endParaRPr lang="en-US" altLang="ja-JP" sz="2300" dirty="0" smtClean="0"/>
          </a:p>
          <a:p>
            <a:pPr algn="r">
              <a:buNone/>
            </a:pPr>
            <a:r>
              <a:rPr lang="ja-JP" altLang="en-US" sz="2300" dirty="0" smtClean="0"/>
              <a:t>養護者支援について」　平成</a:t>
            </a:r>
            <a:r>
              <a:rPr lang="en-US" altLang="ja-JP" sz="2300" dirty="0" smtClean="0"/>
              <a:t>18</a:t>
            </a:r>
            <a:r>
              <a:rPr lang="ja-JP" altLang="en-US" sz="2300" dirty="0" smtClean="0"/>
              <a:t>年４月 厚生労働省老健局</a:t>
            </a:r>
            <a:endParaRPr lang="en-US" altLang="ja-JP" sz="2300" dirty="0" smtClean="0"/>
          </a:p>
          <a:p>
            <a:pPr algn="r">
              <a:buNone/>
            </a:pPr>
            <a:endParaRPr lang="en-US" altLang="ja-JP" sz="1100" dirty="0" smtClean="0"/>
          </a:p>
          <a:p>
            <a:r>
              <a:rPr kumimoji="1" lang="ja-JP" altLang="en-US" sz="2300" dirty="0" smtClean="0"/>
              <a:t>「市町村・都道府県のための養介護施設従事者等による高齢者虐待対応の手引き」</a:t>
            </a:r>
            <a:endParaRPr kumimoji="1" lang="en-US" altLang="ja-JP" sz="2300" dirty="0" smtClean="0"/>
          </a:p>
          <a:p>
            <a:pPr algn="r">
              <a:buNone/>
            </a:pPr>
            <a:r>
              <a:rPr kumimoji="1" lang="ja-JP" altLang="en-US" sz="2300" dirty="0" smtClean="0"/>
              <a:t>平成</a:t>
            </a:r>
            <a:r>
              <a:rPr kumimoji="1" lang="en-US" altLang="ja-JP" sz="2300" dirty="0" smtClean="0"/>
              <a:t>24</a:t>
            </a:r>
            <a:r>
              <a:rPr kumimoji="1" lang="ja-JP" altLang="en-US" sz="2300" dirty="0" smtClean="0"/>
              <a:t>年３月 社団法人 日本社会福祉士会</a:t>
            </a:r>
            <a:endParaRPr kumimoji="1" lang="en-US" altLang="ja-JP" sz="2300" dirty="0" smtClean="0"/>
          </a:p>
          <a:p>
            <a:pPr algn="r">
              <a:buNone/>
            </a:pPr>
            <a:endParaRPr kumimoji="1" lang="en-US" altLang="ja-JP" sz="1100" dirty="0" smtClean="0"/>
          </a:p>
          <a:p>
            <a:r>
              <a:rPr lang="ja-JP" altLang="en-US" sz="2300" dirty="0" smtClean="0"/>
              <a:t>「身体拘束ゼロへの手引き」</a:t>
            </a:r>
            <a:endParaRPr lang="en-US" altLang="ja-JP" sz="2300" dirty="0" smtClean="0"/>
          </a:p>
          <a:p>
            <a:pPr algn="r">
              <a:buNone/>
            </a:pPr>
            <a:r>
              <a:rPr lang="ja-JP" altLang="en-US" sz="2300" dirty="0" smtClean="0"/>
              <a:t>平成</a:t>
            </a:r>
            <a:r>
              <a:rPr lang="en-US" altLang="ja-JP" sz="2300" dirty="0" smtClean="0"/>
              <a:t>13</a:t>
            </a:r>
            <a:r>
              <a:rPr lang="ja-JP" altLang="en-US" sz="2300" dirty="0" smtClean="0"/>
              <a:t>年３月 厚生労働省「身体拘束ゼロ作戦推進会議」</a:t>
            </a:r>
            <a:endParaRPr lang="en-US" altLang="ja-JP" sz="2300" dirty="0" smtClean="0"/>
          </a:p>
          <a:p>
            <a:pPr algn="r">
              <a:buNone/>
            </a:pPr>
            <a:endParaRPr lang="en-US" altLang="ja-JP" sz="1100" dirty="0" smtClean="0"/>
          </a:p>
          <a:p>
            <a:r>
              <a:rPr lang="ja-JP" altLang="en-US" sz="2300" dirty="0" smtClean="0"/>
              <a:t>「高齢者・家族の心に耳を傾けるケアをめざして</a:t>
            </a:r>
            <a:endParaRPr lang="en-US" altLang="ja-JP" sz="2300" dirty="0" smtClean="0"/>
          </a:p>
          <a:p>
            <a:pPr algn="r">
              <a:buNone/>
            </a:pPr>
            <a:r>
              <a:rPr lang="ja-JP" altLang="en-US" sz="2300" dirty="0" smtClean="0"/>
              <a:t>～施設職員のための高齢者虐待防止の手引き～」</a:t>
            </a:r>
            <a:endParaRPr lang="en-US" altLang="ja-JP" sz="2300" dirty="0" smtClean="0"/>
          </a:p>
          <a:p>
            <a:pPr algn="r">
              <a:buNone/>
            </a:pPr>
            <a:r>
              <a:rPr lang="ja-JP" altLang="en-US" sz="2300" dirty="0" smtClean="0"/>
              <a:t>平成</a:t>
            </a:r>
            <a:r>
              <a:rPr lang="en-US" altLang="ja-JP" sz="2300" dirty="0" smtClean="0"/>
              <a:t>21</a:t>
            </a:r>
            <a:r>
              <a:rPr lang="ja-JP" altLang="en-US" sz="2300" dirty="0" smtClean="0"/>
              <a:t>年３月 神奈川県</a:t>
            </a:r>
            <a:endParaRPr kumimoji="1" lang="ja-JP" altLang="en-US" sz="2800"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養介護施設従事者等</a:t>
            </a:r>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6</a:t>
            </a:fld>
            <a:endParaRPr kumimoji="1" lang="ja-JP" altLang="en-US" dirty="0"/>
          </a:p>
        </p:txBody>
      </p:sp>
      <p:sp>
        <p:nvSpPr>
          <p:cNvPr id="3" name="コンテンツ プレースホルダ 2"/>
          <p:cNvSpPr>
            <a:spLocks noGrp="1"/>
          </p:cNvSpPr>
          <p:nvPr>
            <p:ph sz="quarter" idx="1"/>
          </p:nvPr>
        </p:nvSpPr>
        <p:spPr/>
        <p:txBody>
          <a:bodyPr/>
          <a:lstStyle/>
          <a:p>
            <a:pPr>
              <a:buNone/>
            </a:pPr>
            <a:r>
              <a:rPr kumimoji="1" lang="ja-JP" altLang="en-US" dirty="0" smtClean="0"/>
              <a:t>養介護施設・養介護事業とは</a:t>
            </a:r>
            <a:endParaRPr kumimoji="1" lang="en-US" altLang="ja-JP" dirty="0" smtClean="0"/>
          </a:p>
          <a:p>
            <a:pPr>
              <a:buNone/>
            </a:pPr>
            <a:endParaRPr kumimoji="1" lang="ja-JP" altLang="en-US" dirty="0"/>
          </a:p>
        </p:txBody>
      </p:sp>
      <p:graphicFrame>
        <p:nvGraphicFramePr>
          <p:cNvPr id="10" name="表 9"/>
          <p:cNvGraphicFramePr>
            <a:graphicFrameLocks noGrp="1"/>
          </p:cNvGraphicFramePr>
          <p:nvPr/>
        </p:nvGraphicFramePr>
        <p:xfrm>
          <a:off x="755576" y="2204864"/>
          <a:ext cx="7992888" cy="4032448"/>
        </p:xfrm>
        <a:graphic>
          <a:graphicData uri="http://schemas.openxmlformats.org/drawingml/2006/table">
            <a:tbl>
              <a:tblPr firstRow="1" bandRow="1">
                <a:tableStyleId>{5C22544A-7EE6-4342-B048-85BDC9FD1C3A}</a:tableStyleId>
              </a:tblPr>
              <a:tblGrid>
                <a:gridCol w="1656184"/>
                <a:gridCol w="2808312"/>
                <a:gridCol w="3528392"/>
              </a:tblGrid>
              <a:tr h="1335701">
                <a:tc>
                  <a:txBody>
                    <a:bodyPr/>
                    <a:lstStyle/>
                    <a:p>
                      <a:pPr algn="ctr"/>
                      <a:r>
                        <a:rPr kumimoji="1" lang="ja-JP" altLang="en-US" sz="2000" b="0" dirty="0" smtClean="0">
                          <a:solidFill>
                            <a:schemeClr val="tx1"/>
                          </a:solidFill>
                        </a:rPr>
                        <a:t>老人福祉法による規定</a:t>
                      </a:r>
                      <a:endParaRPr kumimoji="1" lang="ja-JP" altLang="en-US" sz="20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2000" b="0" dirty="0" smtClean="0">
                          <a:solidFill>
                            <a:schemeClr val="tx1"/>
                          </a:solidFill>
                        </a:rPr>
                        <a:t>老人福祉施設</a:t>
                      </a:r>
                      <a:endParaRPr kumimoji="1" lang="en-US" altLang="ja-JP" sz="2000" b="0" dirty="0" smtClean="0">
                        <a:solidFill>
                          <a:schemeClr val="tx1"/>
                        </a:solidFill>
                      </a:endParaRPr>
                    </a:p>
                    <a:p>
                      <a:r>
                        <a:rPr kumimoji="1" lang="ja-JP" altLang="en-US" sz="2000" b="0" dirty="0" smtClean="0">
                          <a:solidFill>
                            <a:schemeClr val="tx1"/>
                          </a:solidFill>
                        </a:rPr>
                        <a:t>有料老人ホーム</a:t>
                      </a:r>
                      <a:endParaRPr kumimoji="1" lang="en-US" altLang="ja-JP" sz="2000" b="0" dirty="0" smtClean="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2000" b="0" dirty="0" smtClean="0">
                          <a:solidFill>
                            <a:schemeClr val="tx1"/>
                          </a:solidFill>
                        </a:rPr>
                        <a:t>老人居宅生活支援事業</a:t>
                      </a:r>
                      <a:endParaRPr kumimoji="1" lang="en-US" altLang="ja-JP" sz="2000" b="0" dirty="0" smtClean="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696747">
                <a:tc>
                  <a:txBody>
                    <a:bodyPr/>
                    <a:lstStyle/>
                    <a:p>
                      <a:pPr algn="ctr"/>
                      <a:r>
                        <a:rPr kumimoji="1" lang="ja-JP" altLang="en-US" sz="2000" b="0" dirty="0" smtClean="0">
                          <a:solidFill>
                            <a:schemeClr val="tx1"/>
                          </a:solidFill>
                        </a:rPr>
                        <a:t>介護保険法による規定</a:t>
                      </a:r>
                      <a:endParaRPr kumimoji="1" lang="ja-JP" altLang="en-US" sz="20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2000" b="0" dirty="0" smtClean="0">
                          <a:solidFill>
                            <a:schemeClr val="tx1"/>
                          </a:solidFill>
                        </a:rPr>
                        <a:t>介護老人福祉施設</a:t>
                      </a:r>
                      <a:endParaRPr kumimoji="1" lang="en-US" altLang="ja-JP" sz="2000" b="0" dirty="0" smtClean="0">
                        <a:solidFill>
                          <a:schemeClr val="tx1"/>
                        </a:solidFill>
                      </a:endParaRPr>
                    </a:p>
                    <a:p>
                      <a:r>
                        <a:rPr kumimoji="1" lang="ja-JP" altLang="en-US" sz="2000" b="0" dirty="0" smtClean="0">
                          <a:solidFill>
                            <a:schemeClr val="tx1"/>
                          </a:solidFill>
                        </a:rPr>
                        <a:t>介護老人保健施設</a:t>
                      </a:r>
                      <a:endParaRPr kumimoji="1" lang="en-US" altLang="ja-JP" sz="2000" b="0" dirty="0" smtClean="0">
                        <a:solidFill>
                          <a:schemeClr val="tx1"/>
                        </a:solidFill>
                      </a:endParaRPr>
                    </a:p>
                    <a:p>
                      <a:r>
                        <a:rPr kumimoji="1" lang="ja-JP" altLang="en-US" sz="2000" b="0" dirty="0" smtClean="0">
                          <a:solidFill>
                            <a:schemeClr val="tx1"/>
                          </a:solidFill>
                        </a:rPr>
                        <a:t>介護療養型医療施設</a:t>
                      </a:r>
                      <a:endParaRPr kumimoji="1" lang="en-US" altLang="ja-JP" sz="2000" b="0" dirty="0" smtClean="0">
                        <a:solidFill>
                          <a:schemeClr val="tx1"/>
                        </a:solidFill>
                      </a:endParaRPr>
                    </a:p>
                    <a:p>
                      <a:r>
                        <a:rPr kumimoji="1" lang="ja-JP" altLang="en-US" sz="2000" b="0" dirty="0" smtClean="0">
                          <a:solidFill>
                            <a:schemeClr val="tx1"/>
                          </a:solidFill>
                        </a:rPr>
                        <a:t>地域密着型</a:t>
                      </a:r>
                      <a:endParaRPr kumimoji="1" lang="en-US" altLang="ja-JP" sz="2000" b="0" dirty="0" smtClean="0">
                        <a:solidFill>
                          <a:schemeClr val="tx1"/>
                        </a:solidFill>
                      </a:endParaRPr>
                    </a:p>
                    <a:p>
                      <a:r>
                        <a:rPr kumimoji="1" lang="ja-JP" altLang="en-US" sz="2000" b="0" dirty="0" smtClean="0">
                          <a:solidFill>
                            <a:schemeClr val="tx1"/>
                          </a:solidFill>
                        </a:rPr>
                        <a:t>　　介護老人福祉施設</a:t>
                      </a:r>
                      <a:endParaRPr kumimoji="1" lang="en-US" altLang="ja-JP" sz="2000" b="0" dirty="0" smtClean="0">
                        <a:solidFill>
                          <a:schemeClr val="tx1"/>
                        </a:solidFill>
                      </a:endParaRPr>
                    </a:p>
                    <a:p>
                      <a:r>
                        <a:rPr kumimoji="1" lang="ja-JP" altLang="en-US" sz="2000" b="0" dirty="0" smtClean="0">
                          <a:solidFill>
                            <a:schemeClr val="tx1"/>
                          </a:solidFill>
                        </a:rPr>
                        <a:t>地域包括支援センター</a:t>
                      </a:r>
                      <a:endParaRPr kumimoji="1" lang="ja-JP" altLang="en-US" sz="20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2000" b="0" dirty="0" smtClean="0">
                          <a:solidFill>
                            <a:schemeClr val="tx1"/>
                          </a:solidFill>
                        </a:rPr>
                        <a:t>居宅サービス事業</a:t>
                      </a:r>
                      <a:endParaRPr kumimoji="1" lang="en-US" altLang="ja-JP" sz="2000" b="0" dirty="0" smtClean="0">
                        <a:solidFill>
                          <a:schemeClr val="tx1"/>
                        </a:solidFill>
                      </a:endParaRPr>
                    </a:p>
                    <a:p>
                      <a:r>
                        <a:rPr kumimoji="1" lang="ja-JP" altLang="en-US" sz="2000" b="0" dirty="0" smtClean="0">
                          <a:solidFill>
                            <a:schemeClr val="tx1"/>
                          </a:solidFill>
                        </a:rPr>
                        <a:t>地域密着型サービス事業</a:t>
                      </a:r>
                      <a:endParaRPr kumimoji="1" lang="en-US" altLang="ja-JP" sz="2000" b="0" dirty="0" smtClean="0">
                        <a:solidFill>
                          <a:schemeClr val="tx1"/>
                        </a:solidFill>
                      </a:endParaRPr>
                    </a:p>
                    <a:p>
                      <a:r>
                        <a:rPr kumimoji="1" lang="ja-JP" altLang="en-US" sz="2000" b="0" dirty="0" smtClean="0">
                          <a:solidFill>
                            <a:schemeClr val="tx1"/>
                          </a:solidFill>
                        </a:rPr>
                        <a:t>居宅介護支援事業</a:t>
                      </a:r>
                      <a:endParaRPr kumimoji="1" lang="en-US" altLang="ja-JP" sz="2000" b="0" dirty="0" smtClean="0">
                        <a:solidFill>
                          <a:schemeClr val="tx1"/>
                        </a:solidFill>
                      </a:endParaRPr>
                    </a:p>
                    <a:p>
                      <a:r>
                        <a:rPr kumimoji="1" lang="ja-JP" altLang="en-US" sz="2000" b="0" dirty="0" smtClean="0">
                          <a:solidFill>
                            <a:schemeClr val="tx1"/>
                          </a:solidFill>
                        </a:rPr>
                        <a:t>介護予防サービス事業</a:t>
                      </a:r>
                      <a:endParaRPr kumimoji="1" lang="en-US" altLang="ja-JP" sz="2000" b="0" dirty="0" smtClean="0">
                        <a:solidFill>
                          <a:schemeClr val="tx1"/>
                        </a:solidFill>
                      </a:endParaRPr>
                    </a:p>
                    <a:p>
                      <a:r>
                        <a:rPr kumimoji="1" lang="ja-JP" altLang="en-US" sz="2000" b="0" dirty="0" smtClean="0">
                          <a:solidFill>
                            <a:schemeClr val="tx1"/>
                          </a:solidFill>
                        </a:rPr>
                        <a:t>地域密着型</a:t>
                      </a:r>
                      <a:endParaRPr kumimoji="1" lang="en-US" altLang="ja-JP" sz="2000" b="0" dirty="0" smtClean="0">
                        <a:solidFill>
                          <a:schemeClr val="tx1"/>
                        </a:solidFill>
                      </a:endParaRPr>
                    </a:p>
                    <a:p>
                      <a:r>
                        <a:rPr kumimoji="1" lang="ja-JP" altLang="en-US" sz="2000" b="0" dirty="0" smtClean="0">
                          <a:solidFill>
                            <a:schemeClr val="tx1"/>
                          </a:solidFill>
                        </a:rPr>
                        <a:t>　　　介護予防サービス事業</a:t>
                      </a:r>
                      <a:endParaRPr kumimoji="1" lang="en-US" altLang="ja-JP" sz="2000" b="0" dirty="0" smtClean="0">
                        <a:solidFill>
                          <a:schemeClr val="tx1"/>
                        </a:solidFill>
                      </a:endParaRPr>
                    </a:p>
                    <a:p>
                      <a:r>
                        <a:rPr kumimoji="1" lang="ja-JP" altLang="en-US" sz="2000" b="0" dirty="0" smtClean="0">
                          <a:solidFill>
                            <a:schemeClr val="tx1"/>
                          </a:solidFill>
                        </a:rPr>
                        <a:t>介護予防支援事業</a:t>
                      </a:r>
                      <a:endParaRPr kumimoji="1" lang="ja-JP" altLang="en-US" sz="20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7</a:t>
            </a:fld>
            <a:endParaRPr kumimoji="1" lang="ja-JP" altLang="en-US" dirty="0"/>
          </a:p>
        </p:txBody>
      </p:sp>
      <p:sp>
        <p:nvSpPr>
          <p:cNvPr id="2" name="タイトル 1"/>
          <p:cNvSpPr>
            <a:spLocks noGrp="1"/>
          </p:cNvSpPr>
          <p:nvPr>
            <p:ph type="ctrTitle"/>
          </p:nvPr>
        </p:nvSpPr>
        <p:spPr/>
        <p:txBody>
          <a:bodyPr/>
          <a:lstStyle/>
          <a:p>
            <a:r>
              <a:rPr kumimoji="1" lang="ja-JP" altLang="en-US" dirty="0" smtClean="0"/>
              <a:t>高齢者虐待の内容</a:t>
            </a:r>
            <a:endParaRPr kumimoji="1" lang="ja-JP" alt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養介護施設従事者等による</a:t>
            </a:r>
            <a:r>
              <a:rPr kumimoji="1" lang="en-US" altLang="ja-JP" dirty="0" smtClean="0"/>
              <a:t/>
            </a:r>
            <a:br>
              <a:rPr kumimoji="1" lang="en-US" altLang="ja-JP" dirty="0" smtClean="0"/>
            </a:br>
            <a:r>
              <a:rPr kumimoji="1" lang="ja-JP" altLang="en-US" dirty="0" smtClean="0"/>
              <a:t>高齢者虐待の内容</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8</a:t>
            </a:fld>
            <a:endParaRPr kumimoji="1" lang="ja-JP" altLang="en-US" dirty="0"/>
          </a:p>
        </p:txBody>
      </p:sp>
      <p:sp>
        <p:nvSpPr>
          <p:cNvPr id="3" name="コンテンツ プレースホルダ 2"/>
          <p:cNvSpPr>
            <a:spLocks noGrp="1"/>
          </p:cNvSpPr>
          <p:nvPr>
            <p:ph sz="quarter" idx="1"/>
          </p:nvPr>
        </p:nvSpPr>
        <p:spPr/>
        <p:txBody>
          <a:bodyPr/>
          <a:lstStyle/>
          <a:p>
            <a:pPr>
              <a:buNone/>
            </a:pPr>
            <a:r>
              <a:rPr kumimoji="1" lang="ja-JP" altLang="en-US" dirty="0" smtClean="0"/>
              <a:t>高齢者虐待防止法での定義</a:t>
            </a:r>
            <a:endParaRPr kumimoji="1" lang="en-US" altLang="ja-JP" dirty="0" smtClean="0"/>
          </a:p>
          <a:p>
            <a:r>
              <a:rPr kumimoji="1" lang="ja-JP" altLang="en-US" dirty="0" smtClean="0"/>
              <a:t>身体的虐待</a:t>
            </a:r>
            <a:endParaRPr kumimoji="1" lang="en-US" altLang="ja-JP" dirty="0" smtClean="0"/>
          </a:p>
          <a:p>
            <a:r>
              <a:rPr lang="ja-JP" altLang="en-US" dirty="0" smtClean="0"/>
              <a:t>介護・世話の放棄放任（ネグレクト）</a:t>
            </a:r>
            <a:endParaRPr lang="en-US" altLang="ja-JP" dirty="0" smtClean="0"/>
          </a:p>
          <a:p>
            <a:r>
              <a:rPr kumimoji="1" lang="ja-JP" altLang="en-US" dirty="0" smtClean="0"/>
              <a:t>心理的虐待</a:t>
            </a:r>
            <a:endParaRPr kumimoji="1" lang="en-US" altLang="ja-JP" dirty="0" smtClean="0"/>
          </a:p>
          <a:p>
            <a:r>
              <a:rPr lang="ja-JP" altLang="en-US" dirty="0" smtClean="0"/>
              <a:t>性的虐待</a:t>
            </a:r>
            <a:endParaRPr lang="en-US" altLang="ja-JP" dirty="0" smtClean="0"/>
          </a:p>
          <a:p>
            <a:r>
              <a:rPr kumimoji="1" lang="ja-JP" altLang="en-US" dirty="0" smtClean="0"/>
              <a:t>経済的虐待</a:t>
            </a:r>
            <a:endParaRPr kumimoji="1" lang="en-US" altLang="ja-JP" smtClean="0"/>
          </a:p>
          <a:p>
            <a:endParaRPr kumimoji="1" lang="ja-JP" alt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身体的虐待</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9</a:t>
            </a:fld>
            <a:endParaRPr kumimoji="1" lang="ja-JP" altLang="en-US" dirty="0"/>
          </a:p>
        </p:txBody>
      </p:sp>
      <p:sp>
        <p:nvSpPr>
          <p:cNvPr id="3" name="コンテンツ プレースホルダ 2"/>
          <p:cNvSpPr>
            <a:spLocks noGrp="1"/>
          </p:cNvSpPr>
          <p:nvPr>
            <p:ph sz="quarter" idx="1"/>
          </p:nvPr>
        </p:nvSpPr>
        <p:spPr/>
        <p:txBody>
          <a:bodyPr>
            <a:noAutofit/>
          </a:bodyPr>
          <a:lstStyle/>
          <a:p>
            <a:r>
              <a:rPr kumimoji="1" lang="ja-JP" altLang="en-US" dirty="0" smtClean="0"/>
              <a:t>高齢者の身体に外傷が生じ、又は生じる恐れのある暴行を加えること。</a:t>
            </a:r>
            <a:endParaRPr kumimoji="1" lang="en-US" altLang="ja-JP" dirty="0" smtClean="0"/>
          </a:p>
          <a:p>
            <a:endParaRPr lang="en-US" altLang="ja-JP" sz="1100" dirty="0" smtClean="0"/>
          </a:p>
          <a:p>
            <a:pPr>
              <a:buNone/>
            </a:pPr>
            <a:r>
              <a:rPr lang="ja-JP" altLang="en-US" sz="2400" dirty="0" smtClean="0"/>
              <a:t>①暴力行為</a:t>
            </a:r>
            <a:endParaRPr lang="en-US" altLang="ja-JP" sz="2400" dirty="0" smtClean="0"/>
          </a:p>
          <a:p>
            <a:pPr>
              <a:buNone/>
            </a:pPr>
            <a:r>
              <a:rPr lang="ja-JP" altLang="en-US" sz="2400" dirty="0" smtClean="0"/>
              <a:t>②本人の利益にならない強制による行為、代替方法を検討せずに高齢者を乱暴に扱う行為</a:t>
            </a:r>
            <a:endParaRPr lang="en-US" altLang="ja-JP" sz="2400" dirty="0" smtClean="0"/>
          </a:p>
          <a:p>
            <a:pPr>
              <a:buNone/>
            </a:pPr>
            <a:r>
              <a:rPr lang="ja-JP" altLang="en-US" sz="2400" dirty="0" smtClean="0"/>
              <a:t>③「緊急やむを得ない」場合以外の身体拘束・抑制</a:t>
            </a:r>
            <a:endParaRPr lang="en-US" altLang="ja-JP" sz="2400" dirty="0" smtClean="0"/>
          </a:p>
          <a:p>
            <a:pPr>
              <a:buNone/>
            </a:pPr>
            <a:endParaRPr lang="en-US" altLang="ja-JP" sz="2400" dirty="0" smtClean="0"/>
          </a:p>
          <a:p>
            <a:pPr>
              <a:buNone/>
            </a:pPr>
            <a:endParaRPr lang="en-US" altLang="ja-JP" sz="2400" dirty="0" smtClean="0"/>
          </a:p>
          <a:p>
            <a:pPr marL="0" indent="0">
              <a:buNone/>
            </a:pPr>
            <a:r>
              <a:rPr lang="ja-JP" altLang="en-US" sz="2000" dirty="0" smtClean="0"/>
              <a:t>数字の内容は、社団法人日本社会福祉士会「市町村・都道府県のための養介護施設従事者等による高齢者虐待防止の手引き」よる</a:t>
            </a:r>
            <a:endParaRPr lang="en-US" altLang="ja-JP" sz="2000" dirty="0" smtClean="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ジャパネスク">
  <a:themeElements>
    <a:clrScheme name="エコロジー">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ジャパネスク">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ジャパネスク">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ひらめき">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1876</TotalTime>
  <Words>9407</Words>
  <Application>Microsoft Office PowerPoint</Application>
  <PresentationFormat>画面に合わせる (4:3)</PresentationFormat>
  <Paragraphs>747</Paragraphs>
  <Slides>54</Slides>
  <Notes>54</Notes>
  <HiddenSlides>0</HiddenSlides>
  <MMClips>0</MMClips>
  <ScaleCrop>false</ScaleCrop>
  <HeadingPairs>
    <vt:vector size="4" baseType="variant">
      <vt:variant>
        <vt:lpstr>テーマ</vt:lpstr>
      </vt:variant>
      <vt:variant>
        <vt:i4>1</vt:i4>
      </vt:variant>
      <vt:variant>
        <vt:lpstr>スライド タイトル</vt:lpstr>
      </vt:variant>
      <vt:variant>
        <vt:i4>54</vt:i4>
      </vt:variant>
    </vt:vector>
  </HeadingPairs>
  <TitlesOfParts>
    <vt:vector size="55" baseType="lpstr">
      <vt:lpstr>ジャパネスク</vt:lpstr>
      <vt:lpstr>高齢者の権利擁護のための 研修プログラム リーダー・管理者向け</vt:lpstr>
      <vt:lpstr>内容</vt:lpstr>
      <vt:lpstr>高齢者虐待防止法</vt:lpstr>
      <vt:lpstr>高齢者虐待防止法</vt:lpstr>
      <vt:lpstr>高齢者虐待防止法の趣旨</vt:lpstr>
      <vt:lpstr>養介護施設従事者等</vt:lpstr>
      <vt:lpstr>高齢者虐待の内容</vt:lpstr>
      <vt:lpstr>養介護施設従事者等による 高齢者虐待の内容</vt:lpstr>
      <vt:lpstr>身体的虐待</vt:lpstr>
      <vt:lpstr>ネグレクト</vt:lpstr>
      <vt:lpstr>心理的虐待</vt:lpstr>
      <vt:lpstr>性的虐待</vt:lpstr>
      <vt:lpstr>経済的虐待</vt:lpstr>
      <vt:lpstr>高齢者虐待の捉え方</vt:lpstr>
      <vt:lpstr>スライド 15</vt:lpstr>
      <vt:lpstr>身体拘束</vt:lpstr>
      <vt:lpstr>身体拘束の内容　11項目</vt:lpstr>
      <vt:lpstr>スライド 18</vt:lpstr>
      <vt:lpstr>スライド 19</vt:lpstr>
      <vt:lpstr>緊急やむを得ない場合</vt:lpstr>
      <vt:lpstr>慎重な手続きが必要</vt:lpstr>
      <vt:lpstr>養介護施設・事業者の責務</vt:lpstr>
      <vt:lpstr>通報に係る守秘義務</vt:lpstr>
      <vt:lpstr>市町村等の守秘義務</vt:lpstr>
      <vt:lpstr>通報者の保護</vt:lpstr>
      <vt:lpstr>通報を受けた市町村等の役割</vt:lpstr>
      <vt:lpstr>施設職員のための 高齢者虐待防止の手引き</vt:lpstr>
      <vt:lpstr>作成の目的</vt:lpstr>
      <vt:lpstr>高齢者・家族が感じていること</vt:lpstr>
      <vt:lpstr>スライド 30</vt:lpstr>
      <vt:lpstr>スライド 31</vt:lpstr>
      <vt:lpstr>快適なケアを実現するために</vt:lpstr>
      <vt:lpstr>神奈川県が目指すケアの姿</vt:lpstr>
      <vt:lpstr>高齢者虐待が発生する要因</vt:lpstr>
      <vt:lpstr>高齢者虐待や不適切なケアを 防ぐためには（未然防止）</vt:lpstr>
      <vt:lpstr>スライド 36</vt:lpstr>
      <vt:lpstr>スライド 37</vt:lpstr>
      <vt:lpstr>スライド 38</vt:lpstr>
      <vt:lpstr>スライド 39</vt:lpstr>
      <vt:lpstr>手引きの活用</vt:lpstr>
      <vt:lpstr>職員研修</vt:lpstr>
      <vt:lpstr>研修実施のポイント</vt:lpstr>
      <vt:lpstr>自己点検シートの活用</vt:lpstr>
      <vt:lpstr>虐待が発生したら （事後対応）</vt:lpstr>
      <vt:lpstr>注意点</vt:lpstr>
      <vt:lpstr>虐待発生前の対応</vt:lpstr>
      <vt:lpstr>発生時の対応：例</vt:lpstr>
      <vt:lpstr>市町村への通報</vt:lpstr>
      <vt:lpstr>施設管理者としての責務</vt:lpstr>
      <vt:lpstr>スライド 50</vt:lpstr>
      <vt:lpstr>スライド 51</vt:lpstr>
      <vt:lpstr>スライド 52</vt:lpstr>
      <vt:lpstr>再発防止に向けた取組み</vt:lpstr>
      <vt:lpstr>参考資料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高齢者の権利擁護について</dc:title>
  <dc:creator>長澤 忠行</dc:creator>
  <cp:lastModifiedBy>user</cp:lastModifiedBy>
  <cp:revision>227</cp:revision>
  <dcterms:created xsi:type="dcterms:W3CDTF">2014-01-29T00:58:06Z</dcterms:created>
  <dcterms:modified xsi:type="dcterms:W3CDTF">2016-11-08T05:20:59Z</dcterms:modified>
</cp:coreProperties>
</file>