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96" r:id="rId3"/>
    <p:sldId id="297" r:id="rId4"/>
    <p:sldId id="298" r:id="rId5"/>
    <p:sldId id="301" r:id="rId6"/>
    <p:sldId id="302" r:id="rId7"/>
    <p:sldId id="303" r:id="rId8"/>
    <p:sldId id="312" r:id="rId9"/>
    <p:sldId id="306" r:id="rId10"/>
    <p:sldId id="311" r:id="rId11"/>
    <p:sldId id="313" r:id="rId1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900" autoAdjust="0"/>
  </p:normalViewPr>
  <p:slideViewPr>
    <p:cSldViewPr>
      <p:cViewPr>
        <p:scale>
          <a:sx n="50" d="100"/>
          <a:sy n="50" d="100"/>
        </p:scale>
        <p:origin x="-1956" y="-66"/>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932" y="2832"/>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1B38E4B9-9DD4-4359-AA59-C6A0208D4D50}"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3D12A826-B732-4207-89FA-E75021E4AC3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F0FF1C-5202-4C2E-A04B-249D5FB4E1AF}"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4CD0239-BD31-4AAB-80A7-453A30C0B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buFont typeface="Arial" pitchFamily="34" charset="0"/>
      <a:buChar char="•"/>
      <a:defRPr kumimoji="1" sz="1200" kern="1200">
        <a:solidFill>
          <a:schemeClr val="tx1"/>
        </a:solidFill>
        <a:latin typeface="+mn-lt"/>
        <a:ea typeface="+mn-ea"/>
        <a:cs typeface="+mn-cs"/>
      </a:defRPr>
    </a:lvl1pPr>
    <a:lvl2pPr marL="87313" indent="88900" algn="l" defTabSz="914400" rtl="0" eaLnBrk="1" latinLnBrk="0" hangingPunct="1">
      <a:buFont typeface="Arial" pitchFamily="34" charset="0"/>
      <a:buChar char="–"/>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研修４のねらい</a:t>
            </a:r>
            <a:r>
              <a:rPr kumimoji="1" lang="en-US" altLang="ja-JP" b="1" dirty="0" smtClean="0"/>
              <a:t>】</a:t>
            </a:r>
          </a:p>
          <a:p>
            <a:r>
              <a:rPr kumimoji="1" lang="ja-JP" altLang="en-US" dirty="0" smtClean="0"/>
              <a:t>ここでは、「施設職員のための高齢者虐待防止の手引き」の第４章の内容である、「高齢者虐待や不適切なケアが起こってしまった時は」について説明をします。</a:t>
            </a:r>
            <a:endParaRPr kumimoji="1" lang="en-US" altLang="ja-JP" dirty="0" smtClean="0"/>
          </a:p>
          <a:p>
            <a:r>
              <a:rPr kumimoji="1" lang="ja-JP" altLang="en-US" dirty="0" smtClean="0"/>
              <a:t>高齢者虐待が発生した場合の</a:t>
            </a:r>
            <a:r>
              <a:rPr kumimoji="1" lang="ja-JP" altLang="en-US" b="1" u="sng" dirty="0" smtClean="0"/>
              <a:t>事後対応</a:t>
            </a:r>
            <a:r>
              <a:rPr kumimoji="1" lang="ja-JP" altLang="en-US" dirty="0" smtClean="0"/>
              <a:t>と</a:t>
            </a:r>
            <a:r>
              <a:rPr kumimoji="1" lang="ja-JP" altLang="en-US" b="1" u="sng" dirty="0" smtClean="0"/>
              <a:t>再発防止</a:t>
            </a:r>
            <a:r>
              <a:rPr kumimoji="1" lang="ja-JP" altLang="en-US" dirty="0" smtClean="0"/>
              <a:t>に向けた対応方法について理解します。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62500" lnSpcReduction="20000"/>
          </a:bodyPr>
          <a:lstStyle/>
          <a:p>
            <a:pPr>
              <a:buNone/>
            </a:pPr>
            <a:r>
              <a:rPr kumimoji="1" lang="en-US" altLang="ja-JP" sz="1200" b="1" dirty="0" smtClean="0"/>
              <a:t>【</a:t>
            </a:r>
            <a:r>
              <a:rPr kumimoji="1" lang="ja-JP" altLang="en-US" sz="1700" b="1" dirty="0" smtClean="0"/>
              <a:t>再発防止に向けた取組み</a:t>
            </a:r>
            <a:r>
              <a:rPr kumimoji="1" lang="en-US" altLang="ja-JP" sz="1700" b="1" dirty="0" smtClean="0"/>
              <a:t>】</a:t>
            </a:r>
          </a:p>
          <a:p>
            <a:pPr>
              <a:buNone/>
            </a:pPr>
            <a:endParaRPr kumimoji="1" lang="en-US" altLang="ja-JP" sz="1700" dirty="0" smtClean="0"/>
          </a:p>
          <a:p>
            <a:pPr>
              <a:buNone/>
            </a:pPr>
            <a:r>
              <a:rPr kumimoji="1" lang="ja-JP" altLang="en-US" sz="1700" b="1" u="sng" dirty="0" smtClean="0"/>
              <a:t>１　虐待事例、発生原因の調査分析</a:t>
            </a:r>
            <a:endParaRPr kumimoji="1" lang="en-US" altLang="ja-JP" sz="1700" b="1" u="sng" dirty="0" smtClean="0"/>
          </a:p>
          <a:p>
            <a:pPr>
              <a:buNone/>
            </a:pPr>
            <a:endParaRPr kumimoji="1" lang="en-US" altLang="ja-JP" sz="1700" b="1" dirty="0" smtClean="0"/>
          </a:p>
          <a:p>
            <a:pPr>
              <a:buNone/>
            </a:pPr>
            <a:r>
              <a:rPr kumimoji="1" lang="ja-JP" altLang="en-US" sz="1700" dirty="0" smtClean="0"/>
              <a:t>　　・虐待を受けた</a:t>
            </a:r>
            <a:r>
              <a:rPr kumimoji="1" lang="ja-JP" altLang="en-US" sz="1700" b="1" u="sng" dirty="0" smtClean="0"/>
              <a:t>利用者の状況（認知症の有無、高齢者自身の言動や暴力、身体の状況など）をきちんと確認</a:t>
            </a:r>
            <a:r>
              <a:rPr kumimoji="1" lang="ja-JP" altLang="en-US" sz="1700" dirty="0" smtClean="0"/>
              <a:t>します。</a:t>
            </a:r>
            <a:endParaRPr kumimoji="1" lang="en-US" altLang="ja-JP" sz="1700" dirty="0" smtClean="0"/>
          </a:p>
          <a:p>
            <a:pPr>
              <a:buNone/>
            </a:pPr>
            <a:r>
              <a:rPr kumimoji="1" lang="ja-JP" altLang="en-US" sz="1700" dirty="0" smtClean="0"/>
              <a:t>　　・</a:t>
            </a:r>
            <a:r>
              <a:rPr kumimoji="1" lang="ja-JP" altLang="en-US" sz="1700" b="1" u="sng" dirty="0" smtClean="0"/>
              <a:t>発生要因</a:t>
            </a:r>
            <a:r>
              <a:rPr kumimoji="1" lang="ja-JP" altLang="en-US" sz="1700" dirty="0" smtClean="0"/>
              <a:t>として、職員の人権意識の欠如、施設の管理不行き届きなどを</a:t>
            </a:r>
            <a:r>
              <a:rPr kumimoji="1" lang="ja-JP" altLang="en-US" sz="1700" b="1" u="sng" dirty="0" smtClean="0"/>
              <a:t>分析</a:t>
            </a:r>
            <a:r>
              <a:rPr kumimoji="1" lang="ja-JP" altLang="en-US" sz="1700" dirty="0" smtClean="0"/>
              <a:t>し、理解します。</a:t>
            </a:r>
            <a:endParaRPr kumimoji="1" lang="en-US" altLang="ja-JP" sz="1700" dirty="0" smtClean="0"/>
          </a:p>
          <a:p>
            <a:pPr>
              <a:buNone/>
            </a:pPr>
            <a:r>
              <a:rPr kumimoji="1" lang="ja-JP" altLang="en-US" sz="1700" dirty="0" smtClean="0"/>
              <a:t>　　・そのうえで、施設において</a:t>
            </a:r>
            <a:r>
              <a:rPr kumimoji="1" lang="ja-JP" altLang="en-US" sz="1700" b="1" u="sng" dirty="0" smtClean="0"/>
              <a:t>具体的にどのような取組みができるかを検討</a:t>
            </a:r>
            <a:r>
              <a:rPr kumimoji="1" lang="ja-JP" altLang="en-US" sz="1700" dirty="0" smtClean="0"/>
              <a:t>していきます。</a:t>
            </a:r>
            <a:endParaRPr kumimoji="1" lang="en-US" altLang="ja-JP" sz="1700" dirty="0" smtClean="0"/>
          </a:p>
          <a:p>
            <a:endParaRPr kumimoji="1" lang="en-US" altLang="ja-JP" sz="1700" dirty="0" smtClean="0"/>
          </a:p>
          <a:p>
            <a:pPr>
              <a:buNone/>
            </a:pPr>
            <a:r>
              <a:rPr kumimoji="1" lang="ja-JP" altLang="en-US" sz="1700" b="1" u="sng" dirty="0" smtClean="0"/>
              <a:t>２　再発防止に向けた職員会議の活性化</a:t>
            </a:r>
            <a:endParaRPr kumimoji="1" lang="en-US" altLang="ja-JP" sz="1700" b="1" u="sng" dirty="0" smtClean="0"/>
          </a:p>
          <a:p>
            <a:pPr>
              <a:buNone/>
            </a:pPr>
            <a:endParaRPr kumimoji="1" lang="en-US" altLang="ja-JP" sz="1700" b="1" dirty="0" smtClean="0"/>
          </a:p>
          <a:p>
            <a:pPr>
              <a:buNone/>
            </a:pPr>
            <a:r>
              <a:rPr kumimoji="1" lang="ja-JP" altLang="en-US" sz="1700" dirty="0" smtClean="0"/>
              <a:t>　　・再発防止に向けて職員、管理者が一体となって、積極的に高齢者虐待防止について</a:t>
            </a:r>
            <a:r>
              <a:rPr kumimoji="1" lang="ja-JP" altLang="en-US" sz="1700" b="1" u="sng" dirty="0" smtClean="0"/>
              <a:t>会議を開催</a:t>
            </a:r>
            <a:r>
              <a:rPr kumimoji="1" lang="ja-JP" altLang="en-US" sz="1700" dirty="0" smtClean="0"/>
              <a:t>したり、</a:t>
            </a:r>
            <a:r>
              <a:rPr kumimoji="1" lang="ja-JP" altLang="en-US" sz="1700" b="1" u="sng" dirty="0" smtClean="0"/>
              <a:t>事例の分析</a:t>
            </a:r>
            <a:r>
              <a:rPr kumimoji="1" lang="ja-JP" altLang="en-US" sz="1700" dirty="0" smtClean="0"/>
              <a:t>、</a:t>
            </a:r>
            <a:r>
              <a:rPr kumimoji="1" lang="ja-JP" altLang="en-US" sz="1700" b="1" u="sng" dirty="0" smtClean="0"/>
              <a:t>研修の企画</a:t>
            </a:r>
            <a:r>
              <a:rPr kumimoji="1" lang="ja-JP" altLang="en-US" sz="1700" dirty="0" smtClean="0"/>
              <a:t>、</a:t>
            </a:r>
            <a:r>
              <a:rPr kumimoji="1" lang="ja-JP" altLang="en-US" sz="1700" b="1" u="sng" dirty="0" smtClean="0"/>
              <a:t>対応マニュアルの内容について検討</a:t>
            </a:r>
            <a:r>
              <a:rPr kumimoji="1" lang="ja-JP" altLang="en-US" sz="1700" dirty="0" smtClean="0"/>
              <a:t>を行</a:t>
            </a:r>
            <a:endParaRPr kumimoji="1" lang="en-US" altLang="ja-JP" sz="1700" dirty="0" smtClean="0"/>
          </a:p>
          <a:p>
            <a:pPr>
              <a:buNone/>
            </a:pPr>
            <a:r>
              <a:rPr kumimoji="1" lang="ja-JP" altLang="en-US" sz="1700" dirty="0" smtClean="0"/>
              <a:t>　　　います。</a:t>
            </a:r>
            <a:endParaRPr kumimoji="1" lang="en-US" altLang="ja-JP" sz="1700" dirty="0" smtClean="0"/>
          </a:p>
          <a:p>
            <a:endParaRPr kumimoji="1"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b="1" u="sng" dirty="0" smtClean="0"/>
              <a:t>３　苦情受付、処理体制の見直しと組織としての体制の明確化</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dirty="0" smtClean="0"/>
              <a:t>　　・高齢者虐待防止法では、利用者や家族からの</a:t>
            </a:r>
            <a:r>
              <a:rPr lang="ja-JP" altLang="en-US" sz="1700" b="1" u="sng" dirty="0" smtClean="0"/>
              <a:t>苦情を処理する体制を整備</a:t>
            </a:r>
            <a:r>
              <a:rPr lang="ja-JP" altLang="en-US" sz="1700" dirty="0" smtClean="0"/>
              <a:t>することが規定されています。</a:t>
            </a: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dirty="0" smtClean="0"/>
              <a:t>　　・苦情の受付や処理体制は、組織の目的とその役割をはっきり認識し、</a:t>
            </a:r>
            <a:r>
              <a:rPr lang="ja-JP" altLang="en-US" sz="1700" b="1" u="sng" dirty="0" smtClean="0"/>
              <a:t>機能しているかを検討し、見直す</a:t>
            </a:r>
            <a:r>
              <a:rPr lang="ja-JP" altLang="en-US" sz="1700" dirty="0" smtClean="0"/>
              <a:t>とともに、</a:t>
            </a:r>
            <a:r>
              <a:rPr lang="ja-JP" altLang="en-US" sz="1700" b="1" u="sng" dirty="0" smtClean="0"/>
              <a:t>誰でもわかるように明示する</a:t>
            </a:r>
            <a:r>
              <a:rPr lang="ja-JP" altLang="en-US" sz="1700" dirty="0" smtClean="0"/>
              <a:t>ことが大切です。</a:t>
            </a: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b="1" u="sng" dirty="0" smtClean="0"/>
              <a:t>４　個別ケア（不適切なケア改善の重視）の充実</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dirty="0" smtClean="0"/>
              <a:t>　　・対応が難しい利用者や、不適切なケアを改善するためには、職員が集まり、利用者の</a:t>
            </a:r>
            <a:r>
              <a:rPr lang="ja-JP" altLang="en-US" sz="1700" b="1" u="sng" dirty="0" smtClean="0"/>
              <a:t>アセスメントをきちんと行い</a:t>
            </a:r>
            <a:r>
              <a:rPr lang="ja-JP" altLang="en-US" sz="1700" dirty="0" smtClean="0"/>
              <a:t>、個別の状況に応じた</a:t>
            </a:r>
            <a:r>
              <a:rPr lang="ja-JP" altLang="en-US" sz="1700" b="1" u="sng" dirty="0" smtClean="0"/>
              <a:t>具体的で実施しやすいケアプラン</a:t>
            </a:r>
            <a:r>
              <a:rPr lang="ja-JP" altLang="en-US" sz="1700" dirty="0" smtClean="0"/>
              <a:t>を検討　し、</a:t>
            </a:r>
            <a:r>
              <a:rPr lang="ja-JP" altLang="en-US" sz="1700" b="1" u="sng" dirty="0" smtClean="0"/>
              <a:t>実施結果について評価</a:t>
            </a:r>
            <a:r>
              <a:rPr lang="ja-JP" altLang="en-US" sz="1700" dirty="0" smtClean="0"/>
              <a:t>していくことが重要となります。</a:t>
            </a: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dirty="0" smtClean="0"/>
              <a:t>　　・不適切なケアを防止するための</a:t>
            </a:r>
            <a:r>
              <a:rPr lang="ja-JP" altLang="en-US" sz="1700" b="1" u="sng" dirty="0" smtClean="0"/>
              <a:t>マニュアルを作成し、職員間で共有する</a:t>
            </a:r>
            <a:r>
              <a:rPr lang="ja-JP" altLang="en-US" sz="1700" dirty="0" smtClean="0"/>
              <a:t>ことも有効です。</a:t>
            </a: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7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10</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a:buNone/>
            </a:pPr>
            <a:r>
              <a:rPr kumimoji="1" lang="en-US" altLang="ja-JP" sz="1100" b="1" dirty="0" smtClean="0"/>
              <a:t>【</a:t>
            </a:r>
            <a:r>
              <a:rPr kumimoji="1" lang="ja-JP" altLang="en-US" sz="1100" b="1" dirty="0" smtClean="0"/>
              <a:t>再発防止に向けた取組み</a:t>
            </a:r>
            <a:r>
              <a:rPr kumimoji="1" lang="en-US" altLang="ja-JP" sz="1100" b="1" dirty="0" smtClean="0"/>
              <a:t>】</a:t>
            </a:r>
          </a:p>
          <a:p>
            <a:pPr>
              <a:buNone/>
            </a:pPr>
            <a:endParaRPr kumimoji="1" lang="en-US" altLang="ja-JP" sz="1100" b="1" dirty="0" smtClean="0"/>
          </a:p>
          <a:p>
            <a:pPr>
              <a:buNone/>
            </a:pPr>
            <a:r>
              <a:rPr lang="ja-JP" altLang="en-US" sz="1100" b="1" u="sng" dirty="0" smtClean="0"/>
              <a:t>５　職場内研修の徹底</a:t>
            </a:r>
            <a:endParaRPr lang="en-US" altLang="ja-JP" sz="1100" b="1" u="sng" dirty="0" smtClean="0"/>
          </a:p>
          <a:p>
            <a:pPr>
              <a:buNone/>
            </a:pPr>
            <a:endParaRPr lang="en-US" altLang="ja-JP" sz="1100" b="1" dirty="0" smtClean="0"/>
          </a:p>
          <a:p>
            <a:pPr>
              <a:buNone/>
            </a:pPr>
            <a:r>
              <a:rPr lang="ja-JP" altLang="en-US" sz="1100" b="1" dirty="0" smtClean="0"/>
              <a:t>　　・</a:t>
            </a:r>
            <a:r>
              <a:rPr lang="ja-JP" altLang="en-US" sz="1100" dirty="0" smtClean="0"/>
              <a:t>ケアの質を高めるために、</a:t>
            </a:r>
            <a:r>
              <a:rPr lang="ja-JP" altLang="en-US" sz="1100" b="1" u="sng" dirty="0" smtClean="0"/>
              <a:t>必要な知識や技術を学ぶ機会の提供</a:t>
            </a:r>
            <a:r>
              <a:rPr lang="ja-JP" altLang="en-US" sz="1100" dirty="0" smtClean="0"/>
              <a:t>を施設として行っていく必要があります。</a:t>
            </a:r>
            <a:endParaRPr lang="en-US" altLang="ja-JP" sz="1100" dirty="0" smtClean="0"/>
          </a:p>
          <a:p>
            <a:pPr>
              <a:buNone/>
            </a:pPr>
            <a:r>
              <a:rPr lang="ja-JP" altLang="en-US" sz="1100" b="1" dirty="0" smtClean="0"/>
              <a:t>　　・</a:t>
            </a:r>
            <a:r>
              <a:rPr lang="ja-JP" altLang="en-US" sz="1100" dirty="0" smtClean="0"/>
              <a:t>一部の職員が、外部の研修に参加するのではなく、研修に参加した職員は、</a:t>
            </a:r>
            <a:r>
              <a:rPr lang="ja-JP" altLang="en-US" sz="1100" b="1" u="sng" dirty="0" smtClean="0"/>
              <a:t>内容を職員間で共有する努力</a:t>
            </a:r>
            <a:r>
              <a:rPr lang="ja-JP" altLang="en-US" sz="1100" dirty="0" smtClean="0"/>
              <a:t>をする必要があります。</a:t>
            </a:r>
            <a:endParaRPr lang="en-US" altLang="ja-JP" sz="1100" dirty="0" smtClean="0"/>
          </a:p>
          <a:p>
            <a:pPr>
              <a:buNone/>
            </a:pPr>
            <a:r>
              <a:rPr lang="ja-JP" altLang="en-US" sz="1100" b="1" dirty="0" smtClean="0"/>
              <a:t>　　・</a:t>
            </a:r>
            <a:r>
              <a:rPr lang="ja-JP" altLang="en-US" sz="1100" b="1" u="sng" dirty="0" smtClean="0"/>
              <a:t>施設理念や指針を職員間で共有する機会</a:t>
            </a:r>
            <a:r>
              <a:rPr lang="ja-JP" altLang="en-US" sz="1100" dirty="0" smtClean="0"/>
              <a:t>も設ける必要があります。</a:t>
            </a:r>
            <a:endParaRPr lang="en-US" altLang="ja-JP" sz="1100"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b="1" u="sng" dirty="0" smtClean="0"/>
              <a:t>６　働きやすい職場環境の実現</a:t>
            </a:r>
            <a:endParaRPr lang="en-US" altLang="ja-JP" sz="11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t>　　・個々の職員の状況を把握しながら、</a:t>
            </a:r>
            <a:r>
              <a:rPr lang="ja-JP" altLang="en-US" sz="1100" b="1" u="sng" dirty="0" smtClean="0"/>
              <a:t>勤務体制の見直し</a:t>
            </a:r>
            <a:r>
              <a:rPr lang="ja-JP" altLang="en-US" sz="1100" dirty="0" smtClean="0"/>
              <a:t>をしたり、</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t>　　・管理者やリーダーに職員が相談しやすいように、</a:t>
            </a:r>
            <a:r>
              <a:rPr lang="ja-JP" altLang="en-US" sz="1100" b="1" u="sng" dirty="0" smtClean="0"/>
              <a:t>日常的な声かけ</a:t>
            </a:r>
            <a:r>
              <a:rPr lang="ja-JP" altLang="en-US" sz="1100" dirty="0" smtClean="0"/>
              <a:t>を行うことが考えられます。</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b="1" u="sng" dirty="0" smtClean="0"/>
              <a:t>７　開かれた施設づくり</a:t>
            </a:r>
            <a:endParaRPr lang="en-US" altLang="ja-JP" sz="11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t>　　・一般的に養介護施設は、外部からの目が届きにくく、閉鎖的な空間になりがちだと言われます。</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t>　　・外部の目が入らないことで、</a:t>
            </a:r>
            <a:r>
              <a:rPr lang="ja-JP" altLang="en-US" sz="1100" b="1" u="sng" dirty="0" smtClean="0"/>
              <a:t>施設の独善的な対応が不適切な対応になる危険性</a:t>
            </a:r>
            <a:r>
              <a:rPr lang="ja-JP" altLang="en-US" sz="1100" dirty="0" smtClean="0"/>
              <a:t>があります。</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t>　　・地域住民やボランティアなどの</a:t>
            </a:r>
            <a:r>
              <a:rPr lang="ja-JP" altLang="en-US" sz="1100" b="1" u="sng" dirty="0" smtClean="0"/>
              <a:t>第三者の目として、多くの人を積極的に施設で受け入れる</a:t>
            </a:r>
            <a:r>
              <a:rPr lang="ja-JP" altLang="en-US" sz="1100" dirty="0" smtClean="0"/>
              <a:t>ことにより開かれた施設をつくり、職員の意識高揚を図っていく必要があります。</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dirty="0" smtClean="0"/>
              <a:t>再発防止に向けた取組みは、</a:t>
            </a:r>
            <a:r>
              <a:rPr lang="ja-JP" altLang="en-US" sz="1100" b="1" u="sng" dirty="0" smtClean="0"/>
              <a:t>管理者だけが行っていくのではなく、施設全体の取組み</a:t>
            </a:r>
            <a:r>
              <a:rPr lang="ja-JP" altLang="en-US" sz="1100" dirty="0" smtClean="0"/>
              <a:t>として考えていく必要があります。</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dirty="0" smtClean="0"/>
              <a:t>職員一人一人が、再発防止に向けた取組みに積極的に関わっていただければと思います。</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ja-JP" altLang="en-US"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0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11</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通報義務</a:t>
            </a:r>
            <a:r>
              <a:rPr kumimoji="1" lang="en-US" altLang="ja-JP" b="1" dirty="0" smtClean="0"/>
              <a:t>】</a:t>
            </a:r>
          </a:p>
          <a:p>
            <a:pPr>
              <a:buNone/>
            </a:pPr>
            <a:endParaRPr kumimoji="1" lang="en-US" altLang="ja-JP" dirty="0" smtClean="0"/>
          </a:p>
          <a:p>
            <a:pPr>
              <a:buNone/>
            </a:pPr>
            <a:r>
              <a:rPr kumimoji="1" lang="ja-JP" altLang="en-US" dirty="0" smtClean="0"/>
              <a:t>・高齢者虐待防止法には、養介護施設従事者等は、</a:t>
            </a:r>
            <a:r>
              <a:rPr kumimoji="1" lang="ja-JP" altLang="en-US" b="1" u="sng" dirty="0" smtClean="0"/>
              <a:t>自分が働いている施設などで虐待を発見した場合は、速やかに市町村に通報しなければならない義務</a:t>
            </a:r>
            <a:r>
              <a:rPr kumimoji="1" lang="ja-JP" altLang="en-US" dirty="0" smtClean="0"/>
              <a:t>があります。</a:t>
            </a:r>
            <a:endParaRPr kumimoji="1" lang="en-US" altLang="ja-JP" dirty="0" smtClean="0"/>
          </a:p>
          <a:p>
            <a:pPr>
              <a:buNone/>
            </a:pPr>
            <a:endParaRPr kumimoji="1" lang="en-US" altLang="ja-JP" dirty="0" smtClean="0"/>
          </a:p>
          <a:p>
            <a:pPr>
              <a:buNone/>
            </a:pPr>
            <a:r>
              <a:rPr kumimoji="1" lang="ja-JP" altLang="en-US" dirty="0" smtClean="0"/>
              <a:t>・</a:t>
            </a:r>
            <a:r>
              <a:rPr lang="ja-JP" altLang="en-US" dirty="0" smtClean="0"/>
              <a:t>高齢者虐待の相談・通報を市町村に行う際は、</a:t>
            </a:r>
            <a:r>
              <a:rPr lang="ja-JP" altLang="en-US" b="1" u="sng" dirty="0" smtClean="0"/>
              <a:t>守秘義務違反にはなりません。</a:t>
            </a:r>
            <a:endParaRPr lang="en-US" altLang="ja-JP" dirty="0" smtClean="0"/>
          </a:p>
          <a:p>
            <a:pPr>
              <a:buNone/>
            </a:pPr>
            <a:endParaRPr lang="en-US" altLang="ja-JP" dirty="0" smtClean="0"/>
          </a:p>
          <a:p>
            <a:pPr>
              <a:buNone/>
            </a:pPr>
            <a:r>
              <a:rPr lang="ja-JP" altLang="en-US" dirty="0" smtClean="0"/>
              <a:t>・</a:t>
            </a:r>
            <a:r>
              <a:rPr kumimoji="1" lang="ja-JP" altLang="en-US" dirty="0" smtClean="0"/>
              <a:t>高齢者虐待の通報・相談をしたことによって、</a:t>
            </a:r>
            <a:r>
              <a:rPr kumimoji="1" lang="ja-JP" altLang="en-US" b="1" u="sng" dirty="0" smtClean="0"/>
              <a:t>解雇などの不利益な扱いを受けない</a:t>
            </a:r>
            <a:r>
              <a:rPr kumimoji="1" lang="ja-JP" altLang="en-US" dirty="0" smtClean="0"/>
              <a:t>こととなっています。</a:t>
            </a:r>
            <a:endParaRPr kumimoji="1" lang="en-US" altLang="ja-JP" dirty="0" smtClean="0"/>
          </a:p>
          <a:p>
            <a:pPr>
              <a:buNone/>
            </a:pPr>
            <a:endParaRPr kumimoji="1" lang="en-US" altLang="ja-JP" dirty="0" smtClean="0"/>
          </a:p>
          <a:p>
            <a:r>
              <a:rPr kumimoji="1" lang="ja-JP" altLang="en-US" dirty="0" smtClean="0"/>
              <a:t>虐待という事実が明確でなかったとしても、虐待が疑われる内容であれば、必ず通報する必要があります。</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組織の対応</a:t>
            </a:r>
            <a:r>
              <a:rPr kumimoji="1" lang="en-US" altLang="ja-JP" b="1" dirty="0" smtClean="0"/>
              <a:t>】</a:t>
            </a:r>
          </a:p>
          <a:p>
            <a:pPr>
              <a:buNone/>
            </a:pPr>
            <a:endParaRPr kumimoji="1" lang="en-US" altLang="ja-JP" dirty="0" smtClean="0"/>
          </a:p>
          <a:p>
            <a:r>
              <a:rPr kumimoji="1" lang="ja-JP" altLang="en-US" dirty="0" smtClean="0"/>
              <a:t>施設内で虐待が発生した場合は、迅速かつ適切に</a:t>
            </a:r>
            <a:r>
              <a:rPr kumimoji="1" lang="ja-JP" altLang="en-US" b="1" u="sng" dirty="0" smtClean="0"/>
              <a:t>組織として対応</a:t>
            </a:r>
            <a:r>
              <a:rPr kumimoji="1" lang="ja-JP" altLang="en-US" dirty="0" smtClean="0"/>
              <a:t>し、</a:t>
            </a:r>
            <a:r>
              <a:rPr kumimoji="1" lang="ja-JP" altLang="en-US" b="1" u="sng" dirty="0" smtClean="0"/>
              <a:t>職員間の速やかな連携</a:t>
            </a:r>
            <a:r>
              <a:rPr kumimoji="1" lang="ja-JP" altLang="en-US" dirty="0" smtClean="0"/>
              <a:t>が必要となります。</a:t>
            </a:r>
            <a:endParaRPr kumimoji="1" lang="en-US" altLang="ja-JP" dirty="0" smtClean="0"/>
          </a:p>
          <a:p>
            <a:endParaRPr kumimoji="1" lang="en-US" altLang="ja-JP" dirty="0" smtClean="0"/>
          </a:p>
          <a:p>
            <a:r>
              <a:rPr kumimoji="1" lang="ja-JP" altLang="en-US" dirty="0" smtClean="0"/>
              <a:t>そのため、発生した際の</a:t>
            </a:r>
            <a:r>
              <a:rPr kumimoji="1" lang="ja-JP" altLang="en-US" b="1" u="sng" dirty="0" smtClean="0"/>
              <a:t>対応をあらかじめ決めておき</a:t>
            </a:r>
            <a:r>
              <a:rPr kumimoji="1" lang="ja-JP" altLang="en-US" dirty="0" smtClean="0"/>
              <a:t>、対応は</a:t>
            </a:r>
            <a:r>
              <a:rPr kumimoji="1" lang="ja-JP" altLang="en-US" b="1" u="sng" dirty="0" smtClean="0"/>
              <a:t>職員に周知されている</a:t>
            </a:r>
            <a:r>
              <a:rPr kumimoji="1" lang="ja-JP" altLang="en-US" dirty="0" smtClean="0"/>
              <a:t>必要があります。</a:t>
            </a:r>
            <a:endParaRPr kumimoji="1" lang="en-US" altLang="ja-JP" dirty="0" smtClean="0"/>
          </a:p>
          <a:p>
            <a:endParaRPr kumimoji="1" lang="en-US" altLang="ja-JP" dirty="0" smtClean="0"/>
          </a:p>
          <a:p>
            <a:r>
              <a:rPr kumimoji="1" lang="ja-JP" altLang="en-US" dirty="0" smtClean="0"/>
              <a:t>ここで</a:t>
            </a:r>
            <a:r>
              <a:rPr kumimoji="1" lang="ja-JP" altLang="en-US" b="1" u="sng" dirty="0" smtClean="0"/>
              <a:t>ポイントとなるのは、組織として対応する</a:t>
            </a:r>
            <a:r>
              <a:rPr kumimoji="1" lang="ja-JP" altLang="en-US" dirty="0" smtClean="0"/>
              <a:t>ということです。</a:t>
            </a:r>
            <a:endParaRPr kumimoji="1" lang="en-US" altLang="ja-JP" dirty="0" smtClean="0"/>
          </a:p>
          <a:p>
            <a:endParaRPr kumimoji="1" lang="en-US" altLang="ja-JP" dirty="0" smtClean="0"/>
          </a:p>
          <a:p>
            <a:r>
              <a:rPr kumimoji="1" lang="ja-JP" altLang="en-US" dirty="0" smtClean="0"/>
              <a:t>虐待は、</a:t>
            </a:r>
            <a:r>
              <a:rPr kumimoji="1" lang="ja-JP" altLang="en-US" b="1" u="sng" dirty="0" smtClean="0"/>
              <a:t>個人の資質によってのみ発生するのではなく、組織の要因</a:t>
            </a:r>
            <a:r>
              <a:rPr kumimoji="1" lang="ja-JP" altLang="en-US" dirty="0" smtClean="0"/>
              <a:t>も大きくあります。</a:t>
            </a:r>
            <a:endParaRPr kumimoji="1" lang="en-US" altLang="ja-JP" dirty="0" smtClean="0"/>
          </a:p>
          <a:p>
            <a:pPr>
              <a:buNone/>
            </a:pPr>
            <a:endParaRPr kumimoji="1" lang="en-US" altLang="ja-JP" dirty="0" smtClean="0"/>
          </a:p>
          <a:p>
            <a:r>
              <a:rPr kumimoji="1" lang="ja-JP" altLang="en-US" dirty="0" smtClean="0"/>
              <a:t>そのため、</a:t>
            </a:r>
            <a:r>
              <a:rPr kumimoji="1" lang="ja-JP" altLang="en-US" b="1" u="sng" dirty="0" smtClean="0"/>
              <a:t>対応策の検討も組織として行っていく必要があります</a:t>
            </a:r>
            <a:r>
              <a:rPr kumimoji="1" lang="ja-JP" altLang="en-US"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70000" lnSpcReduction="20000"/>
          </a:bodyPr>
          <a:lstStyle/>
          <a:p>
            <a:pPr>
              <a:buNone/>
            </a:pPr>
            <a:r>
              <a:rPr kumimoji="1" lang="en-US" altLang="ja-JP" b="1" dirty="0" smtClean="0"/>
              <a:t>【</a:t>
            </a:r>
            <a:r>
              <a:rPr kumimoji="1" lang="ja-JP" altLang="en-US" b="1" dirty="0" smtClean="0"/>
              <a:t>施設内の対応</a:t>
            </a:r>
            <a:r>
              <a:rPr kumimoji="1" lang="en-US" altLang="ja-JP" b="1" dirty="0" smtClean="0"/>
              <a:t>】</a:t>
            </a:r>
          </a:p>
          <a:p>
            <a:pPr>
              <a:buNone/>
            </a:pPr>
            <a:endParaRPr kumimoji="1" lang="en-US" altLang="ja-JP" dirty="0" smtClean="0"/>
          </a:p>
          <a:p>
            <a:r>
              <a:rPr kumimoji="1" lang="ja-JP" altLang="en-US" dirty="0" smtClean="0"/>
              <a:t>発見や相談からの施設内の対応。</a:t>
            </a:r>
            <a:endParaRPr kumimoji="1" lang="en-US" altLang="ja-JP" dirty="0" smtClean="0"/>
          </a:p>
          <a:p>
            <a:pPr>
              <a:buNone/>
            </a:pPr>
            <a:endParaRPr kumimoji="1" lang="en-US" altLang="ja-JP" dirty="0" smtClean="0"/>
          </a:p>
          <a:p>
            <a:r>
              <a:rPr kumimoji="1" lang="ja-JP" altLang="en-US" dirty="0" smtClean="0"/>
              <a:t>この流れは、一般的な例ですので、状況や事例によって違いがあります。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１　本人や家族、職員から相談を受けた職員は、各部署の責任者・施設長等に報告。</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相談を受けた職員は、自分で抱え込まず、各部署の責任者や施設長などに必ず報告します。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en-US" altLang="ja-JP" dirty="0" smtClean="0"/>
              <a:t>※</a:t>
            </a:r>
            <a:r>
              <a:rPr kumimoji="1" lang="ja-JP" altLang="en-US" dirty="0" smtClean="0"/>
              <a:t>　当施設（事業所）の場合は、○○に伝えるようにしてください。　　（○○は、それぞれの施設・事業所の状況によって相談を受け付ける役職等を入れて説明してください）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２　</a:t>
            </a:r>
            <a:r>
              <a:rPr lang="ja-JP" altLang="en-US" b="1" u="sng" dirty="0" smtClean="0"/>
              <a:t>施設長を中心に虐待を行っている（行った疑いのある）職員やその他職員への聞き取りを行い、虐待の事実を確認する。</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施設長が責任を持って、虐待を行っている（行った疑いのある）職員やその他の関係職員などに話を聞き、相談内容が事実かどうかを確認をします。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b="1" u="sng" dirty="0" smtClean="0"/>
              <a:t>３　虐待の事実が確認された場合は、再発防止策を検討し、施設内で防止策を実行する。</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b="1" u="none"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dirty="0" smtClean="0"/>
              <a:t>　　再発防止策を検討する際は、虐待を、</a:t>
            </a:r>
            <a:r>
              <a:rPr lang="ja-JP" altLang="en-US" b="1" u="sng" dirty="0" smtClean="0"/>
              <a:t>虐待を行った職員個人の資質によるものと決めつけず</a:t>
            </a:r>
            <a:r>
              <a:rPr lang="ja-JP" altLang="en-US" dirty="0" smtClean="0"/>
              <a:t>、組織全体で取組む必要があります。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dirty="0" smtClean="0"/>
              <a:t>　　</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dirty="0" smtClean="0"/>
              <a:t>　　事実確認によって、</a:t>
            </a:r>
            <a:r>
              <a:rPr lang="ja-JP" altLang="en-US" b="1" u="sng" dirty="0" smtClean="0"/>
              <a:t>虐待の事実が確認されない場合でも、虐待の疑いがあることは事実</a:t>
            </a:r>
            <a:r>
              <a:rPr lang="ja-JP" altLang="en-US" dirty="0" smtClean="0"/>
              <a:t>であり、今後、虐待の</a:t>
            </a:r>
            <a:r>
              <a:rPr lang="ja-JP" altLang="en-US" b="1" u="sng" dirty="0" smtClean="0"/>
              <a:t>未然防止のためにも防止策を検討</a:t>
            </a:r>
            <a:r>
              <a:rPr lang="ja-JP" altLang="en-US" dirty="0" smtClean="0"/>
              <a:t>します。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b="1" u="sng" dirty="0" smtClean="0"/>
              <a:t>４　</a:t>
            </a:r>
            <a:r>
              <a:rPr kumimoji="1" lang="ja-JP" altLang="en-US" b="1" u="sng" dirty="0" smtClean="0"/>
              <a:t>市町村への通報・報告を行う。</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b="1" dirty="0" smtClean="0"/>
          </a:p>
          <a:p>
            <a:pPr>
              <a:buNone/>
            </a:pPr>
            <a:r>
              <a:rPr kumimoji="1" lang="ja-JP" altLang="en-US" b="1" dirty="0" smtClean="0"/>
              <a:t>　　</a:t>
            </a:r>
            <a:r>
              <a:rPr kumimoji="1" lang="ja-JP" altLang="en-US" dirty="0" smtClean="0"/>
              <a:t>市町村への通報・報告は、利用者・家族への</a:t>
            </a:r>
            <a:r>
              <a:rPr kumimoji="1" lang="ja-JP" altLang="en-US" b="1" u="sng" dirty="0" smtClean="0"/>
              <a:t>事実確認や職員への聞き取り調査の結果から「虐待の疑いがある」と判断した段階で</a:t>
            </a:r>
            <a:r>
              <a:rPr kumimoji="1" lang="ja-JP" altLang="en-US" dirty="0" smtClean="0"/>
              <a:t>行います。</a:t>
            </a:r>
            <a:endParaRPr kumimoji="1" lang="en-US" altLang="ja-JP" dirty="0" smtClean="0"/>
          </a:p>
          <a:p>
            <a:pPr>
              <a:buNone/>
            </a:pPr>
            <a:endParaRPr kumimoji="1" lang="en-US" altLang="ja-JP" dirty="0" smtClean="0"/>
          </a:p>
          <a:p>
            <a:pPr>
              <a:buNone/>
            </a:pPr>
            <a:r>
              <a:rPr kumimoji="1" lang="ja-JP" altLang="en-US" dirty="0" smtClean="0"/>
              <a:t>　　これは、養介護施設職員としての</a:t>
            </a:r>
            <a:r>
              <a:rPr kumimoji="1" lang="ja-JP" altLang="en-US" b="1" u="sng" dirty="0" smtClean="0"/>
              <a:t>義務</a:t>
            </a:r>
            <a:r>
              <a:rPr kumimoji="1" lang="ja-JP" altLang="en-US" dirty="0" smtClean="0"/>
              <a:t>ですので、</a:t>
            </a:r>
            <a:r>
              <a:rPr kumimoji="1" lang="ja-JP" altLang="en-US" b="1" u="sng" dirty="0" smtClean="0"/>
              <a:t>必ず通報・報告</a:t>
            </a:r>
            <a:r>
              <a:rPr kumimoji="1" lang="ja-JP" altLang="en-US" dirty="0" smtClean="0"/>
              <a:t>を行います。</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施設内で解決が図られたとしても市町村への報告は必要</a:t>
            </a:r>
            <a:r>
              <a:rPr kumimoji="1" lang="ja-JP" altLang="en-US" dirty="0" smtClean="0"/>
              <a:t>です。</a:t>
            </a:r>
            <a:endParaRPr kumimoji="1" lang="en-US" altLang="ja-JP" dirty="0" smtClean="0"/>
          </a:p>
          <a:p>
            <a:pPr>
              <a:buNone/>
            </a:pPr>
            <a:endParaRPr kumimoji="1" lang="ja-JP" altLang="en-US" dirty="0" smtClean="0"/>
          </a:p>
          <a:p>
            <a:pPr>
              <a:buNone/>
            </a:pPr>
            <a:r>
              <a:rPr kumimoji="1" lang="ja-JP" altLang="en-US" dirty="0" smtClean="0"/>
              <a:t>　　高齢者の住民票が他の市町村にあったとしても、</a:t>
            </a:r>
            <a:r>
              <a:rPr kumimoji="1" lang="ja-JP" altLang="en-US" b="1" u="sng" dirty="0" smtClean="0"/>
              <a:t>通報は施設・事業所が所在する市町村に行う</a:t>
            </a:r>
            <a:r>
              <a:rPr kumimoji="1" lang="ja-JP" altLang="en-US" dirty="0" smtClean="0"/>
              <a:t>ということを覚えていておいてください。</a:t>
            </a:r>
            <a:endParaRPr kumimoji="1" lang="en-US" altLang="ja-JP" dirty="0" smtClean="0"/>
          </a:p>
          <a:p>
            <a:endParaRPr kumimoji="1" lang="en-US" altLang="ja-JP" dirty="0" smtClean="0"/>
          </a:p>
          <a:p>
            <a:pPr>
              <a:buNone/>
            </a:pPr>
            <a:r>
              <a:rPr kumimoji="1" lang="ja-JP" altLang="en-US" dirty="0" smtClean="0"/>
              <a:t>　　きちんと施設・事業所内で対応を行った場合の対応説明ですが、</a:t>
            </a:r>
            <a:r>
              <a:rPr kumimoji="1" lang="ja-JP" altLang="en-US" b="1" u="sng" dirty="0" smtClean="0"/>
              <a:t>施設内で対応がなかった場合は、発見者が市町村に直接通報・相談を行ってください。</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行政の対応</a:t>
            </a:r>
            <a:r>
              <a:rPr kumimoji="1" lang="en-US" altLang="ja-JP" b="1" dirty="0" smtClean="0"/>
              <a:t>】</a:t>
            </a:r>
          </a:p>
          <a:p>
            <a:pPr>
              <a:buNone/>
            </a:pPr>
            <a:endParaRPr kumimoji="1" lang="en-US" altLang="ja-JP" dirty="0" smtClean="0"/>
          </a:p>
          <a:p>
            <a:r>
              <a:rPr kumimoji="1" lang="ja-JP" altLang="en-US" dirty="0" smtClean="0"/>
              <a:t>通報を受けた後の行政の対応。</a:t>
            </a:r>
            <a:endParaRPr kumimoji="1" lang="en-US" altLang="ja-JP" dirty="0" smtClean="0"/>
          </a:p>
          <a:p>
            <a:pPr>
              <a:buNone/>
            </a:pPr>
            <a:endParaRPr kumimoji="1" lang="en-US" altLang="ja-JP" dirty="0" smtClean="0"/>
          </a:p>
          <a:p>
            <a:pPr>
              <a:buNone/>
            </a:pPr>
            <a:r>
              <a:rPr kumimoji="1" lang="ja-JP" altLang="en-US" b="1" u="sng" dirty="0" smtClean="0"/>
              <a:t>１　通報等を受けた市町村は、通報内容に基づき、事実確認や高齢者の安全確認の実施。</a:t>
            </a:r>
            <a:endParaRPr kumimoji="1" lang="en-US" altLang="ja-JP" b="1" u="sng" dirty="0" smtClean="0"/>
          </a:p>
          <a:p>
            <a:pPr>
              <a:buNone/>
            </a:pPr>
            <a:r>
              <a:rPr kumimoji="1" lang="ja-JP" altLang="en-US" b="1" u="sng" dirty="0" smtClean="0"/>
              <a:t>　　</a:t>
            </a:r>
            <a:endParaRPr kumimoji="1" lang="en-US" altLang="ja-JP" b="1" u="sng" dirty="0" smtClean="0"/>
          </a:p>
          <a:p>
            <a:pPr>
              <a:buNone/>
            </a:pPr>
            <a:r>
              <a:rPr kumimoji="1" lang="ja-JP" altLang="en-US" dirty="0" smtClean="0"/>
              <a:t>　　この調査は、一義的には施設の協力のもとに行われます。</a:t>
            </a:r>
            <a:endParaRPr kumimoji="1" lang="en-US" altLang="ja-JP" dirty="0" smtClean="0"/>
          </a:p>
          <a:p>
            <a:pPr>
              <a:buNone/>
            </a:pPr>
            <a:r>
              <a:rPr kumimoji="1" lang="ja-JP" altLang="en-US" dirty="0" smtClean="0"/>
              <a:t>　　</a:t>
            </a:r>
            <a:endParaRPr kumimoji="1" lang="en-US" altLang="ja-JP" dirty="0" smtClean="0"/>
          </a:p>
          <a:p>
            <a:pPr>
              <a:buNone/>
            </a:pPr>
            <a:r>
              <a:rPr kumimoji="1" lang="ja-JP" altLang="en-US" dirty="0" smtClean="0">
                <a:solidFill>
                  <a:srgbClr val="FF0000"/>
                </a:solidFill>
              </a:rPr>
              <a:t>　　なお、市町村や県は、施設の協力が得ら得なかった場合や、状況によっては最初から、監査権限などで、施設の協力の有無に関係なく調査を実施することがあります。</a:t>
            </a:r>
          </a:p>
          <a:p>
            <a:pPr>
              <a:buNone/>
            </a:pPr>
            <a:r>
              <a:rPr kumimoji="1" lang="ja-JP" altLang="en-US" dirty="0" smtClean="0"/>
              <a:t>　　</a:t>
            </a:r>
            <a:endParaRPr kumimoji="1" lang="en-US" altLang="ja-JP" dirty="0" smtClean="0"/>
          </a:p>
          <a:p>
            <a:pPr>
              <a:buNone/>
            </a:pPr>
            <a:r>
              <a:rPr kumimoji="1" lang="ja-JP" altLang="en-US" b="1" u="sng" dirty="0" smtClean="0"/>
              <a:t>２　虐待の事実が明らかになった場合、施設に対し改善を図るように指導を行う。</a:t>
            </a:r>
            <a:endParaRPr kumimoji="1" lang="en-US" altLang="ja-JP" b="1" u="sng" dirty="0" smtClean="0"/>
          </a:p>
          <a:p>
            <a:pPr>
              <a:buNone/>
            </a:pPr>
            <a:endParaRPr kumimoji="1" lang="ja-JP" altLang="en-US" dirty="0" smtClean="0"/>
          </a:p>
          <a:p>
            <a:pPr>
              <a:buNone/>
            </a:pPr>
            <a:r>
              <a:rPr kumimoji="1" lang="ja-JP" altLang="en-US" dirty="0" smtClean="0"/>
              <a:t>　　なお、虐待と判断されなかった場合でも、改善を要する事項が確認された場合は、施設に対し改善指導を行います。</a:t>
            </a:r>
            <a:endParaRPr kumimoji="1" lang="en-US" altLang="ja-JP" dirty="0" smtClean="0"/>
          </a:p>
          <a:p>
            <a:pPr>
              <a:buNone/>
            </a:pPr>
            <a:endParaRPr kumimoji="1" lang="en-US" altLang="ja-JP" dirty="0" smtClean="0"/>
          </a:p>
          <a:p>
            <a:pPr>
              <a:buNone/>
            </a:pPr>
            <a:r>
              <a:rPr kumimoji="1" lang="ja-JP" altLang="en-US" b="1" u="sng" dirty="0" smtClean="0"/>
              <a:t>３　指導に従わず改善が図られない場合は老人福祉法や介護保険法に基づき、勧告や命令、指定取り消し処分などの権限を行使。</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公表</a:t>
            </a:r>
            <a:r>
              <a:rPr kumimoji="1" lang="en-US" altLang="ja-JP" b="1" dirty="0" smtClean="0"/>
              <a:t>】</a:t>
            </a:r>
          </a:p>
          <a:p>
            <a:pPr>
              <a:buNone/>
            </a:pPr>
            <a:endParaRPr kumimoji="1" lang="en-US" altLang="ja-JP" dirty="0" smtClean="0"/>
          </a:p>
          <a:p>
            <a:pPr>
              <a:buNone/>
            </a:pPr>
            <a:r>
              <a:rPr kumimoji="1" lang="ja-JP" altLang="en-US" dirty="0" smtClean="0"/>
              <a:t>都道府県は虐待防止法に基づき、養介護施設従事者等による虐待について、年に１回</a:t>
            </a:r>
            <a:r>
              <a:rPr kumimoji="1" lang="ja-JP" altLang="en-US" b="1" u="sng" dirty="0" smtClean="0"/>
              <a:t>公表</a:t>
            </a:r>
            <a:r>
              <a:rPr kumimoji="1" lang="ja-JP" altLang="en-US" dirty="0" smtClean="0"/>
              <a:t>しています。</a:t>
            </a:r>
            <a:endParaRPr kumimoji="1" lang="en-US" altLang="ja-JP" dirty="0" smtClean="0"/>
          </a:p>
          <a:p>
            <a:pPr>
              <a:buNone/>
            </a:pPr>
            <a:endParaRPr kumimoji="1" lang="en-US" altLang="ja-JP" dirty="0" smtClean="0"/>
          </a:p>
          <a:p>
            <a:pPr>
              <a:buNone/>
            </a:pPr>
            <a:r>
              <a:rPr kumimoji="1" lang="ja-JP" altLang="en-US" dirty="0" smtClean="0"/>
              <a:t>公表は、</a:t>
            </a:r>
            <a:r>
              <a:rPr kumimoji="1" lang="ja-JP" altLang="en-US" b="1" u="sng" dirty="0" smtClean="0"/>
              <a:t>虐待があった場合のみ</a:t>
            </a:r>
            <a:r>
              <a:rPr kumimoji="1" lang="ja-JP" altLang="en-US" dirty="0" smtClean="0"/>
              <a:t>です。</a:t>
            </a:r>
            <a:endParaRPr kumimoji="1" lang="en-US" altLang="ja-JP" dirty="0" smtClean="0"/>
          </a:p>
          <a:p>
            <a:pPr>
              <a:buNone/>
            </a:pPr>
            <a:endParaRPr kumimoji="1" lang="en-US" altLang="ja-JP" dirty="0" smtClean="0"/>
          </a:p>
          <a:p>
            <a:pPr>
              <a:buNone/>
            </a:pPr>
            <a:r>
              <a:rPr kumimoji="1" lang="ja-JP" altLang="en-US" b="1" u="sng" dirty="0" smtClean="0"/>
              <a:t>公表の内容</a:t>
            </a:r>
            <a:endParaRPr kumimoji="1" lang="en-US" altLang="ja-JP" b="1" u="sng" dirty="0" smtClean="0"/>
          </a:p>
          <a:p>
            <a:pPr>
              <a:buNone/>
            </a:pPr>
            <a:endParaRPr kumimoji="1" lang="en-US" altLang="ja-JP" b="1" dirty="0" smtClean="0"/>
          </a:p>
          <a:p>
            <a:pPr lvl="1"/>
            <a:r>
              <a:rPr kumimoji="1" lang="ja-JP" altLang="en-US" b="1" u="sng" dirty="0" smtClean="0"/>
              <a:t>性別、年齢階級、心身の状態等の被虐待者の状況、</a:t>
            </a:r>
            <a:endParaRPr kumimoji="1" lang="en-US" altLang="ja-JP" b="1" u="sng" dirty="0" smtClean="0"/>
          </a:p>
          <a:p>
            <a:pPr lvl="1"/>
            <a:r>
              <a:rPr kumimoji="1" lang="ja-JP" altLang="en-US" b="1" u="sng" dirty="0" smtClean="0"/>
              <a:t>身体的虐待や心理的虐待などの高齢者虐待の種類</a:t>
            </a:r>
          </a:p>
          <a:p>
            <a:pPr lvl="1"/>
            <a:r>
              <a:rPr kumimoji="1" lang="ja-JP" altLang="en-US" b="1" u="sng" dirty="0" smtClean="0"/>
              <a:t>高齢者虐待に対して市町村等が取った措置</a:t>
            </a:r>
          </a:p>
          <a:p>
            <a:pPr lvl="1"/>
            <a:r>
              <a:rPr kumimoji="1" lang="ja-JP" altLang="en-US" b="1" u="sng" dirty="0" smtClean="0"/>
              <a:t>虐待が発生した施設種別</a:t>
            </a:r>
          </a:p>
          <a:p>
            <a:pPr lvl="1"/>
            <a:r>
              <a:rPr kumimoji="1" lang="ja-JP" altLang="en-US" b="1" u="sng" dirty="0" smtClean="0"/>
              <a:t>虐待を行った養介護施設従事者等の職種となっています。</a:t>
            </a:r>
            <a:endParaRPr kumimoji="1" lang="en-US" altLang="ja-JP" b="1" u="sng" dirty="0" smtClean="0"/>
          </a:p>
          <a:p>
            <a:pPr lvl="1"/>
            <a:endParaRPr kumimoji="1" lang="en-US" altLang="ja-JP" dirty="0" smtClean="0"/>
          </a:p>
          <a:p>
            <a:pPr>
              <a:buNone/>
            </a:pPr>
            <a:r>
              <a:rPr kumimoji="1" lang="ja-JP" altLang="en-US" dirty="0" smtClean="0"/>
              <a:t>施設名や職員の氏名などの</a:t>
            </a:r>
            <a:r>
              <a:rPr kumimoji="1" lang="ja-JP" altLang="en-US" b="1" u="sng" dirty="0" smtClean="0"/>
              <a:t>個人情報が特定される内容は公表されません。</a:t>
            </a: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6</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施設職員の責務</a:t>
            </a:r>
            <a:r>
              <a:rPr kumimoji="1" lang="en-US" altLang="ja-JP" b="1" dirty="0" smtClean="0"/>
              <a:t>】</a:t>
            </a:r>
          </a:p>
          <a:p>
            <a:pPr>
              <a:buNone/>
            </a:pPr>
            <a:endParaRPr kumimoji="1" lang="en-US" altLang="ja-JP" dirty="0" smtClean="0"/>
          </a:p>
          <a:p>
            <a:pPr>
              <a:buNone/>
            </a:pPr>
            <a:r>
              <a:rPr kumimoji="1" lang="ja-JP" altLang="en-US" dirty="0" smtClean="0"/>
              <a:t>・虐待が発生した後の、施設職員としての責務についてです。</a:t>
            </a:r>
            <a:endParaRPr kumimoji="1" lang="en-US" altLang="ja-JP" dirty="0" smtClean="0"/>
          </a:p>
          <a:p>
            <a:pPr>
              <a:buNone/>
            </a:pPr>
            <a:endParaRPr kumimoji="1" lang="en-US" altLang="ja-JP" dirty="0" smtClean="0"/>
          </a:p>
          <a:p>
            <a:pPr lvl="1"/>
            <a:r>
              <a:rPr kumimoji="1" lang="ja-JP" altLang="en-US" b="1" u="sng" dirty="0" smtClean="0"/>
              <a:t>虐待と思われる行為や不適切なケアを発見した場合は、その場で職員を注意喚起する。</a:t>
            </a:r>
            <a:endParaRPr kumimoji="1" lang="en-US" altLang="ja-JP" b="1" u="sng" dirty="0" smtClean="0"/>
          </a:p>
          <a:p>
            <a:pPr lvl="1"/>
            <a:endParaRPr kumimoji="1" lang="ja-JP" altLang="en-US" b="1" u="sng" dirty="0" smtClean="0"/>
          </a:p>
          <a:p>
            <a:pPr lvl="1"/>
            <a:r>
              <a:rPr kumimoji="1" lang="ja-JP" altLang="en-US" b="1" u="sng" dirty="0" smtClean="0"/>
              <a:t>見てみぬ振りをするのではなく、上司や管理者に相談・報告する。</a:t>
            </a:r>
            <a:endParaRPr kumimoji="1" lang="en-US" altLang="ja-JP" b="1" u="sng" dirty="0" smtClean="0"/>
          </a:p>
          <a:p>
            <a:pPr lvl="1"/>
            <a:endParaRPr kumimoji="1" lang="ja-JP" altLang="en-US" b="1" u="sng" dirty="0" smtClean="0"/>
          </a:p>
          <a:p>
            <a:pPr lvl="1"/>
            <a:r>
              <a:rPr kumimoji="1" lang="ja-JP" altLang="en-US" b="1" u="sng" dirty="0" smtClean="0"/>
              <a:t>自分自身が虐待と思われる行為や不適切なケアを行った場合も早期に上司に報告する。</a:t>
            </a:r>
            <a:endParaRPr kumimoji="1" lang="en-US" altLang="ja-JP" b="1" u="sng" dirty="0" smtClean="0"/>
          </a:p>
          <a:p>
            <a:pPr lvl="1"/>
            <a:endParaRPr kumimoji="1" lang="en-US" altLang="ja-JP" dirty="0" smtClean="0"/>
          </a:p>
          <a:p>
            <a:pPr>
              <a:buNone/>
            </a:pPr>
            <a:r>
              <a:rPr kumimoji="1" lang="ja-JP" altLang="en-US" dirty="0" smtClean="0"/>
              <a:t>・高齢者虐待の</a:t>
            </a:r>
            <a:r>
              <a:rPr kumimoji="1" lang="ja-JP" altLang="en-US" b="1" u="sng" dirty="0" smtClean="0"/>
              <a:t>通報は施設職員全員の義務</a:t>
            </a:r>
            <a:r>
              <a:rPr kumimoji="1" lang="ja-JP" altLang="en-US" dirty="0" smtClean="0"/>
              <a:t>ということも忘れずにいてください。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7</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施設管理者としての責務</a:t>
            </a:r>
            <a:r>
              <a:rPr kumimoji="1" lang="en-US" altLang="ja-JP" b="1" dirty="0" smtClean="0"/>
              <a:t>】</a:t>
            </a:r>
          </a:p>
          <a:p>
            <a:pPr>
              <a:buNone/>
            </a:pPr>
            <a:endParaRPr kumimoji="1" lang="en-US" altLang="ja-JP" dirty="0" smtClean="0"/>
          </a:p>
          <a:p>
            <a:r>
              <a:rPr kumimoji="1" lang="ja-JP" altLang="en-US" dirty="0" smtClean="0"/>
              <a:t>一方、施設管理者にも責務があります。</a:t>
            </a:r>
            <a:endParaRPr kumimoji="1" lang="en-US" altLang="ja-JP" dirty="0" smtClean="0"/>
          </a:p>
          <a:p>
            <a:pPr>
              <a:buNone/>
            </a:pPr>
            <a:r>
              <a:rPr kumimoji="1" lang="ja-JP" altLang="en-US" dirty="0" smtClean="0"/>
              <a:t>　これは、施設職員よりも強いリーダーシップが求められています。</a:t>
            </a:r>
            <a:endParaRPr kumimoji="1" lang="en-US" altLang="ja-JP" dirty="0" smtClean="0"/>
          </a:p>
          <a:p>
            <a:pPr>
              <a:buNone/>
            </a:pPr>
            <a:endParaRPr kumimoji="1" lang="en-US" altLang="ja-JP" dirty="0" smtClean="0"/>
          </a:p>
          <a:p>
            <a:pPr>
              <a:buNone/>
            </a:pPr>
            <a:r>
              <a:rPr kumimoji="1" lang="ja-JP" altLang="en-US" b="1" u="sng" dirty="0" smtClean="0"/>
              <a:t>１　利用者への対応</a:t>
            </a:r>
            <a:endParaRPr kumimoji="1" lang="en-US" altLang="ja-JP" b="1" u="sng" dirty="0" smtClean="0"/>
          </a:p>
          <a:p>
            <a:pPr>
              <a:buNone/>
            </a:pPr>
            <a:endParaRPr kumimoji="1" lang="ja-JP" altLang="en-US" b="1" dirty="0" smtClean="0"/>
          </a:p>
          <a:p>
            <a:pPr lvl="1">
              <a:buNone/>
            </a:pPr>
            <a:r>
              <a:rPr kumimoji="1" lang="ja-JP" altLang="en-US" b="1" dirty="0" smtClean="0"/>
              <a:t>・</a:t>
            </a:r>
            <a:r>
              <a:rPr kumimoji="1" lang="ja-JP" altLang="en-US" b="1" u="sng" dirty="0" smtClean="0"/>
              <a:t>利用者の安全確保。</a:t>
            </a:r>
            <a:endParaRPr kumimoji="1" lang="en-US" altLang="ja-JP" b="1" u="sng" dirty="0" smtClean="0"/>
          </a:p>
          <a:p>
            <a:pPr lvl="1">
              <a:buNone/>
            </a:pPr>
            <a:r>
              <a:rPr kumimoji="1" lang="ja-JP" altLang="en-US" dirty="0" smtClean="0"/>
              <a:t>　</a:t>
            </a:r>
            <a:r>
              <a:rPr kumimoji="1" lang="ja-JP" altLang="en-US" b="1" u="sng" dirty="0" smtClean="0"/>
              <a:t>安全確認</a:t>
            </a:r>
            <a:r>
              <a:rPr kumimoji="1" lang="ja-JP" altLang="en-US" dirty="0" smtClean="0"/>
              <a:t>、</a:t>
            </a:r>
            <a:r>
              <a:rPr kumimoji="1" lang="ja-JP" altLang="en-US" b="1" u="sng" dirty="0" smtClean="0"/>
              <a:t>治療の必要性の有無の確認</a:t>
            </a:r>
            <a:r>
              <a:rPr kumimoji="1" lang="ja-JP" altLang="en-US" dirty="0" smtClean="0"/>
              <a:t>と</a:t>
            </a:r>
            <a:r>
              <a:rPr kumimoji="1" lang="ja-JP" altLang="en-US" b="1" u="sng" dirty="0" smtClean="0"/>
              <a:t>治療の手配</a:t>
            </a:r>
            <a:r>
              <a:rPr kumimoji="1" lang="ja-JP" altLang="en-US" dirty="0" smtClean="0"/>
              <a:t>など必要に応じて対応します。</a:t>
            </a:r>
            <a:endParaRPr kumimoji="1" lang="en-US" altLang="ja-JP" dirty="0" smtClean="0"/>
          </a:p>
          <a:p>
            <a:pPr lvl="1">
              <a:buNone/>
            </a:pPr>
            <a:endParaRPr kumimoji="1" lang="ja-JP" altLang="en-US" dirty="0" smtClean="0"/>
          </a:p>
          <a:p>
            <a:pPr lvl="1">
              <a:buNone/>
            </a:pPr>
            <a:r>
              <a:rPr kumimoji="1" lang="ja-JP" altLang="en-US" dirty="0" smtClean="0"/>
              <a:t>・傷などは</a:t>
            </a:r>
            <a:r>
              <a:rPr kumimoji="1" lang="ja-JP" altLang="en-US" b="1" u="sng" dirty="0" smtClean="0"/>
              <a:t>本人等の同意を得て写真を撮る</a:t>
            </a:r>
            <a:r>
              <a:rPr kumimoji="1" lang="ja-JP" altLang="en-US" dirty="0" smtClean="0"/>
              <a:t>などして保存する。</a:t>
            </a:r>
            <a:endParaRPr kumimoji="1" lang="en-US" altLang="ja-JP" dirty="0" smtClean="0"/>
          </a:p>
          <a:p>
            <a:pPr lvl="1">
              <a:buNone/>
            </a:pPr>
            <a:endParaRPr kumimoji="1" lang="ja-JP" altLang="en-US" dirty="0" smtClean="0"/>
          </a:p>
          <a:p>
            <a:pPr lvl="1">
              <a:buNone/>
            </a:pPr>
            <a:r>
              <a:rPr kumimoji="1" lang="ja-JP" altLang="en-US" dirty="0" smtClean="0"/>
              <a:t>・心理的虐待は、本人の話を聴くなどして</a:t>
            </a:r>
            <a:r>
              <a:rPr kumimoji="1" lang="ja-JP" altLang="en-US" b="1" u="sng" dirty="0" smtClean="0"/>
              <a:t>不安を取り除く</a:t>
            </a:r>
            <a:r>
              <a:rPr kumimoji="1" lang="ja-JP" altLang="en-US" dirty="0" smtClean="0"/>
              <a:t>。</a:t>
            </a:r>
            <a:endParaRPr kumimoji="1" lang="en-US" altLang="ja-JP" dirty="0" smtClean="0"/>
          </a:p>
          <a:p>
            <a:pPr lvl="1">
              <a:buNone/>
            </a:pPr>
            <a:endParaRPr kumimoji="1" lang="en-US" altLang="ja-JP" dirty="0" smtClean="0"/>
          </a:p>
          <a:p>
            <a:pPr>
              <a:buNone/>
            </a:pPr>
            <a:r>
              <a:rPr kumimoji="1" lang="ja-JP" altLang="en-US" b="1" u="sng" dirty="0" smtClean="0"/>
              <a:t>２　家族への対応</a:t>
            </a:r>
            <a:endParaRPr kumimoji="1" lang="en-US" altLang="ja-JP" b="1" u="sng" dirty="0" smtClean="0"/>
          </a:p>
          <a:p>
            <a:pPr>
              <a:buNone/>
            </a:pPr>
            <a:endParaRPr kumimoji="1" lang="ja-JP" altLang="en-US" b="1" dirty="0" smtClean="0"/>
          </a:p>
          <a:p>
            <a:pPr lvl="1">
              <a:buNone/>
            </a:pPr>
            <a:r>
              <a:rPr kumimoji="1" lang="ja-JP" altLang="en-US" dirty="0" smtClean="0"/>
              <a:t>・事実確認後、速やかに虐待の経過について</a:t>
            </a:r>
            <a:r>
              <a:rPr kumimoji="1" lang="ja-JP" altLang="en-US" b="1" u="sng" dirty="0" smtClean="0"/>
              <a:t>連絡と謝罪</a:t>
            </a:r>
            <a:r>
              <a:rPr kumimoji="1" lang="ja-JP" altLang="en-US" dirty="0" smtClean="0"/>
              <a:t>を行う。</a:t>
            </a:r>
            <a:endParaRPr kumimoji="1" lang="en-US" altLang="ja-JP" dirty="0" smtClean="0"/>
          </a:p>
          <a:p>
            <a:pPr lvl="0">
              <a:buNone/>
            </a:pPr>
            <a:r>
              <a:rPr kumimoji="1" lang="ja-JP" altLang="en-US" dirty="0" smtClean="0"/>
              <a:t>　　　御家族に面会して説明をすることが望ましいですが、早期に面会できない場合は、まず、電話で連絡をしてその後、お会いするという方法が望ましいです。</a:t>
            </a:r>
            <a:endParaRPr kumimoji="1" lang="en-US" altLang="ja-JP" dirty="0" smtClean="0"/>
          </a:p>
          <a:p>
            <a:pPr lvl="0">
              <a:buNone/>
            </a:pPr>
            <a:r>
              <a:rPr kumimoji="1" lang="ja-JP" altLang="en-US" dirty="0" smtClean="0"/>
              <a:t>　　　損害賠償が必要な場合は、施設として誠実に対応することが重要です。</a:t>
            </a:r>
          </a:p>
          <a:p>
            <a:pPr lvl="0">
              <a:buNone/>
            </a:pPr>
            <a:endParaRPr kumimoji="1" lang="ja-JP" altLang="en-US"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8</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pPr>
              <a:buNone/>
            </a:pPr>
            <a:r>
              <a:rPr kumimoji="1" lang="ja-JP" altLang="en-US" b="1" u="sng" dirty="0" smtClean="0"/>
              <a:t>３　虐待者の対応</a:t>
            </a:r>
            <a:endParaRPr kumimoji="1" lang="en-US" altLang="ja-JP" b="1" u="sng" dirty="0" smtClean="0"/>
          </a:p>
          <a:p>
            <a:pPr>
              <a:buNone/>
            </a:pPr>
            <a:endParaRPr kumimoji="1" lang="en-US" altLang="ja-JP" b="1" dirty="0" smtClean="0"/>
          </a:p>
          <a:p>
            <a:pPr lvl="1">
              <a:buNone/>
            </a:pPr>
            <a:r>
              <a:rPr kumimoji="1" lang="ja-JP" altLang="en-US" dirty="0" smtClean="0"/>
              <a:t>・</a:t>
            </a:r>
            <a:r>
              <a:rPr kumimoji="1" lang="ja-JP" altLang="en-US" b="1" u="sng" dirty="0" smtClean="0"/>
              <a:t>虐待が疑われる職員に事実確認</a:t>
            </a:r>
            <a:r>
              <a:rPr kumimoji="1" lang="ja-JP" altLang="en-US" dirty="0" smtClean="0"/>
              <a:t>を行う。</a:t>
            </a:r>
            <a:endParaRPr kumimoji="1" lang="en-US" altLang="ja-JP" dirty="0" smtClean="0"/>
          </a:p>
          <a:p>
            <a:pPr lvl="0">
              <a:buNone/>
            </a:pPr>
            <a:r>
              <a:rPr kumimoji="1" lang="ja-JP" altLang="en-US" dirty="0" smtClean="0"/>
              <a:t>　　　事実確認を行う際には、虐待の実態や虐待と思われるケアが行われた背景や、人員の配置などから状況等を確認する必要があります。</a:t>
            </a:r>
            <a:endParaRPr kumimoji="1" lang="en-US" altLang="ja-JP" dirty="0" smtClean="0"/>
          </a:p>
          <a:p>
            <a:pPr lvl="0">
              <a:buNone/>
            </a:pPr>
            <a:r>
              <a:rPr kumimoji="1" lang="ja-JP" altLang="en-US" dirty="0" smtClean="0"/>
              <a:t>　　　虐待者が虐待と意識していない場合は介護ストレスから精神的に追い込まれていることも考えられますので、初めから虐待として決めつけるのではなく、慎重に確認を行います。</a:t>
            </a:r>
            <a:endParaRPr kumimoji="1" lang="en-US" altLang="ja-JP" dirty="0" smtClean="0"/>
          </a:p>
          <a:p>
            <a:pPr lvl="0">
              <a:buNone/>
            </a:pPr>
            <a:endParaRPr kumimoji="1" lang="en-US" altLang="ja-JP" dirty="0" smtClean="0"/>
          </a:p>
          <a:p>
            <a:pPr lvl="0">
              <a:buNone/>
            </a:pPr>
            <a:r>
              <a:rPr kumimoji="1" lang="ja-JP" altLang="en-US" b="1" u="sng" dirty="0" smtClean="0"/>
              <a:t>４　他の職員の対応</a:t>
            </a:r>
            <a:endParaRPr kumimoji="1" lang="en-US" altLang="ja-JP" b="1" u="sng" dirty="0" smtClean="0"/>
          </a:p>
          <a:p>
            <a:pPr lvl="0">
              <a:buNone/>
            </a:pPr>
            <a:endParaRPr kumimoji="1" lang="en-US" altLang="ja-JP" b="1" dirty="0" smtClean="0"/>
          </a:p>
          <a:p>
            <a:pPr lvl="0">
              <a:buNone/>
            </a:pPr>
            <a:r>
              <a:rPr kumimoji="1" lang="ja-JP" altLang="en-US" dirty="0" smtClean="0"/>
              <a:t>　　</a:t>
            </a:r>
            <a:r>
              <a:rPr kumimoji="1" lang="ja-JP" altLang="en-US" b="1" u="sng" dirty="0" smtClean="0"/>
              <a:t>・虐待の事実の共有</a:t>
            </a:r>
            <a:r>
              <a:rPr kumimoji="1" lang="ja-JP" altLang="en-US" dirty="0" smtClean="0"/>
              <a:t>を行います。</a:t>
            </a:r>
            <a:endParaRPr kumimoji="1" lang="en-US" altLang="ja-JP" dirty="0" smtClean="0"/>
          </a:p>
          <a:p>
            <a:pPr lvl="0">
              <a:buNone/>
            </a:pPr>
            <a:r>
              <a:rPr kumimoji="1" lang="ja-JP" altLang="en-US" dirty="0" smtClean="0"/>
              <a:t>　　　虐待は、虐待を行った職員の資質のみによって発生するものではなく、</a:t>
            </a:r>
            <a:r>
              <a:rPr kumimoji="1" lang="ja-JP" altLang="en-US" b="1" u="sng" dirty="0" smtClean="0"/>
              <a:t>職員全体・施設全体の問題として捉えて対応する必要</a:t>
            </a:r>
            <a:r>
              <a:rPr kumimoji="1" lang="ja-JP" altLang="en-US" dirty="0" smtClean="0"/>
              <a:t>があるためです。</a:t>
            </a:r>
            <a:endParaRPr kumimoji="1" lang="en-US" altLang="ja-JP" dirty="0" smtClean="0"/>
          </a:p>
          <a:p>
            <a:pPr lvl="0">
              <a:buNone/>
            </a:pPr>
            <a:endParaRPr kumimoji="1" lang="en-US" altLang="ja-JP" dirty="0" smtClean="0"/>
          </a:p>
          <a:p>
            <a:pPr lvl="0">
              <a:buNone/>
            </a:pPr>
            <a:r>
              <a:rPr kumimoji="1" lang="ja-JP" altLang="en-US" b="1" u="sng" dirty="0" smtClean="0"/>
              <a:t>５　相談者の保護</a:t>
            </a:r>
            <a:endParaRPr kumimoji="1" lang="en-US" altLang="ja-JP" b="1" u="sng" dirty="0" smtClean="0"/>
          </a:p>
          <a:p>
            <a:pPr lvl="0">
              <a:buNone/>
            </a:pPr>
            <a:endParaRPr kumimoji="1" lang="en-US" altLang="ja-JP" dirty="0" smtClean="0"/>
          </a:p>
          <a:p>
            <a:pPr lvl="0">
              <a:buNone/>
            </a:pPr>
            <a:r>
              <a:rPr kumimoji="1" lang="ja-JP" altLang="en-US" dirty="0" smtClean="0"/>
              <a:t>　　・高齢者虐待防止法では、高齢者虐待の通報等を行った従事者等は、</a:t>
            </a:r>
            <a:r>
              <a:rPr kumimoji="1" lang="ja-JP" altLang="en-US" b="1" u="sng" dirty="0" smtClean="0"/>
              <a:t>通報をしたことを理由に、解雇、その他不利益な取り扱いを受けない</a:t>
            </a:r>
            <a:r>
              <a:rPr kumimoji="1" lang="ja-JP" altLang="en-US" dirty="0" smtClean="0"/>
              <a:t>ことと規定されています。</a:t>
            </a:r>
            <a:endParaRPr kumimoji="1" lang="en-US" altLang="ja-JP" dirty="0" smtClean="0"/>
          </a:p>
          <a:p>
            <a:pPr lvl="0">
              <a:buNone/>
            </a:pPr>
            <a:r>
              <a:rPr kumimoji="1" lang="ja-JP" altLang="en-US" dirty="0" smtClean="0"/>
              <a:t>　　・管理者はこの規定をよく理解して、対応する必要があります。</a:t>
            </a:r>
            <a:endParaRPr kumimoji="1" lang="en-US" altLang="ja-JP" dirty="0" smtClean="0"/>
          </a:p>
          <a:p>
            <a:pPr lvl="0">
              <a:buNone/>
            </a:pPr>
            <a:endParaRPr kumimoji="1" lang="en-US" altLang="ja-JP" dirty="0" smtClean="0"/>
          </a:p>
          <a:p>
            <a:pPr lvl="0">
              <a:buNone/>
            </a:pPr>
            <a:r>
              <a:rPr kumimoji="1" lang="ja-JP" altLang="en-US" b="1" u="sng" dirty="0" smtClean="0"/>
              <a:t>６　施設全体の取組み</a:t>
            </a:r>
            <a:endParaRPr kumimoji="1" lang="en-US" altLang="ja-JP" b="1" u="sng" dirty="0" smtClean="0"/>
          </a:p>
          <a:p>
            <a:pPr lvl="0">
              <a:buNone/>
            </a:pPr>
            <a:endParaRPr kumimoji="1" lang="en-US" altLang="ja-JP" b="1" dirty="0" smtClean="0"/>
          </a:p>
          <a:p>
            <a:pPr lvl="0">
              <a:buNone/>
            </a:pPr>
            <a:r>
              <a:rPr kumimoji="1" lang="ja-JP" altLang="en-US" dirty="0" smtClean="0"/>
              <a:t>　　・管理者が中心となって行う必要がありますが、</a:t>
            </a:r>
            <a:r>
              <a:rPr lang="ja-JP" altLang="en-US" dirty="0" smtClean="0"/>
              <a:t>管理者レベルのみで処理せず、施設一丸で取組む必要があります。</a:t>
            </a:r>
            <a:endParaRPr lang="en-US" altLang="ja-JP" dirty="0" smtClean="0"/>
          </a:p>
          <a:p>
            <a:pPr lvl="0">
              <a:buNone/>
            </a:pPr>
            <a:r>
              <a:rPr lang="ja-JP" altLang="en-US" dirty="0" smtClean="0"/>
              <a:t>　　・施設としてたてた改善計画は、</a:t>
            </a:r>
            <a:r>
              <a:rPr lang="ja-JP" altLang="en-US" b="1" u="sng" dirty="0" smtClean="0"/>
              <a:t>管理者だけでなくすべての職員が周知して取り組む</a:t>
            </a:r>
            <a:r>
              <a:rPr lang="ja-JP" altLang="en-US" dirty="0" smtClean="0"/>
              <a:t>ことが望まれます。</a:t>
            </a:r>
            <a:endParaRPr lang="en-US" altLang="ja-JP" dirty="0" smtClean="0"/>
          </a:p>
          <a:p>
            <a:pPr lvl="0">
              <a:buNone/>
            </a:pPr>
            <a:endParaRPr lang="en-US" altLang="ja-JP" dirty="0" smtClean="0"/>
          </a:p>
          <a:p>
            <a:pPr lvl="0">
              <a:buNone/>
            </a:pPr>
            <a:r>
              <a:rPr kumimoji="1" lang="ja-JP" altLang="en-US" b="1" u="sng" dirty="0" smtClean="0"/>
              <a:t>７　行政への報告と協力</a:t>
            </a:r>
            <a:endParaRPr kumimoji="1" lang="en-US" altLang="ja-JP" b="1" u="sng" dirty="0" smtClean="0"/>
          </a:p>
          <a:p>
            <a:pPr lvl="0">
              <a:buNone/>
            </a:pPr>
            <a:endParaRPr kumimoji="1" lang="en-US" altLang="ja-JP" b="1" dirty="0" smtClean="0"/>
          </a:p>
          <a:p>
            <a:pPr lvl="1">
              <a:buNone/>
            </a:pPr>
            <a:r>
              <a:rPr kumimoji="1" lang="ja-JP" altLang="en-US" dirty="0" smtClean="0"/>
              <a:t>・</a:t>
            </a:r>
            <a:r>
              <a:rPr kumimoji="1" lang="ja-JP" altLang="en-US" b="1" u="sng" dirty="0" smtClean="0"/>
              <a:t>行政に報告し、行政の調査に協力</a:t>
            </a:r>
            <a:r>
              <a:rPr kumimoji="1" lang="ja-JP" altLang="en-US" dirty="0" smtClean="0"/>
              <a:t>することも管理者の責務です。</a:t>
            </a:r>
            <a:endParaRPr kumimoji="1" lang="en-US" altLang="ja-JP" dirty="0" smtClean="0"/>
          </a:p>
          <a:p>
            <a:pPr lvl="1"/>
            <a:endParaRPr kumimoji="1" lang="ja-JP" altLang="en-US" dirty="0" smtClean="0"/>
          </a:p>
          <a:p>
            <a:pPr lvl="0"/>
            <a:endParaRPr kumimoji="1" lang="ja-JP" altLang="en-US" dirty="0" smtClean="0"/>
          </a:p>
          <a:p>
            <a:pPr lvl="0"/>
            <a:endParaRPr kumimoji="1" lang="en-US" altLang="ja-JP" dirty="0" smtClean="0"/>
          </a:p>
          <a:p>
            <a:pPr lvl="0"/>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9</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4F62D6ED-5E20-4F3F-B14B-8812603E4F74}" type="datetime1">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163F0A7-33B6-47A2-A7DD-56C95B698293}"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076F87DE-C195-4502-9D30-C5A7FBC421D6}"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2DC666E6-106C-4955-9BCE-C1CDC527115B}"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1D07106B-8480-4144-BE69-1A32FBF6BFCA}"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B882866B-84D7-4CC4-9CBD-97700B1F77E0}"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F8A29DE0-1261-41EA-9B22-1D6D858C1E30}" type="datetime1">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17F5621E-9341-4B81-8A4C-D99A36B29EE2}" type="datetime1">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FBA28DD-45F2-417D-9E07-D8A2D24613F0}" type="datetime1">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72C33D9B-0E28-4170-B460-2C5BF8961C80}"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9BE62A33-610B-4FFB-B9CC-9C6328540DDE}"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8409AC7-E0BB-4037-A7B2-C176E2142DAD}" type="datetime1">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429000"/>
            <a:ext cx="6400800" cy="2520280"/>
          </a:xfrm>
        </p:spPr>
        <p:txBody>
          <a:bodyPr>
            <a:normAutofit/>
          </a:bodyPr>
          <a:lstStyle/>
          <a:p>
            <a:pPr>
              <a:spcBef>
                <a:spcPts val="0"/>
              </a:spcBef>
            </a:pPr>
            <a:r>
              <a:rPr lang="ja-JP" altLang="en-US" dirty="0" smtClean="0"/>
              <a:t>高齢者の権利擁護のための研修 ４</a:t>
            </a:r>
          </a:p>
          <a:p>
            <a:endParaRPr kumimoji="1" lang="en-US" altLang="ja-JP" sz="1100" dirty="0" smtClean="0"/>
          </a:p>
          <a:p>
            <a:r>
              <a:rPr kumimoji="1" lang="ja-JP" altLang="en-US" dirty="0" smtClean="0"/>
              <a:t>神奈川県</a:t>
            </a:r>
            <a:endParaRPr kumimoji="1" lang="en-US" altLang="ja-JP" dirty="0" smtClean="0"/>
          </a:p>
          <a:p>
            <a:r>
              <a:rPr lang="ja-JP" altLang="en-US" sz="2400" dirty="0" smtClean="0"/>
              <a:t>平成</a:t>
            </a:r>
            <a:r>
              <a:rPr lang="en-US" altLang="ja-JP" sz="2400" dirty="0" smtClean="0"/>
              <a:t>26</a:t>
            </a:r>
            <a:r>
              <a:rPr lang="ja-JP" altLang="en-US" sz="2400" dirty="0" smtClean="0"/>
              <a:t>年</a:t>
            </a:r>
            <a:r>
              <a:rPr lang="en-US" altLang="ja-JP" sz="2400" dirty="0" smtClean="0"/>
              <a:t>9</a:t>
            </a:r>
            <a:r>
              <a:rPr lang="ja-JP" altLang="en-US" sz="2400" dirty="0" smtClean="0"/>
              <a:t>月</a:t>
            </a:r>
            <a:endParaRPr lang="en-US" altLang="ja-JP" sz="2400" dirty="0" smtClean="0"/>
          </a:p>
          <a:p>
            <a:r>
              <a:rPr lang="ja-JP" altLang="en-US" sz="2400" dirty="0" smtClean="0"/>
              <a:t>平成</a:t>
            </a:r>
            <a:r>
              <a:rPr lang="en-US" altLang="ja-JP" sz="2400" dirty="0" smtClean="0"/>
              <a:t>28</a:t>
            </a:r>
            <a:r>
              <a:rPr lang="ja-JP" altLang="en-US" sz="2400" dirty="0" smtClean="0"/>
              <a:t>年</a:t>
            </a:r>
            <a:r>
              <a:rPr lang="en-US" altLang="ja-JP" sz="2400" dirty="0" smtClean="0"/>
              <a:t>11</a:t>
            </a:r>
            <a:r>
              <a:rPr lang="ja-JP" altLang="en-US" sz="2400" dirty="0" smtClean="0"/>
              <a:t>月改訂</a:t>
            </a:r>
            <a:endParaRPr kumimoji="1" lang="en-US" altLang="ja-JP" sz="2400" dirty="0" smtClean="0"/>
          </a:p>
          <a:p>
            <a:endParaRPr kumimoji="1" lang="ja-JP" altLang="en-US" dirty="0"/>
          </a:p>
        </p:txBody>
      </p:sp>
      <p:sp>
        <p:nvSpPr>
          <p:cNvPr id="2" name="タイトル 1"/>
          <p:cNvSpPr>
            <a:spLocks noGrp="1"/>
          </p:cNvSpPr>
          <p:nvPr>
            <p:ph type="ctrTitle"/>
          </p:nvPr>
        </p:nvSpPr>
        <p:spPr/>
        <p:txBody>
          <a:bodyPr>
            <a:normAutofit/>
          </a:bodyPr>
          <a:lstStyle/>
          <a:p>
            <a:pPr>
              <a:spcBef>
                <a:spcPts val="0"/>
              </a:spcBef>
            </a:pPr>
            <a:r>
              <a:rPr lang="ja-JP" altLang="en-US" sz="4000" dirty="0" smtClean="0"/>
              <a:t>高齢者虐待や不適切なケアが</a:t>
            </a:r>
            <a:r>
              <a:rPr lang="en-US" altLang="ja-JP" sz="4000" dirty="0" smtClean="0"/>
              <a:t/>
            </a:r>
            <a:br>
              <a:rPr lang="en-US" altLang="ja-JP" sz="4000" dirty="0" smtClean="0"/>
            </a:br>
            <a:r>
              <a:rPr lang="ja-JP" altLang="en-US" sz="4000" dirty="0" smtClean="0"/>
              <a:t>起こってしまった時は</a:t>
            </a:r>
            <a:r>
              <a:rPr lang="en-US" altLang="ja-JP" sz="4000" dirty="0" smtClean="0"/>
              <a:t>(</a:t>
            </a:r>
            <a:r>
              <a:rPr lang="ja-JP" altLang="en-US" sz="4000" dirty="0" smtClean="0"/>
              <a:t>事後対応</a:t>
            </a:r>
            <a:r>
              <a:rPr lang="en-US" altLang="ja-JP" sz="4000" dirty="0" smtClean="0"/>
              <a:t>)</a:t>
            </a:r>
            <a:endParaRPr kumimoji="1" lang="ja-JP" altLang="en-US" sz="40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再発防止に向けた取組み</a:t>
            </a:r>
            <a:endParaRPr kumimoji="1" lang="ja-JP" altLang="en-US" dirty="0"/>
          </a:p>
        </p:txBody>
      </p:sp>
      <p:sp>
        <p:nvSpPr>
          <p:cNvPr id="3" name="コンテンツ プレースホルダ 2"/>
          <p:cNvSpPr>
            <a:spLocks noGrp="1"/>
          </p:cNvSpPr>
          <p:nvPr>
            <p:ph sz="quarter" idx="1"/>
          </p:nvPr>
        </p:nvSpPr>
        <p:spPr/>
        <p:txBody>
          <a:bodyPr>
            <a:normAutofit/>
          </a:bodyPr>
          <a:lstStyle/>
          <a:p>
            <a:pPr>
              <a:buNone/>
            </a:pPr>
            <a:endParaRPr lang="en-US" altLang="ja-JP" dirty="0" smtClean="0"/>
          </a:p>
          <a:p>
            <a:pPr>
              <a:buNone/>
            </a:pPr>
            <a:r>
              <a:rPr lang="ja-JP" altLang="en-US" dirty="0" smtClean="0"/>
              <a:t>１　虐待事例、発生原因の調査分析</a:t>
            </a:r>
            <a:endParaRPr lang="en-US" altLang="ja-JP" dirty="0" smtClean="0"/>
          </a:p>
          <a:p>
            <a:pPr>
              <a:buNone/>
            </a:pPr>
            <a:endParaRPr lang="en-US" altLang="ja-JP" dirty="0" smtClean="0"/>
          </a:p>
          <a:p>
            <a:pPr>
              <a:buNone/>
            </a:pPr>
            <a:r>
              <a:rPr lang="ja-JP" altLang="en-US" dirty="0" smtClean="0"/>
              <a:t>２　再発防止に向けた職員会議の活性化</a:t>
            </a:r>
            <a:endParaRPr lang="en-US" altLang="ja-JP" dirty="0" smtClean="0"/>
          </a:p>
          <a:p>
            <a:pPr>
              <a:buNone/>
            </a:pPr>
            <a:endParaRPr lang="en-US" altLang="ja-JP" dirty="0" smtClean="0"/>
          </a:p>
          <a:p>
            <a:pPr>
              <a:buNone/>
            </a:pPr>
            <a:r>
              <a:rPr lang="ja-JP" altLang="en-US" dirty="0" smtClean="0"/>
              <a:t>３　苦情受付、処理体制の見直しと組織としての</a:t>
            </a:r>
            <a:endParaRPr lang="en-US" altLang="ja-JP" dirty="0" smtClean="0"/>
          </a:p>
          <a:p>
            <a:pPr>
              <a:buNone/>
            </a:pPr>
            <a:r>
              <a:rPr lang="ja-JP" altLang="en-US" dirty="0" smtClean="0"/>
              <a:t>　　体制の明確化</a:t>
            </a:r>
            <a:endParaRPr lang="en-US" altLang="ja-JP" dirty="0" smtClean="0"/>
          </a:p>
          <a:p>
            <a:pPr>
              <a:buNone/>
            </a:pPr>
            <a:endParaRPr lang="en-US" altLang="ja-JP" dirty="0" smtClean="0"/>
          </a:p>
          <a:p>
            <a:pPr>
              <a:buNone/>
            </a:pPr>
            <a:r>
              <a:rPr lang="ja-JP" altLang="en-US" dirty="0" smtClean="0"/>
              <a:t>４　個別ケア（不適切なケア改善の重視）の充実</a:t>
            </a:r>
            <a:endParaRPr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pic>
        <p:nvPicPr>
          <p:cNvPr id="2057" name="Picture 9" descr="D:\Users\46630581\AppData\Local\Microsoft\Windows\Temporary Internet Files\Content.IE5\2754BL3D\gatag-00011353[1].jpg"/>
          <p:cNvPicPr>
            <a:picLocks noChangeAspect="1" noChangeArrowheads="1"/>
          </p:cNvPicPr>
          <p:nvPr/>
        </p:nvPicPr>
        <p:blipFill>
          <a:blip r:embed="rId3" cstate="print"/>
          <a:srcRect/>
          <a:stretch>
            <a:fillRect/>
          </a:stretch>
        </p:blipFill>
        <p:spPr bwMode="auto">
          <a:xfrm>
            <a:off x="6588224" y="764704"/>
            <a:ext cx="2123728" cy="212372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再発防止に向けた取組み</a:t>
            </a:r>
            <a:endParaRPr kumimoji="1" lang="ja-JP" altLang="en-US" dirty="0"/>
          </a:p>
        </p:txBody>
      </p:sp>
      <p:sp>
        <p:nvSpPr>
          <p:cNvPr id="3" name="コンテンツ プレースホルダ 2"/>
          <p:cNvSpPr>
            <a:spLocks noGrp="1"/>
          </p:cNvSpPr>
          <p:nvPr>
            <p:ph sz="quarter" idx="1"/>
          </p:nvPr>
        </p:nvSpPr>
        <p:spPr/>
        <p:txBody>
          <a:bodyPr>
            <a:normAutofit/>
          </a:bodyPr>
          <a:lstStyle/>
          <a:p>
            <a:pPr>
              <a:buNone/>
            </a:pPr>
            <a:endParaRPr lang="en-US" altLang="ja-JP" dirty="0" smtClean="0"/>
          </a:p>
          <a:p>
            <a:pPr>
              <a:buNone/>
            </a:pPr>
            <a:r>
              <a:rPr lang="ja-JP" altLang="en-US" dirty="0" smtClean="0"/>
              <a:t>５　職場内研修の徹底</a:t>
            </a:r>
            <a:endParaRPr lang="en-US" altLang="ja-JP" dirty="0" smtClean="0"/>
          </a:p>
          <a:p>
            <a:pPr>
              <a:buNone/>
            </a:pPr>
            <a:endParaRPr lang="en-US" altLang="ja-JP" dirty="0" smtClean="0"/>
          </a:p>
          <a:p>
            <a:pPr>
              <a:buNone/>
            </a:pPr>
            <a:r>
              <a:rPr lang="ja-JP" altLang="en-US" dirty="0" smtClean="0"/>
              <a:t>　　　６　働きやすい職場環境の実現</a:t>
            </a:r>
            <a:endParaRPr lang="en-US" altLang="ja-JP" dirty="0" smtClean="0"/>
          </a:p>
          <a:p>
            <a:endParaRPr lang="en-US" altLang="ja-JP" dirty="0" smtClean="0"/>
          </a:p>
          <a:p>
            <a:pPr>
              <a:buNone/>
            </a:pPr>
            <a:r>
              <a:rPr lang="ja-JP" altLang="en-US" dirty="0" smtClean="0"/>
              <a:t>　　　　　　　　　　７　開かれた施設づくり</a:t>
            </a:r>
            <a:endParaRPr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pic>
        <p:nvPicPr>
          <p:cNvPr id="1027" name="Picture 3" descr="D:\Users\46630581\AppData\Local\Microsoft\Windows\Temporary Internet Files\Content.IE5\UZV5MJBE\ws[1].png"/>
          <p:cNvPicPr>
            <a:picLocks noChangeAspect="1" noChangeArrowheads="1"/>
          </p:cNvPicPr>
          <p:nvPr/>
        </p:nvPicPr>
        <p:blipFill>
          <a:blip r:embed="rId3" cstate="print"/>
          <a:srcRect/>
          <a:stretch>
            <a:fillRect/>
          </a:stretch>
        </p:blipFill>
        <p:spPr bwMode="auto">
          <a:xfrm rot="1560200">
            <a:off x="6788316" y="1535721"/>
            <a:ext cx="1162050" cy="1181100"/>
          </a:xfrm>
          <a:prstGeom prst="rect">
            <a:avLst/>
          </a:prstGeom>
          <a:noFill/>
        </p:spPr>
      </p:pic>
      <p:pic>
        <p:nvPicPr>
          <p:cNvPr id="1031" name="Picture 7" descr="D:\Users\46630581\AppData\Local\Microsoft\Windows\Temporary Internet Files\Content.IE5\95ZSALGC\gatag-00002362[1].jpg"/>
          <p:cNvPicPr>
            <a:picLocks noChangeAspect="1" noChangeArrowheads="1"/>
          </p:cNvPicPr>
          <p:nvPr/>
        </p:nvPicPr>
        <p:blipFill>
          <a:blip r:embed="rId4" cstate="print"/>
          <a:srcRect/>
          <a:stretch>
            <a:fillRect/>
          </a:stretch>
        </p:blipFill>
        <p:spPr bwMode="auto">
          <a:xfrm>
            <a:off x="1043608" y="3501008"/>
            <a:ext cx="2857500" cy="28575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通報義務</a:t>
            </a:r>
            <a:endParaRPr kumimoji="1" lang="ja-JP" altLang="en-US" dirty="0"/>
          </a:p>
        </p:txBody>
      </p:sp>
      <p:sp>
        <p:nvSpPr>
          <p:cNvPr id="3" name="コンテンツ プレースホルダ 2"/>
          <p:cNvSpPr>
            <a:spLocks noGrp="1"/>
          </p:cNvSpPr>
          <p:nvPr>
            <p:ph sz="quarter" idx="1"/>
          </p:nvPr>
        </p:nvSpPr>
        <p:spPr/>
        <p:txBody>
          <a:bodyPr/>
          <a:lstStyle/>
          <a:p>
            <a:endParaRPr lang="en-US" altLang="ja-JP" dirty="0" smtClean="0"/>
          </a:p>
          <a:p>
            <a:r>
              <a:rPr lang="ja-JP" altLang="en-US" dirty="0" smtClean="0"/>
              <a:t>養介護施設従事者等は、高齢者虐待を発見したら市町村等に通報する義務がある。</a:t>
            </a:r>
            <a:endParaRPr lang="en-US" altLang="ja-JP" dirty="0" smtClean="0"/>
          </a:p>
          <a:p>
            <a:endParaRPr kumimoji="1" lang="en-US" altLang="ja-JP" dirty="0" smtClean="0"/>
          </a:p>
          <a:p>
            <a:r>
              <a:rPr lang="ja-JP" altLang="en-US" dirty="0" smtClean="0"/>
              <a:t>高齢者虐待の相談・通報を市町村に行う際は、守秘義務違反にはならない。</a:t>
            </a:r>
            <a:endParaRPr lang="en-US" altLang="ja-JP" smtClean="0"/>
          </a:p>
          <a:p>
            <a:pPr>
              <a:buNone/>
            </a:pPr>
            <a:endParaRPr lang="en-US" altLang="ja-JP" dirty="0" smtClean="0"/>
          </a:p>
          <a:p>
            <a:r>
              <a:rPr kumimoji="1" lang="ja-JP" altLang="en-US" dirty="0" smtClean="0"/>
              <a:t>高齢者虐待の通報・相談をしたことによって、解雇などの不利益な扱いを受けない。</a:t>
            </a:r>
            <a:endParaRPr kumimoji="1"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施設内の体制の確立</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sz="3200" dirty="0" smtClean="0"/>
              <a:t>施設内で虐待が発生した場合は、迅速かつ適切に</a:t>
            </a:r>
            <a:r>
              <a:rPr kumimoji="1" lang="ja-JP" altLang="en-US" sz="3200" b="1" dirty="0" smtClean="0">
                <a:solidFill>
                  <a:srgbClr val="FF0000"/>
                </a:solidFill>
              </a:rPr>
              <a:t>組織として</a:t>
            </a:r>
            <a:r>
              <a:rPr kumimoji="1" lang="ja-JP" altLang="en-US" sz="3200" dirty="0" smtClean="0"/>
              <a:t>対応する。</a:t>
            </a:r>
            <a:endParaRPr kumimoji="1" lang="en-US" altLang="ja-JP" sz="3200" dirty="0" smtClean="0"/>
          </a:p>
          <a:p>
            <a:r>
              <a:rPr lang="ja-JP" altLang="en-US" sz="3200" dirty="0" smtClean="0"/>
              <a:t>職員間の速やかな連携が必要</a:t>
            </a:r>
            <a:endParaRPr kumimoji="1" lang="en-US" altLang="ja-JP" sz="3200" dirty="0" smtClean="0"/>
          </a:p>
          <a:p>
            <a:pPr algn="ctr">
              <a:buNone/>
            </a:pPr>
            <a:r>
              <a:rPr lang="ja-JP" altLang="en-US" sz="4000" b="1" dirty="0" smtClean="0"/>
              <a:t>↓</a:t>
            </a:r>
            <a:endParaRPr lang="en-US" altLang="ja-JP" sz="4000" b="1" dirty="0" smtClean="0"/>
          </a:p>
          <a:p>
            <a:pPr algn="ctr">
              <a:buNone/>
            </a:pPr>
            <a:r>
              <a:rPr lang="ja-JP" altLang="en-US" dirty="0" smtClean="0"/>
              <a:t>対応をあらかじめ決めておく</a:t>
            </a:r>
            <a:endParaRPr lang="en-US" altLang="ja-JP" dirty="0" smtClean="0"/>
          </a:p>
          <a:p>
            <a:pPr algn="ctr">
              <a:buNone/>
            </a:pPr>
            <a:r>
              <a:rPr kumimoji="1" lang="ja-JP" altLang="en-US" dirty="0" smtClean="0"/>
              <a:t>対応は職員に周知されている必要がある</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施設内の対応（例）</a:t>
            </a:r>
            <a:endParaRPr kumimoji="1" lang="ja-JP" altLang="en-US" dirty="0"/>
          </a:p>
        </p:txBody>
      </p:sp>
      <p:sp>
        <p:nvSpPr>
          <p:cNvPr id="3" name="コンテンツ プレースホルダ 2"/>
          <p:cNvSpPr>
            <a:spLocks noGrp="1"/>
          </p:cNvSpPr>
          <p:nvPr>
            <p:ph sz="quarter" idx="1"/>
          </p:nvPr>
        </p:nvSpPr>
        <p:spPr/>
        <p:txBody>
          <a:bodyPr>
            <a:normAutofit/>
          </a:bodyPr>
          <a:lstStyle/>
          <a:p>
            <a:pPr marL="514350" indent="-514350">
              <a:buNone/>
            </a:pPr>
            <a:r>
              <a:rPr kumimoji="1" lang="ja-JP" altLang="en-US" sz="2000" dirty="0" smtClean="0"/>
              <a:t>１．本人や家族、職員から相談を受けた職員は、各部署の責任者・施設長等に報告。</a:t>
            </a:r>
            <a:endParaRPr kumimoji="1" lang="en-US" altLang="ja-JP" sz="2000" dirty="0" smtClean="0"/>
          </a:p>
          <a:p>
            <a:pPr marL="514350" indent="-514350">
              <a:buFont typeface="+mj-lt"/>
              <a:buAutoNum type="arabicPeriod"/>
            </a:pPr>
            <a:endParaRPr kumimoji="1" lang="en-US" altLang="ja-JP" sz="2000" dirty="0" smtClean="0"/>
          </a:p>
          <a:p>
            <a:pPr marL="514350" indent="-514350">
              <a:buNone/>
            </a:pPr>
            <a:r>
              <a:rPr lang="ja-JP" altLang="en-US" sz="2000" dirty="0" smtClean="0"/>
              <a:t>２．施設長を中心に虐待を行っている（行った）疑いのある職員やその他職員への聞き取りを行い、虐待の事実を確認する。</a:t>
            </a:r>
            <a:endParaRPr lang="en-US" altLang="ja-JP" sz="2000" dirty="0" smtClean="0"/>
          </a:p>
          <a:p>
            <a:pPr marL="514350" indent="-514350">
              <a:buNone/>
            </a:pPr>
            <a:endParaRPr lang="en-US" altLang="ja-JP" sz="2000" dirty="0" smtClean="0"/>
          </a:p>
          <a:p>
            <a:pPr marL="514350" indent="-514350">
              <a:buNone/>
            </a:pPr>
            <a:r>
              <a:rPr lang="ja-JP" altLang="en-US" sz="2000" dirty="0" smtClean="0"/>
              <a:t>３．虐待の事実が確認された場合は、再発防止策を検討し、施設内で防止策を実行する</a:t>
            </a:r>
            <a:endParaRPr lang="en-US" altLang="ja-JP" sz="2000" dirty="0" smtClean="0"/>
          </a:p>
          <a:p>
            <a:pPr marL="514350" indent="-514350">
              <a:buNone/>
            </a:pPr>
            <a:endParaRPr lang="en-US" altLang="ja-JP" dirty="0" smtClean="0"/>
          </a:p>
          <a:p>
            <a:pPr marL="514350" indent="-514350">
              <a:buNone/>
            </a:pPr>
            <a:r>
              <a:rPr lang="ja-JP" altLang="en-US" sz="2000" dirty="0" smtClean="0"/>
              <a:t>４．市町村には、利用者・家族への事実確認や職員への聞き取り調査の結果から「虐待の疑いがある」と判断した段階で通報・報告。</a:t>
            </a:r>
            <a:endParaRPr lang="en-US" altLang="ja-JP" sz="2000" dirty="0" smtClean="0"/>
          </a:p>
          <a:p>
            <a:pPr marL="514350" indent="-514350">
              <a:buNone/>
            </a:pPr>
            <a:endParaRPr lang="en-US" altLang="ja-JP" sz="2000"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行政の対応</a:t>
            </a:r>
            <a:endParaRPr kumimoji="1" lang="ja-JP" altLang="en-US" dirty="0"/>
          </a:p>
        </p:txBody>
      </p:sp>
      <p:sp>
        <p:nvSpPr>
          <p:cNvPr id="3" name="コンテンツ プレースホルダ 2"/>
          <p:cNvSpPr>
            <a:spLocks noGrp="1"/>
          </p:cNvSpPr>
          <p:nvPr>
            <p:ph sz="quarter" idx="1"/>
          </p:nvPr>
        </p:nvSpPr>
        <p:spPr/>
        <p:txBody>
          <a:bodyPr>
            <a:normAutofit/>
          </a:bodyPr>
          <a:lstStyle/>
          <a:p>
            <a:pPr marL="514350" indent="-514350">
              <a:buNone/>
            </a:pPr>
            <a:r>
              <a:rPr kumimoji="1" lang="ja-JP" altLang="en-US" dirty="0" smtClean="0"/>
              <a:t>１　通報等を受けた市町村は、通報内容に基づき、</a:t>
            </a:r>
            <a:endParaRPr kumimoji="1" lang="en-US" altLang="ja-JP" dirty="0" smtClean="0"/>
          </a:p>
          <a:p>
            <a:pPr marL="514350" indent="-514350">
              <a:buNone/>
            </a:pPr>
            <a:r>
              <a:rPr lang="ja-JP" altLang="en-US" dirty="0" smtClean="0"/>
              <a:t>　</a:t>
            </a:r>
            <a:r>
              <a:rPr kumimoji="1" lang="ja-JP" altLang="en-US" dirty="0" smtClean="0"/>
              <a:t>　事実確認や高齢者の安全確認を行う。</a:t>
            </a:r>
            <a:endParaRPr lang="en-US" altLang="ja-JP" dirty="0" smtClean="0"/>
          </a:p>
          <a:p>
            <a:pPr marL="514350" indent="-514350">
              <a:buNone/>
            </a:pPr>
            <a:endParaRPr lang="en-US" altLang="ja-JP" dirty="0" smtClean="0"/>
          </a:p>
          <a:p>
            <a:pPr marL="514350" indent="-514350">
              <a:buNone/>
            </a:pPr>
            <a:r>
              <a:rPr kumimoji="1" lang="ja-JP" altLang="en-US" dirty="0" smtClean="0"/>
              <a:t>２　虐待の事実が明らかになった場合、施設に対</a:t>
            </a:r>
            <a:endParaRPr kumimoji="1" lang="en-US" altLang="ja-JP" dirty="0" smtClean="0"/>
          </a:p>
          <a:p>
            <a:pPr marL="514350" indent="-514350">
              <a:buNone/>
            </a:pPr>
            <a:r>
              <a:rPr lang="ja-JP" altLang="en-US" dirty="0" smtClean="0"/>
              <a:t>　　</a:t>
            </a:r>
            <a:r>
              <a:rPr kumimoji="1" lang="ja-JP" altLang="en-US" dirty="0" smtClean="0"/>
              <a:t>し改善を図るように指導を行う。</a:t>
            </a:r>
            <a:endParaRPr kumimoji="1" lang="en-US" altLang="ja-JP" dirty="0" smtClean="0"/>
          </a:p>
          <a:p>
            <a:pPr marL="514350" indent="-514350">
              <a:buNone/>
            </a:pPr>
            <a:endParaRPr kumimoji="1" lang="en-US" altLang="ja-JP" dirty="0" smtClean="0"/>
          </a:p>
          <a:p>
            <a:pPr marL="514350" indent="-514350">
              <a:buNone/>
            </a:pPr>
            <a:r>
              <a:rPr kumimoji="1" lang="ja-JP" altLang="en-US" dirty="0" smtClean="0"/>
              <a:t>３　指導に従わず改善が図られない場合は老人福</a:t>
            </a:r>
            <a:endParaRPr kumimoji="1" lang="en-US" altLang="ja-JP" dirty="0" smtClean="0"/>
          </a:p>
          <a:p>
            <a:pPr marL="514350" indent="-514350">
              <a:buNone/>
            </a:pPr>
            <a:r>
              <a:rPr lang="ja-JP" altLang="en-US" dirty="0" smtClean="0"/>
              <a:t>　　</a:t>
            </a:r>
            <a:r>
              <a:rPr kumimoji="1" lang="ja-JP" altLang="en-US" dirty="0" smtClean="0"/>
              <a:t>祉法や介護保険法に基づき、勧告や命令、指</a:t>
            </a:r>
            <a:endParaRPr kumimoji="1" lang="en-US" altLang="ja-JP" dirty="0" smtClean="0"/>
          </a:p>
          <a:p>
            <a:pPr marL="514350" indent="-514350">
              <a:buNone/>
            </a:pPr>
            <a:r>
              <a:rPr lang="ja-JP" altLang="en-US" dirty="0" smtClean="0"/>
              <a:t>　　</a:t>
            </a:r>
            <a:r>
              <a:rPr kumimoji="1" lang="ja-JP" altLang="en-US" dirty="0" smtClean="0"/>
              <a:t>定取り消し処分などの権限を行使</a:t>
            </a:r>
            <a:endParaRPr kumimoji="1" lang="en-US" altLang="ja-JP" dirty="0" smtClean="0"/>
          </a:p>
          <a:p>
            <a:pPr lvl="1"/>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620688"/>
            <a:ext cx="7772400" cy="1143000"/>
          </a:xfrm>
        </p:spPr>
        <p:txBody>
          <a:bodyPr>
            <a:normAutofit fontScale="90000"/>
          </a:bodyPr>
          <a:lstStyle/>
          <a:p>
            <a:pPr marL="514350" indent="-514350"/>
            <a:r>
              <a:rPr lang="en-US" altLang="ja-JP" dirty="0" smtClean="0"/>
              <a:t/>
            </a:r>
            <a:br>
              <a:rPr lang="en-US" altLang="ja-JP" dirty="0" smtClean="0"/>
            </a:br>
            <a:r>
              <a:rPr lang="ja-JP" altLang="en-US" dirty="0" smtClean="0"/>
              <a:t>養介護施設従事者等による</a:t>
            </a:r>
            <a:r>
              <a:rPr lang="en-US" altLang="ja-JP" dirty="0" smtClean="0"/>
              <a:t/>
            </a:r>
            <a:br>
              <a:rPr lang="en-US" altLang="ja-JP" dirty="0" smtClean="0"/>
            </a:br>
            <a:r>
              <a:rPr lang="ja-JP" altLang="en-US" dirty="0" smtClean="0"/>
              <a:t>高齢者虐待の状況の公表</a:t>
            </a:r>
            <a:endParaRPr lang="en-US" altLang="ja-JP" dirty="0" smtClean="0"/>
          </a:p>
        </p:txBody>
      </p:sp>
      <p:sp>
        <p:nvSpPr>
          <p:cNvPr id="3" name="コンテンツ プレースホルダ 2"/>
          <p:cNvSpPr>
            <a:spLocks noGrp="1"/>
          </p:cNvSpPr>
          <p:nvPr>
            <p:ph sz="quarter" idx="1"/>
          </p:nvPr>
        </p:nvSpPr>
        <p:spPr>
          <a:xfrm>
            <a:off x="395536" y="1988840"/>
            <a:ext cx="8435280" cy="4525963"/>
          </a:xfrm>
        </p:spPr>
        <p:txBody>
          <a:bodyPr>
            <a:normAutofit/>
          </a:bodyPr>
          <a:lstStyle/>
          <a:p>
            <a:pPr marL="914400" lvl="1" indent="-514350"/>
            <a:endParaRPr kumimoji="1" lang="en-US" altLang="ja-JP" dirty="0" smtClean="0"/>
          </a:p>
          <a:p>
            <a:pPr marL="914400" lvl="1" indent="-514350"/>
            <a:r>
              <a:rPr kumimoji="1" lang="ja-JP" altLang="en-US" dirty="0" smtClean="0"/>
              <a:t>公表は、虐待があった場合のみ</a:t>
            </a:r>
            <a:endParaRPr kumimoji="1" lang="en-US" altLang="ja-JP" dirty="0" smtClean="0"/>
          </a:p>
          <a:p>
            <a:pPr marL="914400" lvl="1" indent="-514350"/>
            <a:r>
              <a:rPr lang="ja-JP" altLang="en-US" dirty="0" smtClean="0"/>
              <a:t>公表項目</a:t>
            </a:r>
            <a:endParaRPr lang="en-US" altLang="ja-JP" dirty="0" smtClean="0"/>
          </a:p>
          <a:p>
            <a:pPr marL="1314450" lvl="2" indent="-514350"/>
            <a:r>
              <a:rPr kumimoji="1" lang="ja-JP" altLang="en-US" dirty="0" smtClean="0"/>
              <a:t>被虐待者の状況（性別、年齢階級、心身の状態等）</a:t>
            </a:r>
            <a:endParaRPr kumimoji="1" lang="en-US" altLang="ja-JP" dirty="0" smtClean="0"/>
          </a:p>
          <a:p>
            <a:pPr marL="1314450" lvl="2" indent="-514350"/>
            <a:r>
              <a:rPr lang="ja-JP" altLang="en-US" dirty="0" smtClean="0"/>
              <a:t>高齢者虐待の種類</a:t>
            </a:r>
            <a:endParaRPr lang="en-US" altLang="ja-JP" dirty="0" smtClean="0"/>
          </a:p>
          <a:p>
            <a:pPr marL="1314450" lvl="2" indent="-514350"/>
            <a:r>
              <a:rPr kumimoji="1" lang="ja-JP" altLang="en-US" dirty="0" smtClean="0"/>
              <a:t>高齢者虐待に対して市町村等が取った措置</a:t>
            </a:r>
            <a:endParaRPr kumimoji="1" lang="en-US" altLang="ja-JP" dirty="0" smtClean="0"/>
          </a:p>
          <a:p>
            <a:pPr marL="1314450" lvl="2" indent="-514350"/>
            <a:r>
              <a:rPr lang="ja-JP" altLang="en-US" dirty="0" smtClean="0"/>
              <a:t>虐待が発生した施設種別</a:t>
            </a:r>
            <a:endParaRPr lang="en-US" altLang="ja-JP" dirty="0" smtClean="0"/>
          </a:p>
          <a:p>
            <a:pPr marL="1314450" lvl="2" indent="-514350"/>
            <a:r>
              <a:rPr lang="ja-JP" altLang="en-US" dirty="0" smtClean="0"/>
              <a:t>虐待を行った養介護施設従事者等の職種</a:t>
            </a:r>
            <a:endParaRPr lang="en-US" altLang="ja-JP" dirty="0" smtClean="0"/>
          </a:p>
          <a:p>
            <a:pPr marL="914400" lvl="1" indent="-514350"/>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施設職員としての責務</a:t>
            </a:r>
            <a:endParaRPr kumimoji="1" lang="ja-JP" altLang="en-US" dirty="0"/>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dirty="0" smtClean="0"/>
              <a:t>虐待と思われる行為や不適切なケアを発見した場合は、その場で職員を注意喚起する。</a:t>
            </a:r>
            <a:endParaRPr kumimoji="1" lang="en-US" altLang="ja-JP" dirty="0" smtClean="0"/>
          </a:p>
          <a:p>
            <a:r>
              <a:rPr lang="ja-JP" altLang="en-US" dirty="0" smtClean="0"/>
              <a:t>見てみぬ振りをするのではなく、上司や管理者に相談・報告する。</a:t>
            </a:r>
            <a:endParaRPr lang="en-US" altLang="ja-JP" dirty="0" smtClean="0"/>
          </a:p>
          <a:p>
            <a:r>
              <a:rPr kumimoji="1" lang="ja-JP" altLang="en-US" b="1" dirty="0" smtClean="0"/>
              <a:t>自分自身が</a:t>
            </a:r>
            <a:r>
              <a:rPr kumimoji="1" lang="ja-JP" altLang="en-US" dirty="0" smtClean="0"/>
              <a:t>虐待と思われる行為や不適切なケアを行った場合も早期に上司に報告する。</a:t>
            </a:r>
            <a:endParaRPr kumimoji="1" lang="en-US" altLang="ja-JP" dirty="0" smtClean="0"/>
          </a:p>
          <a:p>
            <a:endParaRPr lang="en-US" altLang="ja-JP" dirty="0" smtClean="0"/>
          </a:p>
          <a:p>
            <a:pPr algn="ctr">
              <a:buNone/>
            </a:pPr>
            <a:r>
              <a:rPr kumimoji="1" lang="ja-JP" altLang="en-US" dirty="0" smtClean="0">
                <a:solidFill>
                  <a:srgbClr val="FF0000"/>
                </a:solidFill>
              </a:rPr>
              <a:t>高齢者虐待の通報は施設職員全員の義務</a:t>
            </a:r>
            <a:endParaRPr kumimoji="1" lang="ja-JP" altLang="en-US" dirty="0">
              <a:solidFill>
                <a:srgbClr val="FF0000"/>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施設管理者としての責務</a:t>
            </a:r>
            <a:endParaRPr kumimoji="1" lang="ja-JP" altLang="en-US" dirty="0"/>
          </a:p>
        </p:txBody>
      </p:sp>
      <p:sp>
        <p:nvSpPr>
          <p:cNvPr id="3" name="コンテンツ プレースホルダ 2"/>
          <p:cNvSpPr>
            <a:spLocks noGrp="1"/>
          </p:cNvSpPr>
          <p:nvPr>
            <p:ph sz="quarter" idx="1"/>
          </p:nvPr>
        </p:nvSpPr>
        <p:spPr/>
        <p:txBody>
          <a:bodyPr>
            <a:normAutofit fontScale="92500"/>
          </a:bodyPr>
          <a:lstStyle/>
          <a:p>
            <a:endParaRPr kumimoji="1" lang="en-US" altLang="ja-JP" dirty="0" smtClean="0"/>
          </a:p>
          <a:p>
            <a:pPr>
              <a:buNone/>
            </a:pPr>
            <a:r>
              <a:rPr kumimoji="1" lang="ja-JP" altLang="en-US" sz="2800" dirty="0" smtClean="0"/>
              <a:t>１　利用者への対応</a:t>
            </a:r>
            <a:endParaRPr kumimoji="1" lang="en-US" altLang="ja-JP" dirty="0" smtClean="0"/>
          </a:p>
          <a:p>
            <a:pPr lvl="1"/>
            <a:r>
              <a:rPr kumimoji="1" lang="ja-JP" altLang="en-US" dirty="0" smtClean="0"/>
              <a:t>利用者の安全確保（安全確認、治療の必要性の有無の確認と治療の手配）</a:t>
            </a:r>
            <a:endParaRPr kumimoji="1" lang="en-US" altLang="ja-JP" dirty="0" smtClean="0"/>
          </a:p>
          <a:p>
            <a:pPr lvl="1">
              <a:buNone/>
            </a:pPr>
            <a:endParaRPr kumimoji="1" lang="en-US" altLang="ja-JP" dirty="0" smtClean="0"/>
          </a:p>
          <a:p>
            <a:pPr lvl="1"/>
            <a:r>
              <a:rPr lang="ja-JP" altLang="en-US" dirty="0" smtClean="0"/>
              <a:t>傷などは本人等の同意を得て写真を撮るなどして保存</a:t>
            </a:r>
            <a:endParaRPr lang="en-US" altLang="ja-JP" dirty="0" smtClean="0"/>
          </a:p>
          <a:p>
            <a:pPr lvl="1">
              <a:buNone/>
            </a:pPr>
            <a:endParaRPr lang="en-US" altLang="ja-JP" dirty="0" smtClean="0"/>
          </a:p>
          <a:p>
            <a:pPr lvl="1"/>
            <a:r>
              <a:rPr kumimoji="1" lang="ja-JP" altLang="en-US" dirty="0" smtClean="0"/>
              <a:t>心理的</a:t>
            </a:r>
            <a:r>
              <a:rPr lang="ja-JP" altLang="en-US" dirty="0" smtClean="0"/>
              <a:t>虐待は、本人の話を聴くなどして不安を取り除く</a:t>
            </a:r>
            <a:endParaRPr lang="en-US" altLang="ja-JP" dirty="0" smtClean="0"/>
          </a:p>
          <a:p>
            <a:pPr lvl="1">
              <a:buNone/>
            </a:pPr>
            <a:endParaRPr lang="en-US" altLang="ja-JP" dirty="0" smtClean="0"/>
          </a:p>
          <a:p>
            <a:pPr>
              <a:buNone/>
            </a:pPr>
            <a:r>
              <a:rPr lang="ja-JP" altLang="en-US" dirty="0" smtClean="0"/>
              <a:t>２　家族への対応</a:t>
            </a:r>
            <a:endParaRPr lang="en-US" altLang="ja-JP" dirty="0" smtClean="0"/>
          </a:p>
          <a:p>
            <a:pPr lvl="1"/>
            <a:r>
              <a:rPr lang="ja-JP" altLang="en-US" dirty="0" smtClean="0"/>
              <a:t>事実確認後、速やかに虐待の経過について連絡と謝罪</a:t>
            </a:r>
            <a:endParaRPr lang="en-US" altLang="ja-JP" dirty="0" smtClean="0"/>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施設管理者としての責務</a:t>
            </a:r>
            <a:endParaRPr kumimoji="1" lang="ja-JP" altLang="en-US" dirty="0"/>
          </a:p>
        </p:txBody>
      </p:sp>
      <p:sp>
        <p:nvSpPr>
          <p:cNvPr id="3" name="コンテンツ プレースホルダ 2"/>
          <p:cNvSpPr>
            <a:spLocks noGrp="1"/>
          </p:cNvSpPr>
          <p:nvPr>
            <p:ph sz="quarter" idx="1"/>
          </p:nvPr>
        </p:nvSpPr>
        <p:spPr/>
        <p:txBody>
          <a:bodyPr>
            <a:normAutofit fontScale="77500" lnSpcReduction="20000"/>
          </a:bodyPr>
          <a:lstStyle/>
          <a:p>
            <a:pPr>
              <a:buNone/>
            </a:pPr>
            <a:r>
              <a:rPr lang="ja-JP" altLang="en-US" sz="3600" dirty="0" smtClean="0"/>
              <a:t>３　虐待者への対応</a:t>
            </a:r>
            <a:endParaRPr lang="en-US" altLang="ja-JP" sz="3600" dirty="0" smtClean="0"/>
          </a:p>
          <a:p>
            <a:pPr lvl="1"/>
            <a:r>
              <a:rPr lang="ja-JP" altLang="en-US" dirty="0" smtClean="0"/>
              <a:t>虐待が疑われる職員に事実確認</a:t>
            </a:r>
            <a:endParaRPr lang="en-US" altLang="ja-JP" dirty="0" smtClean="0"/>
          </a:p>
          <a:p>
            <a:pPr>
              <a:buNone/>
            </a:pPr>
            <a:endParaRPr lang="en-US" altLang="ja-JP" dirty="0" smtClean="0"/>
          </a:p>
          <a:p>
            <a:pPr>
              <a:buNone/>
            </a:pPr>
            <a:r>
              <a:rPr lang="ja-JP" altLang="en-US" sz="3600" dirty="0" smtClean="0"/>
              <a:t>４　他の職員への対応</a:t>
            </a:r>
            <a:endParaRPr lang="en-US" altLang="ja-JP" sz="3600" dirty="0" smtClean="0"/>
          </a:p>
          <a:p>
            <a:pPr lvl="1"/>
            <a:r>
              <a:rPr lang="ja-JP" altLang="en-US" dirty="0" smtClean="0"/>
              <a:t>虐待の事実を共有</a:t>
            </a:r>
            <a:endParaRPr lang="en-US" altLang="ja-JP" dirty="0" smtClean="0"/>
          </a:p>
          <a:p>
            <a:pPr lvl="1">
              <a:buNone/>
            </a:pPr>
            <a:endParaRPr lang="en-US" altLang="ja-JP" dirty="0" smtClean="0"/>
          </a:p>
          <a:p>
            <a:pPr>
              <a:buNone/>
            </a:pPr>
            <a:r>
              <a:rPr kumimoji="1" lang="ja-JP" altLang="en-US" sz="3600" dirty="0" smtClean="0"/>
              <a:t>５　相談者の保護</a:t>
            </a:r>
            <a:endParaRPr kumimoji="1" lang="en-US" altLang="ja-JP" sz="3600" dirty="0" smtClean="0"/>
          </a:p>
          <a:p>
            <a:pPr>
              <a:buNone/>
            </a:pPr>
            <a:endParaRPr kumimoji="1" lang="en-US" altLang="ja-JP" sz="3500" dirty="0" smtClean="0"/>
          </a:p>
          <a:p>
            <a:pPr>
              <a:buNone/>
            </a:pPr>
            <a:r>
              <a:rPr lang="ja-JP" altLang="en-US" sz="3800" dirty="0" smtClean="0"/>
              <a:t>６　施設全体の取組み</a:t>
            </a:r>
            <a:endParaRPr lang="en-US" altLang="ja-JP" sz="3800" dirty="0" smtClean="0"/>
          </a:p>
          <a:p>
            <a:pPr lvl="1"/>
            <a:r>
              <a:rPr lang="ja-JP" altLang="en-US" dirty="0" smtClean="0"/>
              <a:t>管理者レベルのみで処理せず、施設一丸で取組む</a:t>
            </a:r>
            <a:endParaRPr lang="en-US" altLang="ja-JP" dirty="0" smtClean="0"/>
          </a:p>
          <a:p>
            <a:pPr lvl="1">
              <a:buNone/>
            </a:pPr>
            <a:endParaRPr lang="en-US" altLang="ja-JP" dirty="0" smtClean="0"/>
          </a:p>
          <a:p>
            <a:pPr>
              <a:buNone/>
            </a:pPr>
            <a:r>
              <a:rPr kumimoji="1" lang="ja-JP" altLang="en-US" sz="3600" dirty="0" smtClean="0"/>
              <a:t>７　行政への報告と協力</a:t>
            </a:r>
            <a:endParaRPr kumimoji="1" lang="en-US" altLang="ja-JP" sz="3600" dirty="0" smtClean="0"/>
          </a:p>
          <a:p>
            <a:pPr lvl="1"/>
            <a:r>
              <a:rPr lang="ja-JP" altLang="en-US" dirty="0" smtClean="0"/>
              <a:t>行政に報告し、行政の調査に協力</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1385</TotalTime>
  <Words>1069</Words>
  <Application>Microsoft Office PowerPoint</Application>
  <PresentationFormat>画面に合わせる (4:3)</PresentationFormat>
  <Paragraphs>316</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ジャパネスク</vt:lpstr>
      <vt:lpstr>高齢者虐待や不適切なケアが 起こってしまった時は(事後対応)</vt:lpstr>
      <vt:lpstr>通報義務</vt:lpstr>
      <vt:lpstr>施設内の体制の確立</vt:lpstr>
      <vt:lpstr>施設内の対応（例）</vt:lpstr>
      <vt:lpstr>行政の対応</vt:lpstr>
      <vt:lpstr> 養介護施設従事者等による 高齢者虐待の状況の公表</vt:lpstr>
      <vt:lpstr>施設職員としての責務</vt:lpstr>
      <vt:lpstr>施設管理者としての責務</vt:lpstr>
      <vt:lpstr>施設管理者としての責務</vt:lpstr>
      <vt:lpstr>再発防止に向けた取組み</vt:lpstr>
      <vt:lpstr>再発防止に向けた取組み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養介護施設従事者等による 高齢者虐待とは</dc:title>
  <dc:creator>長澤 忠行</dc:creator>
  <cp:lastModifiedBy>user</cp:lastModifiedBy>
  <cp:revision>179</cp:revision>
  <dcterms:created xsi:type="dcterms:W3CDTF">2014-03-28T05:35:34Z</dcterms:created>
  <dcterms:modified xsi:type="dcterms:W3CDTF">2016-11-08T05:18:39Z</dcterms:modified>
</cp:coreProperties>
</file>