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4"/>
  </p:notesMasterIdLst>
  <p:handoutMasterIdLst>
    <p:handoutMasterId r:id="rId15"/>
  </p:handoutMasterIdLst>
  <p:sldIdLst>
    <p:sldId id="256" r:id="rId2"/>
    <p:sldId id="288" r:id="rId3"/>
    <p:sldId id="278" r:id="rId4"/>
    <p:sldId id="276" r:id="rId5"/>
    <p:sldId id="280" r:id="rId6"/>
    <p:sldId id="279" r:id="rId7"/>
    <p:sldId id="281" r:id="rId8"/>
    <p:sldId id="282" r:id="rId9"/>
    <p:sldId id="283" r:id="rId10"/>
    <p:sldId id="284" r:id="rId11"/>
    <p:sldId id="285" r:id="rId12"/>
    <p:sldId id="286" r:id="rId1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6900" autoAdjust="0"/>
  </p:normalViewPr>
  <p:slideViewPr>
    <p:cSldViewPr>
      <p:cViewPr varScale="1">
        <p:scale>
          <a:sx n="49" d="100"/>
          <a:sy n="49" d="100"/>
        </p:scale>
        <p:origin x="-1986" y="-90"/>
      </p:cViewPr>
      <p:guideLst>
        <p:guide orient="horz" pos="2160"/>
        <p:guide pos="2880"/>
      </p:guideLst>
    </p:cSldViewPr>
  </p:slideViewPr>
  <p:notesTextViewPr>
    <p:cViewPr>
      <p:scale>
        <a:sx n="100" d="100"/>
        <a:sy n="100" d="100"/>
      </p:scale>
      <p:origin x="0" y="0"/>
    </p:cViewPr>
  </p:notesTextViewPr>
  <p:notesViewPr>
    <p:cSldViewPr>
      <p:cViewPr>
        <p:scale>
          <a:sx n="100" d="100"/>
          <a:sy n="100" d="100"/>
        </p:scale>
        <p:origin x="-1932" y="1104"/>
      </p:cViewPr>
      <p:guideLst>
        <p:guide orient="horz" pos="3108"/>
        <p:guide pos="212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951263C6-C393-49AA-9B55-BD132CDE4108}" type="datetimeFigureOut">
              <a:rPr kumimoji="1" lang="ja-JP" altLang="en-US" smtClean="0"/>
              <a:pPr/>
              <a:t>2016/11/8</a:t>
            </a:fld>
            <a:endParaRPr kumimoji="1"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D9B67788-29D4-4CE0-A17F-FCE76AE1071A}"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7FF0FF1C-5202-4C2E-A04B-249D5FB4E1AF}" type="datetimeFigureOut">
              <a:rPr kumimoji="1" lang="ja-JP" altLang="en-US" smtClean="0"/>
              <a:pPr/>
              <a:t>2016/11/8</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84CD0239-BD31-4AAB-80A7-453A30C0B189}"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buFont typeface="Arial" pitchFamily="34" charset="0"/>
      <a:buChar char="•"/>
      <a:defRPr kumimoji="1" sz="1200" kern="1200">
        <a:solidFill>
          <a:schemeClr val="tx1"/>
        </a:solidFill>
        <a:latin typeface="+mn-lt"/>
        <a:ea typeface="+mn-ea"/>
        <a:cs typeface="+mn-cs"/>
      </a:defRPr>
    </a:lvl1pPr>
    <a:lvl2pPr marL="87313" indent="88900" algn="l" defTabSz="914400" rtl="0" eaLnBrk="1" latinLnBrk="0" hangingPunct="1">
      <a:buFont typeface="Arial" pitchFamily="34" charset="0"/>
      <a:buChar char="–"/>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t>【</a:t>
            </a:r>
            <a:r>
              <a:rPr kumimoji="1" lang="ja-JP" altLang="en-US" b="1" dirty="0" smtClean="0"/>
              <a:t>研修２のねらい</a:t>
            </a:r>
            <a:r>
              <a:rPr kumimoji="1" lang="en-US" altLang="ja-JP" b="1" dirty="0" smtClean="0"/>
              <a:t>】</a:t>
            </a:r>
          </a:p>
          <a:p>
            <a:r>
              <a:rPr kumimoji="1" lang="ja-JP" altLang="en-US" dirty="0" smtClean="0"/>
              <a:t>ここでは、「施設職員のための高齢者虐待防止の手引き」の第２章の内容である、神奈川県における高齢者虐待の捉え方について説明をします。</a:t>
            </a:r>
            <a:endParaRPr kumimoji="1" lang="en-US" altLang="ja-JP" dirty="0" smtClean="0"/>
          </a:p>
          <a:p>
            <a:r>
              <a:rPr kumimoji="1" lang="ja-JP" altLang="en-US" dirty="0" smtClean="0">
                <a:solidFill>
                  <a:srgbClr val="FF0000"/>
                </a:solidFill>
              </a:rPr>
              <a:t>高齢者虐待防止法の本来の目的が高齢者の権利擁護であることを理解し、利用者、家族が不快に感じるケアをなくし、よりよいケアを実現していくことが、高齢者虐待防止につながることを理解します。</a:t>
            </a:r>
            <a:endParaRPr kumimoji="1" lang="en-US" altLang="ja-JP" dirty="0" smtClean="0">
              <a:solidFill>
                <a:srgbClr val="FF0000"/>
              </a:solidFill>
            </a:endParaRPr>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1</a:t>
            </a:fld>
            <a:endParaRPr kumimoji="1" lang="ja-JP" altLang="en-US"/>
          </a:p>
        </p:txBody>
      </p:sp>
      <p:sp>
        <p:nvSpPr>
          <p:cNvPr id="6" name="正方形/長方形 5"/>
          <p:cNvSpPr/>
          <p:nvPr/>
        </p:nvSpPr>
        <p:spPr>
          <a:xfrm>
            <a:off x="0" y="9589314"/>
            <a:ext cx="864096" cy="276999"/>
          </a:xfrm>
          <a:prstGeom prst="rect">
            <a:avLst/>
          </a:prstGeom>
        </p:spPr>
        <p:txBody>
          <a:bodyPr wrap="square">
            <a:spAutoFit/>
          </a:bodyPr>
          <a:lstStyle/>
          <a:p>
            <a:r>
              <a:rPr lang="ja-JP" altLang="en-US" sz="1200" dirty="0" smtClean="0">
                <a:latin typeface="+mj-ea"/>
              </a:rPr>
              <a:t>神奈川県</a:t>
            </a:r>
            <a:endParaRPr lang="ja-JP" altLang="en-US" sz="12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92500" lnSpcReduction="10000"/>
          </a:bodyPr>
          <a:lstStyle/>
          <a:p>
            <a:pPr>
              <a:buNone/>
            </a:pPr>
            <a:r>
              <a:rPr kumimoji="1" lang="en-US" altLang="ja-JP" sz="1100" b="1" dirty="0" smtClean="0"/>
              <a:t>【</a:t>
            </a:r>
            <a:r>
              <a:rPr kumimoji="1" lang="ja-JP" altLang="en-US" sz="1100" b="1" dirty="0" smtClean="0"/>
              <a:t>経済的虐待</a:t>
            </a:r>
            <a:r>
              <a:rPr kumimoji="1" lang="en-US" altLang="ja-JP" sz="1100" b="1" dirty="0" smtClean="0"/>
              <a:t>】</a:t>
            </a:r>
          </a:p>
          <a:p>
            <a:pPr>
              <a:buNone/>
            </a:pPr>
            <a:r>
              <a:rPr kumimoji="1" lang="ja-JP" altLang="en-US" sz="1100" dirty="0" smtClean="0"/>
              <a:t>次は、経済的虐待につながっていく可能性のある、高齢者等が不快に感じるケアについて見ていきましょう。</a:t>
            </a:r>
            <a:endParaRPr kumimoji="1" lang="en-US" altLang="ja-JP" sz="11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sz="11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1100" b="1" u="sng" dirty="0" smtClean="0"/>
              <a:t>　「不当な料金を請求されている。</a:t>
            </a:r>
            <a:r>
              <a:rPr lang="ja-JP" altLang="en-US" sz="1100" b="1" u="sng" dirty="0" smtClean="0"/>
              <a:t>」</a:t>
            </a:r>
            <a:endParaRPr lang="en-US" altLang="ja-JP" sz="1100"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ja-JP" sz="11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1100" dirty="0" smtClean="0"/>
              <a:t>　・正当に必要な物品の購入代金を請求しても、不当な請求を受けたと誤解されることがあるかもしれません。</a:t>
            </a:r>
            <a:endParaRPr lang="en-US" altLang="ja-JP" sz="11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1100" dirty="0" smtClean="0"/>
              <a:t>　・</a:t>
            </a:r>
            <a:r>
              <a:rPr kumimoji="1" lang="ja-JP" altLang="en-US" sz="1100" b="1" u="sng" dirty="0" smtClean="0"/>
              <a:t>丁寧に説明し、納得を得る</a:t>
            </a:r>
            <a:r>
              <a:rPr kumimoji="1" lang="ja-JP" altLang="en-US" sz="1100" dirty="0" smtClean="0"/>
              <a:t>ことは当然ですが、必要に応じて、判断能力のある</a:t>
            </a:r>
            <a:r>
              <a:rPr kumimoji="1" lang="ja-JP" altLang="en-US" sz="1100" b="1" u="sng" dirty="0" smtClean="0"/>
              <a:t>第三者の立会いを得たり</a:t>
            </a:r>
            <a:r>
              <a:rPr kumimoji="1" lang="ja-JP" altLang="en-US" sz="1100" dirty="0" smtClean="0"/>
              <a:t>、領収書等により、</a:t>
            </a:r>
            <a:r>
              <a:rPr kumimoji="1" lang="ja-JP" altLang="en-US" sz="1100" b="1" u="sng" dirty="0" smtClean="0"/>
              <a:t>金銭の受領経過が記録に残るように</a:t>
            </a:r>
            <a:r>
              <a:rPr kumimoji="1" lang="ja-JP" altLang="en-US" sz="1100" dirty="0" smtClean="0"/>
              <a:t>しておくことが求</a:t>
            </a:r>
            <a:endParaRPr kumimoji="1" lang="en-US" altLang="ja-JP" sz="11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1100" dirty="0" smtClean="0"/>
              <a:t>　　</a:t>
            </a:r>
            <a:r>
              <a:rPr kumimoji="1" lang="ja-JP" altLang="en-US" sz="1100" dirty="0" err="1" smtClean="0"/>
              <a:t>められ</a:t>
            </a:r>
            <a:r>
              <a:rPr kumimoji="1" lang="ja-JP" altLang="en-US" sz="1100" dirty="0" smtClean="0"/>
              <a:t>ます。</a:t>
            </a:r>
            <a:endParaRPr kumimoji="1" lang="en-US" altLang="ja-JP" sz="11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1100" dirty="0" smtClean="0"/>
              <a:t>　・本人の利益が侵害される恐れがある場合は、</a:t>
            </a:r>
            <a:r>
              <a:rPr kumimoji="1" lang="ja-JP" altLang="en-US" sz="1100" b="1" u="sng" dirty="0" smtClean="0"/>
              <a:t>成年後見などの制度の活用を、本人や家族に助言</a:t>
            </a:r>
            <a:r>
              <a:rPr kumimoji="1" lang="ja-JP" altLang="en-US" sz="1100" dirty="0" smtClean="0"/>
              <a:t>するなど、積極的な権利擁護の支援を進めることも従事者には求められます。</a:t>
            </a:r>
            <a:endParaRPr kumimoji="1" lang="en-US" altLang="ja-JP" sz="11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1100" dirty="0" smtClean="0"/>
              <a:t>　・万が一、判断能力の低下した本人や家族の事情に付け込んで、不当に金品を要求する行為があるとすれば、それは介護に従事するすべての専門職の信用を失墜させる重大</a:t>
            </a:r>
            <a:endParaRPr kumimoji="1" lang="en-US" altLang="ja-JP" sz="11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1100" dirty="0" smtClean="0"/>
              <a:t>　</a:t>
            </a:r>
            <a:r>
              <a:rPr kumimoji="1" lang="ja-JP" altLang="en-US" sz="1100" baseline="0" dirty="0" smtClean="0"/>
              <a:t>  </a:t>
            </a:r>
            <a:r>
              <a:rPr kumimoji="1" lang="ja-JP" altLang="en-US" sz="1100" dirty="0" smtClean="0"/>
              <a:t>な犯罪行為です。</a:t>
            </a:r>
            <a:endParaRPr kumimoji="1" lang="en-US" altLang="ja-JP" sz="11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en-US" altLang="ja-JP" sz="1100" dirty="0" smtClean="0"/>
          </a:p>
          <a:p>
            <a:pPr>
              <a:buNone/>
            </a:pPr>
            <a:r>
              <a:rPr kumimoji="1" lang="ja-JP" altLang="en-US" sz="1100" b="1" u="sng" baseline="0" dirty="0" smtClean="0"/>
              <a:t> </a:t>
            </a:r>
            <a:r>
              <a:rPr kumimoji="1" lang="ja-JP" altLang="en-US" sz="1100" b="1" u="sng" dirty="0" smtClean="0"/>
              <a:t>「</a:t>
            </a:r>
            <a:r>
              <a:rPr lang="ja-JP" altLang="en-US" sz="1100" b="1" u="sng" dirty="0" smtClean="0"/>
              <a:t>出金日が決まっていて、好きなときにおろせない。」「事前連絡なしに、お小遣い預かり金でゴム印を購入されていた。」</a:t>
            </a:r>
            <a:endParaRPr lang="en-US" altLang="ja-JP" sz="1100" b="1" u="sng" dirty="0" smtClean="0"/>
          </a:p>
          <a:p>
            <a:pPr>
              <a:buNone/>
            </a:pPr>
            <a:endParaRPr lang="en-US" altLang="ja-JP" sz="1100" dirty="0" smtClean="0"/>
          </a:p>
          <a:p>
            <a:pPr>
              <a:buNone/>
            </a:pPr>
            <a:r>
              <a:rPr lang="ja-JP" altLang="en-US" sz="1100" baseline="0" dirty="0" smtClean="0"/>
              <a:t>　・</a:t>
            </a:r>
            <a:r>
              <a:rPr lang="ja-JP" altLang="en-US" sz="1100" b="1" u="sng" dirty="0" smtClean="0"/>
              <a:t>集団生活となる施設等での金銭管理は重要</a:t>
            </a:r>
            <a:r>
              <a:rPr lang="ja-JP" altLang="en-US" sz="1100" dirty="0" smtClean="0"/>
              <a:t>です。</a:t>
            </a:r>
            <a:endParaRPr lang="en-US" altLang="ja-JP" sz="1100" dirty="0" smtClean="0"/>
          </a:p>
          <a:p>
            <a:pPr>
              <a:buNone/>
            </a:pPr>
            <a:r>
              <a:rPr lang="ja-JP" altLang="en-US" sz="1100" dirty="0" smtClean="0"/>
              <a:t>　・施設等では、盗難防止や紛失などの</a:t>
            </a:r>
            <a:r>
              <a:rPr lang="ja-JP" altLang="en-US" sz="1100" b="1" u="sng" dirty="0" smtClean="0"/>
              <a:t>トラブル防止の観点から、きちんとルールを設け</a:t>
            </a:r>
            <a:r>
              <a:rPr lang="ja-JP" altLang="en-US" sz="1100" dirty="0" smtClean="0"/>
              <a:t>、そのルールどおりに対応をする必要があります。</a:t>
            </a:r>
            <a:endParaRPr lang="en-US" altLang="ja-JP" sz="1100" dirty="0" smtClean="0"/>
          </a:p>
          <a:p>
            <a:pPr>
              <a:buNone/>
            </a:pPr>
            <a:r>
              <a:rPr lang="ja-JP" altLang="en-US" sz="1100" dirty="0" smtClean="0"/>
              <a:t>　・しかし、人によっては、それを過剰に管理されていると感じる方も少なくありません。</a:t>
            </a:r>
            <a:endParaRPr lang="en-US" altLang="ja-JP" sz="1100" dirty="0" smtClean="0"/>
          </a:p>
          <a:p>
            <a:pPr>
              <a:buNone/>
            </a:pPr>
            <a:r>
              <a:rPr lang="ja-JP" altLang="en-US" sz="1100" dirty="0" smtClean="0"/>
              <a:t>　・どのようなルールに基づいて、管理を行うのかを本人はもとより、第三者に対してもいつでも</a:t>
            </a:r>
            <a:r>
              <a:rPr lang="ja-JP" altLang="en-US" sz="1100" b="1" u="sng" dirty="0" smtClean="0"/>
              <a:t>説明できる体制を整えておくこと</a:t>
            </a:r>
            <a:r>
              <a:rPr lang="ja-JP" altLang="en-US" sz="1100" dirty="0" smtClean="0"/>
              <a:t>が必要です。</a:t>
            </a:r>
            <a:endParaRPr lang="en-US" altLang="ja-JP" sz="1100" dirty="0" smtClean="0"/>
          </a:p>
          <a:p>
            <a:pPr>
              <a:buNone/>
            </a:pPr>
            <a:r>
              <a:rPr lang="ja-JP" altLang="en-US" sz="1100" dirty="0" smtClean="0"/>
              <a:t>　・一方的な管理の視点にたってしまうと、説明不足などを生じ、勝手な出費をしたといったというような誤解を招くことにもつながります。</a:t>
            </a:r>
            <a:endParaRPr lang="en-US" altLang="ja-JP" sz="1100" dirty="0" smtClean="0"/>
          </a:p>
          <a:p>
            <a:pPr>
              <a:buNone/>
            </a:pPr>
            <a:r>
              <a:rPr lang="ja-JP" altLang="en-US" sz="1100" dirty="0" smtClean="0"/>
              <a:t>　・認知症などにより、生活費の自己管理が困難な方もいらっしゃるので、一律の対応ではなく、</a:t>
            </a:r>
            <a:r>
              <a:rPr lang="ja-JP" altLang="en-US" sz="1100" b="1" u="sng" dirty="0" smtClean="0"/>
              <a:t>その方の能力に応じた、個別的な対応</a:t>
            </a:r>
            <a:r>
              <a:rPr lang="ja-JP" altLang="en-US" sz="1100" dirty="0" smtClean="0"/>
              <a:t>を心掛けていただければと思います。</a:t>
            </a:r>
            <a:endParaRPr lang="en-US" altLang="ja-JP" sz="1100" dirty="0" smtClean="0"/>
          </a:p>
          <a:p>
            <a:endParaRPr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en-US" altLang="ja-JP"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10</a:t>
            </a:fld>
            <a:endParaRPr kumimoji="1" lang="ja-JP" altLang="en-US"/>
          </a:p>
        </p:txBody>
      </p:sp>
      <p:sp>
        <p:nvSpPr>
          <p:cNvPr id="5" name="正方形/長方形 4"/>
          <p:cNvSpPr/>
          <p:nvPr/>
        </p:nvSpPr>
        <p:spPr>
          <a:xfrm>
            <a:off x="0" y="9589314"/>
            <a:ext cx="800219" cy="276999"/>
          </a:xfrm>
          <a:prstGeom prst="rect">
            <a:avLst/>
          </a:prstGeom>
        </p:spPr>
        <p:txBody>
          <a:bodyPr wrap="none">
            <a:spAutoFit/>
          </a:bodyPr>
          <a:lstStyle/>
          <a:p>
            <a:r>
              <a:rPr lang="ja-JP" altLang="en-US" sz="1200" dirty="0" smtClean="0">
                <a:latin typeface="+mj-ea"/>
              </a:rPr>
              <a:t>神奈川県</a:t>
            </a:r>
            <a:endParaRPr lang="ja-JP" altLang="en-US" sz="12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lnSpcReduction="10000"/>
          </a:bodyPr>
          <a:lstStyle/>
          <a:p>
            <a:pPr>
              <a:buNone/>
            </a:pPr>
            <a:r>
              <a:rPr lang="en-US" altLang="ja-JP" b="1" strike="noStrike" dirty="0" smtClean="0">
                <a:solidFill>
                  <a:srgbClr val="FF0000"/>
                </a:solidFill>
              </a:rPr>
              <a:t>【</a:t>
            </a:r>
            <a:r>
              <a:rPr lang="ja-JP" altLang="en-US" b="1" strike="noStrike" dirty="0" smtClean="0">
                <a:solidFill>
                  <a:srgbClr val="FF0000"/>
                </a:solidFill>
              </a:rPr>
              <a:t>快適なケアを実現するために</a:t>
            </a:r>
            <a:r>
              <a:rPr lang="en-US" altLang="ja-JP" b="1" strike="noStrike" dirty="0" smtClean="0">
                <a:solidFill>
                  <a:srgbClr val="FF0000"/>
                </a:solidFill>
              </a:rPr>
              <a:t>】</a:t>
            </a:r>
          </a:p>
          <a:p>
            <a:pPr>
              <a:buNone/>
            </a:pPr>
            <a:endParaRPr lang="en-US" altLang="ja-JP" strike="noStrike" dirty="0" smtClean="0"/>
          </a:p>
          <a:p>
            <a:r>
              <a:rPr lang="ja-JP" altLang="en-US" dirty="0" smtClean="0"/>
              <a:t>本人や家族が不快に感じるケアについて、それぞれの虐待類型に応じて、お話をしてきました。</a:t>
            </a:r>
            <a:endParaRPr lang="en-US" altLang="ja-JP" dirty="0" smtClean="0"/>
          </a:p>
          <a:p>
            <a:pPr>
              <a:buNone/>
            </a:pPr>
            <a:endParaRPr lang="en-US" altLang="ja-JP" dirty="0" smtClean="0"/>
          </a:p>
          <a:p>
            <a:r>
              <a:rPr lang="ja-JP" altLang="en-US" dirty="0" smtClean="0"/>
              <a:t>お話した内容は、この図の一番下にある「高齢者虐待防止法上の虐待」に該当はしないものも多くあったかと思います。</a:t>
            </a:r>
            <a:endParaRPr lang="en-US" altLang="ja-JP" dirty="0" smtClean="0"/>
          </a:p>
          <a:p>
            <a:pPr>
              <a:buNone/>
            </a:pPr>
            <a:endParaRPr lang="en-US" altLang="ja-JP" strike="sngStrike" dirty="0" smtClean="0"/>
          </a:p>
          <a:p>
            <a:r>
              <a:rPr lang="ja-JP" altLang="en-US" dirty="0" smtClean="0"/>
              <a:t>虐待でなければ、それでよいということではなく、</a:t>
            </a:r>
            <a:r>
              <a:rPr lang="ja-JP" altLang="en-US" b="1" u="sng" dirty="0" smtClean="0"/>
              <a:t>ケアを受ける当事者の思いが一番大事であり、高齢者本人が主体であるという原点</a:t>
            </a:r>
            <a:r>
              <a:rPr lang="ja-JP" altLang="en-US" dirty="0" smtClean="0"/>
              <a:t>に立ち返ってみることが必要です。</a:t>
            </a:r>
            <a:endParaRPr lang="en-US" altLang="ja-JP" dirty="0" smtClean="0"/>
          </a:p>
          <a:p>
            <a:pPr>
              <a:buNone/>
            </a:pPr>
            <a:endParaRPr lang="en-US" altLang="ja-JP" dirty="0" smtClean="0"/>
          </a:p>
          <a:p>
            <a:r>
              <a:rPr lang="ja-JP" altLang="en-US" b="1" u="sng" dirty="0" smtClean="0"/>
              <a:t>適切なケアであったとしても、本人や家族は不快に感じている場合があります。</a:t>
            </a:r>
            <a:endParaRPr lang="en-US" altLang="ja-JP" b="1" u="sng" dirty="0" smtClean="0"/>
          </a:p>
          <a:p>
            <a:pPr>
              <a:buNone/>
            </a:pPr>
            <a:endParaRPr lang="en-US" altLang="ja-JP"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dirty="0" smtClean="0"/>
              <a:t>高齢者本人やご家族への</a:t>
            </a:r>
            <a:r>
              <a:rPr lang="ja-JP" altLang="en-US" b="1" u="sng" dirty="0" smtClean="0"/>
              <a:t>説明不足</a:t>
            </a:r>
            <a:r>
              <a:rPr lang="ja-JP" altLang="en-US" dirty="0" smtClean="0"/>
              <a:t>や</a:t>
            </a:r>
            <a:r>
              <a:rPr lang="ja-JP" altLang="en-US" b="1" u="sng" dirty="0" smtClean="0"/>
              <a:t>意思疎通の問題</a:t>
            </a:r>
            <a:r>
              <a:rPr lang="ja-JP" altLang="en-US" dirty="0" smtClean="0"/>
              <a:t>はありませんか。</a:t>
            </a:r>
            <a:endParaRPr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b="1" u="sng" dirty="0" smtClean="0"/>
              <a:t>「どうせわからない」という姿勢</a:t>
            </a:r>
            <a:r>
              <a:rPr lang="ja-JP" altLang="en-US" dirty="0" smtClean="0"/>
              <a:t>はありませんか。</a:t>
            </a:r>
            <a:endParaRPr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dirty="0" smtClean="0"/>
              <a:t>どうしたら</a:t>
            </a:r>
            <a:r>
              <a:rPr lang="ja-JP" altLang="en-US" b="1" u="sng" dirty="0" smtClean="0"/>
              <a:t>誤解を防ぐ</a:t>
            </a:r>
            <a:r>
              <a:rPr lang="ja-JP" altLang="en-US" dirty="0" smtClean="0"/>
              <a:t>ことができるのか、快適なケアになるのかもう一度考えてみましょう。</a:t>
            </a:r>
            <a:endParaRPr lang="en-US" altLang="ja-JP" dirty="0" smtClean="0"/>
          </a:p>
          <a:p>
            <a:pPr>
              <a:buNone/>
            </a:pPr>
            <a:endParaRPr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b="1" u="sng" dirty="0" smtClean="0"/>
              <a:t>「高齢者虐待防止法上の虐待」を防止することは当然ですが、本人や家族が不快に感じるケアは、日々振り返り、行わないように心がけていくことが、虐待防止につながります</a:t>
            </a:r>
            <a:r>
              <a:rPr kumimoji="1" lang="ja-JP" altLang="en-US" dirty="0" smtClean="0"/>
              <a:t>。</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p>
          <a:p>
            <a:endParaRPr lang="en-US" altLang="ja-JP" dirty="0" smtClean="0"/>
          </a:p>
          <a:p>
            <a:endParaRPr lang="en-US" altLang="ja-JP" dirty="0" smtClean="0"/>
          </a:p>
          <a:p>
            <a:pPr>
              <a:buNone/>
            </a:pPr>
            <a:endParaRPr lang="en-US" altLang="ja-JP" dirty="0" smtClean="0"/>
          </a:p>
          <a:p>
            <a:pPr>
              <a:buNone/>
            </a:pPr>
            <a:endParaRPr lang="en-US" altLang="ja-JP" dirty="0" smtClean="0"/>
          </a:p>
          <a:p>
            <a:endParaRPr lang="en-US" altLang="ja-JP" dirty="0" smtClean="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11</a:t>
            </a:fld>
            <a:endParaRPr lang="ja-JP" altLang="en-US" dirty="0"/>
          </a:p>
        </p:txBody>
      </p:sp>
      <p:sp>
        <p:nvSpPr>
          <p:cNvPr id="6" name="フッター プレースホルダ 5"/>
          <p:cNvSpPr>
            <a:spLocks noGrp="1"/>
          </p:cNvSpPr>
          <p:nvPr>
            <p:ph type="ftr" sz="quarter" idx="12"/>
          </p:nvPr>
        </p:nvSpPr>
        <p:spPr/>
        <p:txBody>
          <a:bodyPr/>
          <a:lstStyle/>
          <a:p>
            <a:r>
              <a:rPr lang="ja-JP" altLang="en-US" dirty="0" smtClean="0">
                <a:latin typeface="+mj-ea"/>
                <a:ea typeface="+mj-ea"/>
              </a:rPr>
              <a:t>神奈川県</a:t>
            </a:r>
            <a:endParaRPr lang="ja-JP"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t>【</a:t>
            </a:r>
            <a:r>
              <a:rPr kumimoji="1" lang="ja-JP" altLang="en-US" b="1" dirty="0" smtClean="0"/>
              <a:t>まとめ</a:t>
            </a:r>
            <a:r>
              <a:rPr kumimoji="1" lang="en-US" altLang="ja-JP" b="1" dirty="0" smtClean="0"/>
              <a:t>】</a:t>
            </a:r>
          </a:p>
          <a:p>
            <a:pPr>
              <a:buNone/>
            </a:pPr>
            <a:endParaRPr kumimoji="1" lang="en-US" altLang="ja-JP" dirty="0" smtClean="0"/>
          </a:p>
          <a:p>
            <a:r>
              <a:rPr kumimoji="1" lang="ja-JP" altLang="en-US" dirty="0" smtClean="0"/>
              <a:t>神奈川県における高齢者虐待防止の</a:t>
            </a:r>
            <a:r>
              <a:rPr kumimoji="1" lang="ja-JP" altLang="en-US" b="1" u="sng" dirty="0" smtClean="0"/>
              <a:t>理念</a:t>
            </a:r>
            <a:r>
              <a:rPr kumimoji="1" lang="ja-JP" altLang="en-US" dirty="0" smtClean="0"/>
              <a:t>とは。</a:t>
            </a:r>
            <a:endParaRPr kumimoji="1" lang="en-US" altLang="ja-JP" dirty="0" smtClean="0"/>
          </a:p>
          <a:p>
            <a:endParaRPr kumimoji="1" lang="en-US" altLang="ja-JP" dirty="0" smtClean="0"/>
          </a:p>
          <a:p>
            <a:r>
              <a:rPr kumimoji="1" lang="ja-JP" altLang="en-US" dirty="0" smtClean="0"/>
              <a:t>ご本人や家族の心に耳を傾け、そのお気持ちやニーズを大切に受け止め、</a:t>
            </a:r>
            <a:r>
              <a:rPr kumimoji="1" lang="ja-JP" altLang="en-US" b="1" u="sng" dirty="0" smtClean="0"/>
              <a:t>高齢者の自己決定を最大限に尊重した、「ぬくもりのある質の高いケア」を目指</a:t>
            </a:r>
            <a:r>
              <a:rPr kumimoji="1" lang="ja-JP" altLang="en-US" b="1" u="sng" strike="noStrike" dirty="0" smtClean="0"/>
              <a:t>す</a:t>
            </a:r>
            <a:r>
              <a:rPr kumimoji="1" lang="ja-JP" altLang="en-US" strike="noStrike" dirty="0" smtClean="0"/>
              <a:t>こと。</a:t>
            </a:r>
            <a:endParaRPr kumimoji="1" lang="en-US" altLang="ja-JP" dirty="0" smtClean="0"/>
          </a:p>
          <a:p>
            <a:pPr>
              <a:buNone/>
            </a:pPr>
            <a:endParaRPr kumimoji="1" lang="en-US" altLang="ja-JP" dirty="0" smtClean="0"/>
          </a:p>
          <a:p>
            <a:r>
              <a:rPr kumimoji="1" lang="ja-JP" altLang="en-US" dirty="0" smtClean="0"/>
              <a:t>本人や家族が「どのように感じるか」また、もし、自分が介護を受ける側だったら、「どのようなケアをしてもらいたいか」ということを考え、</a:t>
            </a:r>
            <a:r>
              <a:rPr kumimoji="1" lang="ja-JP" altLang="en-US" b="1" u="sng" dirty="0" smtClean="0"/>
              <a:t>自分自身のケアを振りかえってみる</a:t>
            </a:r>
            <a:r>
              <a:rPr kumimoji="1" lang="ja-JP" altLang="en-US" dirty="0" smtClean="0"/>
              <a:t>ことから、はじめていただければと思います。</a:t>
            </a:r>
            <a:endParaRPr kumimoji="1" lang="en-US" altLang="ja-JP" dirty="0" smtClean="0"/>
          </a:p>
          <a:p>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12</a:t>
            </a:fld>
            <a:endParaRPr kumimoji="1" lang="ja-JP" altLang="en-US"/>
          </a:p>
        </p:txBody>
      </p:sp>
      <p:sp>
        <p:nvSpPr>
          <p:cNvPr id="5" name="フッター プレースホルダ 5"/>
          <p:cNvSpPr>
            <a:spLocks noGrp="1"/>
          </p:cNvSpPr>
          <p:nvPr>
            <p:ph type="ftr" sz="quarter" idx="4"/>
          </p:nvPr>
        </p:nvSpPr>
        <p:spPr>
          <a:xfrm>
            <a:off x="0" y="9371285"/>
            <a:ext cx="2918831" cy="493316"/>
          </a:xfrm>
        </p:spPr>
        <p:txBody>
          <a:bodyPr/>
          <a:lstStyle/>
          <a:p>
            <a:r>
              <a:rPr lang="ja-JP" altLang="en-US" dirty="0" smtClean="0">
                <a:latin typeface="+mj-ea"/>
                <a:ea typeface="+mj-ea"/>
              </a:rPr>
              <a:t>神奈川県</a:t>
            </a:r>
            <a:endParaRPr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高齢者虐待の捉え方</a:t>
            </a:r>
            <a:r>
              <a:rPr kumimoji="1" lang="en-US" altLang="ja-JP" b="1" dirty="0" smtClean="0">
                <a:solidFill>
                  <a:srgbClr val="FF0000"/>
                </a:solidFill>
              </a:rPr>
              <a:t>】</a:t>
            </a:r>
          </a:p>
          <a:p>
            <a:pPr>
              <a:buNone/>
            </a:pPr>
            <a:endParaRPr kumimoji="1" lang="en-US" altLang="ja-JP" dirty="0" smtClean="0">
              <a:solidFill>
                <a:srgbClr val="FF0000"/>
              </a:solidFill>
            </a:endParaRPr>
          </a:p>
          <a:p>
            <a:r>
              <a:rPr kumimoji="1" lang="ja-JP" altLang="en-US" dirty="0" smtClean="0">
                <a:solidFill>
                  <a:srgbClr val="FF0000"/>
                </a:solidFill>
              </a:rPr>
              <a:t>高齢者虐待防止法において、</a:t>
            </a:r>
            <a:r>
              <a:rPr kumimoji="1" lang="ja-JP" altLang="en-US" b="1" u="sng" dirty="0" smtClean="0">
                <a:solidFill>
                  <a:srgbClr val="FF0000"/>
                </a:solidFill>
              </a:rPr>
              <a:t>「高齢者虐待」は高齢者の尊厳の保持を重視し、広い意味で「高齢者の権利侵害」</a:t>
            </a:r>
            <a:r>
              <a:rPr kumimoji="1" lang="ja-JP" altLang="en-US" dirty="0" smtClean="0">
                <a:solidFill>
                  <a:srgbClr val="FF0000"/>
                </a:solidFill>
              </a:rPr>
              <a:t>として捉えています。</a:t>
            </a:r>
            <a:endParaRPr kumimoji="1" lang="en-US" altLang="ja-JP" dirty="0" smtClean="0">
              <a:solidFill>
                <a:srgbClr val="FF0000"/>
              </a:solidFill>
            </a:endParaRPr>
          </a:p>
          <a:p>
            <a:pPr>
              <a:buNone/>
            </a:pPr>
            <a:endParaRPr kumimoji="1" lang="en-US" altLang="ja-JP" dirty="0" smtClean="0">
              <a:solidFill>
                <a:srgbClr val="FF0000"/>
              </a:solidFill>
            </a:endParaRPr>
          </a:p>
          <a:p>
            <a:r>
              <a:rPr kumimoji="1" lang="ja-JP" altLang="en-US" dirty="0" smtClean="0">
                <a:solidFill>
                  <a:srgbClr val="FF0000"/>
                </a:solidFill>
              </a:rPr>
              <a:t>高齢者に対する権利侵害があったかどうかが、高齢者虐待として捉えるかどうかの考え方になるということです。</a:t>
            </a:r>
            <a:endParaRPr kumimoji="1" lang="en-US" altLang="ja-JP" dirty="0" smtClean="0">
              <a:solidFill>
                <a:srgbClr val="FF0000"/>
              </a:solidFill>
            </a:endParaRPr>
          </a:p>
          <a:p>
            <a:pPr>
              <a:buNone/>
            </a:pPr>
            <a:endParaRPr kumimoji="1" lang="en-US" altLang="ja-JP" dirty="0" smtClean="0">
              <a:solidFill>
                <a:srgbClr val="FF0000"/>
              </a:solidFill>
            </a:endParaRPr>
          </a:p>
          <a:p>
            <a:r>
              <a:rPr kumimoji="1" lang="ja-JP" altLang="en-US" dirty="0" smtClean="0">
                <a:solidFill>
                  <a:srgbClr val="FF0000"/>
                </a:solidFill>
              </a:rPr>
              <a:t>神奈川県では、</a:t>
            </a:r>
            <a:r>
              <a:rPr kumimoji="1" lang="ja-JP" altLang="en-US" b="1" u="sng" dirty="0" smtClean="0">
                <a:solidFill>
                  <a:srgbClr val="FF0000"/>
                </a:solidFill>
              </a:rPr>
              <a:t>養介護施設における高齢者虐待の判断基準</a:t>
            </a:r>
            <a:r>
              <a:rPr kumimoji="1" lang="ja-JP" altLang="en-US" dirty="0" smtClean="0">
                <a:solidFill>
                  <a:srgbClr val="FF0000"/>
                </a:solidFill>
              </a:rPr>
              <a:t>を被虐待者の当事者になり得る</a:t>
            </a:r>
            <a:r>
              <a:rPr kumimoji="1" lang="ja-JP" altLang="en-US" b="1" u="sng" dirty="0" smtClean="0">
                <a:solidFill>
                  <a:srgbClr val="FF0000"/>
                </a:solidFill>
              </a:rPr>
              <a:t>高齢者本人の気持ちを起点</a:t>
            </a:r>
            <a:r>
              <a:rPr kumimoji="1" lang="ja-JP" altLang="en-US" dirty="0" smtClean="0">
                <a:solidFill>
                  <a:srgbClr val="FF0000"/>
                </a:solidFill>
              </a:rPr>
              <a:t>として考えることとしました。</a:t>
            </a:r>
            <a:endParaRPr kumimoji="1" lang="en-US" altLang="ja-JP" dirty="0" smtClean="0">
              <a:solidFill>
                <a:srgbClr val="FF0000"/>
              </a:solidFill>
            </a:endParaRPr>
          </a:p>
          <a:p>
            <a:pPr>
              <a:buNone/>
            </a:pPr>
            <a:endParaRPr kumimoji="1" lang="en-US" altLang="ja-JP" dirty="0" smtClean="0">
              <a:solidFill>
                <a:srgbClr val="FF0000"/>
              </a:solidFill>
            </a:endParaRPr>
          </a:p>
          <a:p>
            <a:r>
              <a:rPr kumimoji="1" lang="ja-JP" altLang="en-US" dirty="0" smtClean="0">
                <a:solidFill>
                  <a:srgbClr val="FF0000"/>
                </a:solidFill>
              </a:rPr>
              <a:t>「手引き」には、判断の手がかりとなる高齢者が不快と感じる対応について、高齢者や家族から意見を聞き取り、具体的に掲載しています。</a:t>
            </a:r>
            <a:endParaRPr kumimoji="1" lang="ja-JP" altLang="en-US" dirty="0">
              <a:solidFill>
                <a:srgbClr val="FF0000"/>
              </a:solidFill>
            </a:endParaRPr>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2</a:t>
            </a:fld>
            <a:endParaRPr kumimoji="1" lang="ja-JP" altLang="en-US"/>
          </a:p>
        </p:txBody>
      </p:sp>
      <p:sp>
        <p:nvSpPr>
          <p:cNvPr id="5" name="正方形/長方形 4"/>
          <p:cNvSpPr/>
          <p:nvPr/>
        </p:nvSpPr>
        <p:spPr>
          <a:xfrm>
            <a:off x="0" y="9496981"/>
            <a:ext cx="800219" cy="276999"/>
          </a:xfrm>
          <a:prstGeom prst="rect">
            <a:avLst/>
          </a:prstGeom>
        </p:spPr>
        <p:txBody>
          <a:bodyPr wrap="none">
            <a:spAutoFit/>
          </a:bodyPr>
          <a:lstStyle/>
          <a:p>
            <a:r>
              <a:rPr lang="ja-JP" altLang="en-US" sz="1200" dirty="0" smtClean="0">
                <a:latin typeface="+mj-ea"/>
              </a:rPr>
              <a:t>神奈川県</a:t>
            </a:r>
            <a:endParaRPr lang="ja-JP" alt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虐待防止のねらい</a:t>
            </a:r>
            <a:r>
              <a:rPr kumimoji="1" lang="en-US" altLang="ja-JP" b="1" dirty="0" smtClean="0">
                <a:solidFill>
                  <a:srgbClr val="FF0000"/>
                </a:solidFill>
              </a:rPr>
              <a:t>】</a:t>
            </a:r>
          </a:p>
          <a:p>
            <a:pPr>
              <a:buNone/>
            </a:pPr>
            <a:endParaRPr kumimoji="1" lang="en-US" altLang="ja-JP" dirty="0" smtClean="0"/>
          </a:p>
          <a:p>
            <a:r>
              <a:rPr kumimoji="1" lang="ja-JP" altLang="en-US" b="1" u="sng" dirty="0" smtClean="0"/>
              <a:t>高齢者虐待防止法で、虐待防止を実施するねらい</a:t>
            </a:r>
            <a:r>
              <a:rPr kumimoji="1" lang="ja-JP" altLang="en-US" dirty="0" smtClean="0"/>
              <a:t>は、どこにあるのでしょうか。</a:t>
            </a:r>
            <a:endParaRPr kumimoji="1" lang="en-US" altLang="ja-JP" dirty="0" smtClean="0"/>
          </a:p>
          <a:p>
            <a:pPr>
              <a:buNone/>
            </a:pPr>
            <a:endParaRPr kumimoji="1" lang="en-US" altLang="ja-JP" dirty="0" smtClean="0"/>
          </a:p>
          <a:p>
            <a:r>
              <a:rPr kumimoji="1" lang="ja-JP" altLang="en-US" dirty="0" smtClean="0"/>
              <a:t>高齢者虐待防止法では、</a:t>
            </a:r>
            <a:r>
              <a:rPr kumimoji="1" lang="ja-JP" altLang="en-US" b="1" u="sng" dirty="0" smtClean="0"/>
              <a:t>虐待に該当する行為を明示し、限定することによって</a:t>
            </a:r>
            <a:r>
              <a:rPr kumimoji="1" lang="ja-JP" altLang="en-US" dirty="0" smtClean="0"/>
              <a:t>、虐待から高齢者を守り、</a:t>
            </a:r>
            <a:r>
              <a:rPr kumimoji="1" lang="ja-JP" altLang="en-US" b="1" u="sng" dirty="0" smtClean="0"/>
              <a:t>高齢者の権利利益の擁護を図ろうと</a:t>
            </a:r>
            <a:r>
              <a:rPr kumimoji="1" lang="ja-JP" altLang="en-US" b="0" u="none" dirty="0" smtClean="0"/>
              <a:t>して</a:t>
            </a:r>
            <a:r>
              <a:rPr kumimoji="1" lang="ja-JP" altLang="en-US" dirty="0" smtClean="0"/>
              <a:t>います。</a:t>
            </a:r>
            <a:endParaRPr kumimoji="1" lang="en-US" altLang="ja-JP" dirty="0" smtClean="0"/>
          </a:p>
          <a:p>
            <a:pPr>
              <a:buNone/>
            </a:pPr>
            <a:endParaRPr kumimoji="1" lang="en-US" altLang="ja-JP" dirty="0" smtClean="0"/>
          </a:p>
          <a:p>
            <a:r>
              <a:rPr kumimoji="1" lang="ja-JP" altLang="en-US" dirty="0" smtClean="0"/>
              <a:t>しかし、それだけで、権利利益の擁護ができるでしょうか。</a:t>
            </a:r>
            <a:endParaRPr kumimoji="1" lang="en-US" altLang="ja-JP" dirty="0" smtClean="0"/>
          </a:p>
          <a:p>
            <a:pPr>
              <a:buNone/>
            </a:pPr>
            <a:endParaRPr kumimoji="1" lang="en-US" altLang="ja-JP" dirty="0" smtClean="0"/>
          </a:p>
          <a:p>
            <a:endParaRPr kumimoji="1" lang="en-US" altLang="ja-JP" dirty="0" smtClean="0"/>
          </a:p>
          <a:p>
            <a:pPr>
              <a:buNone/>
            </a:pPr>
            <a:endParaRPr kumimoji="1" lang="en-US" altLang="ja-JP"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3</a:t>
            </a:fld>
            <a:endParaRPr kumimoji="1" lang="ja-JP" altLang="en-US"/>
          </a:p>
        </p:txBody>
      </p:sp>
      <p:sp>
        <p:nvSpPr>
          <p:cNvPr id="5" name="正方形/長方形 4"/>
          <p:cNvSpPr/>
          <p:nvPr/>
        </p:nvSpPr>
        <p:spPr>
          <a:xfrm>
            <a:off x="0" y="9589314"/>
            <a:ext cx="800219" cy="276999"/>
          </a:xfrm>
          <a:prstGeom prst="rect">
            <a:avLst/>
          </a:prstGeom>
        </p:spPr>
        <p:txBody>
          <a:bodyPr wrap="none">
            <a:spAutoFit/>
          </a:bodyPr>
          <a:lstStyle/>
          <a:p>
            <a:r>
              <a:rPr lang="ja-JP" altLang="en-US" sz="1200" dirty="0" smtClean="0">
                <a:latin typeface="+mj-ea"/>
              </a:rPr>
              <a:t>神奈川県</a:t>
            </a:r>
            <a:endParaRPr lang="ja-JP" altLang="en-US" sz="12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快適なケアを実現するために</a:t>
            </a:r>
            <a:r>
              <a:rPr kumimoji="1" lang="en-US" altLang="ja-JP" b="1" dirty="0" smtClean="0">
                <a:solidFill>
                  <a:srgbClr val="FF0000"/>
                </a:solidFill>
              </a:rPr>
              <a:t>】</a:t>
            </a:r>
          </a:p>
          <a:p>
            <a:endParaRPr kumimoji="1" lang="en-US" altLang="ja-JP" dirty="0" smtClean="0"/>
          </a:p>
          <a:p>
            <a:r>
              <a:rPr kumimoji="1" lang="ja-JP" altLang="en-US" dirty="0" smtClean="0">
                <a:solidFill>
                  <a:srgbClr val="FF0000"/>
                </a:solidFill>
              </a:rPr>
              <a:t>この図を見てください。</a:t>
            </a:r>
            <a:endParaRPr kumimoji="1" lang="en-US" altLang="ja-JP" dirty="0" smtClean="0">
              <a:solidFill>
                <a:srgbClr val="FF0000"/>
              </a:solidFill>
            </a:endParaRPr>
          </a:p>
          <a:p>
            <a:pPr>
              <a:buNone/>
            </a:pPr>
            <a:endParaRPr kumimoji="1" lang="en-US" altLang="ja-JP" dirty="0" smtClean="0"/>
          </a:p>
          <a:p>
            <a:r>
              <a:rPr kumimoji="1" lang="ja-JP" altLang="en-US" b="1" u="sng" dirty="0" smtClean="0"/>
              <a:t>「高齢者虐待防止法上の虐待」に該当する行為はほんの少し</a:t>
            </a:r>
            <a:r>
              <a:rPr kumimoji="1" lang="ja-JP" altLang="en-US" dirty="0" smtClean="0"/>
              <a:t>で、より</a:t>
            </a:r>
            <a:r>
              <a:rPr kumimoji="1" lang="ja-JP" altLang="en-US" b="1" u="sng" dirty="0" smtClean="0"/>
              <a:t>多くの不適切なケア</a:t>
            </a:r>
            <a:r>
              <a:rPr kumimoji="1" lang="ja-JP" altLang="en-US" dirty="0" smtClean="0"/>
              <a:t>があります。</a:t>
            </a:r>
            <a:endParaRPr kumimoji="1" lang="en-US" altLang="ja-JP" dirty="0" smtClean="0"/>
          </a:p>
          <a:p>
            <a:pPr>
              <a:buNone/>
            </a:pPr>
            <a:endParaRPr kumimoji="1" lang="en-US" altLang="ja-JP" dirty="0" smtClean="0"/>
          </a:p>
          <a:p>
            <a:r>
              <a:rPr kumimoji="1" lang="ja-JP" altLang="en-US" dirty="0" smtClean="0"/>
              <a:t>虐待を発生した場合は、見逃さず、二度と発生しないよう防止する方法を考える必要がありますが、「</a:t>
            </a:r>
            <a:r>
              <a:rPr kumimoji="1" lang="ja-JP" altLang="en-US" b="1" u="sng" dirty="0" smtClean="0"/>
              <a:t>高齢者虐待防止法上の虐待」さえなければよいのでしょうか。</a:t>
            </a:r>
            <a:endParaRPr kumimoji="1" lang="en-US" altLang="ja-JP"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dirty="0" smtClean="0"/>
              <a:t>「高齢者虐待防止法上の虐待」に該当しない行為であっても、</a:t>
            </a:r>
            <a:r>
              <a:rPr kumimoji="1" lang="ja-JP" altLang="en-US" b="1" u="sng" dirty="0" smtClean="0"/>
              <a:t>高齢者やご家族が、不快に思ったり、悲しかったり、虐待と感じるケア</a:t>
            </a:r>
            <a:r>
              <a:rPr kumimoji="1" lang="ja-JP" altLang="en-US" dirty="0" smtClean="0"/>
              <a:t>があるかもしれません。</a:t>
            </a:r>
            <a:endParaRPr kumimoji="1" lang="en-US" altLang="ja-JP" dirty="0" smtClean="0"/>
          </a:p>
          <a:p>
            <a:pPr>
              <a:buNone/>
            </a:pPr>
            <a:endParaRPr kumimoji="1" lang="en-US" altLang="ja-JP" dirty="0" smtClean="0"/>
          </a:p>
          <a:p>
            <a:r>
              <a:rPr kumimoji="1" lang="ja-JP" altLang="en-US" dirty="0" smtClean="0"/>
              <a:t>高齢者本人や家族が「つらい」、「悲しい」、「虐待を受けた」と感じるような</a:t>
            </a:r>
            <a:r>
              <a:rPr kumimoji="1" lang="ja-JP" altLang="en-US" b="1" u="sng" dirty="0" smtClean="0"/>
              <a:t>不適切なケアでも、ほうっておくと、本当の虐待の原因</a:t>
            </a:r>
            <a:r>
              <a:rPr kumimoji="1" lang="ja-JP" altLang="en-US" dirty="0" smtClean="0"/>
              <a:t>になります。</a:t>
            </a:r>
            <a:endParaRPr kumimoji="1" lang="en-US" altLang="ja-JP" dirty="0" smtClean="0"/>
          </a:p>
          <a:p>
            <a:pPr>
              <a:buNone/>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dirty="0" smtClean="0"/>
              <a:t>そのような</a:t>
            </a:r>
            <a:r>
              <a:rPr kumimoji="1" lang="ja-JP" altLang="en-US" b="1" u="sng" dirty="0" smtClean="0"/>
              <a:t>不適切なケアをできる限りなくし、より快適なケアを実現していくことが、</a:t>
            </a:r>
            <a:r>
              <a:rPr kumimoji="1" lang="ja-JP" altLang="en-US" b="1" u="sng" strike="noStrike" dirty="0" smtClean="0">
                <a:solidFill>
                  <a:srgbClr val="FF0000"/>
                </a:solidFill>
              </a:rPr>
              <a:t>高齢者の権利利益を守ること</a:t>
            </a:r>
            <a:r>
              <a:rPr kumimoji="1" lang="ja-JP" altLang="en-US" b="0" u="none" strike="noStrike" dirty="0" smtClean="0">
                <a:solidFill>
                  <a:srgbClr val="FF0000"/>
                </a:solidFill>
              </a:rPr>
              <a:t>につ</a:t>
            </a:r>
            <a:r>
              <a:rPr kumimoji="1" lang="ja-JP" altLang="en-US" strike="noStrike" dirty="0" smtClean="0">
                <a:solidFill>
                  <a:srgbClr val="FF0000"/>
                </a:solidFill>
              </a:rPr>
              <a:t>ながります。</a:t>
            </a:r>
            <a:endParaRPr kumimoji="1" lang="ja-JP" altLang="en-US" strike="sngStrike" dirty="0" smtClean="0">
              <a:solidFill>
                <a:srgbClr val="FF0000"/>
              </a:solidFill>
            </a:endParaRPr>
          </a:p>
          <a:p>
            <a:pPr>
              <a:buNone/>
            </a:pPr>
            <a:endParaRPr kumimoji="1" lang="en-US" altLang="ja-JP" dirty="0" smtClean="0"/>
          </a:p>
          <a:p>
            <a:r>
              <a:rPr kumimoji="1" lang="ja-JP" altLang="en-US" b="1" u="sng" dirty="0" smtClean="0"/>
              <a:t>小さな気付きにふたをせず、放置しない</a:t>
            </a:r>
            <a:r>
              <a:rPr kumimoji="1" lang="ja-JP" altLang="en-US" dirty="0" smtClean="0"/>
              <a:t>で、みんなで考えることが、快適なケアを実現するためには必要です。</a:t>
            </a:r>
            <a:endParaRPr kumimoji="1" lang="en-US" altLang="ja-JP" dirty="0" smtClean="0"/>
          </a:p>
          <a:p>
            <a:pPr>
              <a:buNone/>
            </a:pPr>
            <a:endParaRPr kumimoji="1" lang="en-US" altLang="ja-JP" dirty="0" smtClean="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4</a:t>
            </a:fld>
            <a:endParaRPr lang="ja-JP" altLang="en-US" dirty="0"/>
          </a:p>
        </p:txBody>
      </p:sp>
      <p:sp>
        <p:nvSpPr>
          <p:cNvPr id="6" name="フッター プレースホルダ 5"/>
          <p:cNvSpPr>
            <a:spLocks noGrp="1"/>
          </p:cNvSpPr>
          <p:nvPr>
            <p:ph type="ftr" sz="quarter" idx="12"/>
          </p:nvPr>
        </p:nvSpPr>
        <p:spPr/>
        <p:txBody>
          <a:bodyPr/>
          <a:lstStyle/>
          <a:p>
            <a:r>
              <a:rPr lang="ja-JP" altLang="en-US" dirty="0" smtClean="0">
                <a:latin typeface="+mj-ea"/>
                <a:ea typeface="+mj-ea"/>
              </a:rPr>
              <a:t>神奈川県</a:t>
            </a:r>
            <a:endParaRPr lang="ja-JP"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高齢者・家族が感じていること</a:t>
            </a:r>
            <a:r>
              <a:rPr kumimoji="1" lang="en-US" altLang="ja-JP" b="1" dirty="0" smtClean="0">
                <a:solidFill>
                  <a:srgbClr val="FF0000"/>
                </a:solidFill>
              </a:rPr>
              <a:t>】</a:t>
            </a:r>
          </a:p>
          <a:p>
            <a:pPr>
              <a:buNone/>
            </a:pPr>
            <a:endParaRPr kumimoji="1" lang="en-US" altLang="ja-JP" dirty="0" smtClean="0"/>
          </a:p>
          <a:p>
            <a:r>
              <a:rPr kumimoji="1" lang="ja-JP" altLang="en-US" dirty="0" smtClean="0"/>
              <a:t>ここからは、高齢者やご家族が、不快に思っているケアについて、それぞれの虐待の種別ごとに、いくつかお話をします。</a:t>
            </a:r>
            <a:endParaRPr kumimoji="1" lang="en-US" altLang="ja-JP" dirty="0" smtClean="0"/>
          </a:p>
          <a:p>
            <a:r>
              <a:rPr kumimoji="1" lang="ja-JP" altLang="en-US" dirty="0" smtClean="0"/>
              <a:t>虐待の種別ごとに分けていますが、ここで出てくる内容は、すべてが虐待に該当する行為とは限りません。</a:t>
            </a:r>
            <a:endParaRPr kumimoji="1" lang="en-US" altLang="ja-JP" dirty="0" smtClean="0"/>
          </a:p>
          <a:p>
            <a:r>
              <a:rPr kumimoji="1" lang="ja-JP" altLang="en-US" dirty="0" smtClean="0"/>
              <a:t>まずは、</a:t>
            </a:r>
            <a:r>
              <a:rPr kumimoji="1" lang="ja-JP" altLang="en-US" b="1" u="sng" dirty="0" smtClean="0"/>
              <a:t>高齢者やご家族はこのように感じているということを、知って</a:t>
            </a:r>
            <a:r>
              <a:rPr kumimoji="1" lang="ja-JP" altLang="en-US" dirty="0" smtClean="0"/>
              <a:t>いただければと思います。</a:t>
            </a:r>
            <a:endParaRPr kumimoji="1" lang="en-US" altLang="ja-JP" dirty="0" smtClean="0"/>
          </a:p>
          <a:p>
            <a:endParaRPr kumimoji="1" lang="en-US" altLang="ja-JP" dirty="0" smtClean="0"/>
          </a:p>
          <a:p>
            <a:pPr>
              <a:buNone/>
            </a:pPr>
            <a:r>
              <a:rPr kumimoji="1" lang="en-US" altLang="ja-JP" sz="1200" kern="1200" dirty="0" smtClean="0">
                <a:solidFill>
                  <a:schemeClr val="tx1"/>
                </a:solidFill>
                <a:latin typeface="+mn-lt"/>
                <a:ea typeface="+mn-ea"/>
                <a:cs typeface="+mn-cs"/>
              </a:rPr>
              <a:t>※</a:t>
            </a:r>
            <a:r>
              <a:rPr kumimoji="1" lang="ja-JP" altLang="ja-JP" sz="1200" kern="1200" dirty="0" smtClean="0">
                <a:solidFill>
                  <a:schemeClr val="tx1"/>
                </a:solidFill>
                <a:latin typeface="+mn-lt"/>
                <a:ea typeface="+mn-ea"/>
                <a:cs typeface="+mn-cs"/>
              </a:rPr>
              <a:t>施設・事業所で実際にあった、苦情や不適切なケアの事例を交えて説明を行う</a:t>
            </a:r>
            <a:r>
              <a:rPr kumimoji="1" lang="ja-JP" altLang="en-US" sz="1200" kern="1200" dirty="0" smtClean="0">
                <a:solidFill>
                  <a:schemeClr val="tx1"/>
                </a:solidFill>
                <a:latin typeface="+mn-lt"/>
                <a:ea typeface="+mn-ea"/>
                <a:cs typeface="+mn-cs"/>
              </a:rPr>
              <a:t>。</a:t>
            </a:r>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5</a:t>
            </a:fld>
            <a:endParaRPr kumimoji="1" lang="ja-JP" altLang="en-US"/>
          </a:p>
        </p:txBody>
      </p:sp>
      <p:sp>
        <p:nvSpPr>
          <p:cNvPr id="5" name="正方形/長方形 4"/>
          <p:cNvSpPr/>
          <p:nvPr/>
        </p:nvSpPr>
        <p:spPr>
          <a:xfrm>
            <a:off x="0" y="9589314"/>
            <a:ext cx="800219" cy="276999"/>
          </a:xfrm>
          <a:prstGeom prst="rect">
            <a:avLst/>
          </a:prstGeom>
        </p:spPr>
        <p:txBody>
          <a:bodyPr wrap="none">
            <a:spAutoFit/>
          </a:bodyPr>
          <a:lstStyle/>
          <a:p>
            <a:r>
              <a:rPr lang="ja-JP" altLang="en-US" sz="1200" dirty="0" smtClean="0">
                <a:latin typeface="+mj-ea"/>
              </a:rPr>
              <a:t>神奈川県</a:t>
            </a:r>
            <a:endParaRPr lang="ja-JP" altLang="en-US" sz="12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92500" lnSpcReduction="10000"/>
          </a:bodyPr>
          <a:lstStyle/>
          <a:p>
            <a:pPr>
              <a:buNone/>
            </a:pPr>
            <a:r>
              <a:rPr kumimoji="1" lang="en-US" altLang="ja-JP" b="1" dirty="0" smtClean="0">
                <a:solidFill>
                  <a:srgbClr val="FF0000"/>
                </a:solidFill>
              </a:rPr>
              <a:t>【</a:t>
            </a:r>
            <a:r>
              <a:rPr kumimoji="1" lang="ja-JP" altLang="en-US" b="1" dirty="0" smtClean="0">
                <a:solidFill>
                  <a:srgbClr val="FF0000"/>
                </a:solidFill>
              </a:rPr>
              <a:t>身体的虐待</a:t>
            </a:r>
            <a:r>
              <a:rPr kumimoji="1" lang="en-US" altLang="ja-JP" b="1" dirty="0" smtClean="0">
                <a:solidFill>
                  <a:srgbClr val="FF0000"/>
                </a:solidFill>
              </a:rPr>
              <a:t>】</a:t>
            </a:r>
          </a:p>
          <a:p>
            <a:pPr>
              <a:buNone/>
            </a:pPr>
            <a:r>
              <a:rPr kumimoji="1" lang="ja-JP" altLang="en-US" dirty="0" smtClean="0"/>
              <a:t>身体的虐待</a:t>
            </a:r>
            <a:r>
              <a:rPr kumimoji="1" lang="ja-JP" altLang="en-US" strike="noStrike" dirty="0" smtClean="0"/>
              <a:t>につながっていく可能性のある、高齢者等が不快に感じるケアについて見ていきましょう。</a:t>
            </a:r>
            <a:endParaRPr kumimoji="1" lang="en-US" altLang="ja-JP" strike="sngStrike" dirty="0" smtClean="0"/>
          </a:p>
          <a:p>
            <a:pPr>
              <a:buNone/>
            </a:pPr>
            <a:endParaRPr kumimoji="1" lang="en-US" altLang="ja-JP" strike="sngStrike" dirty="0" smtClean="0"/>
          </a:p>
          <a:p>
            <a:pPr>
              <a:buNone/>
            </a:pPr>
            <a:r>
              <a:rPr kumimoji="1" lang="ja-JP" altLang="en-US" b="1" u="sng" dirty="0" smtClean="0"/>
              <a:t>　「ベッド上での生活を強制された」</a:t>
            </a:r>
            <a:endParaRPr kumimoji="1" lang="en-US" altLang="ja-JP" b="1" u="sng" dirty="0" smtClean="0"/>
          </a:p>
          <a:p>
            <a:pPr>
              <a:buNone/>
            </a:pPr>
            <a:endParaRPr kumimoji="1" lang="en-US" altLang="ja-JP" dirty="0" smtClean="0"/>
          </a:p>
          <a:p>
            <a:pPr>
              <a:buNone/>
            </a:pPr>
            <a:r>
              <a:rPr kumimoji="1" lang="ja-JP" altLang="en-US" dirty="0" smtClean="0"/>
              <a:t>　・運動をさせないということだけでは、もちろん身体的虐待とはいえません。</a:t>
            </a:r>
            <a:endParaRPr kumimoji="1" lang="en-US" altLang="ja-JP" dirty="0" smtClean="0"/>
          </a:p>
          <a:p>
            <a:pPr>
              <a:buNone/>
            </a:pPr>
            <a:r>
              <a:rPr kumimoji="1" lang="ja-JP" altLang="en-US" dirty="0" smtClean="0"/>
              <a:t>　・発熱をしている、ご本人の体力的な面から一定の時間安静が必要であるなどの理由はいろいろあるかもしれません。</a:t>
            </a:r>
            <a:endParaRPr kumimoji="1" lang="en-US" altLang="ja-JP" dirty="0" smtClean="0"/>
          </a:p>
          <a:p>
            <a:pPr>
              <a:buNone/>
            </a:pPr>
            <a:r>
              <a:rPr kumimoji="1" lang="ja-JP" altLang="en-US" dirty="0" smtClean="0"/>
              <a:t>　・しかし、運動制限により、廃用性症候群などで、残存能力の低下をまねけば、ご本人の体に害になります。</a:t>
            </a:r>
            <a:endParaRPr kumimoji="1" lang="en-US" altLang="ja-JP" dirty="0" smtClean="0"/>
          </a:p>
          <a:p>
            <a:pPr>
              <a:buNone/>
            </a:pPr>
            <a:r>
              <a:rPr kumimoji="1" lang="ja-JP" altLang="en-US" dirty="0" smtClean="0"/>
              <a:t>　・また合理的な理由がない場合のベッド上の生活の強要は、身体的な虐待にもなりかねません。</a:t>
            </a:r>
            <a:endParaRPr kumimoji="1" lang="en-US" altLang="ja-JP" dirty="0" smtClean="0"/>
          </a:p>
          <a:p>
            <a:pPr>
              <a:buNone/>
            </a:pPr>
            <a:r>
              <a:rPr kumimoji="1" lang="ja-JP" altLang="en-US" dirty="0" smtClean="0"/>
              <a:t>　・運動制限や安静の必要など、</a:t>
            </a:r>
            <a:r>
              <a:rPr kumimoji="1" lang="ja-JP" altLang="en-US" b="1" u="sng" dirty="0" smtClean="0"/>
              <a:t>合理的な理由がある場合は、ご本人やご家族にその理由や期間、そうすることのメリットとデメリットを明示して理解を求める必要</a:t>
            </a:r>
            <a:r>
              <a:rPr kumimoji="1" lang="ja-JP" altLang="en-US" dirty="0" smtClean="0"/>
              <a:t>があります。</a:t>
            </a:r>
            <a:endParaRPr kumimoji="1" lang="en-US" altLang="ja-JP" dirty="0" smtClean="0"/>
          </a:p>
          <a:p>
            <a:endParaRPr kumimoji="1" lang="en-US" altLang="ja-JP" dirty="0" smtClean="0"/>
          </a:p>
          <a:p>
            <a:pPr>
              <a:buNone/>
            </a:pPr>
            <a:r>
              <a:rPr kumimoji="1" lang="ja-JP" altLang="en-US" b="1" u="sng" dirty="0" smtClean="0"/>
              <a:t>　「車椅子を強く押し放つ。」「声かけなしに、ベッドから車椅子に移乗をさせた。」</a:t>
            </a:r>
            <a:endParaRPr kumimoji="1" lang="en-US" altLang="ja-JP" b="1" u="sng" dirty="0" smtClean="0"/>
          </a:p>
          <a:p>
            <a:pPr>
              <a:buNone/>
            </a:pPr>
            <a:endParaRPr kumimoji="1" lang="en-US" altLang="ja-JP" dirty="0" smtClean="0"/>
          </a:p>
          <a:p>
            <a:pPr>
              <a:buNone/>
            </a:pPr>
            <a:r>
              <a:rPr kumimoji="1" lang="ja-JP" altLang="en-US" dirty="0" smtClean="0"/>
              <a:t>　・これらの行為自体も、直接身体的虐待とは言えません。</a:t>
            </a:r>
            <a:endParaRPr kumimoji="1" lang="en-US" altLang="ja-JP" dirty="0" smtClean="0"/>
          </a:p>
          <a:p>
            <a:pPr>
              <a:buNone/>
            </a:pPr>
            <a:r>
              <a:rPr kumimoji="1" lang="ja-JP" altLang="en-US" dirty="0" smtClean="0"/>
              <a:t>　・虐待を行っているという</a:t>
            </a:r>
            <a:r>
              <a:rPr kumimoji="1" lang="ja-JP" altLang="en-US" b="1" u="sng" dirty="0" smtClean="0"/>
              <a:t>悪意などは全くなく、忙しさのあまりの無意識なケア</a:t>
            </a:r>
            <a:r>
              <a:rPr kumimoji="1" lang="ja-JP" altLang="en-US" dirty="0" smtClean="0"/>
              <a:t>ではないでしょうか。</a:t>
            </a:r>
            <a:endParaRPr kumimoji="1" lang="en-US" altLang="ja-JP" dirty="0" smtClean="0"/>
          </a:p>
          <a:p>
            <a:pPr>
              <a:buNone/>
            </a:pPr>
            <a:r>
              <a:rPr kumimoji="1" lang="ja-JP" altLang="en-US" dirty="0" smtClean="0"/>
              <a:t>　・しかし、それらの行為をされた利用者は、身体的な脅威を感じ、身体的虐待を受けたと感じます。</a:t>
            </a:r>
            <a:endParaRPr kumimoji="1" lang="en-US" altLang="ja-JP" dirty="0" smtClean="0"/>
          </a:p>
          <a:p>
            <a:pPr>
              <a:buNone/>
            </a:pPr>
            <a:r>
              <a:rPr kumimoji="1" lang="ja-JP" altLang="en-US" dirty="0" smtClean="0"/>
              <a:t>　・自ら危険に対処することができない高齢者が、そう感じるのは無理もありません。</a:t>
            </a:r>
            <a:endParaRPr kumimoji="1" lang="en-US" altLang="ja-JP" dirty="0" smtClean="0"/>
          </a:p>
          <a:p>
            <a:pPr>
              <a:buNone/>
            </a:pPr>
            <a:r>
              <a:rPr kumimoji="1" lang="ja-JP" altLang="en-US" dirty="0" smtClean="0"/>
              <a:t>　・度重なれば、</a:t>
            </a:r>
            <a:r>
              <a:rPr kumimoji="1" lang="ja-JP" altLang="en-US" b="1" u="sng" dirty="0" smtClean="0"/>
              <a:t>身体的な事故がなくても心理的な虐待につながる行為</a:t>
            </a:r>
            <a:r>
              <a:rPr kumimoji="1" lang="ja-JP" altLang="en-US" dirty="0" smtClean="0"/>
              <a:t>となります。</a:t>
            </a:r>
            <a:endParaRPr kumimoji="1" lang="en-US" altLang="ja-JP" dirty="0" smtClean="0"/>
          </a:p>
          <a:p>
            <a:pPr>
              <a:buNone/>
            </a:pPr>
            <a:r>
              <a:rPr kumimoji="1" lang="ja-JP" altLang="en-US" dirty="0" smtClean="0"/>
              <a:t>　・忙しさのあまり、そのようなケアを行っていないか、</a:t>
            </a:r>
            <a:r>
              <a:rPr kumimoji="1" lang="ja-JP" altLang="en-US" b="1" u="sng" dirty="0" smtClean="0"/>
              <a:t>ときどき振り返って</a:t>
            </a:r>
            <a:r>
              <a:rPr kumimoji="1" lang="ja-JP" altLang="en-US" dirty="0" smtClean="0"/>
              <a:t>いただければと思います。</a:t>
            </a:r>
            <a:endParaRPr kumimoji="1" lang="en-US" altLang="ja-JP" dirty="0" smtClean="0"/>
          </a:p>
          <a:p>
            <a:endParaRPr kumimoji="1" lang="en-US" altLang="ja-JP"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6</a:t>
            </a:fld>
            <a:endParaRPr kumimoji="1" lang="ja-JP" altLang="en-US"/>
          </a:p>
        </p:txBody>
      </p:sp>
      <p:sp>
        <p:nvSpPr>
          <p:cNvPr id="5" name="正方形/長方形 4"/>
          <p:cNvSpPr/>
          <p:nvPr/>
        </p:nvSpPr>
        <p:spPr>
          <a:xfrm>
            <a:off x="0" y="9589314"/>
            <a:ext cx="800219" cy="276999"/>
          </a:xfrm>
          <a:prstGeom prst="rect">
            <a:avLst/>
          </a:prstGeom>
        </p:spPr>
        <p:txBody>
          <a:bodyPr wrap="none">
            <a:spAutoFit/>
          </a:bodyPr>
          <a:lstStyle/>
          <a:p>
            <a:r>
              <a:rPr lang="ja-JP" altLang="en-US" sz="1200" dirty="0" smtClean="0">
                <a:latin typeface="+mj-ea"/>
              </a:rPr>
              <a:t>神奈川県</a:t>
            </a:r>
            <a:endParaRPr lang="ja-JP" alt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92500" lnSpcReduction="10000"/>
          </a:bodyPr>
          <a:lstStyle/>
          <a:p>
            <a:pPr>
              <a:buNone/>
            </a:pPr>
            <a:r>
              <a:rPr kumimoji="1" lang="en-US" altLang="ja-JP" b="1" dirty="0" smtClean="0">
                <a:solidFill>
                  <a:srgbClr val="FF0000"/>
                </a:solidFill>
              </a:rPr>
              <a:t>【</a:t>
            </a:r>
            <a:r>
              <a:rPr kumimoji="1" lang="ja-JP" altLang="en-US" b="1" dirty="0" smtClean="0">
                <a:solidFill>
                  <a:srgbClr val="FF0000"/>
                </a:solidFill>
              </a:rPr>
              <a:t>介護・世話の放棄、放任</a:t>
            </a:r>
            <a:r>
              <a:rPr kumimoji="1" lang="en-US" altLang="ja-JP" b="1" dirty="0" smtClean="0">
                <a:solidFill>
                  <a:srgbClr val="FF0000"/>
                </a:solidFill>
              </a:rPr>
              <a:t>】</a:t>
            </a:r>
          </a:p>
          <a:p>
            <a:pPr>
              <a:buNone/>
            </a:pPr>
            <a:r>
              <a:rPr kumimoji="1" lang="ja-JP" altLang="en-US" dirty="0" smtClean="0"/>
              <a:t>次は、介護・世話の放棄・放任につながっていく可能性のある、高齢者等が不快に感じるケアについて見ていきましょう。</a:t>
            </a:r>
            <a:endParaRPr kumimoji="1" lang="en-US" altLang="ja-JP" dirty="0" smtClean="0"/>
          </a:p>
          <a:p>
            <a:pPr>
              <a:buNone/>
            </a:pPr>
            <a:endParaRPr kumimoji="1" lang="en-US" altLang="ja-JP" strike="sngStrike"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a:t>
            </a:r>
            <a:r>
              <a:rPr kumimoji="1" lang="ja-JP" altLang="en-US" b="1" u="sng" dirty="0" smtClean="0"/>
              <a:t>「</a:t>
            </a:r>
            <a:r>
              <a:rPr lang="ja-JP" altLang="en-US" b="1" u="sng" dirty="0" smtClean="0"/>
              <a:t>まだ十分トイレで対応できる時もオムツ対応。」</a:t>
            </a:r>
            <a:endParaRPr lang="en-US" altLang="ja-JP"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a:t>
            </a:r>
            <a:r>
              <a:rPr kumimoji="1" lang="ja-JP" altLang="en-US" b="1" u="sng" dirty="0" smtClean="0"/>
              <a:t>ケアをする側の都合で、オムツ対応をしている場合は、「高齢者を養護すべき職務上の義務を著しく怠ること」に該当</a:t>
            </a:r>
            <a:r>
              <a:rPr kumimoji="1" lang="ja-JP" altLang="en-US" dirty="0" smtClean="0"/>
              <a:t>します。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・利用者・家族の思いとは違い、利用者の身体状況等からオムツでの対応をせざるを得ない時は、</a:t>
            </a:r>
            <a:r>
              <a:rPr kumimoji="1" lang="ja-JP" altLang="en-US" b="1" u="sng" dirty="0" smtClean="0"/>
              <a:t>施設内で十分に検討を行い、利用者・家族に説明を行い、合意を得る</a:t>
            </a:r>
            <a:r>
              <a:rPr kumimoji="1" lang="ja-JP" altLang="en-US" dirty="0" smtClean="0"/>
              <a:t>必要が</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あります。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a:t>
            </a:r>
            <a:r>
              <a:rPr kumimoji="1" lang="ja-JP" altLang="en-US" b="1" u="sng" dirty="0" smtClean="0"/>
              <a:t>「シーツ上の食べこぼしが常にある。」</a:t>
            </a:r>
            <a:endParaRPr kumimoji="1" lang="en-US" altLang="ja-JP"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・利用者や家族に不快な思いをさせていることは明らかです。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・日々の業務の忙しさのなかで、気付かないことがあるかも知れませんが、</a:t>
            </a:r>
            <a:r>
              <a:rPr kumimoji="1" lang="ja-JP" altLang="en-US" b="1" u="sng" dirty="0" smtClean="0"/>
              <a:t>「常にある」ということは問題</a:t>
            </a:r>
            <a:r>
              <a:rPr kumimoji="1" lang="ja-JP" altLang="en-US" dirty="0" smtClean="0"/>
              <a:t>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・常にあるということであれば、</a:t>
            </a:r>
            <a:r>
              <a:rPr kumimoji="1" lang="ja-JP" altLang="en-US" b="1" u="sng" dirty="0" smtClean="0"/>
              <a:t>「高齢者を擁護すべき職務上の義務を著しく怠ること」に該当</a:t>
            </a:r>
            <a:r>
              <a:rPr kumimoji="1" lang="ja-JP" altLang="en-US" dirty="0" smtClean="0"/>
              <a:t>します。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a:t>
            </a:r>
            <a:r>
              <a:rPr kumimoji="1" lang="ja-JP" altLang="en-US" b="1" u="sng" dirty="0" smtClean="0"/>
              <a:t>「今は忙しいから、後でと言われた。」</a:t>
            </a:r>
            <a:endParaRPr kumimoji="1" lang="en-US" altLang="ja-JP"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・職員は、忙しく、業務に追われて、つい言ってはいませんでしょうか。</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・しかし、言われた利用者の方は、「後で」とはいつになるかはわかりません。</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a:t>
            </a:r>
            <a:r>
              <a:rPr kumimoji="1" lang="ja-JP" altLang="en-US" b="1" u="sng" dirty="0" smtClean="0"/>
              <a:t>「後で」と言われたまま、待つことで、長時間放置されていると感じている利用者もいる</a:t>
            </a:r>
            <a:r>
              <a:rPr kumimoji="1" lang="ja-JP" altLang="en-US" dirty="0" smtClean="0"/>
              <a:t>のではないかでしょうか。</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・「何分位待ってください」とか、「何時頃まで待ってください」と答えるように心がけていただければと思います。</a:t>
            </a:r>
            <a:endParaRPr kumimoji="1" lang="en-US" altLang="ja-JP" dirty="0" smtClean="0"/>
          </a:p>
          <a:p>
            <a:endParaRPr kumimoji="1" lang="en-US" altLang="ja-JP"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7</a:t>
            </a:fld>
            <a:endParaRPr kumimoji="1" lang="ja-JP" altLang="en-US"/>
          </a:p>
        </p:txBody>
      </p:sp>
      <p:sp>
        <p:nvSpPr>
          <p:cNvPr id="5" name="正方形/長方形 4"/>
          <p:cNvSpPr/>
          <p:nvPr/>
        </p:nvSpPr>
        <p:spPr>
          <a:xfrm>
            <a:off x="0" y="9589314"/>
            <a:ext cx="800219" cy="276999"/>
          </a:xfrm>
          <a:prstGeom prst="rect">
            <a:avLst/>
          </a:prstGeom>
        </p:spPr>
        <p:txBody>
          <a:bodyPr wrap="none">
            <a:spAutoFit/>
          </a:bodyPr>
          <a:lstStyle/>
          <a:p>
            <a:r>
              <a:rPr lang="ja-JP" altLang="en-US" sz="1200" dirty="0" smtClean="0">
                <a:latin typeface="+mj-ea"/>
              </a:rPr>
              <a:t>神奈川県</a:t>
            </a:r>
            <a:endParaRPr lang="ja-JP" altLang="en-US" sz="12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Autofit/>
          </a:bodyPr>
          <a:lstStyle/>
          <a:p>
            <a:pPr>
              <a:buNone/>
            </a:pPr>
            <a:r>
              <a:rPr kumimoji="1" lang="en-US" altLang="ja-JP" sz="950" b="1" dirty="0" smtClean="0"/>
              <a:t>【</a:t>
            </a:r>
            <a:r>
              <a:rPr kumimoji="1" lang="ja-JP" altLang="en-US" sz="950" b="1" dirty="0" smtClean="0"/>
              <a:t>心理的虐待</a:t>
            </a:r>
            <a:r>
              <a:rPr kumimoji="1" lang="en-US" altLang="ja-JP" sz="950" b="1" dirty="0" smtClean="0"/>
              <a:t>】</a:t>
            </a:r>
          </a:p>
          <a:p>
            <a:pPr>
              <a:buNone/>
            </a:pPr>
            <a:r>
              <a:rPr kumimoji="1" lang="ja-JP" altLang="en-US" sz="950" dirty="0" smtClean="0"/>
              <a:t>次は、心理的虐待</a:t>
            </a:r>
            <a:r>
              <a:rPr kumimoji="1" lang="ja-JP" altLang="en-US" sz="1000" dirty="0" smtClean="0"/>
              <a:t>につながっていく可能性のある、高齢者等が不快に感じるケアについて見ていきましょう。</a:t>
            </a:r>
            <a:endParaRPr kumimoji="1" lang="en-US" altLang="ja-JP" sz="950" dirty="0" smtClean="0"/>
          </a:p>
          <a:p>
            <a:pPr>
              <a:buNone/>
            </a:pPr>
            <a:endParaRPr kumimoji="1" lang="en-US" altLang="ja-JP" sz="950" strike="sngStrike" dirty="0" smtClean="0"/>
          </a:p>
          <a:p>
            <a:pPr>
              <a:buNone/>
            </a:pPr>
            <a:r>
              <a:rPr kumimoji="1" lang="ja-JP" altLang="en-US" sz="950" b="1" u="sng" dirty="0" smtClean="0"/>
              <a:t>　「</a:t>
            </a:r>
            <a:r>
              <a:rPr lang="ja-JP" altLang="en-US" sz="950" b="1" u="sng" dirty="0" smtClean="0"/>
              <a:t>喫煙はしていないのに、「煙草の臭いがする」と言われ、「嘘つき」といわれた</a:t>
            </a:r>
            <a:r>
              <a:rPr kumimoji="1" lang="ja-JP" altLang="en-US" sz="950" b="1" u="sng" dirty="0" smtClean="0"/>
              <a:t>」</a:t>
            </a:r>
            <a:endParaRPr kumimoji="1" lang="en-US" altLang="ja-JP" sz="950"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sz="95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950" dirty="0" smtClean="0"/>
              <a:t>　・決めつけや一方的な判断、説明不足等からくる強い態度を含みますが、高圧的・指示的な態度や言動です。</a:t>
            </a:r>
            <a:endParaRPr kumimoji="1" lang="en-US" altLang="ja-JP" sz="95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950" dirty="0" smtClean="0"/>
              <a:t>　・ここに出てくる、「嘘つき」という表現は、どのような文脈や言い方であっても、サービス提供者である職員としては、不適切ですべきではありません。</a:t>
            </a:r>
            <a:endParaRPr kumimoji="1" lang="en-US" altLang="ja-JP" sz="95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950" dirty="0" smtClean="0"/>
              <a:t>　・</a:t>
            </a:r>
            <a:r>
              <a:rPr kumimoji="1" lang="ja-JP" altLang="en-US" sz="950" b="1" u="sng" dirty="0" smtClean="0"/>
              <a:t>判断に迷ったり、誤解を招く可能性がある表現や言動は、職員はしない</a:t>
            </a:r>
            <a:r>
              <a:rPr kumimoji="1" lang="ja-JP" altLang="en-US" sz="950" dirty="0" smtClean="0"/>
              <a:t>ほうがよいでしょう。</a:t>
            </a:r>
            <a:endParaRPr kumimoji="1" lang="en-US" altLang="ja-JP" sz="95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en-US" altLang="ja-JP" sz="95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950" dirty="0" smtClean="0"/>
              <a:t>　</a:t>
            </a:r>
            <a:r>
              <a:rPr kumimoji="1" lang="ja-JP" altLang="en-US" sz="950" b="1" u="sng" dirty="0" smtClean="0"/>
              <a:t>「</a:t>
            </a:r>
            <a:r>
              <a:rPr lang="ja-JP" altLang="en-US" sz="950" b="1" u="sng" dirty="0" smtClean="0"/>
              <a:t>本人のいる前で、トイレ（便のこと）に関して話された。」</a:t>
            </a:r>
            <a:endParaRPr lang="en-US" altLang="ja-JP" sz="950"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ja-JP" sz="95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950" dirty="0" smtClean="0"/>
              <a:t>　・配慮が足りない無神経な言動は、</a:t>
            </a:r>
            <a:r>
              <a:rPr lang="ja-JP" altLang="en-US" sz="950" b="1" u="sng" dirty="0" smtClean="0"/>
              <a:t>高齢者の尊厳を傷つける</a:t>
            </a:r>
            <a:r>
              <a:rPr lang="ja-JP" altLang="en-US" sz="950" dirty="0" smtClean="0"/>
              <a:t>ことがあります。</a:t>
            </a:r>
            <a:endParaRPr lang="en-US" altLang="ja-JP" sz="95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950" dirty="0" smtClean="0"/>
              <a:t>　・高齢者虐待防止法上の虐待でなかったとしても、ハラスメント等の人権侵害に当たる場合もあります。</a:t>
            </a:r>
            <a:endParaRPr kumimoji="1" lang="en-US" altLang="ja-JP" sz="95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950" dirty="0" smtClean="0"/>
              <a:t>　・言った職員が、「そんなつもりはなかった」としても、専門職ならば、その言葉の「招いた結果や事実」を客観的に受け止めるべきです。</a:t>
            </a:r>
            <a:endParaRPr kumimoji="1" lang="en-US" altLang="ja-JP" sz="95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950" dirty="0" smtClean="0"/>
              <a:t>　・その内容の貧しさを含めた</a:t>
            </a:r>
            <a:r>
              <a:rPr kumimoji="1" lang="ja-JP" altLang="en-US" sz="950" b="1" u="sng" dirty="0" smtClean="0"/>
              <a:t>コミュニケーション技術等の専門技能としての課題</a:t>
            </a:r>
            <a:r>
              <a:rPr kumimoji="1" lang="ja-JP" altLang="en-US" sz="950" dirty="0" smtClean="0"/>
              <a:t>でもあります。</a:t>
            </a:r>
            <a:endParaRPr kumimoji="1" lang="en-US" altLang="ja-JP" sz="95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950" dirty="0" smtClean="0"/>
              <a:t>　・</a:t>
            </a:r>
            <a:r>
              <a:rPr kumimoji="1" lang="ja-JP" altLang="en-US" sz="950" b="1" u="sng" dirty="0" smtClean="0"/>
              <a:t>本人やほかの利用者の噂話、疾病等については倫理的な問題であるばかりでなく、個人情報との関係があるので、厳禁</a:t>
            </a:r>
            <a:r>
              <a:rPr kumimoji="1" lang="ja-JP" altLang="en-US" sz="950" dirty="0" smtClean="0"/>
              <a:t>です。</a:t>
            </a:r>
            <a:endParaRPr kumimoji="1" lang="en-US" altLang="ja-JP" sz="95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en-US" altLang="ja-JP" sz="95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950" b="1" u="sng" dirty="0" smtClean="0"/>
              <a:t>「</a:t>
            </a:r>
            <a:r>
              <a:rPr lang="ja-JP" altLang="en-US" sz="950" b="1" u="sng" dirty="0" smtClean="0"/>
              <a:t>車椅子の老婦人が「帰りたい」と言っていることに対し、無視している。」</a:t>
            </a:r>
            <a:endParaRPr lang="en-US" altLang="ja-JP" sz="950"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ja-JP" sz="95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950" dirty="0" smtClean="0"/>
              <a:t>　・利用者や家族は、職員が考えている以上に、職員に気を遣っていたり、その言動に傷つき、不安になったりすることがあるようです。</a:t>
            </a:r>
            <a:endParaRPr lang="en-US" altLang="ja-JP" sz="95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950" dirty="0" smtClean="0"/>
              <a:t>　・</a:t>
            </a:r>
            <a:r>
              <a:rPr lang="ja-JP" altLang="en-US" sz="950" b="1" u="sng" dirty="0" smtClean="0"/>
              <a:t>職員は施設の雰囲気づくりにとても重要な役割</a:t>
            </a:r>
            <a:r>
              <a:rPr lang="ja-JP" altLang="en-US" sz="950" dirty="0" smtClean="0"/>
              <a:t>を担っています。</a:t>
            </a:r>
            <a:endParaRPr lang="en-US" altLang="ja-JP" sz="95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950" dirty="0" smtClean="0"/>
              <a:t>　・業務で忙しかったり、何か考えていて、そこにいる利用者に気がつかなかったということがあるかもしれません。</a:t>
            </a:r>
            <a:endParaRPr lang="en-US" altLang="ja-JP" sz="95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950" dirty="0" smtClean="0"/>
              <a:t>　・</a:t>
            </a:r>
            <a:r>
              <a:rPr lang="ja-JP" altLang="en-US" sz="950" b="1" u="sng" dirty="0" smtClean="0"/>
              <a:t>利用者を無視した、利用者を大切にしていない等の誤解を招く場合もある</a:t>
            </a:r>
            <a:r>
              <a:rPr lang="ja-JP" altLang="en-US" sz="950" dirty="0" smtClean="0"/>
              <a:t>ことを肝に銘じておくことが必要です。</a:t>
            </a:r>
            <a:endParaRPr lang="en-US" altLang="ja-JP" sz="95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en-US" altLang="ja-JP" sz="1000"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8</a:t>
            </a:fld>
            <a:endParaRPr kumimoji="1" lang="ja-JP" altLang="en-US"/>
          </a:p>
        </p:txBody>
      </p:sp>
      <p:sp>
        <p:nvSpPr>
          <p:cNvPr id="5" name="正方形/長方形 4"/>
          <p:cNvSpPr/>
          <p:nvPr/>
        </p:nvSpPr>
        <p:spPr>
          <a:xfrm>
            <a:off x="0" y="9589314"/>
            <a:ext cx="800219" cy="276999"/>
          </a:xfrm>
          <a:prstGeom prst="rect">
            <a:avLst/>
          </a:prstGeom>
        </p:spPr>
        <p:txBody>
          <a:bodyPr wrap="none">
            <a:spAutoFit/>
          </a:bodyPr>
          <a:lstStyle/>
          <a:p>
            <a:r>
              <a:rPr lang="ja-JP" altLang="en-US" sz="1200" dirty="0" smtClean="0">
                <a:latin typeface="+mj-ea"/>
              </a:rPr>
              <a:t>神奈川県</a:t>
            </a:r>
            <a:endParaRPr lang="ja-JP" altLang="en-US" sz="12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Autofit/>
          </a:bodyPr>
          <a:lstStyle/>
          <a:p>
            <a:pPr>
              <a:buNone/>
            </a:pPr>
            <a:r>
              <a:rPr kumimoji="1" lang="en-US" altLang="ja-JP" sz="940" b="1" dirty="0" smtClean="0"/>
              <a:t>【</a:t>
            </a:r>
            <a:r>
              <a:rPr kumimoji="1" lang="ja-JP" altLang="en-US" sz="940" b="1" dirty="0" smtClean="0"/>
              <a:t>性的虐待</a:t>
            </a:r>
            <a:r>
              <a:rPr kumimoji="1" lang="en-US" altLang="ja-JP" sz="940" b="1" dirty="0" smtClean="0"/>
              <a:t>】</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940" dirty="0" smtClean="0"/>
              <a:t>次は、性的虐待</a:t>
            </a:r>
            <a:r>
              <a:rPr kumimoji="1" lang="ja-JP" altLang="en-US" sz="900" dirty="0" smtClean="0"/>
              <a:t>につながっていく可能性のある、高齢者等が不快に感じるケアについて見ていきましょう。</a:t>
            </a:r>
            <a:endParaRPr kumimoji="1" lang="en-US" altLang="ja-JP" sz="900" dirty="0" smtClean="0"/>
          </a:p>
          <a:p>
            <a:pPr>
              <a:buNone/>
            </a:pPr>
            <a:endParaRPr kumimoji="1" lang="en-US" altLang="ja-JP" sz="940" dirty="0" smtClean="0"/>
          </a:p>
          <a:p>
            <a:pPr>
              <a:buNone/>
            </a:pPr>
            <a:r>
              <a:rPr kumimoji="1" lang="ja-JP" altLang="en-US" sz="940" strike="noStrike" dirty="0" smtClean="0"/>
              <a:t>　</a:t>
            </a:r>
            <a:r>
              <a:rPr kumimoji="1" lang="ja-JP" altLang="en-US" sz="940" b="1" u="sng" dirty="0" smtClean="0"/>
              <a:t>「</a:t>
            </a:r>
            <a:r>
              <a:rPr lang="ja-JP" altLang="en-US" sz="940" b="1" u="sng" dirty="0" smtClean="0"/>
              <a:t>カーテンを開けっぱなしで、オムツ交換。</a:t>
            </a:r>
            <a:r>
              <a:rPr kumimoji="1" lang="ja-JP" altLang="en-US" sz="940" b="1" u="sng" dirty="0" smtClean="0"/>
              <a:t>」</a:t>
            </a:r>
            <a:endParaRPr kumimoji="1" lang="en-US" altLang="ja-JP" sz="940" b="1" u="sng" dirty="0" smtClean="0"/>
          </a:p>
          <a:p>
            <a:pPr>
              <a:buNone/>
            </a:pPr>
            <a:endParaRPr kumimoji="1" lang="en-US" altLang="ja-JP" sz="94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940" dirty="0" smtClean="0"/>
              <a:t>　・ケアを提供する側には、性的虐待の意図はまったくなくても、本人や家族の立場に立てば、性的に虐待をされたと感じる例があります。</a:t>
            </a:r>
            <a:endParaRPr kumimoji="1" lang="en-US" altLang="ja-JP" sz="94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940" dirty="0" smtClean="0"/>
              <a:t>　・自分自身に置き換えて考えてみれば、耐えられない感覚はよく理解できると思います。</a:t>
            </a:r>
            <a:endParaRPr kumimoji="1" lang="en-US" altLang="ja-JP" sz="94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940" dirty="0" smtClean="0"/>
              <a:t>　・作業効率上の理由などもあるかと思いますが、それを優先するあまり、</a:t>
            </a:r>
            <a:r>
              <a:rPr kumimoji="1" lang="ja-JP" altLang="en-US" sz="940" b="1" u="sng" dirty="0" smtClean="0"/>
              <a:t>プライバシーに関する配慮がおろそかになれば、どんなケアも評価されません</a:t>
            </a:r>
            <a:r>
              <a:rPr kumimoji="1" lang="ja-JP" altLang="en-US" sz="940" dirty="0" smtClean="0"/>
              <a:t>。</a:t>
            </a:r>
            <a:endParaRPr kumimoji="1" lang="en-US" altLang="ja-JP" sz="94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940" dirty="0" smtClean="0"/>
              <a:t>　・また、本人が認知症である場合も、</a:t>
            </a:r>
            <a:r>
              <a:rPr kumimoji="1" lang="ja-JP" altLang="en-US" sz="940" b="1" u="sng" dirty="0" smtClean="0"/>
              <a:t>どうせわからないと考えることは、本人の尊厳を侵害している</a:t>
            </a:r>
            <a:r>
              <a:rPr kumimoji="1" lang="ja-JP" altLang="en-US" sz="940" dirty="0" smtClean="0"/>
              <a:t>ことになります。</a:t>
            </a:r>
            <a:endParaRPr kumimoji="1" lang="en-US" altLang="ja-JP" sz="94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940" dirty="0" smtClean="0"/>
              <a:t>　・本人の羞恥心の有無にかかわらず、オムツ交換や着衣の交換の際には、</a:t>
            </a:r>
            <a:r>
              <a:rPr kumimoji="1" lang="ja-JP" altLang="en-US" sz="940" b="1" u="sng" dirty="0" smtClean="0"/>
              <a:t>プライバシーに関する配慮は最低限不可欠</a:t>
            </a:r>
            <a:r>
              <a:rPr kumimoji="1" lang="ja-JP" altLang="en-US" sz="940" dirty="0" smtClean="0"/>
              <a:t>と考えるようにしてください。</a:t>
            </a:r>
            <a:endParaRPr kumimoji="1" lang="en-US" altLang="ja-JP" sz="94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en-US" altLang="ja-JP" sz="94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940" b="1" u="sng" dirty="0" smtClean="0"/>
              <a:t>　「いきなり懐に手を入れ、脇の下を触る」</a:t>
            </a:r>
            <a:endParaRPr kumimoji="1" lang="en-US" altLang="ja-JP" sz="940"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sz="94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940" dirty="0" smtClean="0"/>
              <a:t>　・ちょっとした配慮不足から、本人や家族は尊厳を傷つけられたと感じることにつながります。</a:t>
            </a:r>
            <a:endParaRPr kumimoji="1" lang="en-US" altLang="ja-JP" sz="94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940" dirty="0" smtClean="0"/>
              <a:t>　・声かけをしながら、</a:t>
            </a:r>
            <a:r>
              <a:rPr kumimoji="1" lang="ja-JP" altLang="en-US" sz="940" b="1" u="sng" dirty="0" smtClean="0"/>
              <a:t>本人の思いに配慮をしつつ、ケアや確認を行うという基本</a:t>
            </a:r>
            <a:r>
              <a:rPr kumimoji="1" lang="ja-JP" altLang="en-US" sz="940" dirty="0" smtClean="0"/>
              <a:t>を大切にしていれば、不必要に不快感を与えたり、虐待との誤解を招くことを防ぐことにつながります。</a:t>
            </a:r>
            <a:endParaRPr kumimoji="1" lang="en-US" altLang="ja-JP" sz="94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en-US" altLang="ja-JP" sz="94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940" b="1" u="sng" dirty="0" smtClean="0"/>
              <a:t>　「</a:t>
            </a:r>
            <a:r>
              <a:rPr lang="ja-JP" altLang="en-US" sz="940" b="1" u="sng" dirty="0" smtClean="0"/>
              <a:t>男性スタッフにお風呂や下の世話をしてもらうこと。」</a:t>
            </a:r>
            <a:endParaRPr lang="en-US" altLang="ja-JP" sz="940"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ja-JP" sz="94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940" dirty="0" smtClean="0"/>
              <a:t>　・女性が男性スタッフから入浴や排せつの介助を受けることに抵抗を感じるのは、一般常識に照らして考えてみればごく自然なことです。</a:t>
            </a:r>
            <a:endParaRPr lang="en-US" altLang="ja-JP" sz="94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940" dirty="0" smtClean="0"/>
              <a:t>　・確かに、スタッフ体制などの事情により、同性介護の要望にすべて応じることは困難であり、また、スタッフの身体的な負担などを考慮すれば、男性介護者が入浴介護にあたらざる</a:t>
            </a:r>
            <a:endParaRPr lang="en-US" altLang="ja-JP" sz="94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940" dirty="0" smtClean="0"/>
              <a:t>　　を得ない状況が現実だと思われます。</a:t>
            </a:r>
            <a:endParaRPr lang="en-US" altLang="ja-JP" sz="94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940" dirty="0" smtClean="0"/>
              <a:t>　・しかし、それを当り前としてしまうのではなく、</a:t>
            </a:r>
            <a:r>
              <a:rPr lang="ja-JP" altLang="en-US" sz="940" b="1" u="sng" dirty="0" smtClean="0"/>
              <a:t>可能な限り個別的に対応していこうという姿勢</a:t>
            </a:r>
            <a:r>
              <a:rPr lang="ja-JP" altLang="en-US" sz="940" dirty="0" smtClean="0"/>
              <a:t>が大切です。</a:t>
            </a:r>
            <a:endParaRPr lang="en-US" altLang="ja-JP" sz="94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940" dirty="0" smtClean="0"/>
              <a:t>　・部分的なスタッフの交代などを含めた体制上の工夫を検討するなど、</a:t>
            </a:r>
            <a:r>
              <a:rPr lang="ja-JP" altLang="en-US" sz="940" b="1" u="sng" dirty="0" smtClean="0"/>
              <a:t>十分なコンセンサスを得て、進めていくことが高齢者の尊厳を支え</a:t>
            </a:r>
            <a:r>
              <a:rPr lang="ja-JP" altLang="en-US" sz="940" dirty="0" smtClean="0"/>
              <a:t>る介護につながります。</a:t>
            </a:r>
            <a:endParaRPr lang="en-US" altLang="ja-JP" sz="94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en-US" altLang="ja-JP" sz="940"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9</a:t>
            </a:fld>
            <a:endParaRPr kumimoji="1" lang="ja-JP" altLang="en-US"/>
          </a:p>
        </p:txBody>
      </p:sp>
      <p:sp>
        <p:nvSpPr>
          <p:cNvPr id="5" name="正方形/長方形 4"/>
          <p:cNvSpPr/>
          <p:nvPr/>
        </p:nvSpPr>
        <p:spPr>
          <a:xfrm>
            <a:off x="0" y="9589314"/>
            <a:ext cx="800219" cy="276999"/>
          </a:xfrm>
          <a:prstGeom prst="rect">
            <a:avLst/>
          </a:prstGeom>
        </p:spPr>
        <p:txBody>
          <a:bodyPr wrap="none">
            <a:spAutoFit/>
          </a:bodyPr>
          <a:lstStyle/>
          <a:p>
            <a:r>
              <a:rPr lang="ja-JP" altLang="en-US" sz="1200" dirty="0" smtClean="0">
                <a:latin typeface="+mj-ea"/>
              </a:rPr>
              <a:t>神奈川県</a:t>
            </a:r>
            <a:endParaRPr lang="ja-JP" alt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3">
        <a:schemeClr val="bg1"/>
      </p:bgRef>
    </p:bg>
    <p:spTree>
      <p:nvGrpSpPr>
        <p:cNvPr id="1" name=""/>
        <p:cNvGrpSpPr/>
        <p:nvPr/>
      </p:nvGrpSpPr>
      <p:grpSpPr>
        <a:xfrm>
          <a:off x="0" y="0"/>
          <a:ext cx="0" cy="0"/>
          <a:chOff x="0" y="0"/>
          <a:chExt cx="0" cy="0"/>
        </a:xfrm>
      </p:grpSpPr>
      <p:sp>
        <p:nvSpPr>
          <p:cNvPr id="12" name="正方形/長方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角丸四角形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サブタイトル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p:txBody>
          <a:bodyPr/>
          <a:lstStyle/>
          <a:p>
            <a:fld id="{DA6EE270-2D8F-4BD2-9996-85E4AF64CE38}" type="datetime1">
              <a:rPr kumimoji="1" lang="ja-JP" altLang="en-US" smtClean="0"/>
              <a:pPr/>
              <a:t>2016/11/8</a:t>
            </a:fld>
            <a:endParaRPr kumimoji="1" lang="ja-JP" altLang="en-US"/>
          </a:p>
        </p:txBody>
      </p:sp>
      <p:sp>
        <p:nvSpPr>
          <p:cNvPr id="17" name="フッター プレースホルダ 16"/>
          <p:cNvSpPr>
            <a:spLocks noGrp="1"/>
          </p:cNvSpPr>
          <p:nvPr>
            <p:ph type="ftr" sz="quarter" idx="11"/>
          </p:nvPr>
        </p:nvSpPr>
        <p:spPr/>
        <p:txBody>
          <a:bodyPr/>
          <a:lstStyle/>
          <a:p>
            <a:endParaRPr kumimoji="1" lang="ja-JP" altLang="en-US"/>
          </a:p>
        </p:txBody>
      </p:sp>
      <p:sp>
        <p:nvSpPr>
          <p:cNvPr id="29" name="スライド番号プレースホルダ 28"/>
          <p:cNvSpPr>
            <a:spLocks noGrp="1"/>
          </p:cNvSpPr>
          <p:nvPr>
            <p:ph type="sldNum" sz="quarter" idx="12"/>
          </p:nvPr>
        </p:nvSpPr>
        <p:spPr/>
        <p:txBody>
          <a:bodyPr lIns="0" tIns="0" rIns="0" bIns="0">
            <a:noAutofit/>
          </a:bodyPr>
          <a:lstStyle>
            <a:lvl1pPr>
              <a:defRPr sz="1400">
                <a:solidFill>
                  <a:srgbClr val="FFFFFF"/>
                </a:solidFill>
              </a:defRPr>
            </a:lvl1pPr>
          </a:lstStyle>
          <a:p>
            <a:fld id="{D2D8002D-B5B0-4BAC-B1F6-782DDCCE6D9C}" type="slidenum">
              <a:rPr kumimoji="1" lang="ja-JP" altLang="en-US" smtClean="0"/>
              <a:pPr/>
              <a:t>&lt;#&gt;</a:t>
            </a:fld>
            <a:endParaRPr kumimoji="1" lang="ja-JP" altLang="en-US"/>
          </a:p>
        </p:txBody>
      </p:sp>
      <p:sp>
        <p:nvSpPr>
          <p:cNvPr id="7" name="正方形/長方形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タイトル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ja-JP" altLang="en-US" smtClean="0"/>
              <a:t>マスタ タイトルの書式設定</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67485482-6C83-4D5C-98E5-D6C81178B66B}" type="datetime1">
              <a:rPr kumimoji="1" lang="ja-JP" altLang="en-US" smtClean="0"/>
              <a:pPr/>
              <a:t>2016/11/8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1"/>
            <a:ext cx="201168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914400" y="274640"/>
            <a:ext cx="55626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62C2065D-F404-4A6F-815F-060083729031}" type="datetime1">
              <a:rPr kumimoji="1" lang="ja-JP" altLang="en-US" smtClean="0"/>
              <a:pPr/>
              <a:t>2016/11/8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4" name="日付プレースホルダ 3"/>
          <p:cNvSpPr>
            <a:spLocks noGrp="1"/>
          </p:cNvSpPr>
          <p:nvPr>
            <p:ph type="dt" sz="half" idx="10"/>
          </p:nvPr>
        </p:nvSpPr>
        <p:spPr/>
        <p:txBody>
          <a:bodyPr/>
          <a:lstStyle/>
          <a:p>
            <a:fld id="{BCFCC0C2-B560-4D7D-BB51-E87DF9F84DE3}" type="datetime1">
              <a:rPr kumimoji="1" lang="ja-JP" altLang="en-US" smtClean="0"/>
              <a:pPr/>
              <a:t>2016/11/8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8" name="コンテンツ プレースホルダ 7"/>
          <p:cNvSpPr>
            <a:spLocks noGrp="1"/>
          </p:cNvSpPr>
          <p:nvPr>
            <p:ph sz="quarter" idx="1"/>
          </p:nvPr>
        </p:nvSpPr>
        <p:spPr>
          <a:xfrm>
            <a:off x="914400" y="1447800"/>
            <a:ext cx="7772400" cy="45720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3">
        <a:schemeClr val="bg1"/>
      </p:bgRef>
    </p:bg>
    <p:spTree>
      <p:nvGrpSpPr>
        <p:cNvPr id="1" name=""/>
        <p:cNvGrpSpPr/>
        <p:nvPr/>
      </p:nvGrpSpPr>
      <p:grpSpPr>
        <a:xfrm>
          <a:off x="0" y="0"/>
          <a:ext cx="0" cy="0"/>
          <a:chOff x="0" y="0"/>
          <a:chExt cx="0" cy="0"/>
        </a:xfrm>
      </p:grpSpPr>
      <p:sp>
        <p:nvSpPr>
          <p:cNvPr id="11" name="正方形/長方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角丸四角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722313" y="952500"/>
            <a:ext cx="7772400" cy="1362075"/>
          </a:xfrm>
        </p:spPr>
        <p:txBody>
          <a:bodyPr anchor="b" anchorCtr="0"/>
          <a:lstStyle>
            <a:lvl1pPr algn="l">
              <a:buNone/>
              <a:defRPr sz="4000" b="0" cap="none"/>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fld id="{B48FCC52-B3F3-4D7E-AD9B-D63F6CA59103}" type="datetime1">
              <a:rPr kumimoji="1" lang="ja-JP" altLang="en-US" smtClean="0"/>
              <a:pPr/>
              <a:t>2016/11/8</a:t>
            </a:fld>
            <a:endParaRPr kumimoji="1" lang="ja-JP" altLang="en-US"/>
          </a:p>
        </p:txBody>
      </p:sp>
      <p:sp>
        <p:nvSpPr>
          <p:cNvPr id="5" name="フッター プレースホルダ 4"/>
          <p:cNvSpPr>
            <a:spLocks noGrp="1"/>
          </p:cNvSpPr>
          <p:nvPr>
            <p:ph type="ftr" sz="quarter" idx="11"/>
          </p:nvPr>
        </p:nvSpPr>
        <p:spPr>
          <a:xfrm>
            <a:off x="800100" y="6172200"/>
            <a:ext cx="4000500" cy="457200"/>
          </a:xfrm>
        </p:spPr>
        <p:txBody>
          <a:bodyPr/>
          <a:lstStyle/>
          <a:p>
            <a:endParaRPr kumimoji="1" lang="ja-JP" altLang="en-US"/>
          </a:p>
        </p:txBody>
      </p:sp>
      <p:sp>
        <p:nvSpPr>
          <p:cNvPr id="7" name="正方形/長方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スライド番号プレースホルダ 5"/>
          <p:cNvSpPr>
            <a:spLocks noGrp="1"/>
          </p:cNvSpPr>
          <p:nvPr>
            <p:ph type="sldNum" sz="quarter" idx="12"/>
          </p:nvPr>
        </p:nvSpPr>
        <p:spPr>
          <a:xfrm>
            <a:off x="146304" y="6208776"/>
            <a:ext cx="457200" cy="457200"/>
          </a:xfrm>
        </p:spPr>
        <p:txBody>
          <a:bodyPr/>
          <a:lstStyle/>
          <a:p>
            <a:fld id="{D2D8002D-B5B0-4BAC-B1F6-782DDCCE6D9C}"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fld id="{FBB4AC1B-571B-414E-94FC-F1C4B69BAC9B}" type="datetime1">
              <a:rPr kumimoji="1" lang="ja-JP" altLang="en-US" smtClean="0"/>
              <a:pPr/>
              <a:t>2016/11/8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9" name="コンテンツ プレースホルダ 8"/>
          <p:cNvSpPr>
            <a:spLocks noGrp="1"/>
          </p:cNvSpPr>
          <p:nvPr>
            <p:ph sz="quarter" idx="1"/>
          </p:nvPr>
        </p:nvSpPr>
        <p:spPr>
          <a:xfrm>
            <a:off x="914400" y="1447800"/>
            <a:ext cx="3749040" cy="45720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933950" y="1447800"/>
            <a:ext cx="3749040" cy="45720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273050"/>
            <a:ext cx="7772400" cy="1143000"/>
          </a:xfrm>
        </p:spPr>
        <p:txBody>
          <a:bodyPr anchor="b" anchorCtr="0"/>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7" name="日付プレースホルダ 6"/>
          <p:cNvSpPr>
            <a:spLocks noGrp="1"/>
          </p:cNvSpPr>
          <p:nvPr>
            <p:ph type="dt" sz="half" idx="10"/>
          </p:nvPr>
        </p:nvSpPr>
        <p:spPr/>
        <p:txBody>
          <a:bodyPr/>
          <a:lstStyle/>
          <a:p>
            <a:fld id="{A4D917E2-1501-4BDA-99BC-96519C4823DE}" type="datetime1">
              <a:rPr kumimoji="1" lang="ja-JP" altLang="en-US" smtClean="0"/>
              <a:pPr/>
              <a:t>2016/11/8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11" name="コンテンツ プレースホルダ 10"/>
          <p:cNvSpPr>
            <a:spLocks noGrp="1"/>
          </p:cNvSpPr>
          <p:nvPr>
            <p:ph sz="half" idx="2"/>
          </p:nvPr>
        </p:nvSpPr>
        <p:spPr>
          <a:xfrm>
            <a:off x="914400" y="2247900"/>
            <a:ext cx="3733800" cy="38862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half" idx="4"/>
          </p:nvPr>
        </p:nvSpPr>
        <p:spPr>
          <a:xfrm>
            <a:off x="4953000" y="2247900"/>
            <a:ext cx="3733800" cy="38862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4AE2DCCB-4B04-428A-BC11-37C4D36D7D75}" type="datetime1">
              <a:rPr kumimoji="1" lang="ja-JP" altLang="en-US" smtClean="0"/>
              <a:pPr/>
              <a:t>2016/11/8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37A438E-B375-4FB1-999C-589CDD907BC5}" type="datetime1">
              <a:rPr kumimoji="1" lang="ja-JP" altLang="en-US" smtClean="0"/>
              <a:pPr/>
              <a:t>2016/11/8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8" name="正方形/長方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角丸四角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914400" y="273050"/>
            <a:ext cx="7772400" cy="1143000"/>
          </a:xfrm>
        </p:spPr>
        <p:txBody>
          <a:bodyPr anchor="b" anchorCtr="0"/>
          <a:lstStyle>
            <a:lvl1pPr algn="l">
              <a:buNone/>
              <a:defRPr sz="4000" b="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237829FD-504A-42D0-AFB4-323D3C440145}" type="datetime1">
              <a:rPr kumimoji="1" lang="ja-JP" altLang="en-US" smtClean="0"/>
              <a:pPr/>
              <a:t>2016/11/8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11" name="コンテンツ プレースホルダ 10"/>
          <p:cNvSpPr>
            <a:spLocks noGrp="1"/>
          </p:cNvSpPr>
          <p:nvPr>
            <p:ph sz="quarter" idx="1"/>
          </p:nvPr>
        </p:nvSpPr>
        <p:spPr>
          <a:xfrm>
            <a:off x="2971800" y="1600200"/>
            <a:ext cx="5715000" cy="44958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ja-JP" altLang="en-US" smtClean="0"/>
              <a:t>マスタ タイトルの書式設定</a:t>
            </a:r>
            <a:endParaRPr kumimoji="0" lang="en-US"/>
          </a:p>
        </p:txBody>
      </p:sp>
      <p:sp>
        <p:nvSpPr>
          <p:cNvPr id="4" name="テキスト プレースホルダ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E465374C-10DB-4AAE-96DD-BAC0EF603D7E}" type="datetime1">
              <a:rPr kumimoji="1" lang="ja-JP" altLang="en-US" smtClean="0"/>
              <a:pPr/>
              <a:t>2016/11/8</a:t>
            </a:fld>
            <a:endParaRPr kumimoji="1" lang="ja-JP" altLang="en-US"/>
          </a:p>
        </p:txBody>
      </p:sp>
      <p:sp>
        <p:nvSpPr>
          <p:cNvPr id="6" name="フッター プレースホルダ 5"/>
          <p:cNvSpPr>
            <a:spLocks noGrp="1"/>
          </p:cNvSpPr>
          <p:nvPr>
            <p:ph type="ftr" sz="quarter" idx="11"/>
          </p:nvPr>
        </p:nvSpPr>
        <p:spPr>
          <a:xfrm>
            <a:off x="914400" y="6172200"/>
            <a:ext cx="3886200" cy="457200"/>
          </a:xfrm>
        </p:spPr>
        <p:txBody>
          <a:bodyPr/>
          <a:lstStyle/>
          <a:p>
            <a:endParaRPr kumimoji="1" lang="ja-JP" altLang="en-US"/>
          </a:p>
        </p:txBody>
      </p:sp>
      <p:sp>
        <p:nvSpPr>
          <p:cNvPr id="7" name="スライド番号プレースホルダ 6"/>
          <p:cNvSpPr>
            <a:spLocks noGrp="1"/>
          </p:cNvSpPr>
          <p:nvPr>
            <p:ph type="sldNum" sz="quarter" idx="12"/>
          </p:nvPr>
        </p:nvSpPr>
        <p:spPr>
          <a:xfrm>
            <a:off x="146304" y="6208776"/>
            <a:ext cx="457200" cy="457200"/>
          </a:xfrm>
        </p:spPr>
        <p:txBody>
          <a:bodyPr/>
          <a:lstStyle/>
          <a:p>
            <a:fld id="{D2D8002D-B5B0-4BAC-B1F6-782DDCCE6D9C}" type="slidenum">
              <a:rPr kumimoji="1" lang="ja-JP" altLang="en-US" smtClean="0"/>
              <a:pPr/>
              <a:t>&lt;#&gt;</a:t>
            </a:fld>
            <a:endParaRPr kumimoji="1" lang="ja-JP" altLang="en-US"/>
          </a:p>
        </p:txBody>
      </p:sp>
      <p:sp>
        <p:nvSpPr>
          <p:cNvPr id="11" name="正方形/長方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正方形/長方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図プレースホルダ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ja-JP" altLang="en-US" smtClean="0"/>
              <a:t>アイコンをクリックして図を追加</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正方形/長方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角丸四角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タイトル プレースホルダ 21"/>
          <p:cNvSpPr>
            <a:spLocks noGrp="1"/>
          </p:cNvSpPr>
          <p:nvPr>
            <p:ph type="title"/>
          </p:nvPr>
        </p:nvSpPr>
        <p:spPr>
          <a:xfrm>
            <a:off x="914400" y="274638"/>
            <a:ext cx="7772400" cy="1143000"/>
          </a:xfrm>
          <a:prstGeom prst="rect">
            <a:avLst/>
          </a:prstGeom>
        </p:spPr>
        <p:txBody>
          <a:bodyPr bIns="91440" anchor="b" anchorCtr="0">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C4CDC84-1F16-4DF8-908B-DE32331E1613}" type="datetime1">
              <a:rPr kumimoji="1" lang="ja-JP" altLang="en-US" smtClean="0"/>
              <a:pPr/>
              <a:t>2016/11/8</a:t>
            </a:fld>
            <a:endParaRPr kumimoji="1" lang="ja-JP" altLang="en-US"/>
          </a:p>
        </p:txBody>
      </p:sp>
      <p:sp>
        <p:nvSpPr>
          <p:cNvPr id="3" name="フッター プレースホルダ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kumimoji="1" lang="ja-JP" altLang="en-US"/>
          </a:p>
        </p:txBody>
      </p:sp>
      <p:sp>
        <p:nvSpPr>
          <p:cNvPr id="23" name="スライド番号プレースホルダ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2D8002D-B5B0-4BAC-B1F6-782DDCCE6D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rtl="0" eaLnBrk="1" latinLnBrk="0" hangingPunct="1">
        <a:spcBef>
          <a:spcPct val="0"/>
        </a:spcBef>
        <a:buNone/>
        <a:defRPr kumimoji="1"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371600" y="3429000"/>
            <a:ext cx="6400800" cy="2520280"/>
          </a:xfrm>
        </p:spPr>
        <p:txBody>
          <a:bodyPr>
            <a:normAutofit/>
          </a:bodyPr>
          <a:lstStyle/>
          <a:p>
            <a:r>
              <a:rPr lang="ja-JP" altLang="en-US" dirty="0" smtClean="0"/>
              <a:t>高齢者の権利擁護のための研修 ２</a:t>
            </a:r>
          </a:p>
          <a:p>
            <a:endParaRPr kumimoji="1" lang="en-US" altLang="ja-JP" sz="1100" dirty="0" smtClean="0"/>
          </a:p>
          <a:p>
            <a:r>
              <a:rPr kumimoji="1" lang="ja-JP" altLang="en-US" dirty="0" smtClean="0"/>
              <a:t>神奈川県</a:t>
            </a:r>
            <a:endParaRPr kumimoji="1" lang="en-US" altLang="ja-JP" dirty="0" smtClean="0"/>
          </a:p>
          <a:p>
            <a:r>
              <a:rPr lang="ja-JP" altLang="en-US" sz="2400" dirty="0" smtClean="0"/>
              <a:t>平成</a:t>
            </a:r>
            <a:r>
              <a:rPr lang="en-US" altLang="ja-JP" sz="2400" dirty="0" smtClean="0"/>
              <a:t>26</a:t>
            </a:r>
            <a:r>
              <a:rPr lang="ja-JP" altLang="en-US" sz="2400" dirty="0" smtClean="0"/>
              <a:t>年</a:t>
            </a:r>
            <a:r>
              <a:rPr lang="en-US" altLang="ja-JP" sz="2400" dirty="0" smtClean="0"/>
              <a:t>9</a:t>
            </a:r>
            <a:r>
              <a:rPr lang="ja-JP" altLang="en-US" sz="2400" dirty="0" smtClean="0"/>
              <a:t>月</a:t>
            </a:r>
            <a:endParaRPr lang="en-US" altLang="ja-JP" sz="2400" dirty="0" smtClean="0"/>
          </a:p>
          <a:p>
            <a:r>
              <a:rPr lang="ja-JP" altLang="en-US" sz="2400" dirty="0" smtClean="0"/>
              <a:t>平成</a:t>
            </a:r>
            <a:r>
              <a:rPr lang="en-US" altLang="ja-JP" sz="2400" dirty="0" smtClean="0"/>
              <a:t>28</a:t>
            </a:r>
            <a:r>
              <a:rPr lang="ja-JP" altLang="en-US" sz="2400" dirty="0" smtClean="0"/>
              <a:t>年</a:t>
            </a:r>
            <a:r>
              <a:rPr lang="en-US" altLang="ja-JP" sz="2400" dirty="0" smtClean="0"/>
              <a:t>11</a:t>
            </a:r>
            <a:r>
              <a:rPr lang="ja-JP" altLang="en-US" sz="2400" dirty="0" smtClean="0"/>
              <a:t>月改訂</a:t>
            </a:r>
            <a:endParaRPr lang="en-US" altLang="ja-JP" sz="2400" dirty="0" smtClean="0"/>
          </a:p>
          <a:p>
            <a:endParaRPr kumimoji="1" lang="en-US" altLang="ja-JP" sz="2400" dirty="0" smtClean="0"/>
          </a:p>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a:t>
            </a:fld>
            <a:endParaRPr kumimoji="1" lang="ja-JP" altLang="en-US"/>
          </a:p>
        </p:txBody>
      </p:sp>
      <p:sp>
        <p:nvSpPr>
          <p:cNvPr id="2" name="タイトル 1"/>
          <p:cNvSpPr>
            <a:spLocks noGrp="1"/>
          </p:cNvSpPr>
          <p:nvPr>
            <p:ph type="ctrTitle"/>
          </p:nvPr>
        </p:nvSpPr>
        <p:spPr/>
        <p:txBody>
          <a:bodyPr>
            <a:normAutofit/>
          </a:bodyPr>
          <a:lstStyle/>
          <a:p>
            <a:r>
              <a:rPr lang="ja-JP" altLang="en-US" sz="4000" dirty="0" smtClean="0"/>
              <a:t>神奈川県の高齢者虐待の捉え方</a:t>
            </a:r>
            <a:endParaRPr kumimoji="1" lang="ja-JP" altLang="en-US" sz="4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経済的虐待？</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10</a:t>
            </a:fld>
            <a:endParaRPr kumimoji="1" lang="ja-JP" altLang="en-US"/>
          </a:p>
        </p:txBody>
      </p:sp>
      <p:sp>
        <p:nvSpPr>
          <p:cNvPr id="3" name="コンテンツ プレースホルダ 2"/>
          <p:cNvSpPr>
            <a:spLocks noGrp="1"/>
          </p:cNvSpPr>
          <p:nvPr>
            <p:ph sz="quarter" idx="1"/>
          </p:nvPr>
        </p:nvSpPr>
        <p:spPr/>
        <p:txBody>
          <a:bodyPr>
            <a:normAutofit/>
          </a:bodyPr>
          <a:lstStyle/>
          <a:p>
            <a:pPr>
              <a:buNone/>
            </a:pPr>
            <a:endParaRPr kumimoji="1" lang="en-US" altLang="ja-JP" dirty="0" smtClean="0"/>
          </a:p>
          <a:p>
            <a:pPr>
              <a:buNone/>
            </a:pPr>
            <a:endParaRPr kumimoji="1" lang="en-US" altLang="ja-JP" dirty="0" smtClean="0"/>
          </a:p>
          <a:p>
            <a:r>
              <a:rPr lang="ja-JP" altLang="en-US" dirty="0" smtClean="0"/>
              <a:t>不当な料金を請求されている。</a:t>
            </a:r>
            <a:endParaRPr lang="en-US" altLang="ja-JP" dirty="0" smtClean="0"/>
          </a:p>
          <a:p>
            <a:pPr>
              <a:buNone/>
            </a:pPr>
            <a:endParaRPr lang="en-US" altLang="ja-JP" dirty="0" smtClean="0"/>
          </a:p>
          <a:p>
            <a:r>
              <a:rPr lang="ja-JP" altLang="en-US" dirty="0" smtClean="0"/>
              <a:t>出金日が決まっていて、好きなときにおろせない。</a:t>
            </a:r>
            <a:endParaRPr lang="en-US" altLang="ja-JP" dirty="0" smtClean="0"/>
          </a:p>
          <a:p>
            <a:pPr>
              <a:buNone/>
            </a:pPr>
            <a:endParaRPr lang="en-US" altLang="ja-JP" dirty="0" smtClean="0"/>
          </a:p>
          <a:p>
            <a:r>
              <a:rPr lang="ja-JP" altLang="en-US" dirty="0" smtClean="0"/>
              <a:t>事前連絡なしに、お小遣い預かり金でゴム印を購入されていた。</a:t>
            </a:r>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快適なケアを実現するために</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11</a:t>
            </a:fld>
            <a:endParaRPr kumimoji="1" lang="ja-JP" altLang="en-US" dirty="0"/>
          </a:p>
        </p:txBody>
      </p:sp>
      <p:pic>
        <p:nvPicPr>
          <p:cNvPr id="5" name="コンテンツ プレースホルダ 4" descr="図2.wmf"/>
          <p:cNvPicPr>
            <a:picLocks noGrp="1" noChangeAspect="1"/>
          </p:cNvPicPr>
          <p:nvPr>
            <p:ph sz="quarter" idx="1"/>
          </p:nvPr>
        </p:nvPicPr>
        <p:blipFill>
          <a:blip r:embed="rId3" cstate="print">
            <a:lum/>
          </a:blip>
          <a:stretch>
            <a:fillRect/>
          </a:stretch>
        </p:blipFill>
        <p:spPr>
          <a:xfrm>
            <a:off x="914400" y="1544792"/>
            <a:ext cx="7772400" cy="4378016"/>
          </a:xfrm>
        </p:spPr>
      </p:pic>
      <p:sp>
        <p:nvSpPr>
          <p:cNvPr id="6" name="Line 5"/>
          <p:cNvSpPr>
            <a:spLocks noChangeShapeType="1"/>
          </p:cNvSpPr>
          <p:nvPr/>
        </p:nvSpPr>
        <p:spPr bwMode="auto">
          <a:xfrm>
            <a:off x="8028384" y="2952254"/>
            <a:ext cx="0" cy="3311525"/>
          </a:xfrm>
          <a:prstGeom prst="line">
            <a:avLst/>
          </a:prstGeom>
          <a:noFill/>
          <a:ln w="28575">
            <a:solidFill>
              <a:schemeClr val="tx1"/>
            </a:solidFill>
            <a:round/>
            <a:headEnd type="triangle" w="lg" len="lg"/>
            <a:tailEnd type="triangle" w="lg" len="lg"/>
          </a:ln>
        </p:spPr>
        <p:txBody>
          <a:bodyPr/>
          <a:lstStyle/>
          <a:p>
            <a:endParaRPr lang="ja-JP" altLang="en-US"/>
          </a:p>
        </p:txBody>
      </p:sp>
      <p:sp>
        <p:nvSpPr>
          <p:cNvPr id="7" name="Text Box 8"/>
          <p:cNvSpPr txBox="1">
            <a:spLocks noChangeArrowheads="1"/>
          </p:cNvSpPr>
          <p:nvPr/>
        </p:nvSpPr>
        <p:spPr bwMode="auto">
          <a:xfrm>
            <a:off x="8147486" y="2564904"/>
            <a:ext cx="553998" cy="3785652"/>
          </a:xfrm>
          <a:prstGeom prst="rect">
            <a:avLst/>
          </a:prstGeom>
          <a:solidFill>
            <a:srgbClr val="FFFFFF">
              <a:alpha val="52000"/>
            </a:srgbClr>
          </a:solidFill>
          <a:ln w="9525">
            <a:noFill/>
            <a:miter lim="800000"/>
            <a:headEnd/>
            <a:tailEnd/>
          </a:ln>
        </p:spPr>
        <p:txBody>
          <a:bodyPr vert="eaVert" wrap="none">
            <a:spAutoFit/>
          </a:bodyPr>
          <a:lstStyle/>
          <a:p>
            <a:r>
              <a:rPr lang="ja-JP" altLang="en-US" sz="2400" b="1" dirty="0">
                <a:ea typeface="ＤＦ特太ゴシック体" pitchFamily="1" charset="-128"/>
              </a:rPr>
              <a:t>虐待防止の対象となる範囲</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神奈川県における高齢者虐待防止に向けた理念</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12</a:t>
            </a:fld>
            <a:endParaRPr kumimoji="1" lang="ja-JP" altLang="en-US"/>
          </a:p>
        </p:txBody>
      </p:sp>
      <p:sp>
        <p:nvSpPr>
          <p:cNvPr id="3" name="コンテンツ プレースホルダ 2"/>
          <p:cNvSpPr>
            <a:spLocks noGrp="1"/>
          </p:cNvSpPr>
          <p:nvPr>
            <p:ph sz="quarter" idx="1"/>
          </p:nvPr>
        </p:nvSpPr>
        <p:spPr/>
        <p:txBody>
          <a:bodyPr>
            <a:normAutofit/>
          </a:bodyPr>
          <a:lstStyle/>
          <a:p>
            <a:pPr>
              <a:buNone/>
            </a:pPr>
            <a:endParaRPr lang="en-US" altLang="ja-JP" dirty="0" smtClean="0"/>
          </a:p>
          <a:p>
            <a:pPr>
              <a:buNone/>
            </a:pPr>
            <a:r>
              <a:rPr lang="ja-JP" altLang="en-US" dirty="0" smtClean="0"/>
              <a:t>ご本人や家族の心に耳を傾け</a:t>
            </a:r>
            <a:endParaRPr lang="en-US" altLang="ja-JP" dirty="0" smtClean="0"/>
          </a:p>
          <a:p>
            <a:pPr>
              <a:buNone/>
            </a:pPr>
            <a:r>
              <a:rPr lang="ja-JP" altLang="en-US" dirty="0" smtClean="0"/>
              <a:t>お気持ちやニーズを大切に受け止め</a:t>
            </a:r>
            <a:endParaRPr lang="en-US" altLang="ja-JP" dirty="0" smtClean="0"/>
          </a:p>
          <a:p>
            <a:pPr>
              <a:buNone/>
            </a:pPr>
            <a:endParaRPr lang="en-US" altLang="ja-JP" dirty="0" smtClean="0"/>
          </a:p>
          <a:p>
            <a:pPr>
              <a:buNone/>
            </a:pPr>
            <a:r>
              <a:rPr lang="ja-JP" altLang="en-US" dirty="0" smtClean="0"/>
              <a:t>高齢者の自己決定を最大限に尊重した</a:t>
            </a:r>
            <a:endParaRPr lang="en-US" altLang="ja-JP" dirty="0" smtClean="0"/>
          </a:p>
          <a:p>
            <a:pPr algn="ctr">
              <a:buNone/>
            </a:pPr>
            <a:r>
              <a:rPr lang="ja-JP" altLang="en-US" sz="4000" dirty="0" smtClean="0"/>
              <a:t>ぬくもりのある質の高いケアを目指す</a:t>
            </a:r>
          </a:p>
          <a:p>
            <a:pPr>
              <a:buNone/>
            </a:pPr>
            <a:endParaRPr lang="en-US" altLang="ja-JP"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solidFill>
                  <a:srgbClr val="FF0000"/>
                </a:solidFill>
              </a:rPr>
              <a:t>神奈川県の高齢者虐待の捉え方</a:t>
            </a:r>
            <a:endParaRPr kumimoji="1" lang="ja-JP" altLang="en-US" dirty="0">
              <a:solidFill>
                <a:srgbClr val="FF0000"/>
              </a:solidFill>
            </a:endParaRPr>
          </a:p>
        </p:txBody>
      </p:sp>
      <p:sp>
        <p:nvSpPr>
          <p:cNvPr id="3" name="スライド番号プレースホルダ 2"/>
          <p:cNvSpPr>
            <a:spLocks noGrp="1"/>
          </p:cNvSpPr>
          <p:nvPr>
            <p:ph type="sldNum" sz="quarter" idx="12"/>
          </p:nvPr>
        </p:nvSpPr>
        <p:spPr/>
        <p:txBody>
          <a:bodyPr/>
          <a:lstStyle/>
          <a:p>
            <a:fld id="{D2D8002D-B5B0-4BAC-B1F6-782DDCCE6D9C}" type="slidenum">
              <a:rPr kumimoji="1" lang="ja-JP" altLang="en-US" smtClean="0"/>
              <a:pPr/>
              <a:t>2</a:t>
            </a:fld>
            <a:endParaRPr kumimoji="1" lang="ja-JP" altLang="en-US"/>
          </a:p>
        </p:txBody>
      </p:sp>
      <p:sp>
        <p:nvSpPr>
          <p:cNvPr id="4" name="コンテンツ プレースホルダ 3"/>
          <p:cNvSpPr>
            <a:spLocks noGrp="1"/>
          </p:cNvSpPr>
          <p:nvPr>
            <p:ph sz="quarter" idx="1"/>
          </p:nvPr>
        </p:nvSpPr>
        <p:spPr/>
        <p:txBody>
          <a:bodyPr>
            <a:normAutofit fontScale="70000" lnSpcReduction="20000"/>
          </a:bodyPr>
          <a:lstStyle/>
          <a:p>
            <a:pPr>
              <a:buNone/>
            </a:pPr>
            <a:endParaRPr lang="en-US" altLang="ja-JP" sz="3600" dirty="0" smtClean="0">
              <a:solidFill>
                <a:srgbClr val="FF0000"/>
              </a:solidFill>
            </a:endParaRPr>
          </a:p>
          <a:p>
            <a:pPr>
              <a:buNone/>
            </a:pPr>
            <a:r>
              <a:rPr lang="ja-JP" altLang="en-US" sz="3600" dirty="0" smtClean="0">
                <a:solidFill>
                  <a:srgbClr val="FF0000"/>
                </a:solidFill>
              </a:rPr>
              <a:t>　　　　　　　「高齢者虐待」</a:t>
            </a:r>
            <a:endParaRPr lang="en-US" altLang="ja-JP" sz="3600" dirty="0" smtClean="0">
              <a:solidFill>
                <a:srgbClr val="FF0000"/>
              </a:solidFill>
            </a:endParaRPr>
          </a:p>
          <a:p>
            <a:pPr>
              <a:buNone/>
            </a:pPr>
            <a:r>
              <a:rPr lang="ja-JP" altLang="en-US" sz="3600" dirty="0" smtClean="0">
                <a:solidFill>
                  <a:srgbClr val="FF0000"/>
                </a:solidFill>
              </a:rPr>
              <a:t>　　　　　　　　　　↓</a:t>
            </a:r>
            <a:endParaRPr lang="en-US" altLang="ja-JP" sz="3600" dirty="0" smtClean="0">
              <a:solidFill>
                <a:srgbClr val="FF0000"/>
              </a:solidFill>
            </a:endParaRPr>
          </a:p>
          <a:p>
            <a:pPr>
              <a:buNone/>
            </a:pPr>
            <a:r>
              <a:rPr lang="ja-JP" altLang="en-US" sz="3600" dirty="0" smtClean="0">
                <a:solidFill>
                  <a:srgbClr val="FF0000"/>
                </a:solidFill>
              </a:rPr>
              <a:t>「高齢者が他者からの不適切な扱いにより権利利益を侵害される状態や生命、健康、生活が損なわれるような状態に置かれること」</a:t>
            </a:r>
            <a:endParaRPr lang="en-US" altLang="ja-JP" sz="3600" dirty="0" smtClean="0">
              <a:solidFill>
                <a:srgbClr val="FF0000"/>
              </a:solidFill>
            </a:endParaRPr>
          </a:p>
          <a:p>
            <a:pPr>
              <a:buNone/>
            </a:pPr>
            <a:r>
              <a:rPr lang="ja-JP" altLang="en-US" sz="3600" dirty="0" smtClean="0">
                <a:solidFill>
                  <a:srgbClr val="FF0000"/>
                </a:solidFill>
              </a:rPr>
              <a:t>　</a:t>
            </a:r>
            <a:endParaRPr lang="en-US" altLang="ja-JP" sz="3600" dirty="0" smtClean="0">
              <a:solidFill>
                <a:srgbClr val="FF0000"/>
              </a:solidFill>
            </a:endParaRPr>
          </a:p>
          <a:p>
            <a:pPr>
              <a:buNone/>
            </a:pPr>
            <a:r>
              <a:rPr lang="ja-JP" altLang="en-US" sz="3600" dirty="0" smtClean="0">
                <a:solidFill>
                  <a:srgbClr val="FF0000"/>
                </a:solidFill>
              </a:rPr>
              <a:t>★高齢者の尊厳の保持を重視・広い意味で捉える</a:t>
            </a:r>
            <a:endParaRPr lang="en-US" altLang="ja-JP" sz="3600" dirty="0" smtClean="0">
              <a:solidFill>
                <a:srgbClr val="FF0000"/>
              </a:solidFill>
            </a:endParaRPr>
          </a:p>
          <a:p>
            <a:pPr>
              <a:buNone/>
            </a:pPr>
            <a:r>
              <a:rPr lang="ja-JP" altLang="en-US" sz="3600" dirty="0" smtClean="0">
                <a:solidFill>
                  <a:srgbClr val="FF0000"/>
                </a:solidFill>
              </a:rPr>
              <a:t>　　　　　　　　　　　</a:t>
            </a:r>
            <a:endParaRPr lang="en-US" altLang="ja-JP" sz="3600" dirty="0" smtClean="0">
              <a:solidFill>
                <a:srgbClr val="FF0000"/>
              </a:solidFill>
            </a:endParaRPr>
          </a:p>
          <a:p>
            <a:pPr>
              <a:buNone/>
            </a:pPr>
            <a:r>
              <a:rPr lang="ja-JP" altLang="en-US" sz="3600" dirty="0" smtClean="0">
                <a:solidFill>
                  <a:srgbClr val="FF0000"/>
                </a:solidFill>
              </a:rPr>
              <a:t>★虐待の判断は高齢者本人の気持ちを起点として考える</a:t>
            </a:r>
            <a:r>
              <a:rPr lang="ja-JP" altLang="en-US" sz="2800" dirty="0" smtClean="0">
                <a:solidFill>
                  <a:srgbClr val="FF0000"/>
                </a:solidFill>
              </a:rPr>
              <a:t>　</a:t>
            </a:r>
            <a:endParaRPr kumimoji="1" lang="ja-JP" altLang="en-US" sz="280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虐待防止を実施するねらい</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3</a:t>
            </a:fld>
            <a:endParaRPr kumimoji="1" lang="ja-JP" altLang="en-US"/>
          </a:p>
        </p:txBody>
      </p:sp>
      <p:sp>
        <p:nvSpPr>
          <p:cNvPr id="3" name="コンテンツ プレースホルダ 2"/>
          <p:cNvSpPr>
            <a:spLocks noGrp="1"/>
          </p:cNvSpPr>
          <p:nvPr>
            <p:ph sz="quarter" idx="1"/>
          </p:nvPr>
        </p:nvSpPr>
        <p:spPr/>
        <p:txBody>
          <a:bodyPr>
            <a:normAutofit/>
          </a:bodyPr>
          <a:lstStyle/>
          <a:p>
            <a:r>
              <a:rPr kumimoji="1" lang="ja-JP" altLang="en-US" dirty="0" smtClean="0"/>
              <a:t>高齢者の虐待防止は、“高齢者の権利利益の擁護に資すること”が目的</a:t>
            </a:r>
            <a:endParaRPr kumimoji="1" lang="en-US" altLang="ja-JP" dirty="0" smtClean="0"/>
          </a:p>
          <a:p>
            <a:endParaRPr kumimoji="1" lang="en-US" altLang="ja-JP" dirty="0" smtClean="0"/>
          </a:p>
          <a:p>
            <a:r>
              <a:rPr kumimoji="1" lang="ja-JP" altLang="en-US" dirty="0" smtClean="0"/>
              <a:t>虐待防止法やマニュアル等で、虐待に該当する行為を限定することは、虐待から高齢者を守ることになる</a:t>
            </a:r>
            <a:endParaRPr kumimoji="1" lang="en-US" altLang="ja-JP" dirty="0" smtClean="0"/>
          </a:p>
          <a:p>
            <a:r>
              <a:rPr kumimoji="1" lang="ja-JP" altLang="en-US" dirty="0" smtClean="0"/>
              <a:t>それだけではなく、高齢者やご家族が、不快に思ったり、悲しかったり、虐待と感じるケアをできる限りなくす</a:t>
            </a:r>
            <a:endParaRPr kumimoji="1" lang="en-US" altLang="ja-JP" dirty="0" smtClean="0"/>
          </a:p>
          <a:p>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快適なケアを実現するために</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4</a:t>
            </a:fld>
            <a:endParaRPr kumimoji="1" lang="ja-JP" altLang="en-US" dirty="0"/>
          </a:p>
        </p:txBody>
      </p:sp>
      <p:pic>
        <p:nvPicPr>
          <p:cNvPr id="5" name="コンテンツ プレースホルダ 4" descr="図2.wmf"/>
          <p:cNvPicPr>
            <a:picLocks noGrp="1" noChangeAspect="1"/>
          </p:cNvPicPr>
          <p:nvPr>
            <p:ph sz="quarter" idx="1"/>
          </p:nvPr>
        </p:nvPicPr>
        <p:blipFill>
          <a:blip r:embed="rId3" cstate="print">
            <a:lum/>
          </a:blip>
          <a:stretch>
            <a:fillRect/>
          </a:stretch>
        </p:blipFill>
        <p:spPr>
          <a:xfrm>
            <a:off x="914400" y="1544792"/>
            <a:ext cx="7772400" cy="4378016"/>
          </a:xfrm>
        </p:spPr>
      </p:pic>
      <p:sp>
        <p:nvSpPr>
          <p:cNvPr id="6" name="Line 5"/>
          <p:cNvSpPr>
            <a:spLocks noChangeShapeType="1"/>
          </p:cNvSpPr>
          <p:nvPr/>
        </p:nvSpPr>
        <p:spPr bwMode="auto">
          <a:xfrm>
            <a:off x="8028384" y="2952254"/>
            <a:ext cx="0" cy="3311525"/>
          </a:xfrm>
          <a:prstGeom prst="line">
            <a:avLst/>
          </a:prstGeom>
          <a:noFill/>
          <a:ln w="28575">
            <a:solidFill>
              <a:schemeClr val="tx1"/>
            </a:solidFill>
            <a:round/>
            <a:headEnd type="triangle" w="lg" len="lg"/>
            <a:tailEnd type="triangle" w="lg" len="lg"/>
          </a:ln>
        </p:spPr>
        <p:txBody>
          <a:bodyPr/>
          <a:lstStyle/>
          <a:p>
            <a:endParaRPr lang="ja-JP" altLang="en-US"/>
          </a:p>
        </p:txBody>
      </p:sp>
      <p:sp>
        <p:nvSpPr>
          <p:cNvPr id="7" name="Text Box 8"/>
          <p:cNvSpPr txBox="1">
            <a:spLocks noChangeArrowheads="1"/>
          </p:cNvSpPr>
          <p:nvPr/>
        </p:nvSpPr>
        <p:spPr bwMode="auto">
          <a:xfrm>
            <a:off x="8147486" y="2564904"/>
            <a:ext cx="553998" cy="3785652"/>
          </a:xfrm>
          <a:prstGeom prst="rect">
            <a:avLst/>
          </a:prstGeom>
          <a:solidFill>
            <a:srgbClr val="FFFFFF">
              <a:alpha val="52000"/>
            </a:srgbClr>
          </a:solidFill>
          <a:ln w="9525">
            <a:noFill/>
            <a:miter lim="800000"/>
            <a:headEnd/>
            <a:tailEnd/>
          </a:ln>
        </p:spPr>
        <p:txBody>
          <a:bodyPr vert="eaVert" wrap="none">
            <a:spAutoFit/>
          </a:bodyPr>
          <a:lstStyle/>
          <a:p>
            <a:r>
              <a:rPr lang="ja-JP" altLang="en-US" sz="2400" b="1" dirty="0">
                <a:ea typeface="ＤＦ特太ゴシック体" pitchFamily="1" charset="-128"/>
              </a:rPr>
              <a:t>虐待防止の対象となる範囲</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3" name="サブタイトル 2"/>
          <p:cNvSpPr>
            <a:spLocks noGrp="1"/>
          </p:cNvSpPr>
          <p:nvPr>
            <p:ph type="subTitle" idx="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5</a:t>
            </a:fld>
            <a:endParaRPr kumimoji="1" lang="ja-JP" altLang="en-US"/>
          </a:p>
        </p:txBody>
      </p:sp>
      <p:sp>
        <p:nvSpPr>
          <p:cNvPr id="2" name="タイトル 1"/>
          <p:cNvSpPr>
            <a:spLocks noGrp="1"/>
          </p:cNvSpPr>
          <p:nvPr>
            <p:ph type="ctrTitle"/>
          </p:nvPr>
        </p:nvSpPr>
        <p:spPr>
          <a:xfrm>
            <a:off x="0" y="1505930"/>
            <a:ext cx="9144000" cy="1470025"/>
          </a:xfrm>
        </p:spPr>
        <p:txBody>
          <a:bodyPr>
            <a:normAutofit/>
          </a:bodyPr>
          <a:lstStyle/>
          <a:p>
            <a:r>
              <a:rPr lang="ja-JP" altLang="en-US" sz="4000" dirty="0" smtClean="0"/>
              <a:t>高齢者又はご家族が感じていること</a:t>
            </a:r>
            <a:endParaRPr kumimoji="1" lang="ja-JP" altLang="en-US" sz="4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身体的虐待？</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6</a:t>
            </a:fld>
            <a:endParaRPr kumimoji="1" lang="ja-JP" altLang="en-US"/>
          </a:p>
        </p:txBody>
      </p:sp>
      <p:sp>
        <p:nvSpPr>
          <p:cNvPr id="3" name="コンテンツ プレースホルダ 2"/>
          <p:cNvSpPr>
            <a:spLocks noGrp="1"/>
          </p:cNvSpPr>
          <p:nvPr>
            <p:ph sz="quarter" idx="1"/>
          </p:nvPr>
        </p:nvSpPr>
        <p:spPr/>
        <p:txBody>
          <a:bodyPr>
            <a:normAutofit/>
          </a:bodyPr>
          <a:lstStyle/>
          <a:p>
            <a:pPr>
              <a:buNone/>
            </a:pPr>
            <a:endParaRPr kumimoji="1" lang="en-US" altLang="ja-JP" dirty="0" smtClean="0"/>
          </a:p>
          <a:p>
            <a:pPr>
              <a:buNone/>
            </a:pPr>
            <a:endParaRPr kumimoji="1" lang="en-US" altLang="ja-JP" dirty="0" smtClean="0"/>
          </a:p>
          <a:p>
            <a:r>
              <a:rPr kumimoji="1" lang="ja-JP" altLang="en-US" dirty="0" smtClean="0"/>
              <a:t>ベッド上での生活を強制された。</a:t>
            </a:r>
            <a:endParaRPr kumimoji="1" lang="en-US" altLang="ja-JP" dirty="0" smtClean="0"/>
          </a:p>
          <a:p>
            <a:pPr>
              <a:buNone/>
            </a:pPr>
            <a:endParaRPr kumimoji="1" lang="en-US" altLang="ja-JP" dirty="0" smtClean="0"/>
          </a:p>
          <a:p>
            <a:r>
              <a:rPr kumimoji="1" lang="ja-JP" altLang="en-US" dirty="0" smtClean="0"/>
              <a:t>車椅子を強く押し放つ</a:t>
            </a:r>
            <a:endParaRPr kumimoji="1" lang="en-US" altLang="ja-JP" dirty="0" smtClean="0"/>
          </a:p>
          <a:p>
            <a:pPr>
              <a:buNone/>
            </a:pPr>
            <a:endParaRPr kumimoji="1" lang="en-US" altLang="ja-JP" dirty="0" smtClean="0"/>
          </a:p>
          <a:p>
            <a:r>
              <a:rPr lang="ja-JP" altLang="en-US" dirty="0" smtClean="0"/>
              <a:t>声掛けなしに、ベッドから車椅子に移乗させた</a:t>
            </a:r>
            <a:endParaRPr kumimoji="1" lang="en-US" altLang="ja-JP" dirty="0" smtClean="0"/>
          </a:p>
          <a:p>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介護・世話の放棄・放任？</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7</a:t>
            </a:fld>
            <a:endParaRPr kumimoji="1" lang="ja-JP" altLang="en-US"/>
          </a:p>
        </p:txBody>
      </p:sp>
      <p:sp>
        <p:nvSpPr>
          <p:cNvPr id="3" name="コンテンツ プレースホルダ 2"/>
          <p:cNvSpPr>
            <a:spLocks noGrp="1"/>
          </p:cNvSpPr>
          <p:nvPr>
            <p:ph sz="quarter" idx="1"/>
          </p:nvPr>
        </p:nvSpPr>
        <p:spPr/>
        <p:txBody>
          <a:bodyPr>
            <a:normAutofit/>
          </a:bodyPr>
          <a:lstStyle/>
          <a:p>
            <a:pPr>
              <a:buNone/>
            </a:pPr>
            <a:endParaRPr kumimoji="1" lang="en-US" altLang="ja-JP" dirty="0" smtClean="0"/>
          </a:p>
          <a:p>
            <a:pPr>
              <a:buNone/>
            </a:pPr>
            <a:endParaRPr kumimoji="1" lang="en-US" altLang="ja-JP" dirty="0" smtClean="0"/>
          </a:p>
          <a:p>
            <a:r>
              <a:rPr lang="ja-JP" altLang="en-US" dirty="0" smtClean="0"/>
              <a:t>まだ十分トイレで対応できる時もオムツ対応。</a:t>
            </a:r>
            <a:endParaRPr lang="en-US" altLang="ja-JP" dirty="0" smtClean="0"/>
          </a:p>
          <a:p>
            <a:pPr>
              <a:buNone/>
            </a:pPr>
            <a:endParaRPr kumimoji="1" lang="en-US" altLang="ja-JP" dirty="0" smtClean="0"/>
          </a:p>
          <a:p>
            <a:r>
              <a:rPr lang="ja-JP" altLang="en-US" dirty="0" smtClean="0"/>
              <a:t>シーツ上の食べこぼしが常にある。</a:t>
            </a:r>
            <a:endParaRPr lang="en-US" altLang="ja-JP" dirty="0" smtClean="0"/>
          </a:p>
          <a:p>
            <a:pPr>
              <a:buNone/>
            </a:pPr>
            <a:endParaRPr lang="en-US" altLang="ja-JP" dirty="0" smtClean="0"/>
          </a:p>
          <a:p>
            <a:r>
              <a:rPr lang="ja-JP" altLang="en-US" dirty="0" smtClean="0"/>
              <a:t>今</a:t>
            </a:r>
            <a:r>
              <a:rPr kumimoji="1" lang="ja-JP" altLang="en-US" dirty="0" smtClean="0"/>
              <a:t>は忙しいから、後でと言われた。</a:t>
            </a:r>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心理</a:t>
            </a:r>
            <a:r>
              <a:rPr kumimoji="1" lang="ja-JP" altLang="en-US" dirty="0" smtClean="0"/>
              <a:t>的虐待？</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8</a:t>
            </a:fld>
            <a:endParaRPr kumimoji="1" lang="ja-JP" altLang="en-US"/>
          </a:p>
        </p:txBody>
      </p:sp>
      <p:sp>
        <p:nvSpPr>
          <p:cNvPr id="3" name="コンテンツ プレースホルダ 2"/>
          <p:cNvSpPr>
            <a:spLocks noGrp="1"/>
          </p:cNvSpPr>
          <p:nvPr>
            <p:ph sz="quarter" idx="1"/>
          </p:nvPr>
        </p:nvSpPr>
        <p:spPr/>
        <p:txBody>
          <a:bodyPr>
            <a:normAutofit/>
          </a:bodyPr>
          <a:lstStyle/>
          <a:p>
            <a:pPr>
              <a:buNone/>
            </a:pPr>
            <a:endParaRPr kumimoji="1" lang="en-US" altLang="ja-JP" dirty="0" smtClean="0"/>
          </a:p>
          <a:p>
            <a:pPr>
              <a:buNone/>
            </a:pPr>
            <a:endParaRPr kumimoji="1" lang="en-US" altLang="ja-JP" dirty="0" smtClean="0"/>
          </a:p>
          <a:p>
            <a:r>
              <a:rPr lang="ja-JP" altLang="en-US" dirty="0" smtClean="0"/>
              <a:t>喫煙はしていないのに、「煙草の臭いがする」と言われ、「嘘つき」といわれた。</a:t>
            </a:r>
            <a:endParaRPr lang="en-US" altLang="ja-JP" dirty="0" smtClean="0"/>
          </a:p>
          <a:p>
            <a:pPr>
              <a:buNone/>
            </a:pPr>
            <a:endParaRPr lang="en-US" altLang="ja-JP" dirty="0" smtClean="0"/>
          </a:p>
          <a:p>
            <a:r>
              <a:rPr lang="ja-JP" altLang="en-US" dirty="0" smtClean="0"/>
              <a:t>本人のいる前で、トイレ（便のこと）に関して話された。</a:t>
            </a:r>
            <a:endParaRPr lang="en-US" altLang="ja-JP" dirty="0" smtClean="0"/>
          </a:p>
          <a:p>
            <a:pPr>
              <a:buNone/>
            </a:pPr>
            <a:endParaRPr kumimoji="1" lang="en-US" altLang="ja-JP" dirty="0" smtClean="0"/>
          </a:p>
          <a:p>
            <a:r>
              <a:rPr lang="ja-JP" altLang="en-US" dirty="0" smtClean="0"/>
              <a:t>車椅子の老婦人が「帰りたい」と言っていることに対し、無視している。</a:t>
            </a:r>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性</a:t>
            </a:r>
            <a:r>
              <a:rPr kumimoji="1" lang="ja-JP" altLang="en-US" dirty="0" smtClean="0"/>
              <a:t>的虐待？</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9</a:t>
            </a:fld>
            <a:endParaRPr kumimoji="1" lang="ja-JP" altLang="en-US"/>
          </a:p>
        </p:txBody>
      </p:sp>
      <p:sp>
        <p:nvSpPr>
          <p:cNvPr id="3" name="コンテンツ プレースホルダ 2"/>
          <p:cNvSpPr>
            <a:spLocks noGrp="1"/>
          </p:cNvSpPr>
          <p:nvPr>
            <p:ph sz="quarter" idx="1"/>
          </p:nvPr>
        </p:nvSpPr>
        <p:spPr/>
        <p:txBody>
          <a:bodyPr>
            <a:normAutofit/>
          </a:bodyPr>
          <a:lstStyle/>
          <a:p>
            <a:pPr>
              <a:buNone/>
            </a:pPr>
            <a:endParaRPr kumimoji="1" lang="en-US" altLang="ja-JP" dirty="0" smtClean="0"/>
          </a:p>
          <a:p>
            <a:pPr>
              <a:buNone/>
            </a:pPr>
            <a:endParaRPr kumimoji="1" lang="en-US" altLang="ja-JP" dirty="0" smtClean="0"/>
          </a:p>
          <a:p>
            <a:r>
              <a:rPr lang="ja-JP" altLang="en-US" dirty="0" smtClean="0"/>
              <a:t>カーテンを開けっぱなしで、オムツ交換。</a:t>
            </a:r>
            <a:endParaRPr lang="en-US" altLang="ja-JP" dirty="0" smtClean="0"/>
          </a:p>
          <a:p>
            <a:pPr>
              <a:buNone/>
            </a:pPr>
            <a:endParaRPr kumimoji="1" lang="en-US" altLang="ja-JP" dirty="0" smtClean="0"/>
          </a:p>
          <a:p>
            <a:r>
              <a:rPr lang="ja-JP" altLang="en-US" dirty="0" smtClean="0"/>
              <a:t>いきなり懐に手を入れ、脇の下を触る。</a:t>
            </a:r>
            <a:endParaRPr lang="en-US" altLang="ja-JP" dirty="0" smtClean="0"/>
          </a:p>
          <a:p>
            <a:pPr>
              <a:buNone/>
            </a:pPr>
            <a:endParaRPr lang="en-US" altLang="ja-JP" dirty="0" smtClean="0"/>
          </a:p>
          <a:p>
            <a:r>
              <a:rPr lang="ja-JP" altLang="en-US" dirty="0" smtClean="0"/>
              <a:t>男性スタッフにお風呂や下の世話をしてもらうこと。</a:t>
            </a:r>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ジャパネスク">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ジャパネスク">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ジャパネスク">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1053</TotalTime>
  <Words>1527</Words>
  <Application>Microsoft Office PowerPoint</Application>
  <PresentationFormat>画面に合わせる (4:3)</PresentationFormat>
  <Paragraphs>286</Paragraphs>
  <Slides>12</Slides>
  <Notes>12</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ジャパネスク</vt:lpstr>
      <vt:lpstr>神奈川県の高齢者虐待の捉え方</vt:lpstr>
      <vt:lpstr>神奈川県の高齢者虐待の捉え方</vt:lpstr>
      <vt:lpstr>虐待防止を実施するねらい</vt:lpstr>
      <vt:lpstr>快適なケアを実現するために</vt:lpstr>
      <vt:lpstr>高齢者又はご家族が感じていること</vt:lpstr>
      <vt:lpstr>身体的虐待？</vt:lpstr>
      <vt:lpstr>介護・世話の放棄・放任？</vt:lpstr>
      <vt:lpstr>心理的虐待？</vt:lpstr>
      <vt:lpstr>性的虐待？</vt:lpstr>
      <vt:lpstr>経済的虐待？</vt:lpstr>
      <vt:lpstr>快適なケアを実現するために</vt:lpstr>
      <vt:lpstr>神奈川県における高齢者虐待防止に向けた理念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養介護施設従事者等による 高齢者虐待とは</dc:title>
  <dc:creator>長澤 忠行</dc:creator>
  <cp:lastModifiedBy>user</cp:lastModifiedBy>
  <cp:revision>132</cp:revision>
  <dcterms:created xsi:type="dcterms:W3CDTF">2014-03-28T05:35:34Z</dcterms:created>
  <dcterms:modified xsi:type="dcterms:W3CDTF">2016-11-08T05:14:57Z</dcterms:modified>
</cp:coreProperties>
</file>