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0" r:id="rId1"/>
  </p:sldMasterIdLst>
  <p:notesMasterIdLst>
    <p:notesMasterId r:id="rId20"/>
  </p:notesMasterIdLst>
  <p:handoutMasterIdLst>
    <p:handoutMasterId r:id="rId21"/>
  </p:handoutMasterIdLst>
  <p:sldIdLst>
    <p:sldId id="440" r:id="rId2"/>
    <p:sldId id="553" r:id="rId3"/>
    <p:sldId id="563" r:id="rId4"/>
    <p:sldId id="554" r:id="rId5"/>
    <p:sldId id="555" r:id="rId6"/>
    <p:sldId id="556" r:id="rId7"/>
    <p:sldId id="557" r:id="rId8"/>
    <p:sldId id="561" r:id="rId9"/>
    <p:sldId id="558" r:id="rId10"/>
    <p:sldId id="560" r:id="rId11"/>
    <p:sldId id="564" r:id="rId12"/>
    <p:sldId id="565" r:id="rId13"/>
    <p:sldId id="567" r:id="rId14"/>
    <p:sldId id="574" r:id="rId15"/>
    <p:sldId id="576" r:id="rId16"/>
    <p:sldId id="571" r:id="rId17"/>
    <p:sldId id="572" r:id="rId18"/>
    <p:sldId id="559" r:id="rId19"/>
  </p:sldIdLst>
  <p:sldSz cx="9906000" cy="6858000" type="A4"/>
  <p:notesSz cx="6807200" cy="9939338"/>
  <p:defaultTex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931">
          <p15:clr>
            <a:srgbClr val="A4A3A4"/>
          </p15:clr>
        </p15:guide>
        <p15:guide id="2" orient="horz" pos="1071" userDrawn="1">
          <p15:clr>
            <a:srgbClr val="A4A3A4"/>
          </p15:clr>
        </p15:guide>
        <p15:guide id="3" orient="horz" pos="2591" userDrawn="1">
          <p15:clr>
            <a:srgbClr val="A4A3A4"/>
          </p15:clr>
        </p15:guide>
        <p15:guide id="4" orient="horz" pos="2387" userDrawn="1">
          <p15:clr>
            <a:srgbClr val="A4A3A4"/>
          </p15:clr>
        </p15:guide>
        <p15:guide id="5" orient="horz" pos="4042" userDrawn="1">
          <p15:clr>
            <a:srgbClr val="A4A3A4"/>
          </p15:clr>
        </p15:guide>
        <p15:guide id="6" orient="horz" pos="867" userDrawn="1">
          <p15:clr>
            <a:srgbClr val="A4A3A4"/>
          </p15:clr>
        </p15:guide>
        <p15:guide id="7" orient="horz" pos="345">
          <p15:clr>
            <a:srgbClr val="A4A3A4"/>
          </p15:clr>
        </p15:guide>
        <p15:guide id="8" orient="horz" pos="686" userDrawn="1">
          <p15:clr>
            <a:srgbClr val="A4A3A4"/>
          </p15:clr>
        </p15:guide>
        <p15:guide id="9" orient="horz" pos="300" userDrawn="1">
          <p15:clr>
            <a:srgbClr val="A4A3A4"/>
          </p15:clr>
        </p15:guide>
        <p15:guide id="10" pos="3165" userDrawn="1">
          <p15:clr>
            <a:srgbClr val="A4A3A4"/>
          </p15:clr>
        </p15:guide>
        <p15:guide id="11" pos="1623">
          <p15:clr>
            <a:srgbClr val="A4A3A4"/>
          </p15:clr>
        </p15:guide>
        <p15:guide id="12" pos="2961" userDrawn="1">
          <p15:clr>
            <a:srgbClr val="A4A3A4"/>
          </p15:clr>
        </p15:guide>
        <p15:guide id="13" pos="4526">
          <p15:clr>
            <a:srgbClr val="A4A3A4"/>
          </p15:clr>
        </p15:guide>
        <p15:guide id="14" pos="4617">
          <p15:clr>
            <a:srgbClr val="A4A3A4"/>
          </p15:clr>
        </p15:guide>
        <p15:guide id="15" pos="5978">
          <p15:clr>
            <a:srgbClr val="A4A3A4"/>
          </p15:clr>
        </p15:guide>
        <p15:guide id="16" pos="1714">
          <p15:clr>
            <a:srgbClr val="A4A3A4"/>
          </p15:clr>
        </p15:guide>
        <p15:guide id="17" pos="3075">
          <p15:clr>
            <a:srgbClr val="A4A3A4"/>
          </p15:clr>
        </p15:guide>
        <p15:guide id="18" pos="262"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E60000"/>
    <a:srgbClr val="0070C0"/>
    <a:srgbClr val="A2BBDC"/>
    <a:srgbClr val="66A02C"/>
    <a:srgbClr val="26A287"/>
    <a:srgbClr val="0F99BC"/>
    <a:srgbClr val="5F8AC3"/>
    <a:srgbClr val="558525"/>
    <a:srgbClr val="CCDA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77" autoAdjust="0"/>
    <p:restoredTop sz="94672" autoAdjust="0"/>
  </p:normalViewPr>
  <p:slideViewPr>
    <p:cSldViewPr snapToGrid="0" snapToObjects="1" showGuides="1">
      <p:cViewPr varScale="1">
        <p:scale>
          <a:sx n="99" d="100"/>
          <a:sy n="99" d="100"/>
        </p:scale>
        <p:origin x="1032" y="77"/>
      </p:cViewPr>
      <p:guideLst>
        <p:guide orient="horz" pos="3931"/>
        <p:guide orient="horz" pos="1071"/>
        <p:guide orient="horz" pos="2591"/>
        <p:guide orient="horz" pos="2387"/>
        <p:guide orient="horz" pos="4042"/>
        <p:guide orient="horz" pos="867"/>
        <p:guide orient="horz" pos="345"/>
        <p:guide orient="horz" pos="686"/>
        <p:guide orient="horz" pos="300"/>
        <p:guide pos="3165"/>
        <p:guide pos="1623"/>
        <p:guide pos="2961"/>
        <p:guide pos="4526"/>
        <p:guide pos="4617"/>
        <p:guide pos="5978"/>
        <p:guide pos="1714"/>
        <p:guide pos="3075"/>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5360"/>
    </p:cViewPr>
  </p:sorterViewPr>
  <p:notesViewPr>
    <p:cSldViewPr snapToGrid="0" snapToObjects="1" showGuides="1">
      <p:cViewPr varScale="1">
        <p:scale>
          <a:sx n="74" d="100"/>
          <a:sy n="74" d="100"/>
        </p:scale>
        <p:origin x="-2190"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F70B82FE-5075-4CE8-B77B-2FF6A92D721A}" type="datetime8">
              <a:rPr lang="en-US"/>
              <a:pPr>
                <a:defRPr/>
              </a:pPr>
              <a:t>8/5/2025 1:52 PM</a:t>
            </a:fld>
            <a:endParaRPr lang="en-US" altLang="ja-JP"/>
          </a:p>
        </p:txBody>
      </p:sp>
      <p:sp>
        <p:nvSpPr>
          <p:cNvPr id="205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31F3DE14-D951-4F7E-86C9-727CE98764F2}" type="slidenum">
              <a:rPr lang="en-US" altLang="ja-JP"/>
              <a:pPr>
                <a:defRPr/>
              </a:pPr>
              <a:t>‹#›</a:t>
            </a:fld>
            <a:endParaRPr lang="en-US" altLang="ja-JP"/>
          </a:p>
        </p:txBody>
      </p:sp>
    </p:spTree>
    <p:extLst>
      <p:ext uri="{BB962C8B-B14F-4D97-AF65-F5344CB8AC3E}">
        <p14:creationId xmlns:p14="http://schemas.microsoft.com/office/powerpoint/2010/main" val="3431547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099" name="Rectangle 3"/>
          <p:cNvSpPr>
            <a:spLocks noGrp="1" noChangeArrowheads="1"/>
          </p:cNvSpPr>
          <p:nvPr>
            <p:ph type="dt"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09CB1168-961D-456A-AC38-60B30D647958}" type="datetime8">
              <a:rPr lang="en-US"/>
              <a:pPr>
                <a:defRPr/>
              </a:pPr>
              <a:t>8/5/2025 1:50 PM</a:t>
            </a:fld>
            <a:endParaRPr lang="en-US" altLang="ja-JP"/>
          </a:p>
        </p:txBody>
      </p:sp>
      <p:sp>
        <p:nvSpPr>
          <p:cNvPr id="32772" name="Rectangle 4"/>
          <p:cNvSpPr>
            <a:spLocks noGrp="1" noRot="1" noChangeAspect="1" noChangeArrowheads="1"/>
          </p:cNvSpPr>
          <p:nvPr>
            <p:ph type="sldImg" idx="2"/>
          </p:nvPr>
        </p:nvSpPr>
        <p:spPr bwMode="auto">
          <a:xfrm>
            <a:off x="714375" y="746125"/>
            <a:ext cx="5383213" cy="3727450"/>
          </a:xfrm>
          <a:prstGeom prst="rect">
            <a:avLst/>
          </a:prstGeom>
          <a:noFill/>
          <a:ln w="9525">
            <a:solidFill>
              <a:schemeClr val="tx1"/>
            </a:solidFill>
            <a:miter lim="800000"/>
            <a:headEnd/>
            <a:tailEnd/>
          </a:ln>
        </p:spPr>
      </p:sp>
      <p:sp>
        <p:nvSpPr>
          <p:cNvPr id="4101" name="Rectangle 5"/>
          <p:cNvSpPr>
            <a:spLocks noGrp="1" noChangeArrowheads="1"/>
          </p:cNvSpPr>
          <p:nvPr>
            <p:ph type="body" sz="quarter" idx="3"/>
          </p:nvPr>
        </p:nvSpPr>
        <p:spPr bwMode="auto">
          <a:xfrm>
            <a:off x="908055" y="4720986"/>
            <a:ext cx="4991091" cy="4471502"/>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103"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56DB1398-0BD8-4795-A1F2-1363C218C2BD}" type="slidenum">
              <a:rPr lang="en-US" altLang="ja-JP"/>
              <a:pPr>
                <a:defRPr/>
              </a:pPr>
              <a:t>‹#›</a:t>
            </a:fld>
            <a:endParaRPr lang="en-US" altLang="ja-JP"/>
          </a:p>
        </p:txBody>
      </p:sp>
    </p:spTree>
    <p:extLst>
      <p:ext uri="{BB962C8B-B14F-4D97-AF65-F5344CB8AC3E}">
        <p14:creationId xmlns:p14="http://schemas.microsoft.com/office/powerpoint/2010/main" val="162139317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8CF2B48-1AAF-4240-8692-0C5ACB15EECC}" type="datetime8">
              <a:rPr lang="en-US" altLang="ja-JP"/>
              <a:pPr/>
              <a:t>8/5/2025 1:50 PM</a:t>
            </a:fld>
            <a:endParaRPr lang="en-US" altLang="ja-JP"/>
          </a:p>
        </p:txBody>
      </p:sp>
      <p:sp>
        <p:nvSpPr>
          <p:cNvPr id="33795" name="Rectangle 7"/>
          <p:cNvSpPr>
            <a:spLocks noGrp="1" noChangeArrowheads="1"/>
          </p:cNvSpPr>
          <p:nvPr>
            <p:ph type="sldNum" sz="quarter" idx="5"/>
          </p:nvPr>
        </p:nvSpPr>
        <p:spPr>
          <a:noFill/>
        </p:spPr>
        <p:txBody>
          <a:bodyPr/>
          <a:lstStyle/>
          <a:p>
            <a:fld id="{3F075CE8-DE8B-4A0E-875B-71368BF1EB13}" type="slidenum">
              <a:rPr lang="en-US" altLang="ja-JP"/>
              <a:pPr/>
              <a:t>0</a:t>
            </a:fld>
            <a:endParaRPr lang="en-US" altLang="ja-JP"/>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8/5/2025 1:50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17</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807837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a:t>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3" name="テキスト プレースホルダ 41"/>
          <p:cNvSpPr>
            <a:spLocks noGrp="1"/>
          </p:cNvSpPr>
          <p:nvPr>
            <p:ph type="body" sz="quarter" idx="10" hasCustomPrompt="1"/>
          </p:nvPr>
        </p:nvSpPr>
        <p:spPr>
          <a:xfrm>
            <a:off x="2574925" y="2458885"/>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予備タイトル（使用しない場合は削除）</a:t>
            </a:r>
          </a:p>
        </p:txBody>
      </p:sp>
      <p:sp>
        <p:nvSpPr>
          <p:cNvPr id="46" name="テキスト プレースホルダ 44"/>
          <p:cNvSpPr>
            <a:spLocks noGrp="1"/>
          </p:cNvSpPr>
          <p:nvPr>
            <p:ph type="body" sz="quarter" idx="11" hasCustomPrompt="1"/>
          </p:nvPr>
        </p:nvSpPr>
        <p:spPr>
          <a:xfrm>
            <a:off x="2714625" y="4419600"/>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1743075"/>
            <a:ext cx="6769100"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 name="Line 60"/>
          <p:cNvSpPr>
            <a:spLocks noChangeShapeType="1"/>
          </p:cNvSpPr>
          <p:nvPr userDrawn="1"/>
        </p:nvSpPr>
        <p:spPr bwMode="auto">
          <a:xfrm flipV="1">
            <a:off x="2720975" y="2341563"/>
            <a:ext cx="6767513" cy="0"/>
          </a:xfrm>
          <a:prstGeom prst="line">
            <a:avLst/>
          </a:prstGeom>
          <a:noFill/>
          <a:ln w="12700">
            <a:solidFill>
              <a:srgbClr val="5A5A5A"/>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241667" name="Rectangle 3"/>
          <p:cNvSpPr>
            <a:spLocks noGrp="1" noChangeArrowheads="1"/>
          </p:cNvSpPr>
          <p:nvPr>
            <p:ph type="ctrTitle" hasCustomPrompt="1"/>
          </p:nvPr>
        </p:nvSpPr>
        <p:spPr>
          <a:xfrm>
            <a:off x="2720975" y="1785937"/>
            <a:ext cx="6769100" cy="512762"/>
          </a:xfrm>
        </p:spPr>
        <p:txBody>
          <a:bodyPr anchor="ctr"/>
          <a:lstStyle>
            <a:lvl1pPr hangingPunct="0">
              <a:defRPr sz="2800">
                <a:latin typeface="Arial" panose="020B0604020202020204" pitchFamily="34" charset="0"/>
                <a:ea typeface="ＭＳ Ｐゴシック" panose="020B0600070205080204" pitchFamily="50" charset="-128"/>
              </a:defRPr>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pPr algn="r">
                <a:defRPr/>
              </a:pPr>
              <a:t>‹#›</a:t>
            </a:fld>
            <a:endParaRPr lang="ja-JP" altLang="en-US" dirty="0"/>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algn="l" eaLnBrk="0" hangingPunct="0">
              <a:lnSpc>
                <a:spcPct val="100000"/>
              </a:lnSpc>
              <a:spcBef>
                <a:spcPct val="0"/>
              </a:spcBef>
              <a:buClrTx/>
              <a:buFontTx/>
              <a:buNone/>
            </a:pPr>
            <a:r>
              <a:rPr lang="en-US" altLang="ja-JP" sz="1400" dirty="0">
                <a:solidFill>
                  <a:schemeClr val="tx1"/>
                </a:solidFill>
              </a:rPr>
              <a:t>Appendix</a:t>
            </a:r>
            <a:endParaRPr lang="ja-JP" altLang="en-US" sz="1400" dirty="0">
              <a:solidFill>
                <a:schemeClr val="tx1"/>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a:t>タイトル</a:t>
            </a:r>
            <a:r>
              <a:rPr lang="en-US" altLang="ja-JP" dirty="0"/>
              <a:t>MSP</a:t>
            </a:r>
            <a:r>
              <a:rPr lang="ja-JP" altLang="en-US" dirty="0"/>
              <a:t>ゴシック</a:t>
            </a:r>
            <a:r>
              <a:rPr lang="en-US" altLang="ja-JP" dirty="0"/>
              <a:t>20pt□□□□</a:t>
            </a:r>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8" r:id="rId4"/>
  </p:sldLayoutIdLst>
  <p:hf hdr="0" ftr="0" dt="0"/>
  <p:txStyles>
    <p:titleStyle>
      <a:lvl1pPr algn="l" defTabSz="990600" rtl="0" eaLnBrk="0" fontAlgn="base" hangingPunct="0">
        <a:spcBef>
          <a:spcPct val="0"/>
        </a:spcBef>
        <a:spcAft>
          <a:spcPct val="0"/>
        </a:spcAft>
        <a:defRPr kumimoji="1" sz="2000" b="1">
          <a:solidFill>
            <a:schemeClr val="tx2"/>
          </a:solidFill>
          <a:latin typeface="Arial" panose="020B0604020202020204" pitchFamily="34" charset="0"/>
          <a:ea typeface="ＭＳ Ｐゴシック" panose="020B0600070205080204" pitchFamily="50" charset="-128"/>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 21">
            <a:extLst>
              <a:ext uri="{FF2B5EF4-FFF2-40B4-BE49-F238E27FC236}">
                <a16:creationId xmlns:a16="http://schemas.microsoft.com/office/drawing/2014/main" id="{12306E2B-769A-438D-BD32-581CA298B23D}"/>
              </a:ext>
            </a:extLst>
          </p:cNvPr>
          <p:cNvSpPr txBox="1">
            <a:spLocks/>
          </p:cNvSpPr>
          <p:nvPr/>
        </p:nvSpPr>
        <p:spPr bwMode="auto">
          <a:xfrm>
            <a:off x="415925" y="3307347"/>
            <a:ext cx="9074149" cy="640332"/>
          </a:xfrm>
          <a:prstGeom prst="rect">
            <a:avLst/>
          </a:prstGeom>
          <a:noFill/>
          <a:ln w="9525">
            <a:noFill/>
            <a:miter lim="800000"/>
            <a:headEnd/>
            <a:tailEnd/>
          </a:ln>
        </p:spPr>
        <p:txBody>
          <a:bodyPr vert="horz" wrap="square" lIns="0" tIns="35988" rIns="0" bIns="49511" numCol="1" anchor="t" anchorCtr="0" compatLnSpc="1">
            <a:prstTxWarp prst="textNoShape">
              <a:avLst/>
            </a:prstTxWarp>
            <a:spAutoFit/>
          </a:bodyPr>
          <a:lstStyle>
            <a:lvl1pPr marL="266700" indent="-266700"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marL="53975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marL="81280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marL="1079500" indent="-26511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marL="1968500" indent="-268288" algn="l" defTabSz="990600"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r>
              <a:rPr lang="ja-JP" altLang="en-US" sz="1800" dirty="0">
                <a:latin typeface="Arial" panose="020B0604020202020204" pitchFamily="34" charset="0"/>
                <a:ea typeface="ＭＳ Ｐゴシック" panose="020B0600070205080204" pitchFamily="50" charset="-128"/>
              </a:rPr>
              <a:t>提 出 日  ：令和７年</a:t>
            </a:r>
            <a:r>
              <a:rPr lang="ja-JP" altLang="en-US" sz="1800" dirty="0">
                <a:solidFill>
                  <a:srgbClr val="FF0000"/>
                </a:solidFill>
                <a:latin typeface="Arial" panose="020B0604020202020204" pitchFamily="34" charset="0"/>
                <a:ea typeface="ＭＳ Ｐゴシック" panose="020B0600070205080204" pitchFamily="50" charset="-128"/>
              </a:rPr>
              <a:t>○</a:t>
            </a:r>
            <a:r>
              <a:rPr lang="ja-JP" altLang="en-US" sz="1800" dirty="0">
                <a:latin typeface="Arial" panose="020B0604020202020204" pitchFamily="34" charset="0"/>
                <a:ea typeface="ＭＳ Ｐゴシック" panose="020B0600070205080204" pitchFamily="50" charset="-128"/>
              </a:rPr>
              <a:t>月</a:t>
            </a:r>
            <a:r>
              <a:rPr lang="ja-JP" altLang="en-US" sz="1800" dirty="0">
                <a:solidFill>
                  <a:srgbClr val="FF0000"/>
                </a:solidFill>
                <a:latin typeface="Arial" panose="020B0604020202020204" pitchFamily="34" charset="0"/>
                <a:ea typeface="ＭＳ Ｐゴシック" panose="020B0600070205080204" pitchFamily="50" charset="-128"/>
              </a:rPr>
              <a:t>○</a:t>
            </a:r>
            <a:r>
              <a:rPr lang="ja-JP" altLang="en-US" sz="1800" dirty="0">
                <a:latin typeface="Arial" panose="020B0604020202020204" pitchFamily="34" charset="0"/>
                <a:ea typeface="ＭＳ Ｐゴシック" panose="020B0600070205080204" pitchFamily="50" charset="-128"/>
              </a:rPr>
              <a:t>日</a:t>
            </a:r>
          </a:p>
          <a:p>
            <a:r>
              <a:rPr lang="ja-JP" altLang="en-US" sz="1800" dirty="0">
                <a:latin typeface="Arial" panose="020B0604020202020204" pitchFamily="34" charset="0"/>
                <a:ea typeface="ＭＳ Ｐゴシック" panose="020B0600070205080204" pitchFamily="50" charset="-128"/>
              </a:rPr>
              <a:t>応募者名：</a:t>
            </a:r>
            <a:r>
              <a:rPr lang="ja-JP" altLang="en-US" sz="1800" dirty="0">
                <a:solidFill>
                  <a:srgbClr val="FF0000"/>
                </a:solidFill>
                <a:latin typeface="Arial" panose="020B0604020202020204" pitchFamily="34" charset="0"/>
                <a:ea typeface="ＭＳ Ｐゴシック" panose="020B0600070205080204" pitchFamily="50" charset="-128"/>
              </a:rPr>
              <a:t>〇〇株式会社</a:t>
            </a:r>
            <a:endParaRPr lang="en-US" altLang="ja-JP" sz="1800" dirty="0">
              <a:solidFill>
                <a:srgbClr val="FF0000"/>
              </a:solidFill>
              <a:latin typeface="Arial" panose="020B0604020202020204" pitchFamily="34" charset="0"/>
              <a:ea typeface="ＭＳ Ｐゴシック" panose="020B0600070205080204" pitchFamily="50" charset="-128"/>
            </a:endParaRPr>
          </a:p>
        </p:txBody>
      </p:sp>
      <p:sp>
        <p:nvSpPr>
          <p:cNvPr id="11" name="Rectangle 1">
            <a:extLst>
              <a:ext uri="{FF2B5EF4-FFF2-40B4-BE49-F238E27FC236}">
                <a16:creationId xmlns:a16="http://schemas.microsoft.com/office/drawing/2014/main" id="{B20D0775-F497-4D1C-B934-6A28DAA87420}"/>
              </a:ext>
            </a:extLst>
          </p:cNvPr>
          <p:cNvSpPr>
            <a:spLocks noChangeArrowheads="1"/>
          </p:cNvSpPr>
          <p:nvPr/>
        </p:nvSpPr>
        <p:spPr bwMode="auto">
          <a:xfrm>
            <a:off x="415924" y="4165600"/>
            <a:ext cx="9074149" cy="2463135"/>
          </a:xfrm>
          <a:prstGeom prst="rect">
            <a:avLst/>
          </a:prstGeom>
          <a:noFill/>
          <a:ln w="9525">
            <a:solidFill>
              <a:schemeClr val="bg2">
                <a:lumMod val="75000"/>
              </a:schemeClr>
            </a:solidFill>
            <a:prstDash val="dash"/>
            <a:miter lim="800000"/>
            <a:headEnd/>
            <a:tailEnd/>
          </a:ln>
          <a:effectLst/>
        </p:spPr>
        <p:txBody>
          <a:bodyPr vert="horz" wrap="square" lIns="36000" tIns="36000" rIns="36000" bIns="36000" numCol="1" anchor="ctr" anchorCtr="0" compatLnSpc="1">
            <a:prstTxWarp prst="textNoShape">
              <a:avLst/>
            </a:prstTxWarp>
            <a:normAutofit/>
          </a:bodyPr>
          <a:lstStyle/>
          <a:p>
            <a:pPr algn="l">
              <a:lnSpc>
                <a:spcPct val="150000"/>
              </a:lnSpc>
              <a:spcBef>
                <a:spcPct val="0"/>
              </a:spcBef>
              <a:buClr>
                <a:srgbClr val="5A5A5A"/>
              </a:buClr>
              <a:buSzPct val="100000"/>
            </a:pPr>
            <a:r>
              <a:rPr kumimoji="1" lang="ja-JP" altLang="ja-JP" sz="11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r>
              <a:rPr lang="ja-JP" altLang="en-US" sz="1100" b="1" dirty="0">
                <a:solidFill>
                  <a:schemeClr val="tx1"/>
                </a:solidFill>
                <a:latin typeface="Arial" panose="020B0604020202020204" pitchFamily="34" charset="0"/>
                <a:ea typeface="ＭＳ Ｐゴシック" panose="020B0600070205080204" pitchFamily="50" charset="-128"/>
                <a:cs typeface="ＭＳ ゴシック" pitchFamily="49" charset="-128"/>
              </a:rPr>
              <a:t>作成時のルール</a:t>
            </a:r>
            <a:r>
              <a:rPr kumimoji="1" lang="ja-JP" altLang="ja-JP" sz="11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endParaRPr kumimoji="1" lang="ja-JP" altLang="ja-JP" sz="11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Ｐゴシック" pitchFamily="50" charset="-128"/>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別添「応募申請書作成要領」に基づき、応募申請書は応募者が作成してください。</a:t>
            </a:r>
            <a:endParaRPr lang="en-US" altLang="ja-JP"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70000"/>
              </a:lnSpc>
              <a:spcBef>
                <a:spcPct val="0"/>
              </a:spcBef>
              <a:buClr>
                <a:srgbClr val="969696"/>
              </a:buClr>
              <a:buSzPct val="70000"/>
              <a:buFont typeface="Wingdings" panose="05000000000000000000" pitchFamily="2" charset="2"/>
              <a:buChar char="l"/>
            </a:pP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記載欄が設定されている場合は、記載欄内にテキストベースで簡潔に必要事項を記載してください。</a:t>
            </a:r>
            <a:endParaRPr lang="en-US" altLang="ja-JP"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70000"/>
              </a:lnSpc>
              <a:spcBef>
                <a:spcPct val="0"/>
              </a:spcBef>
              <a:buClr>
                <a:srgbClr val="969696"/>
              </a:buClr>
              <a:buSzPct val="70000"/>
              <a:buFont typeface="Wingdings" panose="05000000000000000000" pitchFamily="2" charset="2"/>
              <a:buChar char="l"/>
            </a:pP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記載欄が設定されていない場合は、必要に応じて、図や写真などを添付してください。</a:t>
            </a:r>
            <a:endParaRPr lang="en-US" altLang="ja-JP"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000" kern="0" dirty="0">
                <a:solidFill>
                  <a:schemeClr val="tx1"/>
                </a:solidFill>
              </a:rPr>
              <a:t>複数の施設で応募する場合、「２．ロボット等の導入実証を希望する施設」、「４．ロボット等の導入実証の実施体制」、「５．ロボットの導入実証の実施環境」のスライドは施設ごとに作成してください。</a:t>
            </a:r>
            <a:endParaRPr lang="en-US" altLang="ja-JP" sz="1000" kern="0" dirty="0">
              <a:solidFill>
                <a:schemeClr val="tx1"/>
              </a:solidFill>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000" kern="0" dirty="0">
                <a:solidFill>
                  <a:schemeClr val="tx1"/>
                </a:solidFill>
              </a:rPr>
              <a:t>複数の施設で応募する場合、「３．ロボット等の導入実証の目的」、「６．ロボットの導入（実装）の計画・構想」のスライドは、いずれの施設に関する記述かわかるように記載してください。</a:t>
            </a:r>
            <a:endParaRPr lang="en-US" altLang="ja-JP" sz="10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000" dirty="0">
                <a:solidFill>
                  <a:schemeClr val="tx1"/>
                </a:solidFill>
                <a:latin typeface="Arial" panose="020B0604020202020204" pitchFamily="34" charset="0"/>
                <a:ea typeface="ＭＳ Ｐゴシック" panose="020B0600070205080204" pitchFamily="50" charset="-128"/>
                <a:cs typeface="Times New Roman" pitchFamily="18" charset="0"/>
              </a:rPr>
              <a:t>原則として、</a:t>
            </a: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全体を通じて、</a:t>
            </a:r>
            <a:r>
              <a:rPr lang="en-US" altLang="ja-JP" b="1" u="sng" dirty="0">
                <a:solidFill>
                  <a:srgbClr val="FF0000"/>
                </a:solidFill>
                <a:latin typeface="Arial" panose="020B0604020202020204" pitchFamily="34" charset="0"/>
                <a:ea typeface="ＭＳ Ｐゴシック" panose="020B0600070205080204" pitchFamily="50" charset="-128"/>
                <a:cs typeface="Times New Roman" pitchFamily="18" charset="0"/>
              </a:rPr>
              <a:t>25</a:t>
            </a:r>
            <a:r>
              <a:rPr lang="ja-JP" altLang="en-US" b="1" u="sng" dirty="0">
                <a:solidFill>
                  <a:srgbClr val="FF0000"/>
                </a:solidFill>
                <a:latin typeface="Arial" panose="020B0604020202020204" pitchFamily="34" charset="0"/>
                <a:ea typeface="ＭＳ Ｐゴシック" panose="020B0600070205080204" pitchFamily="50" charset="-128"/>
                <a:cs typeface="Times New Roman" pitchFamily="18" charset="0"/>
              </a:rPr>
              <a:t>ページ</a:t>
            </a:r>
            <a:r>
              <a:rPr lang="ja-JP" altLang="en-US" b="1" u="sng" dirty="0">
                <a:solidFill>
                  <a:schemeClr val="tx1"/>
                </a:solidFill>
                <a:latin typeface="Arial" panose="020B0604020202020204" pitchFamily="34" charset="0"/>
                <a:ea typeface="ＭＳ Ｐゴシック" panose="020B0600070205080204" pitchFamily="50" charset="-128"/>
                <a:cs typeface="Times New Roman" pitchFamily="18" charset="0"/>
              </a:rPr>
              <a:t>以内で作成</a:t>
            </a: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をしてください（表紙を除く）。</a:t>
            </a: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審査会のプレゼンテーションでは応募申請書の内容に沿って説明をしていただきます。応募申請書以外の資料を用いることは不可とします。</a:t>
            </a:r>
            <a:endParaRPr lang="en-US" altLang="ja-JP" dirty="0">
              <a:solidFill>
                <a:schemeClr val="tx1"/>
              </a:solidFill>
              <a:latin typeface="Arial" panose="020B0604020202020204" pitchFamily="34" charset="0"/>
              <a:ea typeface="ＭＳ Ｐゴシック" panose="020B0600070205080204" pitchFamily="50" charset="-128"/>
              <a:cs typeface="Times New Roman" pitchFamily="18" charset="0"/>
            </a:endParaRPr>
          </a:p>
        </p:txBody>
      </p:sp>
      <p:sp>
        <p:nvSpPr>
          <p:cNvPr id="13" name="テキスト ボックス 12">
            <a:extLst>
              <a:ext uri="{FF2B5EF4-FFF2-40B4-BE49-F238E27FC236}">
                <a16:creationId xmlns:a16="http://schemas.microsoft.com/office/drawing/2014/main" id="{8CA838DE-D356-4DF2-93E3-286E0C20724A}"/>
              </a:ext>
            </a:extLst>
          </p:cNvPr>
          <p:cNvSpPr txBox="1"/>
          <p:nvPr/>
        </p:nvSpPr>
        <p:spPr>
          <a:xfrm>
            <a:off x="415925" y="549275"/>
            <a:ext cx="1117600" cy="491481"/>
          </a:xfrm>
          <a:prstGeom prst="rect">
            <a:avLst/>
          </a:prstGeom>
          <a:noFill/>
          <a:ln>
            <a:solidFill>
              <a:schemeClr val="tx1">
                <a:lumMod val="95000"/>
                <a:lumOff val="5000"/>
              </a:schemeClr>
            </a:solidFill>
          </a:ln>
        </p:spPr>
        <p:txBody>
          <a:bodyPr wrap="square" rtlCol="0">
            <a:spAutoFit/>
          </a:bodyPr>
          <a:lstStyle/>
          <a:p>
            <a:r>
              <a:rPr kumimoji="1" lang="ja-JP" altLang="en-US" sz="2400" dirty="0">
                <a:latin typeface="Arial" panose="020B0604020202020204" pitchFamily="34" charset="0"/>
                <a:ea typeface="ＭＳ Ｐゴシック" panose="020B0600070205080204" pitchFamily="50" charset="-128"/>
              </a:rPr>
              <a:t>表紙</a:t>
            </a:r>
          </a:p>
        </p:txBody>
      </p:sp>
      <p:sp>
        <p:nvSpPr>
          <p:cNvPr id="2" name="正方形/長方形 1">
            <a:extLst>
              <a:ext uri="{FF2B5EF4-FFF2-40B4-BE49-F238E27FC236}">
                <a16:creationId xmlns:a16="http://schemas.microsoft.com/office/drawing/2014/main" id="{8E523865-89D6-45ED-BF4C-32BBC6DF8427}"/>
              </a:ext>
            </a:extLst>
          </p:cNvPr>
          <p:cNvSpPr/>
          <p:nvPr/>
        </p:nvSpPr>
        <p:spPr bwMode="auto">
          <a:xfrm>
            <a:off x="415925" y="1358899"/>
            <a:ext cx="9074149" cy="1630305"/>
          </a:xfrm>
          <a:prstGeom prst="rect">
            <a:avLst/>
          </a:prstGeom>
          <a:solidFill>
            <a:schemeClr val="accent2"/>
          </a:solidFill>
          <a:ln w="12700" cap="flat" cmpd="sng" algn="ctr">
            <a:no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ロボット実装促進センター　導入実証サポート</a:t>
            </a:r>
            <a:br>
              <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b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a:t>
            </a:r>
            <a:r>
              <a:rPr lang="ja-JP" altLang="en-US" sz="2400">
                <a:solidFill>
                  <a:schemeClr val="bg1"/>
                </a:solidFill>
                <a:latin typeface="Arial" panose="020B0604020202020204" pitchFamily="34" charset="0"/>
                <a:ea typeface="ＭＳ Ｐゴシック" panose="020B0600070205080204" pitchFamily="50" charset="-128"/>
                <a:cs typeface="Arial" panose="020B0604020202020204" pitchFamily="34" charset="0"/>
              </a:rPr>
              <a:t>応募申請書（コンソーシアム募集）＞</a:t>
            </a:r>
            <a:endPar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kumimoji="1" lang="ja-JP" altLang="en-US" dirty="0"/>
              <a:t>６．ロボット等の導入（実装）の計画・構想</a:t>
            </a:r>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今後のロボット等の導入（実装）に向けた検討状況、計画・構想などを記載してください。</a:t>
            </a:r>
            <a:endParaRPr lang="en-US" altLang="ja-JP" sz="1200" b="1" kern="0" dirty="0">
              <a:solidFill>
                <a:schemeClr val="tx1"/>
              </a:solidFill>
            </a:endParaRPr>
          </a:p>
        </p:txBody>
      </p:sp>
      <p:graphicFrame>
        <p:nvGraphicFramePr>
          <p:cNvPr id="7" name="表 3">
            <a:extLst>
              <a:ext uri="{FF2B5EF4-FFF2-40B4-BE49-F238E27FC236}">
                <a16:creationId xmlns:a16="http://schemas.microsoft.com/office/drawing/2014/main" id="{740C660B-C5AE-4DF9-8FC2-37F117083E18}"/>
              </a:ext>
            </a:extLst>
          </p:cNvPr>
          <p:cNvGraphicFramePr>
            <a:graphicFrameLocks noGrp="1"/>
          </p:cNvGraphicFramePr>
          <p:nvPr>
            <p:extLst>
              <p:ext uri="{D42A27DB-BD31-4B8C-83A1-F6EECF244321}">
                <p14:modId xmlns:p14="http://schemas.microsoft.com/office/powerpoint/2010/main" val="32973475"/>
              </p:ext>
            </p:extLst>
          </p:nvPr>
        </p:nvGraphicFramePr>
        <p:xfrm>
          <a:off x="406400" y="1621355"/>
          <a:ext cx="8775700" cy="2468880"/>
        </p:xfrm>
        <a:graphic>
          <a:graphicData uri="http://schemas.openxmlformats.org/drawingml/2006/table">
            <a:tbl>
              <a:tblPr firstCol="1">
                <a:tableStyleId>{21E4AEA4-8DFA-4A89-87EB-49C32662AFE0}</a:tableStyleId>
              </a:tblPr>
              <a:tblGrid>
                <a:gridCol w="1273892">
                  <a:extLst>
                    <a:ext uri="{9D8B030D-6E8A-4147-A177-3AD203B41FA5}">
                      <a16:colId xmlns:a16="http://schemas.microsoft.com/office/drawing/2014/main" val="2600697696"/>
                    </a:ext>
                  </a:extLst>
                </a:gridCol>
                <a:gridCol w="7501808">
                  <a:extLst>
                    <a:ext uri="{9D8B030D-6E8A-4147-A177-3AD203B41FA5}">
                      <a16:colId xmlns:a16="http://schemas.microsoft.com/office/drawing/2014/main" val="3855353946"/>
                    </a:ext>
                  </a:extLst>
                </a:gridCol>
              </a:tblGrid>
              <a:tr h="171027">
                <a:tc>
                  <a:txBody>
                    <a:bodyPr/>
                    <a:lstStyle/>
                    <a:p>
                      <a:r>
                        <a:rPr kumimoji="1" lang="ja-JP" altLang="en-US" sz="1200" dirty="0"/>
                        <a:t>導入（実装）の</a:t>
                      </a:r>
                      <a:endParaRPr kumimoji="1" lang="en-US" altLang="ja-JP" sz="1200" dirty="0"/>
                    </a:p>
                    <a:p>
                      <a:r>
                        <a:rPr kumimoji="1" lang="ja-JP" altLang="en-US" sz="1200" dirty="0"/>
                        <a:t>検討状況</a:t>
                      </a:r>
                      <a:endParaRPr kumimoji="1" lang="en-US" altLang="ja-JP" sz="1200" dirty="0"/>
                    </a:p>
                  </a:txBody>
                  <a:tcPr/>
                </a:tc>
                <a:tc>
                  <a:txBody>
                    <a:bodyPr/>
                    <a:lstStyle/>
                    <a:p>
                      <a:pPr marL="622300" indent="-622300">
                        <a:buFont typeface="Arial" panose="020B0604020202020204" pitchFamily="34" charset="0"/>
                        <a:buNone/>
                      </a:pPr>
                      <a:r>
                        <a:rPr kumimoji="1" lang="ja-JP" altLang="en-US" sz="1200" dirty="0">
                          <a:solidFill>
                            <a:srgbClr val="FF0000"/>
                          </a:solidFill>
                        </a:rPr>
                        <a:t>（記入例） 施設内で業務効率化の検討ワーキングを立ち上げ、現場スタッフから課題のヒアリングを実施。課題の解決に向けた方策の１つとして、ロボットの導入を経営層と協議中。</a:t>
                      </a:r>
                      <a:endParaRPr kumimoji="1" lang="en-US" altLang="ja-JP" sz="1200" dirty="0"/>
                    </a:p>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1667623431"/>
                  </a:ext>
                </a:extLst>
              </a:tr>
              <a:tr h="171027">
                <a:tc>
                  <a:txBody>
                    <a:bodyPr/>
                    <a:lstStyle/>
                    <a:p>
                      <a:r>
                        <a:rPr kumimoji="1" lang="ja-JP" altLang="en-US" sz="1200" dirty="0"/>
                        <a:t>導入（実装）に</a:t>
                      </a:r>
                      <a:endParaRPr kumimoji="1" lang="en-US" altLang="ja-JP" sz="1200" dirty="0"/>
                    </a:p>
                    <a:p>
                      <a:r>
                        <a:rPr kumimoji="1" lang="ja-JP" altLang="en-US" sz="1200" dirty="0"/>
                        <a:t>向けた計画</a:t>
                      </a:r>
                      <a:endParaRPr kumimoji="1" lang="en-US" altLang="ja-JP" sz="1200" dirty="0"/>
                    </a:p>
                    <a:p>
                      <a:r>
                        <a:rPr kumimoji="1" lang="ja-JP" altLang="en-US" sz="1200" dirty="0"/>
                        <a:t>・構想</a:t>
                      </a:r>
                    </a:p>
                  </a:txBody>
                  <a:tcPr/>
                </a:tc>
                <a:tc>
                  <a:txBody>
                    <a:bodyPr/>
                    <a:lstStyle/>
                    <a:p>
                      <a:pPr marL="622300" indent="-622300"/>
                      <a:r>
                        <a:rPr kumimoji="1" lang="ja-JP" altLang="en-US" sz="1200" dirty="0">
                          <a:solidFill>
                            <a:srgbClr val="FF0000"/>
                          </a:solidFill>
                        </a:rPr>
                        <a:t>（記入例） 現在、施設の次期設備投資計画（</a:t>
                      </a:r>
                      <a:r>
                        <a:rPr kumimoji="1" lang="en-US" altLang="ja-JP" sz="1200" dirty="0">
                          <a:solidFill>
                            <a:srgbClr val="FF0000"/>
                          </a:solidFill>
                        </a:rPr>
                        <a:t>XX</a:t>
                      </a:r>
                      <a:r>
                        <a:rPr kumimoji="1" lang="ja-JP" altLang="en-US" sz="1200" dirty="0">
                          <a:solidFill>
                            <a:srgbClr val="FF0000"/>
                          </a:solidFill>
                        </a:rPr>
                        <a:t>年～</a:t>
                      </a:r>
                      <a:r>
                        <a:rPr kumimoji="1" lang="en-US" altLang="ja-JP" sz="1200" dirty="0">
                          <a:solidFill>
                            <a:srgbClr val="FF0000"/>
                          </a:solidFill>
                        </a:rPr>
                        <a:t>XX</a:t>
                      </a:r>
                      <a:r>
                        <a:rPr kumimoji="1" lang="ja-JP" altLang="en-US" sz="1200" dirty="0">
                          <a:solidFill>
                            <a:srgbClr val="FF0000"/>
                          </a:solidFill>
                        </a:rPr>
                        <a:t>年が計画年度）を作成しており、計画には</a:t>
                      </a:r>
                      <a:r>
                        <a:rPr kumimoji="1" lang="en-US" altLang="ja-JP" sz="1200" dirty="0">
                          <a:solidFill>
                            <a:srgbClr val="FF0000"/>
                          </a:solidFill>
                        </a:rPr>
                        <a:t>XX</a:t>
                      </a:r>
                      <a:r>
                        <a:rPr kumimoji="1" lang="ja-JP" altLang="en-US" sz="1200" dirty="0">
                          <a:solidFill>
                            <a:srgbClr val="FF0000"/>
                          </a:solidFill>
                        </a:rPr>
                        <a:t>業務の効率化を掲載予定。そのための設備投資としてロボットの導入についても盛り込む予定。</a:t>
                      </a:r>
                      <a:endParaRPr kumimoji="1" lang="en-US" altLang="ja-JP" sz="1200" dirty="0"/>
                    </a:p>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p>
                  </a:txBody>
                  <a:tcPr/>
                </a:tc>
                <a:extLst>
                  <a:ext uri="{0D108BD9-81ED-4DB2-BD59-A6C34878D82A}">
                    <a16:rowId xmlns:a16="http://schemas.microsoft.com/office/drawing/2014/main" val="2963437166"/>
                  </a:ext>
                </a:extLst>
              </a:tr>
              <a:tr h="171027">
                <a:tc>
                  <a:txBody>
                    <a:bodyPr/>
                    <a:lstStyle/>
                    <a:p>
                      <a:r>
                        <a:rPr kumimoji="1" lang="ja-JP" altLang="en-US" sz="1200" dirty="0"/>
                        <a:t>ロボット等の</a:t>
                      </a:r>
                      <a:endParaRPr kumimoji="1" lang="en-US" altLang="ja-JP" sz="1200" dirty="0"/>
                    </a:p>
                    <a:p>
                      <a:r>
                        <a:rPr kumimoji="1" lang="ja-JP" altLang="en-US" sz="1200" dirty="0"/>
                        <a:t>導入（実装）に</a:t>
                      </a:r>
                      <a:endParaRPr kumimoji="1" lang="en-US" altLang="ja-JP" sz="1200" dirty="0"/>
                    </a:p>
                    <a:p>
                      <a:r>
                        <a:rPr kumimoji="1" lang="ja-JP" altLang="en-US" sz="1200" dirty="0"/>
                        <a:t>関する</a:t>
                      </a:r>
                      <a:endParaRPr kumimoji="1" lang="en-US" altLang="ja-JP" sz="1200" dirty="0"/>
                    </a:p>
                    <a:p>
                      <a:r>
                        <a:rPr kumimoji="1" lang="ja-JP" altLang="en-US" sz="1200" dirty="0"/>
                        <a:t>これまでの実績</a:t>
                      </a:r>
                    </a:p>
                  </a:txBody>
                  <a:tcPr/>
                </a:tc>
                <a:tc>
                  <a:txBody>
                    <a:bodyPr/>
                    <a:lstStyle/>
                    <a:p>
                      <a:pPr marL="622300" indent="-622300"/>
                      <a:r>
                        <a:rPr kumimoji="1" lang="ja-JP" altLang="en-US" sz="1200" dirty="0">
                          <a:solidFill>
                            <a:srgbClr val="FF0000"/>
                          </a:solidFill>
                        </a:rPr>
                        <a:t>（記入例） 当社が管理運営している別の施設（</a:t>
                      </a:r>
                      <a:r>
                        <a:rPr kumimoji="1" lang="en-US" altLang="ja-JP" sz="1200" dirty="0">
                          <a:solidFill>
                            <a:srgbClr val="FF0000"/>
                          </a:solidFill>
                        </a:rPr>
                        <a:t>XXX</a:t>
                      </a:r>
                      <a:r>
                        <a:rPr kumimoji="1" lang="ja-JP" altLang="en-US" sz="1200" dirty="0">
                          <a:solidFill>
                            <a:srgbClr val="FF0000"/>
                          </a:solidFill>
                        </a:rPr>
                        <a:t>）で、</a:t>
                      </a:r>
                      <a:r>
                        <a:rPr kumimoji="1" lang="en-US" altLang="ja-JP" sz="1200" dirty="0">
                          <a:solidFill>
                            <a:srgbClr val="FF0000"/>
                          </a:solidFill>
                        </a:rPr>
                        <a:t>XX</a:t>
                      </a:r>
                      <a:r>
                        <a:rPr kumimoji="1" lang="ja-JP" altLang="en-US" sz="1200" dirty="0">
                          <a:solidFill>
                            <a:srgbClr val="FF0000"/>
                          </a:solidFill>
                        </a:rPr>
                        <a:t>の課題解決のため、</a:t>
                      </a:r>
                      <a:r>
                        <a:rPr kumimoji="1" lang="en-US" altLang="ja-JP" sz="1200" dirty="0">
                          <a:solidFill>
                            <a:srgbClr val="FF0000"/>
                          </a:solidFill>
                        </a:rPr>
                        <a:t>XX</a:t>
                      </a:r>
                      <a:r>
                        <a:rPr kumimoji="1" lang="ja-JP" altLang="en-US" sz="1200" dirty="0">
                          <a:solidFill>
                            <a:srgbClr val="FF0000"/>
                          </a:solidFill>
                        </a:rPr>
                        <a:t>年に</a:t>
                      </a:r>
                      <a:r>
                        <a:rPr kumimoji="1" lang="en-US" altLang="ja-JP" sz="1200" dirty="0">
                          <a:solidFill>
                            <a:srgbClr val="FF0000"/>
                          </a:solidFill>
                        </a:rPr>
                        <a:t>XX</a:t>
                      </a:r>
                      <a:r>
                        <a:rPr kumimoji="1" lang="ja-JP" altLang="en-US" sz="1200" dirty="0">
                          <a:solidFill>
                            <a:srgbClr val="FF0000"/>
                          </a:solidFill>
                        </a:rPr>
                        <a:t>のロボットを</a:t>
                      </a:r>
                      <a:r>
                        <a:rPr kumimoji="1" lang="en-US" altLang="ja-JP" sz="1200" dirty="0">
                          <a:solidFill>
                            <a:srgbClr val="FF0000"/>
                          </a:solidFill>
                        </a:rPr>
                        <a:t>XX</a:t>
                      </a:r>
                      <a:r>
                        <a:rPr kumimoji="1" lang="ja-JP" altLang="en-US" sz="1200" dirty="0">
                          <a:solidFill>
                            <a:srgbClr val="FF0000"/>
                          </a:solidFill>
                        </a:rPr>
                        <a:t>台導入した実績がある</a:t>
                      </a:r>
                      <a:endParaRPr kumimoji="1" lang="en-US" altLang="ja-JP" sz="1200" dirty="0"/>
                    </a:p>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2416194959"/>
                  </a:ext>
                </a:extLst>
              </a:tr>
            </a:tbl>
          </a:graphicData>
        </a:graphic>
      </p:graphicFrame>
      <p:sp>
        <p:nvSpPr>
          <p:cNvPr id="5" name="Rectangle 3">
            <a:extLst>
              <a:ext uri="{FF2B5EF4-FFF2-40B4-BE49-F238E27FC236}">
                <a16:creationId xmlns:a16="http://schemas.microsoft.com/office/drawing/2014/main" id="{76A8B15F-8C71-47A5-8FF0-274DE4F2E3F0}"/>
              </a:ext>
            </a:extLst>
          </p:cNvPr>
          <p:cNvSpPr txBox="1">
            <a:spLocks noChangeArrowheads="1"/>
          </p:cNvSpPr>
          <p:nvPr/>
        </p:nvSpPr>
        <p:spPr bwMode="auto">
          <a:xfrm>
            <a:off x="596899" y="6014117"/>
            <a:ext cx="8503559" cy="1746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複数の施設で応募する場合、いずれの施設に関する記述かわかるように記載してください。</a:t>
            </a:r>
          </a:p>
        </p:txBody>
      </p:sp>
      <p:sp>
        <p:nvSpPr>
          <p:cNvPr id="6" name="テキスト ボックス 5"/>
          <p:cNvSpPr txBox="1"/>
          <p:nvPr/>
        </p:nvSpPr>
        <p:spPr>
          <a:xfrm>
            <a:off x="7665358" y="638268"/>
            <a:ext cx="1869167" cy="380553"/>
          </a:xfrm>
          <a:prstGeom prst="rect">
            <a:avLst/>
          </a:prstGeom>
          <a:solidFill>
            <a:schemeClr val="accent2"/>
          </a:solidFill>
        </p:spPr>
        <p:txBody>
          <a:bodyPr wrap="square" rtlCol="0">
            <a:spAutoFit/>
          </a:bodyPr>
          <a:lstStyle/>
          <a:p>
            <a:r>
              <a:rPr lang="ja-JP" altLang="en-US" sz="1800" b="1" dirty="0">
                <a:solidFill>
                  <a:schemeClr val="bg1"/>
                </a:solidFill>
                <a:latin typeface="+mj-ea"/>
                <a:ea typeface="+mj-ea"/>
                <a:cs typeface="+mj-cs"/>
              </a:rPr>
              <a:t>施設担当</a:t>
            </a:r>
          </a:p>
        </p:txBody>
      </p:sp>
      <p:sp>
        <p:nvSpPr>
          <p:cNvPr id="4" name="正方形/長方形 3">
            <a:extLst>
              <a:ext uri="{FF2B5EF4-FFF2-40B4-BE49-F238E27FC236}">
                <a16:creationId xmlns:a16="http://schemas.microsoft.com/office/drawing/2014/main" id="{A477F3B0-20FF-6358-44E5-D44DD23EED3E}"/>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評価基準</a:t>
            </a:r>
            <a:r>
              <a:rPr kumimoji="1" lang="en-US" altLang="ja-JP" sz="1000" b="0" i="0" u="none" strike="noStrike" cap="none" normalizeH="0" baseline="0" dirty="0">
                <a:ln>
                  <a:noFill/>
                </a:ln>
                <a:solidFill>
                  <a:srgbClr val="000000"/>
                </a:solidFill>
                <a:effectLst/>
                <a:latin typeface="Arial" charset="0"/>
                <a:ea typeface="ＭＳ Ｐゴシック" charset="-128"/>
              </a:rPr>
              <a:t>】①</a:t>
            </a:r>
            <a:r>
              <a:rPr kumimoji="1" lang="ja-JP" altLang="en-US" sz="1000" b="0" i="0" u="none" strike="noStrike" cap="none" normalizeH="0" baseline="0" dirty="0">
                <a:ln>
                  <a:noFill/>
                </a:ln>
                <a:solidFill>
                  <a:srgbClr val="000000"/>
                </a:solidFill>
                <a:effectLst/>
                <a:latin typeface="Arial" charset="0"/>
                <a:ea typeface="ＭＳ Ｐゴシック" charset="-128"/>
              </a:rPr>
              <a:t>取組の有効性 ⑤実装への発展性</a:t>
            </a:r>
          </a:p>
        </p:txBody>
      </p:sp>
    </p:spTree>
    <p:extLst>
      <p:ext uri="{BB962C8B-B14F-4D97-AF65-F5344CB8AC3E}">
        <p14:creationId xmlns:p14="http://schemas.microsoft.com/office/powerpoint/2010/main" val="1216062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8737F5-2FF9-AD14-DA9D-306A0DA8E76B}"/>
              </a:ext>
            </a:extLst>
          </p:cNvPr>
          <p:cNvSpPr>
            <a:spLocks noGrp="1"/>
          </p:cNvSpPr>
          <p:nvPr>
            <p:ph type="title"/>
          </p:nvPr>
        </p:nvSpPr>
        <p:spPr/>
        <p:txBody>
          <a:bodyPr/>
          <a:lstStyle/>
          <a:p>
            <a:r>
              <a:rPr lang="ja-JP" altLang="en-US" dirty="0"/>
              <a:t>７</a:t>
            </a:r>
            <a:r>
              <a:rPr kumimoji="1" lang="ja-JP" altLang="en-US" dirty="0"/>
              <a:t>．導入実証に用いるロボットの概要（１）</a:t>
            </a:r>
          </a:p>
        </p:txBody>
      </p:sp>
      <p:graphicFrame>
        <p:nvGraphicFramePr>
          <p:cNvPr id="3" name="表 4">
            <a:extLst>
              <a:ext uri="{FF2B5EF4-FFF2-40B4-BE49-F238E27FC236}">
                <a16:creationId xmlns:a16="http://schemas.microsoft.com/office/drawing/2014/main" id="{441BCB39-BC3B-0966-E940-1113C3B18B66}"/>
              </a:ext>
            </a:extLst>
          </p:cNvPr>
          <p:cNvGraphicFramePr>
            <a:graphicFrameLocks noGrp="1"/>
          </p:cNvGraphicFramePr>
          <p:nvPr/>
        </p:nvGraphicFramePr>
        <p:xfrm>
          <a:off x="377372" y="1258510"/>
          <a:ext cx="9055001" cy="4900988"/>
        </p:xfrm>
        <a:graphic>
          <a:graphicData uri="http://schemas.openxmlformats.org/drawingml/2006/table">
            <a:tbl>
              <a:tblPr firstCol="1">
                <a:tableStyleId>{21E4AEA4-8DFA-4A89-87EB-49C32662AFE0}</a:tableStyleId>
              </a:tblPr>
              <a:tblGrid>
                <a:gridCol w="774700">
                  <a:extLst>
                    <a:ext uri="{9D8B030D-6E8A-4147-A177-3AD203B41FA5}">
                      <a16:colId xmlns:a16="http://schemas.microsoft.com/office/drawing/2014/main" val="1714642985"/>
                    </a:ext>
                  </a:extLst>
                </a:gridCol>
                <a:gridCol w="1663700">
                  <a:extLst>
                    <a:ext uri="{9D8B030D-6E8A-4147-A177-3AD203B41FA5}">
                      <a16:colId xmlns:a16="http://schemas.microsoft.com/office/drawing/2014/main" val="1956868378"/>
                    </a:ext>
                  </a:extLst>
                </a:gridCol>
                <a:gridCol w="469900">
                  <a:extLst>
                    <a:ext uri="{9D8B030D-6E8A-4147-A177-3AD203B41FA5}">
                      <a16:colId xmlns:a16="http://schemas.microsoft.com/office/drawing/2014/main" val="2585763277"/>
                    </a:ext>
                  </a:extLst>
                </a:gridCol>
                <a:gridCol w="232228">
                  <a:extLst>
                    <a:ext uri="{9D8B030D-6E8A-4147-A177-3AD203B41FA5}">
                      <a16:colId xmlns:a16="http://schemas.microsoft.com/office/drawing/2014/main" val="2210843406"/>
                    </a:ext>
                  </a:extLst>
                </a:gridCol>
                <a:gridCol w="377372">
                  <a:extLst>
                    <a:ext uri="{9D8B030D-6E8A-4147-A177-3AD203B41FA5}">
                      <a16:colId xmlns:a16="http://schemas.microsoft.com/office/drawing/2014/main" val="3297259533"/>
                    </a:ext>
                  </a:extLst>
                </a:gridCol>
                <a:gridCol w="444501">
                  <a:extLst>
                    <a:ext uri="{9D8B030D-6E8A-4147-A177-3AD203B41FA5}">
                      <a16:colId xmlns:a16="http://schemas.microsoft.com/office/drawing/2014/main" val="1110977376"/>
                    </a:ext>
                  </a:extLst>
                </a:gridCol>
                <a:gridCol w="660701">
                  <a:extLst>
                    <a:ext uri="{9D8B030D-6E8A-4147-A177-3AD203B41FA5}">
                      <a16:colId xmlns:a16="http://schemas.microsoft.com/office/drawing/2014/main" val="1572150630"/>
                    </a:ext>
                  </a:extLst>
                </a:gridCol>
                <a:gridCol w="250854">
                  <a:extLst>
                    <a:ext uri="{9D8B030D-6E8A-4147-A177-3AD203B41FA5}">
                      <a16:colId xmlns:a16="http://schemas.microsoft.com/office/drawing/2014/main" val="147576707"/>
                    </a:ext>
                  </a:extLst>
                </a:gridCol>
                <a:gridCol w="404284">
                  <a:extLst>
                    <a:ext uri="{9D8B030D-6E8A-4147-A177-3AD203B41FA5}">
                      <a16:colId xmlns:a16="http://schemas.microsoft.com/office/drawing/2014/main" val="2293272651"/>
                    </a:ext>
                  </a:extLst>
                </a:gridCol>
                <a:gridCol w="568909">
                  <a:extLst>
                    <a:ext uri="{9D8B030D-6E8A-4147-A177-3AD203B41FA5}">
                      <a16:colId xmlns:a16="http://schemas.microsoft.com/office/drawing/2014/main" val="3337795832"/>
                    </a:ext>
                  </a:extLst>
                </a:gridCol>
                <a:gridCol w="478970">
                  <a:extLst>
                    <a:ext uri="{9D8B030D-6E8A-4147-A177-3AD203B41FA5}">
                      <a16:colId xmlns:a16="http://schemas.microsoft.com/office/drawing/2014/main" val="1840026406"/>
                    </a:ext>
                  </a:extLst>
                </a:gridCol>
                <a:gridCol w="563640">
                  <a:extLst>
                    <a:ext uri="{9D8B030D-6E8A-4147-A177-3AD203B41FA5}">
                      <a16:colId xmlns:a16="http://schemas.microsoft.com/office/drawing/2014/main" val="2953822918"/>
                    </a:ext>
                  </a:extLst>
                </a:gridCol>
                <a:gridCol w="223034">
                  <a:extLst>
                    <a:ext uri="{9D8B030D-6E8A-4147-A177-3AD203B41FA5}">
                      <a16:colId xmlns:a16="http://schemas.microsoft.com/office/drawing/2014/main" val="1382781389"/>
                    </a:ext>
                  </a:extLst>
                </a:gridCol>
                <a:gridCol w="427937">
                  <a:extLst>
                    <a:ext uri="{9D8B030D-6E8A-4147-A177-3AD203B41FA5}">
                      <a16:colId xmlns:a16="http://schemas.microsoft.com/office/drawing/2014/main" val="2822892704"/>
                    </a:ext>
                  </a:extLst>
                </a:gridCol>
                <a:gridCol w="781531">
                  <a:extLst>
                    <a:ext uri="{9D8B030D-6E8A-4147-A177-3AD203B41FA5}">
                      <a16:colId xmlns:a16="http://schemas.microsoft.com/office/drawing/2014/main" val="2913209639"/>
                    </a:ext>
                  </a:extLst>
                </a:gridCol>
                <a:gridCol w="145570">
                  <a:extLst>
                    <a:ext uri="{9D8B030D-6E8A-4147-A177-3AD203B41FA5}">
                      <a16:colId xmlns:a16="http://schemas.microsoft.com/office/drawing/2014/main" val="1217512917"/>
                    </a:ext>
                  </a:extLst>
                </a:gridCol>
                <a:gridCol w="587170">
                  <a:extLst>
                    <a:ext uri="{9D8B030D-6E8A-4147-A177-3AD203B41FA5}">
                      <a16:colId xmlns:a16="http://schemas.microsoft.com/office/drawing/2014/main" val="2810764349"/>
                    </a:ext>
                  </a:extLst>
                </a:gridCol>
              </a:tblGrid>
              <a:tr h="290817">
                <a:tc gridSpan="2">
                  <a:txBody>
                    <a:bodyPr/>
                    <a:lstStyle/>
                    <a:p>
                      <a:r>
                        <a:rPr kumimoji="1" lang="ja-JP" altLang="en-US" sz="1200" b="1" dirty="0">
                          <a:solidFill>
                            <a:schemeClr val="bg1"/>
                          </a:solidFill>
                        </a:rPr>
                        <a:t>ロボットの名称 （製品名）</a:t>
                      </a:r>
                    </a:p>
                  </a:txBody>
                  <a:tcPr anchor="ctr"/>
                </a:tc>
                <a:tc hMerge="1">
                  <a:txBody>
                    <a:bodyPr/>
                    <a:lstStyle/>
                    <a:p>
                      <a:endParaRPr kumimoji="1" lang="ja-JP" altLang="en-US"/>
                    </a:p>
                  </a:txBody>
                  <a:tcPr/>
                </a:tc>
                <a:tc gridSpan="2">
                  <a:txBody>
                    <a:bodyPr/>
                    <a:lstStyle/>
                    <a:p>
                      <a:r>
                        <a:rPr kumimoji="1" lang="ja-JP" altLang="en-US" sz="1200" dirty="0"/>
                        <a:t>製品名</a:t>
                      </a:r>
                    </a:p>
                  </a:txBody>
                  <a:tcPr>
                    <a:solidFill>
                      <a:srgbClr val="E8EBF1"/>
                    </a:solidFill>
                  </a:tcPr>
                </a:tc>
                <a:tc hMerge="1">
                  <a:txBody>
                    <a:bodyPr/>
                    <a:lstStyle/>
                    <a:p>
                      <a:endParaRPr kumimoji="1" lang="ja-JP" altLang="en-US"/>
                    </a:p>
                  </a:txBody>
                  <a:tcPr/>
                </a:tc>
                <a:tc gridSpan="13">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26333312"/>
                  </a:ext>
                </a:extLst>
              </a:tr>
              <a:tr h="1454086">
                <a:tc gridSpan="2">
                  <a:txBody>
                    <a:bodyPr/>
                    <a:lstStyle/>
                    <a:p>
                      <a:r>
                        <a:rPr kumimoji="1" lang="ja-JP" altLang="en-US" sz="1200" b="1" dirty="0">
                          <a:solidFill>
                            <a:schemeClr val="bg1"/>
                          </a:solidFill>
                        </a:rPr>
                        <a:t>ロボットの概要・特徴 （</a:t>
                      </a:r>
                      <a:r>
                        <a:rPr kumimoji="1" lang="en-US" altLang="ja-JP" sz="1200" b="1" dirty="0">
                          <a:solidFill>
                            <a:schemeClr val="bg1"/>
                          </a:solidFill>
                        </a:rPr>
                        <a:t>200</a:t>
                      </a:r>
                      <a:r>
                        <a:rPr kumimoji="1" lang="ja-JP" altLang="en-US" sz="1200" b="1" dirty="0">
                          <a:solidFill>
                            <a:schemeClr val="bg1"/>
                          </a:solidFill>
                        </a:rPr>
                        <a:t>字程度）</a:t>
                      </a:r>
                      <a:endParaRPr kumimoji="1" lang="en-US" altLang="ja-JP" sz="1200" b="1" dirty="0">
                        <a:solidFill>
                          <a:schemeClr val="bg1"/>
                        </a:solidFill>
                      </a:endParaRPr>
                    </a:p>
                    <a:p>
                      <a:endParaRPr kumimoji="1" lang="en-US" altLang="ja-JP" sz="1200" b="1" dirty="0">
                        <a:solidFill>
                          <a:schemeClr val="bg1"/>
                        </a:solidFill>
                      </a:endParaRPr>
                    </a:p>
                    <a:p>
                      <a:r>
                        <a:rPr kumimoji="1" lang="en-US" altLang="ja-JP" sz="900" dirty="0"/>
                        <a:t> * </a:t>
                      </a:r>
                      <a:r>
                        <a:rPr kumimoji="1" lang="ja-JP" altLang="en-US" sz="900" dirty="0"/>
                        <a:t> 対象のロボットの概要がか分かるように記載してください</a:t>
                      </a:r>
                      <a:endParaRPr kumimoji="1" lang="ja-JP" altLang="en-US" sz="900" b="1" dirty="0">
                        <a:solidFill>
                          <a:schemeClr val="bg1"/>
                        </a:solidFill>
                      </a:endParaRPr>
                    </a:p>
                  </a:txBody>
                  <a:tcPr anchor="ctr"/>
                </a:tc>
                <a:tc hMerge="1">
                  <a:txBody>
                    <a:bodyPr/>
                    <a:lstStyle/>
                    <a:p>
                      <a:endParaRPr kumimoji="1" lang="ja-JP" altLang="en-US"/>
                    </a:p>
                  </a:txBody>
                  <a:tcPr/>
                </a:tc>
                <a:tc gridSpan="15">
                  <a:txBody>
                    <a:bodyPr/>
                    <a:lstStyle/>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53735272"/>
                  </a:ext>
                </a:extLst>
              </a:tr>
              <a:tr h="290817">
                <a:tc row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ロボットの仕様</a:t>
                      </a:r>
                    </a:p>
                  </a:txBody>
                  <a:tcPr anchor="ctr"/>
                </a:tc>
                <a:tc>
                  <a:txBody>
                    <a:bodyPr/>
                    <a:lstStyle/>
                    <a:p>
                      <a:r>
                        <a:rPr kumimoji="1" lang="ja-JP" altLang="en-US" sz="1200" b="1" kern="1200" dirty="0">
                          <a:solidFill>
                            <a:schemeClr val="bg1"/>
                          </a:solidFill>
                          <a:latin typeface="+mn-lt"/>
                          <a:ea typeface="+mn-ea"/>
                          <a:cs typeface="+mn-cs"/>
                        </a:rPr>
                        <a:t>本体サイズ</a:t>
                      </a:r>
                      <a:endParaRPr kumimoji="1" lang="ja-JP" altLang="en-US" b="1" dirty="0">
                        <a:solidFill>
                          <a:schemeClr val="bg1"/>
                        </a:solidFill>
                      </a:endParaRPr>
                    </a:p>
                  </a:txBody>
                  <a:tcPr anchor="ctr">
                    <a:solidFill>
                      <a:schemeClr val="accent2"/>
                    </a:solidFill>
                  </a:tcPr>
                </a:tc>
                <a:tc>
                  <a:txBody>
                    <a:bodyPr/>
                    <a:lstStyle/>
                    <a:p>
                      <a:pPr algn="r"/>
                      <a:r>
                        <a:rPr kumimoji="1" lang="ja-JP" altLang="en-US" sz="1200" dirty="0"/>
                        <a:t>幅</a:t>
                      </a:r>
                    </a:p>
                  </a:txBody>
                  <a:tcPr/>
                </a:tc>
                <a:tc gridSpan="3">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sz="1200" dirty="0"/>
                    </a:p>
                  </a:txBody>
                  <a:tcPr>
                    <a:solidFill>
                      <a:schemeClr val="accent1">
                        <a:lumMod val="60000"/>
                        <a:lumOff val="40000"/>
                      </a:schemeClr>
                    </a:solidFill>
                  </a:tcPr>
                </a:tc>
                <a:tc>
                  <a:txBody>
                    <a:bodyPr/>
                    <a:lstStyle/>
                    <a:p>
                      <a:r>
                        <a:rPr kumimoji="1" lang="en-US" altLang="ja-JP" sz="1200" dirty="0"/>
                        <a:t>(mm)</a:t>
                      </a:r>
                      <a:endParaRPr kumimoji="1" lang="ja-JP" altLang="en-US" sz="1200" dirty="0"/>
                    </a:p>
                  </a:txBody>
                  <a:tcPr/>
                </a:tc>
                <a:tc gridSpan="2">
                  <a:txBody>
                    <a:bodyPr/>
                    <a:lstStyle/>
                    <a:p>
                      <a:pPr algn="r"/>
                      <a:r>
                        <a:rPr kumimoji="1" lang="ja-JP" altLang="en-US" sz="1200" dirty="0"/>
                        <a:t>長さ</a:t>
                      </a:r>
                    </a:p>
                  </a:txBody>
                  <a:tcPr/>
                </a:tc>
                <a:tc hMerge="1">
                  <a:txBody>
                    <a:bodyPr/>
                    <a:lstStyle/>
                    <a:p>
                      <a:pPr algn="r"/>
                      <a:endParaRPr kumimoji="1" lang="ja-JP" altLang="en-US" sz="1200" dirty="0"/>
                    </a:p>
                  </a:txBody>
                  <a:tcPr/>
                </a:tc>
                <a:tc gridSpan="2">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a:txBody>
                    <a:bodyPr/>
                    <a:lstStyle/>
                    <a:p>
                      <a:r>
                        <a:rPr kumimoji="1" lang="en-US" altLang="ja-JP" sz="1200" dirty="0"/>
                        <a:t>(mm)</a:t>
                      </a:r>
                      <a:endParaRPr kumimoji="1" lang="ja-JP" altLang="en-US" sz="1200" dirty="0"/>
                    </a:p>
                  </a:txBody>
                  <a:tcPr/>
                </a:tc>
                <a:tc gridSpan="2">
                  <a:txBody>
                    <a:bodyPr/>
                    <a:lstStyle/>
                    <a:p>
                      <a:pPr algn="r"/>
                      <a:r>
                        <a:rPr kumimoji="1" lang="ja-JP" altLang="en-US" sz="1200" dirty="0"/>
                        <a:t>高さ</a:t>
                      </a:r>
                    </a:p>
                  </a:txBody>
                  <a:tcPr/>
                </a:tc>
                <a:tc hMerge="1">
                  <a:txBody>
                    <a:bodyPr/>
                    <a:lstStyle/>
                    <a:p>
                      <a:endParaRPr kumimoji="1" lang="ja-JP" altLang="en-US"/>
                    </a:p>
                  </a:txBody>
                  <a:tcPr/>
                </a:tc>
                <a:tc gridSpan="2">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sz="1200" dirty="0"/>
                    </a:p>
                  </a:txBody>
                  <a:tcPr>
                    <a:solidFill>
                      <a:schemeClr val="accent1">
                        <a:lumMod val="60000"/>
                        <a:lumOff val="40000"/>
                      </a:schemeClr>
                    </a:solidFill>
                  </a:tcPr>
                </a:tc>
                <a:tc>
                  <a:txBody>
                    <a:bodyPr/>
                    <a:lstStyle/>
                    <a:p>
                      <a:r>
                        <a:rPr kumimoji="1" lang="en-US" altLang="ja-JP" sz="1200" dirty="0"/>
                        <a:t>(mm)</a:t>
                      </a:r>
                      <a:endParaRPr kumimoji="1" lang="ja-JP" altLang="en-US" sz="1200" dirty="0"/>
                    </a:p>
                  </a:txBody>
                  <a:tcPr/>
                </a:tc>
                <a:extLst>
                  <a:ext uri="{0D108BD9-81ED-4DB2-BD59-A6C34878D82A}">
                    <a16:rowId xmlns:a16="http://schemas.microsoft.com/office/drawing/2014/main" val="3265541365"/>
                  </a:ext>
                </a:extLst>
              </a:tr>
              <a:tr h="290817">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a:tc>
                <a:tc>
                  <a:txBody>
                    <a:bodyPr/>
                    <a:lstStyle/>
                    <a:p>
                      <a:r>
                        <a:rPr kumimoji="1" lang="ja-JP" altLang="en-US" sz="1200" b="1" kern="1200" dirty="0">
                          <a:solidFill>
                            <a:schemeClr val="bg1"/>
                          </a:solidFill>
                          <a:latin typeface="+mn-lt"/>
                          <a:ea typeface="+mn-ea"/>
                          <a:cs typeface="+mn-cs"/>
                        </a:rPr>
                        <a:t>重量</a:t>
                      </a:r>
                      <a:endParaRPr kumimoji="1" lang="ja-JP" altLang="en-US" sz="1200" b="1" dirty="0">
                        <a:solidFill>
                          <a:schemeClr val="bg1"/>
                        </a:solidFill>
                      </a:endParaRPr>
                    </a:p>
                  </a:txBody>
                  <a:tcPr anchor="ctr">
                    <a:solidFill>
                      <a:schemeClr val="accent2"/>
                    </a:solidFill>
                  </a:tcPr>
                </a:tc>
                <a:tc gridSpan="4">
                  <a:txBody>
                    <a:bodyPr/>
                    <a:lstStyle/>
                    <a:p>
                      <a:r>
                        <a:rPr kumimoji="1" lang="ja-JP" altLang="en-US" sz="1200" dirty="0"/>
                        <a:t>　　　　　　　　　</a:t>
                      </a:r>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200" dirty="0"/>
                    </a:p>
                  </a:txBody>
                  <a:tcPr>
                    <a:solidFill>
                      <a:schemeClr val="accent1">
                        <a:lumMod val="60000"/>
                        <a:lumOff val="40000"/>
                      </a:schemeClr>
                    </a:solidFill>
                  </a:tcPr>
                </a:tc>
                <a:tc gridSpan="11">
                  <a:txBody>
                    <a:bodyPr/>
                    <a:lstStyle/>
                    <a:p>
                      <a:r>
                        <a:rPr kumimoji="1" lang="ja-JP" altLang="en-US" sz="1200"/>
                        <a:t>（</a:t>
                      </a:r>
                      <a:r>
                        <a:rPr kumimoji="1" lang="en-US" altLang="ja-JP" sz="1200" dirty="0"/>
                        <a:t>kg</a:t>
                      </a:r>
                      <a:r>
                        <a:rPr kumimoji="1" lang="ja-JP" altLang="en-US" sz="1200"/>
                        <a:t>）　　</a:t>
                      </a:r>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5376110"/>
                  </a:ext>
                </a:extLst>
              </a:tr>
              <a:tr h="290817">
                <a:tc vMerge="1">
                  <a:txBody>
                    <a:bodyPr/>
                    <a:lstStyle/>
                    <a:p>
                      <a:endParaRPr kumimoji="1" lang="ja-JP" altLang="en-US" sz="1200" b="1" dirty="0">
                        <a:solidFill>
                          <a:schemeClr val="bg1"/>
                        </a:solidFill>
                      </a:endParaRPr>
                    </a:p>
                  </a:txBody>
                  <a:tcPr/>
                </a:tc>
                <a:tc>
                  <a:txBody>
                    <a:bodyPr/>
                    <a:lstStyle/>
                    <a:p>
                      <a:r>
                        <a:rPr kumimoji="1" lang="ja-JP" altLang="en-US" sz="1200" b="1" kern="1200" dirty="0">
                          <a:solidFill>
                            <a:schemeClr val="bg1"/>
                          </a:solidFill>
                          <a:latin typeface="+mn-lt"/>
                          <a:ea typeface="+mn-ea"/>
                          <a:cs typeface="+mn-cs"/>
                        </a:rPr>
                        <a:t>平均速度</a:t>
                      </a:r>
                      <a:endParaRPr kumimoji="1" lang="ja-JP" altLang="en-US" sz="1200" b="1" dirty="0">
                        <a:solidFill>
                          <a:schemeClr val="bg1"/>
                        </a:solidFill>
                      </a:endParaRPr>
                    </a:p>
                  </a:txBody>
                  <a:tcPr anchor="ctr">
                    <a:solidFill>
                      <a:schemeClr val="accent2"/>
                    </a:solidFill>
                  </a:tcPr>
                </a:tc>
                <a:tc gridSpan="4">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200" dirty="0"/>
                    </a:p>
                  </a:txBody>
                  <a:tcPr>
                    <a:solidFill>
                      <a:schemeClr val="accent1">
                        <a:lumMod val="60000"/>
                        <a:lumOff val="40000"/>
                      </a:schemeClr>
                    </a:solidFill>
                  </a:tcPr>
                </a:tc>
                <a:tc gridSpan="11">
                  <a:txBody>
                    <a:bodyPr/>
                    <a:lstStyle/>
                    <a:p>
                      <a:r>
                        <a:rPr kumimoji="1" lang="ja-JP" altLang="en-US" sz="1200" dirty="0"/>
                        <a:t>（</a:t>
                      </a:r>
                      <a:r>
                        <a:rPr kumimoji="1" lang="en-US" altLang="ja-JP" sz="1200" dirty="0"/>
                        <a:t>Km/h</a:t>
                      </a:r>
                      <a:r>
                        <a:rPr kumimoji="1" lang="ja-JP" altLang="en-US" sz="1200" dirty="0"/>
                        <a:t>）　　</a:t>
                      </a:r>
                      <a:r>
                        <a:rPr kumimoji="1" lang="en-US" altLang="ja-JP" sz="1200" dirty="0"/>
                        <a:t>※</a:t>
                      </a:r>
                      <a:r>
                        <a:rPr kumimoji="1" lang="ja-JP" altLang="en-US" sz="1200" dirty="0"/>
                        <a:t>ロボットが走行する場合のみ記載</a:t>
                      </a:r>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17248998"/>
                  </a:ext>
                </a:extLst>
              </a:tr>
              <a:tr h="290817">
                <a:tc vMerge="1">
                  <a:txBody>
                    <a:bodyPr/>
                    <a:lstStyle/>
                    <a:p>
                      <a:endParaRPr kumimoji="1" lang="ja-JP" altLang="en-US" sz="1200" b="1" dirty="0">
                        <a:solidFill>
                          <a:schemeClr val="bg1"/>
                        </a:solidFill>
                      </a:endParaRPr>
                    </a:p>
                  </a:txBody>
                  <a:tcPr/>
                </a:tc>
                <a:tc>
                  <a:txBody>
                    <a:bodyPr/>
                    <a:lstStyle/>
                    <a:p>
                      <a:r>
                        <a:rPr kumimoji="1" lang="ja-JP" altLang="en-US" sz="1200" b="1" dirty="0">
                          <a:solidFill>
                            <a:schemeClr val="bg1"/>
                          </a:solidFill>
                        </a:rPr>
                        <a:t>最少旋回半径</a:t>
                      </a:r>
                    </a:p>
                  </a:txBody>
                  <a:tcPr anchor="ctr">
                    <a:solidFill>
                      <a:schemeClr val="accent2"/>
                    </a:solidFill>
                  </a:tcPr>
                </a:tc>
                <a:tc gridSpan="4">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200" dirty="0"/>
                    </a:p>
                  </a:txBody>
                  <a:tcPr>
                    <a:solidFill>
                      <a:schemeClr val="accent1">
                        <a:lumMod val="60000"/>
                        <a:lumOff val="40000"/>
                      </a:schemeClr>
                    </a:solidFill>
                  </a:tcPr>
                </a:tc>
                <a:tc gridSpan="11">
                  <a:txBody>
                    <a:bodyPr/>
                    <a:lstStyle/>
                    <a:p>
                      <a:r>
                        <a:rPr kumimoji="1" lang="ja-JP" altLang="en-US" sz="1200"/>
                        <a:t>（</a:t>
                      </a:r>
                      <a:r>
                        <a:rPr kumimoji="1" lang="en-US" altLang="ja-JP" sz="1200" dirty="0"/>
                        <a:t>cm</a:t>
                      </a:r>
                      <a:r>
                        <a:rPr kumimoji="1" lang="ja-JP" altLang="en-US" sz="1200"/>
                        <a:t>）　　　 </a:t>
                      </a:r>
                      <a:r>
                        <a:rPr kumimoji="1" lang="en-US" altLang="ja-JP" sz="1200" dirty="0"/>
                        <a:t>※</a:t>
                      </a:r>
                      <a:r>
                        <a:rPr kumimoji="1" lang="ja-JP" altLang="en-US" sz="1200"/>
                        <a:t>ロボットが走行する場合のみ記載</a:t>
                      </a:r>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35696206"/>
                  </a:ext>
                </a:extLst>
              </a:tr>
              <a:tr h="290817">
                <a:tc vMerge="1">
                  <a:txBody>
                    <a:bodyPr/>
                    <a:lstStyle/>
                    <a:p>
                      <a:endParaRPr kumimoji="1" lang="ja-JP" altLang="en-US" sz="1200" b="1" dirty="0">
                        <a:solidFill>
                          <a:schemeClr val="bg1"/>
                        </a:solidFill>
                      </a:endParaRPr>
                    </a:p>
                  </a:txBody>
                  <a:tcPr/>
                </a:tc>
                <a:tc>
                  <a:txBody>
                    <a:bodyPr/>
                    <a:lstStyle/>
                    <a:p>
                      <a:r>
                        <a:rPr kumimoji="1" lang="ja-JP" altLang="en-US" sz="1200" b="1" dirty="0">
                          <a:solidFill>
                            <a:schemeClr val="bg1"/>
                          </a:solidFill>
                        </a:rPr>
                        <a:t>最大積載量</a:t>
                      </a:r>
                    </a:p>
                  </a:txBody>
                  <a:tcPr anchor="ctr">
                    <a:solidFill>
                      <a:schemeClr val="accent2"/>
                    </a:solidFill>
                  </a:tcPr>
                </a:tc>
                <a:tc gridSpan="4">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200" dirty="0"/>
                    </a:p>
                  </a:txBody>
                  <a:tcPr>
                    <a:solidFill>
                      <a:schemeClr val="accent1">
                        <a:lumMod val="60000"/>
                        <a:lumOff val="40000"/>
                      </a:schemeClr>
                    </a:solidFill>
                  </a:tcPr>
                </a:tc>
                <a:tc gridSpan="11">
                  <a:txBody>
                    <a:bodyPr/>
                    <a:lstStyle/>
                    <a:p>
                      <a:r>
                        <a:rPr kumimoji="1" lang="ja-JP" altLang="en-US" sz="1200" dirty="0"/>
                        <a:t>（</a:t>
                      </a:r>
                      <a:r>
                        <a:rPr kumimoji="1" lang="en-US" altLang="ja-JP" sz="1200" dirty="0"/>
                        <a:t>kg</a:t>
                      </a:r>
                      <a:r>
                        <a:rPr kumimoji="1" lang="ja-JP" altLang="en-US" sz="1200" dirty="0"/>
                        <a:t>）　　　　</a:t>
                      </a:r>
                      <a:r>
                        <a:rPr kumimoji="1" lang="en-US" altLang="ja-JP" sz="1200" dirty="0"/>
                        <a:t>※</a:t>
                      </a:r>
                      <a:r>
                        <a:rPr kumimoji="1" lang="ja-JP" altLang="en-US" sz="1200" dirty="0"/>
                        <a:t>ロボットが貨物等を搭載する場合のみ記載</a:t>
                      </a:r>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51782015"/>
                  </a:ext>
                </a:extLst>
              </a:tr>
              <a:tr h="663166">
                <a:tc vMerge="1">
                  <a:txBody>
                    <a:bodyPr/>
                    <a:lstStyle/>
                    <a:p>
                      <a:endParaRPr kumimoji="1" lang="ja-JP" altLang="en-US" sz="1200" b="1" dirty="0">
                        <a:solidFill>
                          <a:schemeClr val="bg1"/>
                        </a:solidFill>
                      </a:endParaRPr>
                    </a:p>
                  </a:txBody>
                  <a:tcPr/>
                </a:tc>
                <a:tc rowSpan="2">
                  <a:txBody>
                    <a:bodyPr/>
                    <a:lstStyle/>
                    <a:p>
                      <a:r>
                        <a:rPr kumimoji="1" lang="ja-JP" altLang="en-US" sz="1200" b="1" dirty="0">
                          <a:solidFill>
                            <a:schemeClr val="bg1"/>
                          </a:solidFill>
                        </a:rPr>
                        <a:t>動力源・電源</a:t>
                      </a:r>
                      <a:endParaRPr kumimoji="1" lang="en-US" altLang="ja-JP" sz="1200" b="1" dirty="0">
                        <a:solidFill>
                          <a:schemeClr val="bg1"/>
                        </a:solidFill>
                      </a:endParaRPr>
                    </a:p>
                  </a:txBody>
                  <a:tcPr anchor="ctr">
                    <a:solidFill>
                      <a:schemeClr val="accent2"/>
                    </a:solidFill>
                  </a:tcPr>
                </a:tc>
                <a:tc gridSpan="15">
                  <a:txBody>
                    <a:bodyPr/>
                    <a:lstStyle/>
                    <a:p>
                      <a:endParaRPr kumimoji="1" lang="ja-JP" altLang="en-US" sz="1200" dirty="0"/>
                    </a:p>
                  </a:txBody>
                  <a:tcPr>
                    <a:solidFill>
                      <a:schemeClr val="accent1">
                        <a:lumMod val="60000"/>
                        <a:lumOff val="40000"/>
                      </a:schemeClr>
                    </a:solidFill>
                  </a:tcPr>
                </a:tc>
                <a:tc hMerge="1">
                  <a:txBody>
                    <a:bodyPr/>
                    <a:lstStyle/>
                    <a:p>
                      <a:r>
                        <a:rPr kumimoji="1" lang="ja-JP" altLang="en-US" sz="1200" dirty="0"/>
                        <a:t>コンセント（常時接続）</a:t>
                      </a: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200" dirty="0"/>
                    </a:p>
                  </a:txBody>
                  <a:tcPr/>
                </a:tc>
                <a:tc hMerge="1">
                  <a:txBody>
                    <a:bodyPr/>
                    <a:lstStyle/>
                    <a:p>
                      <a:pPr algn="r"/>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r>
                        <a:rPr kumimoji="1" lang="ja-JP" altLang="en-US" sz="1200" dirty="0"/>
                        <a:t>充電</a:t>
                      </a:r>
                    </a:p>
                  </a:txBody>
                  <a:tcPr/>
                </a:tc>
                <a:tc hMerge="1">
                  <a:txBody>
                    <a:bodyPr/>
                    <a:lstStyle/>
                    <a:p>
                      <a:endParaRPr kumimoji="1" lang="ja-JP" altLang="en-US"/>
                    </a:p>
                  </a:txBody>
                  <a:tcPr/>
                </a:tc>
                <a:tc hMerge="1">
                  <a:txBody>
                    <a:bodyPr/>
                    <a:lstStyle/>
                    <a:p>
                      <a:endParaRPr kumimoji="1" lang="ja-JP" altLang="en-US" sz="1200" dirty="0"/>
                    </a:p>
                  </a:txBody>
                  <a:tcPr/>
                </a:tc>
                <a:tc hMerge="1">
                  <a:txBody>
                    <a:bodyPr/>
                    <a:lstStyle/>
                    <a:p>
                      <a:pPr algn="r"/>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r>
                        <a:rPr kumimoji="1" lang="ja-JP" altLang="en-US" sz="1200" dirty="0"/>
                        <a:t>その他</a:t>
                      </a:r>
                    </a:p>
                  </a:txBody>
                  <a:tcPr/>
                </a:tc>
                <a:tc hMerge="1">
                  <a:txBody>
                    <a:bodyPr/>
                    <a:lstStyle/>
                    <a:p>
                      <a:endParaRPr kumimoji="1" lang="ja-JP" altLang="en-US"/>
                    </a:p>
                  </a:txBody>
                  <a:tcPr/>
                </a:tc>
                <a:tc hMerge="1">
                  <a:txBody>
                    <a:bodyPr/>
                    <a:lstStyle/>
                    <a:p>
                      <a:endParaRPr kumimoji="1" lang="ja-JP" altLang="en-US" sz="1200" dirty="0"/>
                    </a:p>
                  </a:txBody>
                  <a:tcPr/>
                </a:tc>
                <a:extLst>
                  <a:ext uri="{0D108BD9-81ED-4DB2-BD59-A6C34878D82A}">
                    <a16:rowId xmlns:a16="http://schemas.microsoft.com/office/drawing/2014/main" val="2005676686"/>
                  </a:ext>
                </a:extLst>
              </a:tr>
              <a:tr h="290817">
                <a:tc vMerge="1">
                  <a:txBody>
                    <a:bodyPr/>
                    <a:lstStyle/>
                    <a:p>
                      <a:endParaRPr kumimoji="1" lang="ja-JP" altLang="en-US"/>
                    </a:p>
                  </a:txBody>
                  <a:tcPr/>
                </a:tc>
                <a:tc vMerge="1">
                  <a:txBody>
                    <a:bodyPr/>
                    <a:lstStyle/>
                    <a:p>
                      <a:endParaRPr kumimoji="1" lang="en-US" altLang="ja-JP" sz="1200" b="1" dirty="0">
                        <a:solidFill>
                          <a:schemeClr val="bg1"/>
                        </a:solidFill>
                      </a:endParaRPr>
                    </a:p>
                  </a:txBody>
                  <a:tcPr>
                    <a:solidFill>
                      <a:schemeClr val="accent2"/>
                    </a:solidFill>
                  </a:tcPr>
                </a:tc>
                <a:tc gridSpan="3">
                  <a:txBody>
                    <a:bodyPr/>
                    <a:lstStyle/>
                    <a:p>
                      <a:r>
                        <a:rPr kumimoji="1" lang="ja-JP" altLang="en-US" sz="1200" dirty="0"/>
                        <a:t>充電時間</a:t>
                      </a:r>
                    </a:p>
                  </a:txBody>
                  <a:tcPr>
                    <a:solidFill>
                      <a:srgbClr val="E8EBF1"/>
                    </a:solidFill>
                  </a:tcPr>
                </a:tc>
                <a:tc hMerge="1">
                  <a:txBody>
                    <a:bodyPr/>
                    <a:lstStyle/>
                    <a:p>
                      <a:endParaRPr kumimoji="1" lang="ja-JP" altLang="en-US"/>
                    </a:p>
                  </a:txBody>
                  <a:tcPr/>
                </a:tc>
                <a:tc hMerge="1">
                  <a:txBody>
                    <a:bodyPr/>
                    <a:lstStyle/>
                    <a:p>
                      <a:endParaRPr kumimoji="1" lang="ja-JP" altLang="en-US" sz="1200" dirty="0"/>
                    </a:p>
                  </a:txBody>
                  <a:tcPr>
                    <a:solidFill>
                      <a:srgbClr val="E8EBF1"/>
                    </a:solidFill>
                  </a:tcPr>
                </a:tc>
                <a:tc gridSpan="3">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gridSpan="2">
                  <a:txBody>
                    <a:bodyPr/>
                    <a:lstStyle/>
                    <a:p>
                      <a:r>
                        <a:rPr kumimoji="1" lang="en-US" altLang="ja-JP" sz="1200" dirty="0"/>
                        <a:t>(</a:t>
                      </a:r>
                      <a:r>
                        <a:rPr kumimoji="1" lang="ja-JP" altLang="en-US" sz="1200" dirty="0"/>
                        <a:t>時間</a:t>
                      </a:r>
                      <a:r>
                        <a:rPr kumimoji="1" lang="en-US" altLang="ja-JP" sz="1200" dirty="0"/>
                        <a:t>)</a:t>
                      </a:r>
                      <a:endParaRPr kumimoji="1" lang="ja-JP" altLang="en-US" sz="1200" dirty="0"/>
                    </a:p>
                  </a:txBody>
                  <a:tcPr>
                    <a:solidFill>
                      <a:srgbClr val="E8EBF1"/>
                    </a:solidFill>
                  </a:tcPr>
                </a:tc>
                <a:tc hMerge="1">
                  <a:txBody>
                    <a:bodyPr/>
                    <a:lstStyle/>
                    <a:p>
                      <a:r>
                        <a:rPr kumimoji="1" lang="ja-JP" altLang="en-US" sz="1200" dirty="0"/>
                        <a:t>時間</a:t>
                      </a:r>
                    </a:p>
                  </a:txBody>
                  <a:tcPr>
                    <a:solidFill>
                      <a:schemeClr val="accent1">
                        <a:lumMod val="60000"/>
                        <a:lumOff val="40000"/>
                      </a:schemeClr>
                    </a:solidFill>
                  </a:tcPr>
                </a:tc>
                <a:tc gridSpan="3">
                  <a:txBody>
                    <a:bodyPr/>
                    <a:lstStyle/>
                    <a:p>
                      <a:r>
                        <a:rPr kumimoji="1" lang="ja-JP" altLang="en-US" sz="1200" dirty="0"/>
                        <a:t>連続使用時間</a:t>
                      </a:r>
                    </a:p>
                  </a:txBody>
                  <a:tcPr>
                    <a:solidFill>
                      <a:srgbClr val="E8EBF1"/>
                    </a:solidFill>
                  </a:tcPr>
                </a:tc>
                <a:tc hMerge="1">
                  <a:txBody>
                    <a:bodyPr/>
                    <a:lstStyle/>
                    <a:p>
                      <a:endParaRPr kumimoji="1" lang="ja-JP" altLang="en-US"/>
                    </a:p>
                  </a:txBody>
                  <a:tcPr/>
                </a:tc>
                <a:tc hMerge="1">
                  <a:txBody>
                    <a:bodyPr/>
                    <a:lstStyle/>
                    <a:p>
                      <a:endParaRPr kumimoji="1" lang="ja-JP" altLang="en-US"/>
                    </a:p>
                  </a:txBody>
                  <a:tcPr/>
                </a:tc>
                <a:tc gridSpan="2">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gridSpan="2">
                  <a:txBody>
                    <a:bodyPr/>
                    <a:lstStyle/>
                    <a:p>
                      <a:r>
                        <a:rPr kumimoji="1" lang="en-US" altLang="ja-JP" sz="1200" dirty="0"/>
                        <a:t>(</a:t>
                      </a:r>
                      <a:r>
                        <a:rPr kumimoji="1" lang="ja-JP" altLang="en-US" sz="1200" dirty="0"/>
                        <a:t>分</a:t>
                      </a:r>
                      <a:r>
                        <a:rPr kumimoji="1" lang="en-US" altLang="ja-JP" sz="1200" dirty="0"/>
                        <a:t>)</a:t>
                      </a:r>
                      <a:endParaRPr kumimoji="1" lang="ja-JP" altLang="en-US" sz="1200" dirty="0"/>
                    </a:p>
                  </a:txBody>
                  <a:tcPr>
                    <a:solidFill>
                      <a:srgbClr val="E8EBF1"/>
                    </a:solidFill>
                  </a:tcPr>
                </a:tc>
                <a:tc hMerge="1">
                  <a:txBody>
                    <a:bodyPr/>
                    <a:lstStyle/>
                    <a:p>
                      <a:r>
                        <a:rPr kumimoji="1" lang="en-US" altLang="ja-JP" sz="1200" dirty="0"/>
                        <a:t>(</a:t>
                      </a:r>
                      <a:r>
                        <a:rPr kumimoji="1" lang="ja-JP" altLang="en-US" sz="1200" dirty="0"/>
                        <a:t>分</a:t>
                      </a:r>
                      <a:r>
                        <a:rPr kumimoji="1" lang="en-US" altLang="ja-JP" sz="1200" dirty="0"/>
                        <a:t>)</a:t>
                      </a:r>
                      <a:endParaRPr kumimoji="1" lang="ja-JP" altLang="en-US" dirty="0"/>
                    </a:p>
                  </a:txBody>
                  <a:tcPr>
                    <a:solidFill>
                      <a:srgbClr val="E8EBF1"/>
                    </a:solidFill>
                  </a:tcPr>
                </a:tc>
                <a:extLst>
                  <a:ext uri="{0D108BD9-81ED-4DB2-BD59-A6C34878D82A}">
                    <a16:rowId xmlns:a16="http://schemas.microsoft.com/office/drawing/2014/main" val="4073096577"/>
                  </a:ext>
                </a:extLst>
              </a:tr>
              <a:tr h="290817">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rPr>
                        <a:t>充電機（充電ステーション）の大きさ</a:t>
                      </a:r>
                    </a:p>
                  </a:txBody>
                  <a:tcPr anchor="ctr">
                    <a:solidFill>
                      <a:schemeClr val="accent2"/>
                    </a:solidFill>
                  </a:tcPr>
                </a:tc>
                <a:tc>
                  <a:txBody>
                    <a:bodyPr/>
                    <a:lstStyle/>
                    <a:p>
                      <a:pPr algn="r"/>
                      <a:r>
                        <a:rPr kumimoji="1" lang="ja-JP" altLang="en-US" sz="1200" dirty="0"/>
                        <a:t>幅</a:t>
                      </a:r>
                    </a:p>
                  </a:txBody>
                  <a:tcPr>
                    <a:solidFill>
                      <a:srgbClr val="E8EBF1"/>
                    </a:solidFill>
                  </a:tcPr>
                </a:tc>
                <a:tc gridSpan="3">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sz="1200" dirty="0"/>
                    </a:p>
                  </a:txBody>
                  <a:tcPr/>
                </a:tc>
                <a:tc>
                  <a:txBody>
                    <a:bodyPr/>
                    <a:lstStyle/>
                    <a:p>
                      <a:r>
                        <a:rPr kumimoji="1" lang="en-US" altLang="ja-JP" sz="1200" dirty="0"/>
                        <a:t>(mm)</a:t>
                      </a:r>
                      <a:endParaRPr kumimoji="1" lang="ja-JP" altLang="en-US" sz="1200" dirty="0"/>
                    </a:p>
                  </a:txBody>
                  <a:tcPr/>
                </a:tc>
                <a:tc gridSpan="2">
                  <a:txBody>
                    <a:bodyPr/>
                    <a:lstStyle/>
                    <a:p>
                      <a:pPr algn="r"/>
                      <a:r>
                        <a:rPr kumimoji="1" lang="ja-JP" altLang="en-US" sz="1200" dirty="0"/>
                        <a:t>長さ</a:t>
                      </a:r>
                    </a:p>
                  </a:txBody>
                  <a:tcPr/>
                </a:tc>
                <a:tc hMerge="1">
                  <a:txBody>
                    <a:bodyPr/>
                    <a:lstStyle/>
                    <a:p>
                      <a:pPr algn="r"/>
                      <a:endParaRPr kumimoji="1" lang="ja-JP" altLang="en-US" sz="1200" dirty="0"/>
                    </a:p>
                  </a:txBody>
                  <a:tcPr/>
                </a:tc>
                <a:tc gridSpan="2">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dirty="0"/>
                    </a:p>
                  </a:txBody>
                  <a:tcPr/>
                </a:tc>
                <a:tc>
                  <a:txBody>
                    <a:bodyPr/>
                    <a:lstStyle/>
                    <a:p>
                      <a:r>
                        <a:rPr kumimoji="1" lang="en-US" altLang="ja-JP" sz="1200" dirty="0"/>
                        <a:t>(mm)</a:t>
                      </a:r>
                      <a:endParaRPr kumimoji="1" lang="ja-JP" altLang="en-US" sz="1200" dirty="0"/>
                    </a:p>
                  </a:txBody>
                  <a:tcPr/>
                </a:tc>
                <a:tc gridSpan="5">
                  <a:txBody>
                    <a:bodyPr/>
                    <a:lstStyle/>
                    <a:p>
                      <a:pPr algn="r"/>
                      <a:endParaRPr kumimoji="1" lang="ja-JP" altLang="en-US" sz="1200" dirty="0"/>
                    </a:p>
                  </a:txBody>
                  <a:tcPr/>
                </a:tc>
                <a:tc hMerge="1">
                  <a:txBody>
                    <a:bodyPr/>
                    <a:lstStyle/>
                    <a:p>
                      <a:endParaRPr kumimoji="1" lang="ja-JP" altLang="en-US"/>
                    </a:p>
                  </a:txBody>
                  <a:tcPr/>
                </a:tc>
                <a:tc hMerge="1">
                  <a:txBody>
                    <a:bodyPr/>
                    <a:lstStyle/>
                    <a:p>
                      <a:endParaRPr kumimoji="1" lang="ja-JP" altLang="en-US" sz="1200" dirty="0"/>
                    </a:p>
                  </a:txBody>
                  <a:tcPr/>
                </a:tc>
                <a:tc hMerge="1">
                  <a:txBody>
                    <a:bodyPr/>
                    <a:lstStyle/>
                    <a:p>
                      <a:endParaRPr kumimoji="1" lang="ja-JP" altLang="en-US" sz="1200" dirty="0"/>
                    </a:p>
                  </a:txBody>
                  <a:tcPr/>
                </a:tc>
                <a:tc hMerge="1">
                  <a:txBody>
                    <a:bodyPr/>
                    <a:lstStyle/>
                    <a:p>
                      <a:r>
                        <a:rPr kumimoji="1" lang="en-US" altLang="ja-JP" sz="1200" dirty="0"/>
                        <a:t>(mm)</a:t>
                      </a:r>
                      <a:endParaRPr kumimoji="1" lang="ja-JP" altLang="en-US" sz="1200" dirty="0"/>
                    </a:p>
                  </a:txBody>
                  <a:tcPr/>
                </a:tc>
                <a:extLst>
                  <a:ext uri="{0D108BD9-81ED-4DB2-BD59-A6C34878D82A}">
                    <a16:rowId xmlns:a16="http://schemas.microsoft.com/office/drawing/2014/main" val="4197035641"/>
                  </a:ext>
                </a:extLst>
              </a:tr>
              <a:tr h="290817">
                <a:tc vMerge="1">
                  <a:txBody>
                    <a:bodyPr/>
                    <a:lstStyle/>
                    <a:p>
                      <a:endParaRPr kumimoji="1" lang="ja-JP" altLang="en-US" sz="1200" b="1" dirty="0">
                        <a:solidFill>
                          <a:schemeClr val="bg1"/>
                        </a:solidFill>
                      </a:endParaRPr>
                    </a:p>
                  </a:txBody>
                  <a:tcPr/>
                </a:tc>
                <a:tc>
                  <a:txBody>
                    <a:bodyPr/>
                    <a:lstStyle/>
                    <a:p>
                      <a:r>
                        <a:rPr kumimoji="1" lang="ja-JP" altLang="en-US" sz="1200" b="1" dirty="0">
                          <a:solidFill>
                            <a:schemeClr val="bg1"/>
                          </a:solidFill>
                        </a:rPr>
                        <a:t>コンセントプラグ形状</a:t>
                      </a:r>
                    </a:p>
                  </a:txBody>
                  <a:tcPr anchor="ctr">
                    <a:solidFill>
                      <a:schemeClr val="accent2"/>
                    </a:solidFill>
                  </a:tcPr>
                </a:tc>
                <a:tc gridSpan="15">
                  <a:txBody>
                    <a:bodyPr/>
                    <a:lstStyle/>
                    <a:p>
                      <a:pPr algn="l"/>
                      <a:endParaRPr kumimoji="1" lang="ja-JP" altLang="en-US" sz="1200" dirty="0"/>
                    </a:p>
                  </a:txBody>
                  <a:tcPr>
                    <a:solidFill>
                      <a:schemeClr val="accent1">
                        <a:lumMod val="60000"/>
                        <a:lumOff val="40000"/>
                      </a:schemeClr>
                    </a:solidFill>
                  </a:tcPr>
                </a:tc>
                <a:tc hMerge="1">
                  <a:txBody>
                    <a:bodyPr/>
                    <a:lstStyle/>
                    <a:p>
                      <a:endParaRPr kumimoji="1" lang="ja-JP" altLang="en-US" sz="1200"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200" dirty="0"/>
                    </a:p>
                  </a:txBody>
                  <a:tcPr/>
                </a:tc>
                <a:tc hMerge="1">
                  <a:txBody>
                    <a:bodyPr/>
                    <a:lstStyle/>
                    <a:p>
                      <a:pPr algn="r"/>
                      <a:endParaRPr kumimoji="1" lang="ja-JP" altLang="en-US" sz="1200" dirty="0"/>
                    </a:p>
                  </a:txBody>
                  <a:tcPr/>
                </a:tc>
                <a:tc hMerge="1">
                  <a:txBody>
                    <a:bodyPr/>
                    <a:lstStyle/>
                    <a:p>
                      <a:endParaRPr kumimoji="1" lang="ja-JP" altLang="en-US"/>
                    </a:p>
                  </a:txBody>
                  <a:tcPr/>
                </a:tc>
                <a:tc hMerge="1">
                  <a:txBody>
                    <a:bodyPr/>
                    <a:lstStyle/>
                    <a:p>
                      <a:endParaRPr kumimoji="1" lang="ja-JP" altLang="en-US" sz="1200" dirty="0"/>
                    </a:p>
                  </a:txBody>
                  <a:tcPr/>
                </a:tc>
                <a:tc hMerge="1">
                  <a:txBody>
                    <a:bodyPr/>
                    <a:lstStyle/>
                    <a:p>
                      <a:endParaRPr kumimoji="1" lang="ja-JP" altLang="en-US"/>
                    </a:p>
                  </a:txBody>
                  <a:tcPr/>
                </a:tc>
                <a:tc hMerge="1">
                  <a:txBody>
                    <a:bodyPr/>
                    <a:lstStyle/>
                    <a:p>
                      <a:endParaRPr kumimoji="1" lang="ja-JP" altLang="en-US" sz="1200" dirty="0"/>
                    </a:p>
                  </a:txBody>
                  <a:tcPr/>
                </a:tc>
                <a:tc hMerge="1">
                  <a:txBody>
                    <a:bodyPr/>
                    <a:lstStyle/>
                    <a:p>
                      <a:pPr algn="r"/>
                      <a:endParaRPr kumimoji="1" lang="ja-JP" altLang="en-US" sz="1200" dirty="0"/>
                    </a:p>
                  </a:txBody>
                  <a:tcPr/>
                </a:tc>
                <a:tc hMerge="1">
                  <a:txBody>
                    <a:bodyPr/>
                    <a:lstStyle/>
                    <a:p>
                      <a:endParaRPr kumimoji="1" lang="ja-JP" altLang="en-US"/>
                    </a:p>
                  </a:txBody>
                  <a:tcPr/>
                </a:tc>
                <a:tc hMerge="1">
                  <a:txBody>
                    <a:bodyPr/>
                    <a:lstStyle/>
                    <a:p>
                      <a:endParaRPr kumimoji="1" lang="ja-JP" altLang="en-US" sz="1200" dirty="0"/>
                    </a:p>
                  </a:txBody>
                  <a:tcPr/>
                </a:tc>
                <a:tc hMerge="1">
                  <a:txBody>
                    <a:bodyPr/>
                    <a:lstStyle/>
                    <a:p>
                      <a:endParaRPr kumimoji="1" lang="ja-JP" altLang="en-US"/>
                    </a:p>
                  </a:txBody>
                  <a:tcPr/>
                </a:tc>
                <a:tc hMerge="1">
                  <a:txBody>
                    <a:bodyPr/>
                    <a:lstStyle/>
                    <a:p>
                      <a:endParaRPr kumimoji="1" lang="ja-JP" altLang="en-US" sz="1200" dirty="0"/>
                    </a:p>
                  </a:txBody>
                  <a:tcPr/>
                </a:tc>
                <a:extLst>
                  <a:ext uri="{0D108BD9-81ED-4DB2-BD59-A6C34878D82A}">
                    <a16:rowId xmlns:a16="http://schemas.microsoft.com/office/drawing/2014/main" val="3608054110"/>
                  </a:ext>
                </a:extLst>
              </a:tr>
            </a:tbl>
          </a:graphicData>
        </a:graphic>
      </p:graphicFrame>
      <p:sp>
        <p:nvSpPr>
          <p:cNvPr id="7" name="Rectangle 3">
            <a:extLst>
              <a:ext uri="{FF2B5EF4-FFF2-40B4-BE49-F238E27FC236}">
                <a16:creationId xmlns:a16="http://schemas.microsoft.com/office/drawing/2014/main" id="{D93FB026-E78D-6B7B-BB1B-A476677ECBA3}"/>
              </a:ext>
            </a:extLst>
          </p:cNvPr>
          <p:cNvSpPr txBox="1">
            <a:spLocks noChangeArrowheads="1"/>
          </p:cNvSpPr>
          <p:nvPr/>
        </p:nvSpPr>
        <p:spPr bwMode="auto">
          <a:xfrm>
            <a:off x="451758" y="6420009"/>
            <a:ext cx="8503559" cy="31585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900" kern="0" dirty="0">
                <a:solidFill>
                  <a:schemeClr val="tx1"/>
                </a:solidFill>
              </a:rPr>
              <a:t>複数のロボットで応募する場合、適宜、スライドを追加してください。</a:t>
            </a:r>
            <a:endParaRPr lang="en-US" altLang="ja-JP" sz="900" kern="0" dirty="0">
              <a:solidFill>
                <a:schemeClr val="tx1"/>
              </a:solidFill>
            </a:endParaRPr>
          </a:p>
          <a:p>
            <a:pPr marL="177800" indent="-177800" eaLnBrk="1" hangingPunct="1">
              <a:spcBef>
                <a:spcPct val="0"/>
              </a:spcBef>
              <a:buClr>
                <a:srgbClr val="5A5A5A"/>
              </a:buClr>
              <a:buSzPct val="100000"/>
              <a:buFont typeface="Arial" panose="020B0604020202020204" pitchFamily="34" charset="0"/>
              <a:buChar char="•"/>
            </a:pPr>
            <a:r>
              <a:rPr lang="ja-JP" altLang="en-US" sz="900" kern="0" dirty="0">
                <a:solidFill>
                  <a:schemeClr val="tx1"/>
                </a:solidFill>
              </a:rPr>
              <a:t>ロボットの製品パンフレット、ユーザー向けの操作マニュアル（説明書）があれば、あわせてご提出ください。</a:t>
            </a:r>
            <a:endParaRPr lang="en-US" altLang="ja-JP" sz="900" kern="0" dirty="0">
              <a:solidFill>
                <a:schemeClr val="tx1"/>
              </a:solidFill>
            </a:endParaRPr>
          </a:p>
        </p:txBody>
      </p:sp>
      <p:sp>
        <p:nvSpPr>
          <p:cNvPr id="5" name="テキスト ボックス 4"/>
          <p:cNvSpPr txBox="1"/>
          <p:nvPr/>
        </p:nvSpPr>
        <p:spPr>
          <a:xfrm>
            <a:off x="7665358" y="632032"/>
            <a:ext cx="1869167" cy="380553"/>
          </a:xfrm>
          <a:prstGeom prst="rect">
            <a:avLst/>
          </a:prstGeom>
          <a:solidFill>
            <a:srgbClr val="92D050"/>
          </a:solidFill>
        </p:spPr>
        <p:txBody>
          <a:bodyPr wrap="square" rtlCol="0">
            <a:spAutoFit/>
          </a:bodyPr>
          <a:lstStyle>
            <a:defPPr>
              <a:defRPr lang="ja-JP"/>
            </a:defPPr>
            <a:lvl1pPr>
              <a:defRPr sz="1800" b="1">
                <a:solidFill>
                  <a:schemeClr val="bg1"/>
                </a:solidFill>
                <a:latin typeface="+mj-ea"/>
                <a:ea typeface="+mj-ea"/>
                <a:cs typeface="+mj-cs"/>
              </a:defRPr>
            </a:lvl1pPr>
          </a:lstStyle>
          <a:p>
            <a:r>
              <a:rPr lang="ja-JP" altLang="en-US" dirty="0"/>
              <a:t>ロボット企業担当</a:t>
            </a:r>
          </a:p>
        </p:txBody>
      </p:sp>
      <p:sp>
        <p:nvSpPr>
          <p:cNvPr id="4" name="正方形/長方形 3">
            <a:extLst>
              <a:ext uri="{FF2B5EF4-FFF2-40B4-BE49-F238E27FC236}">
                <a16:creationId xmlns:a16="http://schemas.microsoft.com/office/drawing/2014/main" id="{B40AB375-EC20-F34D-46A1-0FB7EFA7BE16}"/>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評価基準</a:t>
            </a:r>
            <a:r>
              <a:rPr kumimoji="1" lang="en-US" altLang="ja-JP" sz="1000" b="0" i="0" u="none" strike="noStrike" cap="none" normalizeH="0" baseline="0" dirty="0">
                <a:ln>
                  <a:noFill/>
                </a:ln>
                <a:solidFill>
                  <a:srgbClr val="000000"/>
                </a:solidFill>
                <a:effectLst/>
                <a:latin typeface="Arial" charset="0"/>
                <a:ea typeface="ＭＳ Ｐゴシック" charset="-128"/>
              </a:rPr>
              <a:t>】②</a:t>
            </a:r>
            <a:r>
              <a:rPr kumimoji="1" lang="ja-JP" altLang="en-US" sz="1000" b="0" i="0" u="none" strike="noStrike" cap="none" normalizeH="0" baseline="0" dirty="0">
                <a:ln>
                  <a:noFill/>
                </a:ln>
                <a:solidFill>
                  <a:srgbClr val="000000"/>
                </a:solidFill>
                <a:effectLst/>
                <a:latin typeface="Arial" charset="0"/>
                <a:ea typeface="ＭＳ Ｐゴシック" charset="-128"/>
              </a:rPr>
              <a:t>取組の新規性 ⑦取組の安全性</a:t>
            </a:r>
          </a:p>
        </p:txBody>
      </p:sp>
    </p:spTree>
    <p:extLst>
      <p:ext uri="{BB962C8B-B14F-4D97-AF65-F5344CB8AC3E}">
        <p14:creationId xmlns:p14="http://schemas.microsoft.com/office/powerpoint/2010/main" val="1603425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8737F5-2FF9-AD14-DA9D-306A0DA8E76B}"/>
              </a:ext>
            </a:extLst>
          </p:cNvPr>
          <p:cNvSpPr>
            <a:spLocks noGrp="1"/>
          </p:cNvSpPr>
          <p:nvPr>
            <p:ph type="title"/>
          </p:nvPr>
        </p:nvSpPr>
        <p:spPr/>
        <p:txBody>
          <a:bodyPr/>
          <a:lstStyle/>
          <a:p>
            <a:r>
              <a:rPr lang="ja-JP" altLang="en-US" dirty="0"/>
              <a:t>７</a:t>
            </a:r>
            <a:r>
              <a:rPr kumimoji="1" lang="ja-JP" altLang="en-US" dirty="0"/>
              <a:t>．導入実証に用いるロボットの概要（２）</a:t>
            </a:r>
          </a:p>
        </p:txBody>
      </p:sp>
      <p:sp>
        <p:nvSpPr>
          <p:cNvPr id="4" name="正方形/長方形 3">
            <a:extLst>
              <a:ext uri="{FF2B5EF4-FFF2-40B4-BE49-F238E27FC236}">
                <a16:creationId xmlns:a16="http://schemas.microsoft.com/office/drawing/2014/main" id="{239CB5A3-79DC-338B-8812-C0FA55881027}"/>
              </a:ext>
            </a:extLst>
          </p:cNvPr>
          <p:cNvSpPr/>
          <p:nvPr/>
        </p:nvSpPr>
        <p:spPr bwMode="auto">
          <a:xfrm>
            <a:off x="377372" y="1244600"/>
            <a:ext cx="774700" cy="4950756"/>
          </a:xfrm>
          <a:prstGeom prst="rect">
            <a:avLst/>
          </a:prstGeom>
          <a:solidFill>
            <a:schemeClr val="accent2"/>
          </a:solidFill>
          <a:ln w="12700" cap="flat" cmpd="sng" algn="ctr">
            <a:solidFill>
              <a:schemeClr val="bg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fontAlgn="auto">
              <a:lnSpc>
                <a:spcPct val="100000"/>
              </a:lnSpc>
              <a:spcBef>
                <a:spcPts val="0"/>
              </a:spcBef>
              <a:spcAft>
                <a:spcPts val="0"/>
              </a:spcAft>
              <a:buClrTx/>
            </a:pPr>
            <a:r>
              <a:rPr lang="ja-JP" altLang="en-US" sz="1200" b="1" dirty="0">
                <a:solidFill>
                  <a:schemeClr val="lt1"/>
                </a:solidFill>
                <a:latin typeface="+mn-lt"/>
                <a:ea typeface="+mn-ea"/>
              </a:rPr>
              <a:t>ロボット</a:t>
            </a:r>
            <a:endParaRPr lang="en-US" altLang="ja-JP" sz="1200" b="1" dirty="0">
              <a:solidFill>
                <a:schemeClr val="lt1"/>
              </a:solidFill>
              <a:latin typeface="+mn-lt"/>
              <a:ea typeface="+mn-ea"/>
            </a:endParaRPr>
          </a:p>
          <a:p>
            <a:pPr fontAlgn="auto">
              <a:lnSpc>
                <a:spcPct val="100000"/>
              </a:lnSpc>
              <a:spcBef>
                <a:spcPts val="0"/>
              </a:spcBef>
              <a:spcAft>
                <a:spcPts val="0"/>
              </a:spcAft>
              <a:buClrTx/>
            </a:pPr>
            <a:r>
              <a:rPr lang="ja-JP" altLang="en-US" sz="1200" b="1" dirty="0">
                <a:solidFill>
                  <a:schemeClr val="lt1"/>
                </a:solidFill>
                <a:latin typeface="+mn-lt"/>
                <a:ea typeface="+mn-ea"/>
              </a:rPr>
              <a:t>の画像</a:t>
            </a:r>
            <a:endParaRPr lang="en-US" altLang="ja-JP" sz="1200" b="1" dirty="0">
              <a:solidFill>
                <a:schemeClr val="lt1"/>
              </a:solidFill>
              <a:latin typeface="+mn-lt"/>
              <a:ea typeface="+mn-ea"/>
            </a:endParaRPr>
          </a:p>
        </p:txBody>
      </p:sp>
      <p:sp>
        <p:nvSpPr>
          <p:cNvPr id="5" name="正方形/長方形 4">
            <a:extLst>
              <a:ext uri="{FF2B5EF4-FFF2-40B4-BE49-F238E27FC236}">
                <a16:creationId xmlns:a16="http://schemas.microsoft.com/office/drawing/2014/main" id="{8D36C1FD-7F45-5649-BCB6-64BE7CF5B26C}"/>
              </a:ext>
            </a:extLst>
          </p:cNvPr>
          <p:cNvSpPr/>
          <p:nvPr/>
        </p:nvSpPr>
        <p:spPr bwMode="auto">
          <a:xfrm>
            <a:off x="1234803" y="1244600"/>
            <a:ext cx="3910512" cy="4951313"/>
          </a:xfrm>
          <a:prstGeom prst="rect">
            <a:avLst/>
          </a:prstGeom>
          <a:no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0" i="0" u="none" strike="noStrike" cap="none" normalizeH="0" baseline="0" dirty="0">
                <a:ln>
                  <a:noFill/>
                </a:ln>
                <a:solidFill>
                  <a:srgbClr val="000000"/>
                </a:solidFill>
                <a:effectLst/>
                <a:latin typeface="Arial" charset="0"/>
                <a:ea typeface="ＭＳ Ｐゴシック" charset="-128"/>
              </a:rPr>
              <a:t>画像１ （こちらに添付してください）</a:t>
            </a:r>
          </a:p>
        </p:txBody>
      </p:sp>
      <p:sp>
        <p:nvSpPr>
          <p:cNvPr id="6" name="正方形/長方形 5">
            <a:extLst>
              <a:ext uri="{FF2B5EF4-FFF2-40B4-BE49-F238E27FC236}">
                <a16:creationId xmlns:a16="http://schemas.microsoft.com/office/drawing/2014/main" id="{28B8AAE1-00F6-1264-AC4E-830FBB4F821B}"/>
              </a:ext>
            </a:extLst>
          </p:cNvPr>
          <p:cNvSpPr/>
          <p:nvPr/>
        </p:nvSpPr>
        <p:spPr bwMode="auto">
          <a:xfrm>
            <a:off x="5299054" y="1244600"/>
            <a:ext cx="3910512" cy="4951313"/>
          </a:xfrm>
          <a:prstGeom prst="rect">
            <a:avLst/>
          </a:prstGeom>
          <a:no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0" i="0" u="none" strike="noStrike" cap="none" normalizeH="0" baseline="0" dirty="0">
                <a:ln>
                  <a:noFill/>
                </a:ln>
                <a:solidFill>
                  <a:srgbClr val="000000"/>
                </a:solidFill>
                <a:effectLst/>
                <a:latin typeface="Arial" charset="0"/>
                <a:ea typeface="ＭＳ Ｐゴシック" charset="-128"/>
              </a:rPr>
              <a:t>画像２（こちらに添付してください）</a:t>
            </a:r>
          </a:p>
        </p:txBody>
      </p:sp>
      <p:sp>
        <p:nvSpPr>
          <p:cNvPr id="8" name="Rectangle 3">
            <a:extLst>
              <a:ext uri="{FF2B5EF4-FFF2-40B4-BE49-F238E27FC236}">
                <a16:creationId xmlns:a16="http://schemas.microsoft.com/office/drawing/2014/main" id="{CAC45E04-5AEB-2069-F982-6E4BC14696A1}"/>
              </a:ext>
            </a:extLst>
          </p:cNvPr>
          <p:cNvSpPr txBox="1">
            <a:spLocks noChangeArrowheads="1"/>
          </p:cNvSpPr>
          <p:nvPr/>
        </p:nvSpPr>
        <p:spPr bwMode="auto">
          <a:xfrm>
            <a:off x="451758" y="6420009"/>
            <a:ext cx="8503559" cy="31585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900" kern="0" dirty="0">
                <a:solidFill>
                  <a:schemeClr val="tx1"/>
                </a:solidFill>
              </a:rPr>
              <a:t>複数のロボットで応募する場合、適宜、スライドを追加してください。</a:t>
            </a:r>
            <a:endParaRPr lang="en-US" altLang="ja-JP" sz="900" kern="0" dirty="0">
              <a:solidFill>
                <a:schemeClr val="tx1"/>
              </a:solidFill>
            </a:endParaRPr>
          </a:p>
          <a:p>
            <a:pPr marL="177800" indent="-177800" eaLnBrk="1" hangingPunct="1">
              <a:spcBef>
                <a:spcPct val="0"/>
              </a:spcBef>
              <a:buClr>
                <a:srgbClr val="5A5A5A"/>
              </a:buClr>
              <a:buSzPct val="100000"/>
              <a:buFont typeface="Arial" panose="020B0604020202020204" pitchFamily="34" charset="0"/>
              <a:buChar char="•"/>
            </a:pPr>
            <a:r>
              <a:rPr lang="ja-JP" altLang="en-US" sz="900" kern="0" dirty="0">
                <a:solidFill>
                  <a:schemeClr val="tx1"/>
                </a:solidFill>
              </a:rPr>
              <a:t>ロボットの製品パンフレット、ユーザー向けの操作マニュアル（説明書）があれば、あわせてご提出ください。</a:t>
            </a:r>
            <a:endParaRPr lang="en-US" altLang="ja-JP" sz="900" kern="0" dirty="0">
              <a:solidFill>
                <a:schemeClr val="tx1"/>
              </a:solidFill>
            </a:endParaRPr>
          </a:p>
        </p:txBody>
      </p:sp>
      <p:sp>
        <p:nvSpPr>
          <p:cNvPr id="7" name="テキスト ボックス 6"/>
          <p:cNvSpPr txBox="1"/>
          <p:nvPr/>
        </p:nvSpPr>
        <p:spPr>
          <a:xfrm>
            <a:off x="7665358" y="632032"/>
            <a:ext cx="1869167" cy="380553"/>
          </a:xfrm>
          <a:prstGeom prst="rect">
            <a:avLst/>
          </a:prstGeom>
          <a:solidFill>
            <a:srgbClr val="92D050"/>
          </a:solidFill>
        </p:spPr>
        <p:txBody>
          <a:bodyPr wrap="square" rtlCol="0">
            <a:spAutoFit/>
          </a:bodyPr>
          <a:lstStyle>
            <a:defPPr>
              <a:defRPr lang="ja-JP"/>
            </a:defPPr>
            <a:lvl1pPr>
              <a:defRPr sz="1800" b="1">
                <a:solidFill>
                  <a:schemeClr val="bg1"/>
                </a:solidFill>
                <a:latin typeface="+mj-ea"/>
                <a:ea typeface="+mj-ea"/>
                <a:cs typeface="+mj-cs"/>
              </a:defRPr>
            </a:lvl1pPr>
          </a:lstStyle>
          <a:p>
            <a:r>
              <a:rPr lang="ja-JP" altLang="en-US" dirty="0"/>
              <a:t>ロボット企業担当</a:t>
            </a:r>
          </a:p>
        </p:txBody>
      </p:sp>
      <p:sp>
        <p:nvSpPr>
          <p:cNvPr id="9" name="正方形/長方形 8">
            <a:extLst>
              <a:ext uri="{FF2B5EF4-FFF2-40B4-BE49-F238E27FC236}">
                <a16:creationId xmlns:a16="http://schemas.microsoft.com/office/drawing/2014/main" id="{7D6E6754-B170-F6A8-E034-CE0A04F44667}"/>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評価基準</a:t>
            </a:r>
            <a:r>
              <a:rPr kumimoji="1" lang="en-US" altLang="ja-JP" sz="1000" b="0" i="0" u="none" strike="noStrike" cap="none" normalizeH="0" baseline="0" dirty="0">
                <a:ln>
                  <a:noFill/>
                </a:ln>
                <a:solidFill>
                  <a:srgbClr val="000000"/>
                </a:solidFill>
                <a:effectLst/>
                <a:latin typeface="Arial" charset="0"/>
                <a:ea typeface="ＭＳ Ｐゴシック" charset="-128"/>
              </a:rPr>
              <a:t>】②</a:t>
            </a:r>
            <a:r>
              <a:rPr kumimoji="1" lang="ja-JP" altLang="en-US" sz="1000" b="0" i="0" u="none" strike="noStrike" cap="none" normalizeH="0" baseline="0" dirty="0">
                <a:ln>
                  <a:noFill/>
                </a:ln>
                <a:solidFill>
                  <a:srgbClr val="000000"/>
                </a:solidFill>
                <a:effectLst/>
                <a:latin typeface="Arial" charset="0"/>
                <a:ea typeface="ＭＳ Ｐゴシック" charset="-128"/>
              </a:rPr>
              <a:t>取組の新規性 ⑦取組の安全性</a:t>
            </a:r>
          </a:p>
        </p:txBody>
      </p:sp>
    </p:spTree>
    <p:extLst>
      <p:ext uri="{BB962C8B-B14F-4D97-AF65-F5344CB8AC3E}">
        <p14:creationId xmlns:p14="http://schemas.microsoft.com/office/powerpoint/2010/main" val="21431352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000C15-3032-31E5-79B7-650DF40B8BCF}"/>
              </a:ext>
            </a:extLst>
          </p:cNvPr>
          <p:cNvSpPr>
            <a:spLocks noGrp="1"/>
          </p:cNvSpPr>
          <p:nvPr>
            <p:ph type="title"/>
          </p:nvPr>
        </p:nvSpPr>
        <p:spPr/>
        <p:txBody>
          <a:bodyPr/>
          <a:lstStyle/>
          <a:p>
            <a:r>
              <a:rPr lang="ja-JP" altLang="en-US" dirty="0"/>
              <a:t>８</a:t>
            </a:r>
            <a:r>
              <a:rPr kumimoji="1" lang="ja-JP" altLang="en-US" dirty="0"/>
              <a:t>．導入実証に向けたロボットの改良</a:t>
            </a:r>
          </a:p>
        </p:txBody>
      </p:sp>
      <p:graphicFrame>
        <p:nvGraphicFramePr>
          <p:cNvPr id="3" name="表 3">
            <a:extLst>
              <a:ext uri="{FF2B5EF4-FFF2-40B4-BE49-F238E27FC236}">
                <a16:creationId xmlns:a16="http://schemas.microsoft.com/office/drawing/2014/main" id="{569A511C-93EF-1677-0673-EB02E713B2BF}"/>
              </a:ext>
            </a:extLst>
          </p:cNvPr>
          <p:cNvGraphicFramePr>
            <a:graphicFrameLocks noGrp="1"/>
          </p:cNvGraphicFramePr>
          <p:nvPr/>
        </p:nvGraphicFramePr>
        <p:xfrm>
          <a:off x="406401" y="2580238"/>
          <a:ext cx="8826229" cy="3615674"/>
        </p:xfrm>
        <a:graphic>
          <a:graphicData uri="http://schemas.openxmlformats.org/drawingml/2006/table">
            <a:tbl>
              <a:tblPr firstRow="1" firstCol="1">
                <a:tableStyleId>{21E4AEA4-8DFA-4A89-87EB-49C32662AFE0}</a:tableStyleId>
              </a:tblPr>
              <a:tblGrid>
                <a:gridCol w="1014639">
                  <a:extLst>
                    <a:ext uri="{9D8B030D-6E8A-4147-A177-3AD203B41FA5}">
                      <a16:colId xmlns:a16="http://schemas.microsoft.com/office/drawing/2014/main" val="2285842022"/>
                    </a:ext>
                  </a:extLst>
                </a:gridCol>
                <a:gridCol w="3905795">
                  <a:extLst>
                    <a:ext uri="{9D8B030D-6E8A-4147-A177-3AD203B41FA5}">
                      <a16:colId xmlns:a16="http://schemas.microsoft.com/office/drawing/2014/main" val="332784520"/>
                    </a:ext>
                  </a:extLst>
                </a:gridCol>
                <a:gridCol w="3905795">
                  <a:extLst>
                    <a:ext uri="{9D8B030D-6E8A-4147-A177-3AD203B41FA5}">
                      <a16:colId xmlns:a16="http://schemas.microsoft.com/office/drawing/2014/main" val="3137415318"/>
                    </a:ext>
                  </a:extLst>
                </a:gridCol>
              </a:tblGrid>
              <a:tr h="477948">
                <a:tc>
                  <a:txBody>
                    <a:bodyPr/>
                    <a:lstStyle/>
                    <a:p>
                      <a:pPr algn="ctr"/>
                      <a:r>
                        <a:rPr kumimoji="1" lang="ja-JP" altLang="en-US" sz="1200" dirty="0"/>
                        <a:t>区分</a:t>
                      </a:r>
                    </a:p>
                  </a:txBody>
                  <a:tcPr anchor="ctr"/>
                </a:tc>
                <a:tc>
                  <a:txBody>
                    <a:bodyPr/>
                    <a:lstStyle/>
                    <a:p>
                      <a:pPr algn="ctr"/>
                      <a:r>
                        <a:rPr kumimoji="1" lang="ja-JP" altLang="en-US" sz="1200" dirty="0"/>
                        <a:t>施設の特徴・ニーズにあわせた</a:t>
                      </a:r>
                      <a:endParaRPr kumimoji="1" lang="en-US" altLang="ja-JP" sz="1200" dirty="0"/>
                    </a:p>
                    <a:p>
                      <a:pPr algn="ctr"/>
                      <a:r>
                        <a:rPr kumimoji="1" lang="ja-JP" altLang="en-US" sz="1200" dirty="0"/>
                        <a:t>ロボットの改良の内容</a:t>
                      </a:r>
                    </a:p>
                  </a:txBody>
                  <a:tcPr anchor="ctr"/>
                </a:tc>
                <a:tc>
                  <a:txBody>
                    <a:bodyPr/>
                    <a:lstStyle/>
                    <a:p>
                      <a:pPr algn="ctr"/>
                      <a:r>
                        <a:rPr kumimoji="1" lang="ja-JP" altLang="en-US" sz="1200" dirty="0"/>
                        <a:t>改良の必要性</a:t>
                      </a:r>
                      <a:endParaRPr kumimoji="1" lang="en-US" altLang="ja-JP" sz="1200" dirty="0"/>
                    </a:p>
                    <a:p>
                      <a:pPr algn="ctr"/>
                      <a:r>
                        <a:rPr kumimoji="1" lang="ja-JP" altLang="en-US" sz="1050" dirty="0"/>
                        <a:t>（改良により、施設側に提供可能な価値、成果）</a:t>
                      </a:r>
                    </a:p>
                  </a:txBody>
                  <a:tcPr anchor="ctr"/>
                </a:tc>
                <a:extLst>
                  <a:ext uri="{0D108BD9-81ED-4DB2-BD59-A6C34878D82A}">
                    <a16:rowId xmlns:a16="http://schemas.microsoft.com/office/drawing/2014/main" val="877677658"/>
                  </a:ext>
                </a:extLst>
              </a:tr>
              <a:tr h="1568863">
                <a:tc>
                  <a:txBody>
                    <a:bodyPr/>
                    <a:lstStyle/>
                    <a:p>
                      <a:pPr marL="0" indent="0">
                        <a:buFont typeface="Arial" panose="020B0604020202020204" pitchFamily="34" charset="0"/>
                        <a:buNone/>
                      </a:pPr>
                      <a:r>
                        <a:rPr kumimoji="1" lang="ja-JP" altLang="en-US" sz="1200" b="1" dirty="0">
                          <a:solidFill>
                            <a:schemeClr val="bg1"/>
                          </a:solidFill>
                        </a:rPr>
                        <a:t>ソフトウェア</a:t>
                      </a:r>
                    </a:p>
                  </a:txBody>
                  <a:tcPr anchor="ctr"/>
                </a:tc>
                <a:tc>
                  <a:txBody>
                    <a:bodyPr/>
                    <a:lstStyle/>
                    <a:p>
                      <a:pPr marL="171450" indent="-171450">
                        <a:buFont typeface="Arial" panose="020B0604020202020204" pitchFamily="34" charset="0"/>
                        <a:buChar char="•"/>
                      </a:pPr>
                      <a:r>
                        <a:rPr kumimoji="1" lang="en-US" altLang="ja-JP" sz="1200" dirty="0"/>
                        <a:t>XXXX</a:t>
                      </a:r>
                      <a:endParaRPr kumimoji="1" lang="ja-JP" altLang="en-US" sz="1200" dirty="0"/>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dirty="0"/>
                        <a:t>XXXX</a:t>
                      </a:r>
                      <a:endParaRPr kumimoji="1" lang="ja-JP" altLang="en-US" sz="1200" dirty="0"/>
                    </a:p>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1973595531"/>
                  </a:ext>
                </a:extLst>
              </a:tr>
              <a:tr h="1568863">
                <a:tc>
                  <a:txBody>
                    <a:bodyPr/>
                    <a:lstStyle/>
                    <a:p>
                      <a:pPr marL="0" indent="0">
                        <a:buFont typeface="Arial" panose="020B0604020202020204" pitchFamily="34" charset="0"/>
                        <a:buNone/>
                      </a:pPr>
                      <a:r>
                        <a:rPr kumimoji="1" lang="ja-JP" altLang="en-US" sz="1200" b="1" dirty="0">
                          <a:solidFill>
                            <a:schemeClr val="bg1"/>
                          </a:solidFill>
                        </a:rPr>
                        <a:t>ハードウェア</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dirty="0"/>
                        <a:t>XXXX</a:t>
                      </a:r>
                      <a:endParaRPr kumimoji="1" lang="ja-JP" altLang="en-US" sz="1200" dirty="0"/>
                    </a:p>
                    <a:p>
                      <a:pPr marL="171450" indent="-171450">
                        <a:buFont typeface="Arial" panose="020B0604020202020204" pitchFamily="34" charset="0"/>
                        <a:buChar char="•"/>
                      </a:pPr>
                      <a:endParaRPr kumimoji="1" lang="ja-JP" altLang="en-US" sz="1200" dirty="0"/>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dirty="0"/>
                        <a:t>XXXX</a:t>
                      </a:r>
                      <a:endParaRPr kumimoji="1" lang="ja-JP" altLang="en-US" sz="1200" dirty="0"/>
                    </a:p>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2852780981"/>
                  </a:ext>
                </a:extLst>
              </a:tr>
            </a:tbl>
          </a:graphicData>
        </a:graphic>
      </p:graphicFrame>
      <p:sp>
        <p:nvSpPr>
          <p:cNvPr id="4" name="Rectangle 3">
            <a:extLst>
              <a:ext uri="{FF2B5EF4-FFF2-40B4-BE49-F238E27FC236}">
                <a16:creationId xmlns:a16="http://schemas.microsoft.com/office/drawing/2014/main" id="{82A18DF1-4380-B0CE-96B4-41A501AD38A4}"/>
              </a:ext>
            </a:extLst>
          </p:cNvPr>
          <p:cNvSpPr txBox="1">
            <a:spLocks noChangeArrowheads="1"/>
          </p:cNvSpPr>
          <p:nvPr/>
        </p:nvSpPr>
        <p:spPr bwMode="auto">
          <a:xfrm>
            <a:off x="406401" y="1263036"/>
            <a:ext cx="9061450" cy="116461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spcAft>
                <a:spcPts val="600"/>
              </a:spcAft>
              <a:buClr>
                <a:srgbClr val="5A5A5A"/>
              </a:buClr>
              <a:buSzPct val="100000"/>
              <a:buFont typeface="Wingdings" pitchFamily="2" charset="2"/>
              <a:buNone/>
            </a:pPr>
            <a:r>
              <a:rPr lang="ja-JP" altLang="en-US" sz="1200" b="1" kern="0" dirty="0">
                <a:solidFill>
                  <a:schemeClr val="tx1"/>
                </a:solidFill>
              </a:rPr>
              <a:t>施設が抱える課題の解決に対し、貴団体が提案するロボットの改良の内容、その必要性について記載してください。</a:t>
            </a:r>
            <a:endParaRPr lang="en-US" altLang="ja-JP" sz="1200"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　</a:t>
            </a:r>
            <a:r>
              <a:rPr lang="en-US" altLang="ja-JP" sz="1200" b="1" kern="0" dirty="0">
                <a:solidFill>
                  <a:schemeClr val="tx1"/>
                </a:solidFill>
              </a:rPr>
              <a:t>※ </a:t>
            </a:r>
            <a:r>
              <a:rPr lang="ja-JP" altLang="en-US" sz="1200" b="1" kern="0" dirty="0">
                <a:solidFill>
                  <a:schemeClr val="tx1"/>
                </a:solidFill>
              </a:rPr>
              <a:t>本事業における経費支援には、「ロボットの改良に係る経費」に加え、「導入実証の実施に係る経費」も含むものとします。</a:t>
            </a:r>
            <a:br>
              <a:rPr lang="en-US" altLang="ja-JP" sz="1200" b="1" kern="0" dirty="0">
                <a:solidFill>
                  <a:schemeClr val="tx1"/>
                </a:solidFill>
              </a:rPr>
            </a:br>
            <a:r>
              <a:rPr lang="ja-JP" altLang="en-US" sz="1200" b="1" kern="0" dirty="0">
                <a:solidFill>
                  <a:schemeClr val="tx1"/>
                </a:solidFill>
              </a:rPr>
              <a:t>　　　（経費支援の上限額を超えた部分は応募者の負担となります。上限額を超過し、施設課題の解決に資するより良いご提案を頂くことに</a:t>
            </a:r>
            <a:br>
              <a:rPr lang="en-US" altLang="ja-JP" sz="1200" b="1" kern="0" dirty="0">
                <a:solidFill>
                  <a:schemeClr val="tx1"/>
                </a:solidFill>
              </a:rPr>
            </a:br>
            <a:r>
              <a:rPr lang="ja-JP" altLang="en-US" sz="1200" b="1" kern="0" dirty="0">
                <a:solidFill>
                  <a:schemeClr val="tx1"/>
                </a:solidFill>
              </a:rPr>
              <a:t>　　　　問題はございません）</a:t>
            </a:r>
            <a:endParaRPr lang="en-US" altLang="ja-JP" sz="1200"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　</a:t>
            </a:r>
            <a:r>
              <a:rPr lang="en-US" altLang="ja-JP" sz="1200" b="1" kern="0" dirty="0">
                <a:solidFill>
                  <a:schemeClr val="tx1"/>
                </a:solidFill>
              </a:rPr>
              <a:t>※</a:t>
            </a:r>
            <a:r>
              <a:rPr lang="ja-JP" altLang="en-US" sz="1200" b="1" kern="0" dirty="0">
                <a:solidFill>
                  <a:schemeClr val="tx1"/>
                </a:solidFill>
              </a:rPr>
              <a:t>本事業における経費支援は、</a:t>
            </a:r>
            <a:r>
              <a:rPr lang="zh-CN" altLang="en-US" sz="1200" b="1" kern="0" dirty="0">
                <a:solidFill>
                  <a:schemeClr val="tx1"/>
                </a:solidFill>
              </a:rPr>
              <a:t> 上限</a:t>
            </a:r>
            <a:r>
              <a:rPr lang="en-US" altLang="zh-CN" sz="1200" b="1" kern="0" dirty="0">
                <a:solidFill>
                  <a:schemeClr val="tx1"/>
                </a:solidFill>
              </a:rPr>
              <a:t>500</a:t>
            </a:r>
            <a:r>
              <a:rPr lang="zh-CN" altLang="en-US" sz="1200" b="1" kern="0" dirty="0">
                <a:solidFill>
                  <a:schemeClr val="tx1"/>
                </a:solidFill>
              </a:rPr>
              <a:t>万円</a:t>
            </a:r>
            <a:r>
              <a:rPr lang="en-US" altLang="zh-CN" sz="1200" b="1" kern="0" dirty="0">
                <a:solidFill>
                  <a:schemeClr val="tx1"/>
                </a:solidFill>
              </a:rPr>
              <a:t>(</a:t>
            </a:r>
            <a:r>
              <a:rPr lang="zh-CN" altLang="en-US" sz="1200" b="1" kern="0" dirty="0">
                <a:solidFill>
                  <a:schemeClr val="tx1"/>
                </a:solidFill>
              </a:rPr>
              <a:t>税込</a:t>
            </a:r>
            <a:r>
              <a:rPr lang="en-US" altLang="zh-CN" sz="1200" b="1" kern="0" dirty="0">
                <a:solidFill>
                  <a:schemeClr val="tx1"/>
                </a:solidFill>
              </a:rPr>
              <a:t>)</a:t>
            </a:r>
            <a:r>
              <a:rPr lang="ja-JP" altLang="en-US" sz="1200" b="1" kern="0" dirty="0">
                <a:solidFill>
                  <a:schemeClr val="tx1"/>
                </a:solidFill>
              </a:rPr>
              <a:t>となります。</a:t>
            </a:r>
            <a:endParaRPr lang="en-US" altLang="ja-JP" sz="1200" b="1" kern="0" dirty="0">
              <a:solidFill>
                <a:schemeClr val="tx1"/>
              </a:solidFill>
            </a:endParaRPr>
          </a:p>
        </p:txBody>
      </p:sp>
      <p:sp>
        <p:nvSpPr>
          <p:cNvPr id="6" name="Rectangle 3">
            <a:extLst>
              <a:ext uri="{FF2B5EF4-FFF2-40B4-BE49-F238E27FC236}">
                <a16:creationId xmlns:a16="http://schemas.microsoft.com/office/drawing/2014/main" id="{1E54AC03-D08C-19AB-E8BD-85E4F6AC8280}"/>
              </a:ext>
            </a:extLst>
          </p:cNvPr>
          <p:cNvSpPr txBox="1">
            <a:spLocks noChangeArrowheads="1"/>
          </p:cNvSpPr>
          <p:nvPr/>
        </p:nvSpPr>
        <p:spPr bwMode="auto">
          <a:xfrm>
            <a:off x="439865" y="6461290"/>
            <a:ext cx="8714108" cy="31585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900" kern="0" dirty="0">
                <a:solidFill>
                  <a:schemeClr val="tx1"/>
                </a:solidFill>
              </a:rPr>
              <a:t>ロボットの改良として、ロボットそのもののカスタマイズに加え、別の</a:t>
            </a:r>
            <a:r>
              <a:rPr lang="en-US" altLang="ja-JP" sz="900" kern="0" dirty="0">
                <a:solidFill>
                  <a:schemeClr val="tx1"/>
                </a:solidFill>
              </a:rPr>
              <a:t>IoT</a:t>
            </a:r>
            <a:r>
              <a:rPr lang="ja-JP" altLang="en-US" sz="900" kern="0" dirty="0">
                <a:solidFill>
                  <a:schemeClr val="tx1"/>
                </a:solidFill>
              </a:rPr>
              <a:t>デバイスとロボットを組み合わせたサービスの拡張、施設側のシステムとの連携などのための対応を</a:t>
            </a:r>
            <a:br>
              <a:rPr lang="en-US" altLang="ja-JP" sz="900" kern="0" dirty="0">
                <a:solidFill>
                  <a:schemeClr val="tx1"/>
                </a:solidFill>
              </a:rPr>
            </a:br>
            <a:r>
              <a:rPr lang="ja-JP" altLang="en-US" sz="900" kern="0" dirty="0">
                <a:solidFill>
                  <a:schemeClr val="tx1"/>
                </a:solidFill>
              </a:rPr>
              <a:t>想定しています。</a:t>
            </a:r>
            <a:endParaRPr lang="en-US" altLang="ja-JP" sz="900" kern="0" dirty="0">
              <a:solidFill>
                <a:schemeClr val="tx1"/>
              </a:solidFill>
            </a:endParaRPr>
          </a:p>
        </p:txBody>
      </p:sp>
      <p:sp>
        <p:nvSpPr>
          <p:cNvPr id="7" name="テキスト ボックス 6"/>
          <p:cNvSpPr txBox="1"/>
          <p:nvPr/>
        </p:nvSpPr>
        <p:spPr>
          <a:xfrm>
            <a:off x="7665358" y="632032"/>
            <a:ext cx="1869167" cy="380553"/>
          </a:xfrm>
          <a:prstGeom prst="rect">
            <a:avLst/>
          </a:prstGeom>
          <a:solidFill>
            <a:srgbClr val="92D050"/>
          </a:solidFill>
        </p:spPr>
        <p:txBody>
          <a:bodyPr wrap="square" rtlCol="0">
            <a:spAutoFit/>
          </a:bodyPr>
          <a:lstStyle>
            <a:defPPr>
              <a:defRPr lang="ja-JP"/>
            </a:defPPr>
            <a:lvl1pPr>
              <a:defRPr sz="1800" b="1">
                <a:solidFill>
                  <a:schemeClr val="bg1"/>
                </a:solidFill>
                <a:latin typeface="+mj-ea"/>
                <a:ea typeface="+mj-ea"/>
                <a:cs typeface="+mj-cs"/>
              </a:defRPr>
            </a:lvl1pPr>
          </a:lstStyle>
          <a:p>
            <a:r>
              <a:rPr lang="ja-JP" altLang="en-US" dirty="0"/>
              <a:t>ロボット企業担当</a:t>
            </a:r>
          </a:p>
        </p:txBody>
      </p:sp>
      <p:sp>
        <p:nvSpPr>
          <p:cNvPr id="5" name="正方形/長方形 4">
            <a:extLst>
              <a:ext uri="{FF2B5EF4-FFF2-40B4-BE49-F238E27FC236}">
                <a16:creationId xmlns:a16="http://schemas.microsoft.com/office/drawing/2014/main" id="{69784937-DB1F-09B5-E101-8C303CAE6CFB}"/>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評価基準</a:t>
            </a:r>
            <a:r>
              <a:rPr kumimoji="1" lang="en-US" altLang="ja-JP" sz="1000" b="0" i="0" u="none" strike="noStrike" cap="none" normalizeH="0" baseline="0" dirty="0">
                <a:ln>
                  <a:noFill/>
                </a:ln>
                <a:solidFill>
                  <a:srgbClr val="000000"/>
                </a:solidFill>
                <a:effectLst/>
                <a:latin typeface="Arial" charset="0"/>
                <a:ea typeface="ＭＳ Ｐゴシック" charset="-128"/>
              </a:rPr>
              <a:t>】①</a:t>
            </a:r>
            <a:r>
              <a:rPr kumimoji="1" lang="ja-JP" altLang="en-US" sz="1000" b="0" i="0" u="none" strike="noStrike" cap="none" normalizeH="0" baseline="0" dirty="0">
                <a:ln>
                  <a:noFill/>
                </a:ln>
                <a:solidFill>
                  <a:srgbClr val="000000"/>
                </a:solidFill>
                <a:effectLst/>
                <a:latin typeface="Arial" charset="0"/>
                <a:ea typeface="ＭＳ Ｐゴシック" charset="-128"/>
              </a:rPr>
              <a:t>取組の有効性 ②取組の新規性 ⑦取組の安全性</a:t>
            </a:r>
          </a:p>
        </p:txBody>
      </p:sp>
    </p:spTree>
    <p:extLst>
      <p:ext uri="{BB962C8B-B14F-4D97-AF65-F5344CB8AC3E}">
        <p14:creationId xmlns:p14="http://schemas.microsoft.com/office/powerpoint/2010/main" val="1351039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000C15-3032-31E5-79B7-650DF40B8BCF}"/>
              </a:ext>
            </a:extLst>
          </p:cNvPr>
          <p:cNvSpPr>
            <a:spLocks noGrp="1"/>
          </p:cNvSpPr>
          <p:nvPr>
            <p:ph type="title"/>
          </p:nvPr>
        </p:nvSpPr>
        <p:spPr/>
        <p:txBody>
          <a:bodyPr/>
          <a:lstStyle/>
          <a:p>
            <a:r>
              <a:rPr lang="ja-JP" altLang="en-US" dirty="0"/>
              <a:t>９</a:t>
            </a:r>
            <a:r>
              <a:rPr kumimoji="1" lang="ja-JP" altLang="en-US" dirty="0"/>
              <a:t>．導入実証後のロボット等の実装</a:t>
            </a:r>
          </a:p>
        </p:txBody>
      </p:sp>
      <p:graphicFrame>
        <p:nvGraphicFramePr>
          <p:cNvPr id="4" name="表 3">
            <a:extLst>
              <a:ext uri="{FF2B5EF4-FFF2-40B4-BE49-F238E27FC236}">
                <a16:creationId xmlns:a16="http://schemas.microsoft.com/office/drawing/2014/main" id="{5CF0105C-21C1-B569-645A-81078EFA8F62}"/>
              </a:ext>
            </a:extLst>
          </p:cNvPr>
          <p:cNvGraphicFramePr>
            <a:graphicFrameLocks noGrp="1"/>
          </p:cNvGraphicFramePr>
          <p:nvPr/>
        </p:nvGraphicFramePr>
        <p:xfrm>
          <a:off x="419100" y="1641475"/>
          <a:ext cx="9055001" cy="1219200"/>
        </p:xfrm>
        <a:graphic>
          <a:graphicData uri="http://schemas.openxmlformats.org/drawingml/2006/table">
            <a:tbl>
              <a:tblPr firstCol="1">
                <a:tableStyleId>{21E4AEA4-8DFA-4A89-87EB-49C32662AFE0}</a:tableStyleId>
              </a:tblPr>
              <a:tblGrid>
                <a:gridCol w="2438400">
                  <a:extLst>
                    <a:ext uri="{9D8B030D-6E8A-4147-A177-3AD203B41FA5}">
                      <a16:colId xmlns:a16="http://schemas.microsoft.com/office/drawing/2014/main" val="4250096515"/>
                    </a:ext>
                  </a:extLst>
                </a:gridCol>
                <a:gridCol w="469900">
                  <a:extLst>
                    <a:ext uri="{9D8B030D-6E8A-4147-A177-3AD203B41FA5}">
                      <a16:colId xmlns:a16="http://schemas.microsoft.com/office/drawing/2014/main" val="1084318515"/>
                    </a:ext>
                  </a:extLst>
                </a:gridCol>
                <a:gridCol w="727528">
                  <a:extLst>
                    <a:ext uri="{9D8B030D-6E8A-4147-A177-3AD203B41FA5}">
                      <a16:colId xmlns:a16="http://schemas.microsoft.com/office/drawing/2014/main" val="509761056"/>
                    </a:ext>
                  </a:extLst>
                </a:gridCol>
                <a:gridCol w="2560083">
                  <a:extLst>
                    <a:ext uri="{9D8B030D-6E8A-4147-A177-3AD203B41FA5}">
                      <a16:colId xmlns:a16="http://schemas.microsoft.com/office/drawing/2014/main" val="1419275577"/>
                    </a:ext>
                  </a:extLst>
                </a:gridCol>
                <a:gridCol w="916882">
                  <a:extLst>
                    <a:ext uri="{9D8B030D-6E8A-4147-A177-3AD203B41FA5}">
                      <a16:colId xmlns:a16="http://schemas.microsoft.com/office/drawing/2014/main" val="2238566322"/>
                    </a:ext>
                  </a:extLst>
                </a:gridCol>
                <a:gridCol w="1026218">
                  <a:extLst>
                    <a:ext uri="{9D8B030D-6E8A-4147-A177-3AD203B41FA5}">
                      <a16:colId xmlns:a16="http://schemas.microsoft.com/office/drawing/2014/main" val="3325405049"/>
                    </a:ext>
                  </a:extLst>
                </a:gridCol>
                <a:gridCol w="915990">
                  <a:extLst>
                    <a:ext uri="{9D8B030D-6E8A-4147-A177-3AD203B41FA5}">
                      <a16:colId xmlns:a16="http://schemas.microsoft.com/office/drawing/2014/main" val="2267641701"/>
                    </a:ext>
                  </a:extLst>
                </a:gridCol>
              </a:tblGrid>
              <a:tr h="153106">
                <a:tc rowSpan="4">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1" lang="ja-JP" altLang="en-US" sz="1200" dirty="0"/>
                        <a:t>導入実証後に予定している</a:t>
                      </a:r>
                      <a:br>
                        <a:rPr kumimoji="1" lang="en-US" altLang="ja-JP" sz="1200" dirty="0"/>
                      </a:br>
                      <a:r>
                        <a:rPr kumimoji="1" lang="ja-JP" altLang="en-US" sz="1200" dirty="0"/>
                        <a:t>施設へのロボットの販売形態・価格</a:t>
                      </a: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t>　</a:t>
                      </a:r>
                      <a:r>
                        <a:rPr kumimoji="1" lang="en-US" altLang="ja-JP" sz="900" dirty="0"/>
                        <a:t>* </a:t>
                      </a:r>
                      <a:r>
                        <a:rPr kumimoji="1" lang="ja-JP" altLang="en-US" sz="900" dirty="0"/>
                        <a:t>該当する販売形態に「○」をつけてください</a:t>
                      </a:r>
                      <a:endParaRPr kumimoji="1" lang="en-US" altLang="ja-JP" sz="9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t>　</a:t>
                      </a:r>
                      <a:r>
                        <a:rPr kumimoji="1" lang="en-US" altLang="ja-JP" sz="900" dirty="0"/>
                        <a:t>* </a:t>
                      </a:r>
                      <a:r>
                        <a:rPr kumimoji="1" lang="ja-JP" altLang="en-US" sz="900" dirty="0"/>
                        <a:t>販売価格もあわせて記載してください</a:t>
                      </a:r>
                    </a:p>
                  </a:txBody>
                  <a:tcPr anchor="ctr"/>
                </a:tc>
                <a:tc>
                  <a:txBody>
                    <a:bodyPr/>
                    <a:lstStyle/>
                    <a:p>
                      <a:pPr algn="l"/>
                      <a:r>
                        <a:rPr kumimoji="1" lang="ja-JP" altLang="en-US" sz="1200" dirty="0">
                          <a:solidFill>
                            <a:srgbClr val="FF0000"/>
                          </a:solidFill>
                        </a:rPr>
                        <a:t>〇</a:t>
                      </a:r>
                    </a:p>
                  </a:txBody>
                  <a:tcPr>
                    <a:solidFill>
                      <a:schemeClr val="accent1">
                        <a:lumMod val="60000"/>
                        <a:lumOff val="40000"/>
                      </a:schemeClr>
                    </a:solidFill>
                  </a:tcPr>
                </a:tc>
                <a:tc gridSpan="2">
                  <a:txBody>
                    <a:bodyPr/>
                    <a:lstStyle/>
                    <a:p>
                      <a:r>
                        <a:rPr kumimoji="1" lang="ja-JP" altLang="en-US" sz="1200" dirty="0"/>
                        <a:t>ロボットの販売（売り切り）</a:t>
                      </a:r>
                    </a:p>
                  </a:txBody>
                  <a:tcPr>
                    <a:solidFill>
                      <a:srgbClr val="E8EBF1"/>
                    </a:solidFill>
                  </a:tcPr>
                </a:tc>
                <a:tc hMerge="1">
                  <a:txBody>
                    <a:bodyPr/>
                    <a:lstStyle/>
                    <a:p>
                      <a:endParaRPr kumimoji="1" lang="ja-JP" altLang="en-US"/>
                    </a:p>
                  </a:txBody>
                  <a:tcPr/>
                </a:tc>
                <a:tc>
                  <a:txBody>
                    <a:bodyPr/>
                    <a:lstStyle/>
                    <a:p>
                      <a:r>
                        <a:rPr kumimoji="1" lang="ja-JP" altLang="en-US" sz="1200" dirty="0"/>
                        <a:t>販売価格</a:t>
                      </a:r>
                    </a:p>
                  </a:txBody>
                  <a:tcPr>
                    <a:solidFill>
                      <a:srgbClr val="E8EBF1"/>
                    </a:solidFill>
                  </a:tcPr>
                </a:tc>
                <a:tc>
                  <a:txBody>
                    <a:bodyPr/>
                    <a:lstStyle/>
                    <a:p>
                      <a:r>
                        <a:rPr kumimoji="1" lang="en-US" altLang="ja-JP" sz="1200" dirty="0">
                          <a:solidFill>
                            <a:srgbClr val="FF0000"/>
                          </a:solidFill>
                        </a:rPr>
                        <a:t>XXX</a:t>
                      </a:r>
                      <a:endParaRPr kumimoji="1" lang="ja-JP" altLang="en-US" sz="1200" dirty="0">
                        <a:solidFill>
                          <a:srgbClr val="FF0000"/>
                        </a:solidFill>
                      </a:endParaRPr>
                    </a:p>
                  </a:txBody>
                  <a:tcPr>
                    <a:solidFill>
                      <a:schemeClr val="accent1">
                        <a:lumMod val="60000"/>
                        <a:lumOff val="40000"/>
                      </a:schemeClr>
                    </a:solidFill>
                  </a:tcPr>
                </a:tc>
                <a:tc>
                  <a:txBody>
                    <a:bodyPr/>
                    <a:lstStyle/>
                    <a:p>
                      <a:r>
                        <a:rPr kumimoji="1" lang="ja-JP" altLang="en-US" sz="1200" dirty="0"/>
                        <a:t>万円から</a:t>
                      </a:r>
                    </a:p>
                  </a:txBody>
                  <a:tcPr>
                    <a:solidFill>
                      <a:srgbClr val="E8EBF1"/>
                    </a:solidFill>
                  </a:tcPr>
                </a:tc>
                <a:extLst>
                  <a:ext uri="{0D108BD9-81ED-4DB2-BD59-A6C34878D82A}">
                    <a16:rowId xmlns:a16="http://schemas.microsoft.com/office/drawing/2014/main" val="106649840"/>
                  </a:ext>
                </a:extLst>
              </a:tr>
              <a:tr h="153106">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a:p>
                  </a:txBody>
                  <a:tcPr/>
                </a:tc>
                <a:tc>
                  <a:txBody>
                    <a:bodyPr/>
                    <a:lstStyle/>
                    <a:p>
                      <a:pPr algn="l"/>
                      <a:endParaRPr kumimoji="1" lang="ja-JP" altLang="en-US" sz="1200" dirty="0"/>
                    </a:p>
                  </a:txBody>
                  <a:tcPr>
                    <a:solidFill>
                      <a:schemeClr val="accent1">
                        <a:lumMod val="60000"/>
                        <a:lumOff val="40000"/>
                      </a:schemeClr>
                    </a:solidFill>
                  </a:tcPr>
                </a:tc>
                <a:tc gridSpan="2">
                  <a:txBody>
                    <a:bodyPr/>
                    <a:lstStyle/>
                    <a:p>
                      <a:r>
                        <a:rPr kumimoji="1" lang="ja-JP" altLang="en-US" sz="1200" dirty="0"/>
                        <a:t>定額利用モデル（リース、サブスク）</a:t>
                      </a:r>
                    </a:p>
                  </a:txBody>
                  <a:tcPr>
                    <a:solidFill>
                      <a:srgbClr val="E8EBF1"/>
                    </a:solidFill>
                  </a:tcPr>
                </a:tc>
                <a:tc hMerge="1">
                  <a:txBody>
                    <a:bodyPr/>
                    <a:lstStyle/>
                    <a:p>
                      <a:endParaRPr kumimoji="1" lang="ja-JP" altLang="en-US"/>
                    </a:p>
                  </a:txBody>
                  <a:tcPr/>
                </a:tc>
                <a:tc>
                  <a:txBody>
                    <a:bodyPr/>
                    <a:lstStyle/>
                    <a:p>
                      <a:r>
                        <a:rPr kumimoji="1" lang="ja-JP" altLang="en-US" sz="1200"/>
                        <a:t>月額</a:t>
                      </a:r>
                      <a:endParaRPr kumimoji="1" lang="ja-JP" altLang="en-US" sz="1200" dirty="0"/>
                    </a:p>
                  </a:txBody>
                  <a:tcPr>
                    <a:solidFill>
                      <a:srgbClr val="E8EBF1"/>
                    </a:solidFill>
                  </a:tcPr>
                </a:tc>
                <a:tc>
                  <a:txBody>
                    <a:bodyPr/>
                    <a:lstStyle/>
                    <a:p>
                      <a:endParaRPr kumimoji="1" lang="ja-JP" altLang="en-US" sz="1200"/>
                    </a:p>
                  </a:txBody>
                  <a:tcPr>
                    <a:solidFill>
                      <a:schemeClr val="accent1">
                        <a:lumMod val="60000"/>
                        <a:lumOff val="40000"/>
                      </a:schemeClr>
                    </a:solidFill>
                  </a:tcPr>
                </a:tc>
                <a:tc>
                  <a:txBody>
                    <a:bodyPr/>
                    <a:lstStyle/>
                    <a:p>
                      <a:r>
                        <a:rPr kumimoji="1" lang="ja-JP" altLang="en-US" sz="1200" dirty="0"/>
                        <a:t>万円から</a:t>
                      </a:r>
                    </a:p>
                  </a:txBody>
                  <a:tcPr>
                    <a:solidFill>
                      <a:srgbClr val="E8EBF1"/>
                    </a:solidFill>
                  </a:tcPr>
                </a:tc>
                <a:extLst>
                  <a:ext uri="{0D108BD9-81ED-4DB2-BD59-A6C34878D82A}">
                    <a16:rowId xmlns:a16="http://schemas.microsoft.com/office/drawing/2014/main" val="511311472"/>
                  </a:ext>
                </a:extLst>
              </a:tr>
              <a:tr h="153106">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a:p>
                  </a:txBody>
                  <a:tcPr/>
                </a:tc>
                <a:tc>
                  <a:txBody>
                    <a:bodyPr/>
                    <a:lstStyle/>
                    <a:p>
                      <a:pPr algn="l"/>
                      <a:endParaRPr kumimoji="1" lang="ja-JP" altLang="en-US" sz="1200" dirty="0"/>
                    </a:p>
                  </a:txBody>
                  <a:tcPr>
                    <a:solidFill>
                      <a:schemeClr val="accent1">
                        <a:lumMod val="60000"/>
                        <a:lumOff val="40000"/>
                      </a:schemeClr>
                    </a:solidFill>
                  </a:tcPr>
                </a:tc>
                <a:tc gridSpan="2">
                  <a:txBody>
                    <a:bodyPr/>
                    <a:lstStyle/>
                    <a:p>
                      <a:r>
                        <a:rPr kumimoji="1" lang="ja-JP" altLang="en-US" sz="1200" dirty="0"/>
                        <a:t>従量課金モデル</a:t>
                      </a:r>
                    </a:p>
                  </a:txBody>
                  <a:tcPr>
                    <a:solidFill>
                      <a:srgbClr val="E8EBF1"/>
                    </a:solidFill>
                  </a:tcPr>
                </a:tc>
                <a:tc hMerge="1">
                  <a:txBody>
                    <a:bodyPr/>
                    <a:lstStyle/>
                    <a:p>
                      <a:endParaRPr kumimoji="1" lang="ja-JP" altLang="en-US"/>
                    </a:p>
                  </a:txBody>
                  <a:tcPr/>
                </a:tc>
                <a:tc>
                  <a:txBody>
                    <a:bodyPr/>
                    <a:lstStyle/>
                    <a:p>
                      <a:r>
                        <a:rPr kumimoji="1" lang="ja-JP" altLang="en-US" sz="1200" dirty="0"/>
                        <a:t>価格</a:t>
                      </a:r>
                    </a:p>
                  </a:txBody>
                  <a:tcPr>
                    <a:solidFill>
                      <a:srgbClr val="E8EBF1"/>
                    </a:solidFill>
                  </a:tcPr>
                </a:tc>
                <a:tc>
                  <a:txBody>
                    <a:bodyPr/>
                    <a:lstStyle/>
                    <a:p>
                      <a:endParaRPr kumimoji="1" lang="ja-JP" altLang="en-US" sz="1200" dirty="0"/>
                    </a:p>
                  </a:txBody>
                  <a:tcPr>
                    <a:solidFill>
                      <a:schemeClr val="accent1">
                        <a:lumMod val="60000"/>
                        <a:lumOff val="40000"/>
                      </a:schemeClr>
                    </a:solidFill>
                  </a:tcPr>
                </a:tc>
                <a:tc>
                  <a:txBody>
                    <a:bodyPr/>
                    <a:lstStyle/>
                    <a:p>
                      <a:r>
                        <a:rPr kumimoji="1" lang="ja-JP" altLang="en-US" sz="1200" dirty="0"/>
                        <a:t>万円から</a:t>
                      </a:r>
                    </a:p>
                  </a:txBody>
                  <a:tcPr>
                    <a:solidFill>
                      <a:srgbClr val="E8EBF1"/>
                    </a:solidFill>
                  </a:tcPr>
                </a:tc>
                <a:extLst>
                  <a:ext uri="{0D108BD9-81ED-4DB2-BD59-A6C34878D82A}">
                    <a16:rowId xmlns:a16="http://schemas.microsoft.com/office/drawing/2014/main" val="2888434073"/>
                  </a:ext>
                </a:extLst>
              </a:tr>
              <a:tr h="153106">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a:p>
                  </a:txBody>
                  <a:tcPr/>
                </a:tc>
                <a:tc>
                  <a:txBody>
                    <a:bodyPr/>
                    <a:lstStyle/>
                    <a:p>
                      <a:pPr algn="l"/>
                      <a:endParaRPr kumimoji="1" lang="ja-JP" altLang="en-US" sz="1200" dirty="0"/>
                    </a:p>
                  </a:txBody>
                  <a:tcPr>
                    <a:solidFill>
                      <a:schemeClr val="accent1">
                        <a:lumMod val="60000"/>
                        <a:lumOff val="40000"/>
                      </a:schemeClr>
                    </a:solidFill>
                  </a:tcPr>
                </a:tc>
                <a:tc>
                  <a:txBody>
                    <a:bodyPr/>
                    <a:lstStyle/>
                    <a:p>
                      <a:r>
                        <a:rPr kumimoji="1" lang="ja-JP" altLang="en-US" sz="1200" dirty="0"/>
                        <a:t>その他</a:t>
                      </a:r>
                    </a:p>
                  </a:txBody>
                  <a:tcPr>
                    <a:solidFill>
                      <a:srgbClr val="E8EBF1"/>
                    </a:solidFill>
                  </a:tcPr>
                </a:tc>
                <a:tc>
                  <a:txBody>
                    <a:bodyPr/>
                    <a:lstStyle/>
                    <a:p>
                      <a:r>
                        <a:rPr kumimoji="1" lang="ja-JP" altLang="en-US" sz="800" dirty="0"/>
                        <a:t>具体的に</a:t>
                      </a:r>
                      <a:r>
                        <a:rPr kumimoji="1" lang="ja-JP" altLang="en-US" sz="1000" dirty="0"/>
                        <a:t>：</a:t>
                      </a:r>
                      <a:endParaRPr kumimoji="1" lang="en-US" altLang="ja-JP" sz="1000" dirty="0"/>
                    </a:p>
                    <a:p>
                      <a:endParaRPr kumimoji="1" lang="ja-JP" altLang="en-US" sz="1000" dirty="0"/>
                    </a:p>
                  </a:txBody>
                  <a:tcPr>
                    <a:solidFill>
                      <a:schemeClr val="accent1">
                        <a:lumMod val="60000"/>
                        <a:lumOff val="40000"/>
                      </a:schemeClr>
                    </a:solidFill>
                  </a:tcPr>
                </a:tc>
                <a:tc>
                  <a:txBody>
                    <a:bodyPr/>
                    <a:lstStyle/>
                    <a:p>
                      <a:r>
                        <a:rPr kumimoji="1" lang="ja-JP" altLang="en-US" sz="1200" dirty="0"/>
                        <a:t>価格</a:t>
                      </a:r>
                    </a:p>
                  </a:txBody>
                  <a:tcPr>
                    <a:solidFill>
                      <a:srgbClr val="E8EBF1"/>
                    </a:solidFill>
                  </a:tcPr>
                </a:tc>
                <a:tc>
                  <a:txBody>
                    <a:bodyPr/>
                    <a:lstStyle/>
                    <a:p>
                      <a:endParaRPr kumimoji="1" lang="ja-JP" altLang="en-US" sz="1200" dirty="0"/>
                    </a:p>
                  </a:txBody>
                  <a:tcPr>
                    <a:solidFill>
                      <a:schemeClr val="accent1">
                        <a:lumMod val="60000"/>
                        <a:lumOff val="40000"/>
                      </a:schemeClr>
                    </a:solidFill>
                  </a:tcPr>
                </a:tc>
                <a:tc>
                  <a:txBody>
                    <a:bodyPr/>
                    <a:lstStyle/>
                    <a:p>
                      <a:r>
                        <a:rPr kumimoji="1" lang="ja-JP" altLang="en-US" sz="1200" dirty="0"/>
                        <a:t>万円から</a:t>
                      </a:r>
                    </a:p>
                  </a:txBody>
                  <a:tcPr>
                    <a:solidFill>
                      <a:srgbClr val="E8EBF1"/>
                    </a:solidFill>
                  </a:tcPr>
                </a:tc>
                <a:extLst>
                  <a:ext uri="{0D108BD9-81ED-4DB2-BD59-A6C34878D82A}">
                    <a16:rowId xmlns:a16="http://schemas.microsoft.com/office/drawing/2014/main" val="1475071826"/>
                  </a:ext>
                </a:extLst>
              </a:tr>
            </a:tbl>
          </a:graphicData>
        </a:graphic>
      </p:graphicFrame>
      <p:graphicFrame>
        <p:nvGraphicFramePr>
          <p:cNvPr id="6" name="表 7">
            <a:extLst>
              <a:ext uri="{FF2B5EF4-FFF2-40B4-BE49-F238E27FC236}">
                <a16:creationId xmlns:a16="http://schemas.microsoft.com/office/drawing/2014/main" id="{79D1A336-E39A-1020-4769-847DED183AB9}"/>
              </a:ext>
            </a:extLst>
          </p:cNvPr>
          <p:cNvGraphicFramePr>
            <a:graphicFrameLocks noGrp="1"/>
          </p:cNvGraphicFramePr>
          <p:nvPr/>
        </p:nvGraphicFramePr>
        <p:xfrm>
          <a:off x="419100" y="2986186"/>
          <a:ext cx="9048750" cy="914400"/>
        </p:xfrm>
        <a:graphic>
          <a:graphicData uri="http://schemas.openxmlformats.org/drawingml/2006/table">
            <a:tbl>
              <a:tblPr firstCol="1">
                <a:tableStyleId>{21E4AEA4-8DFA-4A89-87EB-49C32662AFE0}</a:tableStyleId>
              </a:tblPr>
              <a:tblGrid>
                <a:gridCol w="2425700">
                  <a:extLst>
                    <a:ext uri="{9D8B030D-6E8A-4147-A177-3AD203B41FA5}">
                      <a16:colId xmlns:a16="http://schemas.microsoft.com/office/drawing/2014/main" val="2112355185"/>
                    </a:ext>
                  </a:extLst>
                </a:gridCol>
                <a:gridCol w="6623050">
                  <a:extLst>
                    <a:ext uri="{9D8B030D-6E8A-4147-A177-3AD203B41FA5}">
                      <a16:colId xmlns:a16="http://schemas.microsoft.com/office/drawing/2014/main" val="563338597"/>
                    </a:ext>
                  </a:extLst>
                </a:gridCol>
              </a:tblGrid>
              <a:tr h="370840">
                <a:tc>
                  <a:txBody>
                    <a:bodyPr/>
                    <a:lstStyle/>
                    <a:p>
                      <a:r>
                        <a:rPr kumimoji="1" lang="ja-JP" altLang="en-US" sz="1200" dirty="0"/>
                        <a:t>ロボットの導入後に発生する費用</a:t>
                      </a:r>
                      <a:endParaRPr kumimoji="1" lang="en-US" altLang="ja-JP" sz="1200" dirty="0"/>
                    </a:p>
                    <a:p>
                      <a:r>
                        <a:rPr kumimoji="1" lang="ja-JP" altLang="en-US" sz="1200" dirty="0"/>
                        <a:t>（例 ：定期保守・メンテナンス費用）</a:t>
                      </a:r>
                      <a:endParaRPr kumimoji="1" lang="en-US" altLang="ja-JP" sz="1200" dirty="0"/>
                    </a:p>
                    <a:p>
                      <a:endParaRPr kumimoji="1" lang="en-US" altLang="ja-JP" sz="1200" dirty="0"/>
                    </a:p>
                    <a:p>
                      <a:r>
                        <a:rPr kumimoji="1" lang="ja-JP" altLang="en-US" sz="900" dirty="0"/>
                        <a:t>　</a:t>
                      </a:r>
                      <a:r>
                        <a:rPr kumimoji="1" lang="en-US" altLang="ja-JP" sz="900" dirty="0"/>
                        <a:t>*</a:t>
                      </a:r>
                      <a:r>
                        <a:rPr kumimoji="1" lang="ja-JP" altLang="en-US" sz="900" dirty="0"/>
                        <a:t>該当があれば記載してください</a:t>
                      </a:r>
                    </a:p>
                  </a:txBody>
                  <a:tcPr/>
                </a:tc>
                <a:tc>
                  <a:txBody>
                    <a:bodyPr/>
                    <a:lstStyle/>
                    <a:p>
                      <a:pPr>
                        <a:tabLst>
                          <a:tab pos="1257300" algn="l"/>
                        </a:tabLst>
                      </a:pPr>
                      <a:r>
                        <a:rPr kumimoji="1" lang="ja-JP" altLang="en-US" sz="900" dirty="0">
                          <a:solidFill>
                            <a:srgbClr val="FF0000"/>
                          </a:solidFill>
                        </a:rPr>
                        <a:t>（記入例） </a:t>
                      </a:r>
                      <a:r>
                        <a:rPr kumimoji="1" lang="en-US" altLang="ja-JP" sz="900" dirty="0">
                          <a:solidFill>
                            <a:srgbClr val="FF0000"/>
                          </a:solidFill>
                        </a:rPr>
                        <a:t>XX</a:t>
                      </a:r>
                      <a:r>
                        <a:rPr kumimoji="1" lang="ja-JP" altLang="en-US" sz="900" dirty="0">
                          <a:solidFill>
                            <a:srgbClr val="FF0000"/>
                          </a:solidFill>
                        </a:rPr>
                        <a:t>年毎のメーカー点検。費用</a:t>
                      </a:r>
                      <a:r>
                        <a:rPr kumimoji="1" lang="en-US" altLang="ja-JP" sz="900" dirty="0">
                          <a:solidFill>
                            <a:srgbClr val="FF0000"/>
                          </a:solidFill>
                        </a:rPr>
                        <a:t>XX</a:t>
                      </a:r>
                      <a:r>
                        <a:rPr kumimoji="1" lang="ja-JP" altLang="en-US" sz="900" dirty="0">
                          <a:solidFill>
                            <a:srgbClr val="FF0000"/>
                          </a:solidFill>
                        </a:rPr>
                        <a:t>万円。点検に要する期間</a:t>
                      </a:r>
                      <a:r>
                        <a:rPr kumimoji="1" lang="en-US" altLang="ja-JP" sz="900" dirty="0">
                          <a:solidFill>
                            <a:srgbClr val="FF0000"/>
                          </a:solidFill>
                        </a:rPr>
                        <a:t>XX</a:t>
                      </a:r>
                      <a:r>
                        <a:rPr kumimoji="1" lang="ja-JP" altLang="en-US" sz="900" dirty="0">
                          <a:solidFill>
                            <a:srgbClr val="FF0000"/>
                          </a:solidFill>
                        </a:rPr>
                        <a:t>週間</a:t>
                      </a:r>
                      <a:endParaRPr kumimoji="1" lang="en-US" altLang="ja-JP" sz="900" dirty="0">
                        <a:solidFill>
                          <a:srgbClr val="FF0000"/>
                        </a:solidFill>
                      </a:endParaRPr>
                    </a:p>
                    <a:p>
                      <a:pPr>
                        <a:tabLst>
                          <a:tab pos="1257300" algn="l"/>
                        </a:tabLst>
                      </a:pPr>
                      <a:r>
                        <a:rPr kumimoji="1" lang="ja-JP" altLang="en-US" sz="900" dirty="0">
                          <a:solidFill>
                            <a:srgbClr val="FF0000"/>
                          </a:solidFill>
                        </a:rPr>
                        <a:t>（記入例） 消耗品</a:t>
                      </a:r>
                      <a:r>
                        <a:rPr kumimoji="1" lang="en-US" altLang="ja-JP" sz="900" dirty="0">
                          <a:solidFill>
                            <a:srgbClr val="FF0000"/>
                          </a:solidFill>
                        </a:rPr>
                        <a:t>XX</a:t>
                      </a:r>
                      <a:r>
                        <a:rPr kumimoji="1" lang="ja-JP" altLang="en-US" sz="900" dirty="0">
                          <a:solidFill>
                            <a:srgbClr val="FF0000"/>
                          </a:solidFill>
                        </a:rPr>
                        <a:t>（</a:t>
                      </a:r>
                      <a:r>
                        <a:rPr kumimoji="1" lang="en-US" altLang="ja-JP" sz="900" dirty="0">
                          <a:solidFill>
                            <a:srgbClr val="FF0000"/>
                          </a:solidFill>
                        </a:rPr>
                        <a:t>X</a:t>
                      </a:r>
                      <a:r>
                        <a:rPr kumimoji="1" lang="ja-JP" altLang="en-US" sz="900" dirty="0">
                          <a:solidFill>
                            <a:srgbClr val="FF0000"/>
                          </a:solidFill>
                        </a:rPr>
                        <a:t>万円）を</a:t>
                      </a:r>
                      <a:r>
                        <a:rPr kumimoji="1" lang="en-US" altLang="ja-JP" sz="900" dirty="0">
                          <a:solidFill>
                            <a:srgbClr val="FF0000"/>
                          </a:solidFill>
                        </a:rPr>
                        <a:t>X</a:t>
                      </a:r>
                      <a:r>
                        <a:rPr kumimoji="1" lang="ja-JP" altLang="en-US" sz="900" dirty="0">
                          <a:solidFill>
                            <a:srgbClr val="FF0000"/>
                          </a:solidFill>
                        </a:rPr>
                        <a:t>ヵ月に１回交換することを推奨。年間</a:t>
                      </a:r>
                      <a:r>
                        <a:rPr kumimoji="1" lang="en-US" altLang="ja-JP" sz="900" dirty="0">
                          <a:solidFill>
                            <a:srgbClr val="FF0000"/>
                          </a:solidFill>
                        </a:rPr>
                        <a:t>XX</a:t>
                      </a:r>
                      <a:r>
                        <a:rPr kumimoji="1" lang="ja-JP" altLang="en-US" sz="900" dirty="0">
                          <a:solidFill>
                            <a:srgbClr val="FF0000"/>
                          </a:solidFill>
                        </a:rPr>
                        <a:t>万円の費用が発生する見込み</a:t>
                      </a:r>
                      <a:endParaRPr kumimoji="1" lang="en-US" altLang="ja-JP" sz="900" dirty="0">
                        <a:solidFill>
                          <a:srgbClr val="FF0000"/>
                        </a:solidFill>
                      </a:endParaRPr>
                    </a:p>
                    <a:p>
                      <a:pPr marL="171450" indent="-171450">
                        <a:buFont typeface="Arial" panose="020B0604020202020204" pitchFamily="34" charset="0"/>
                        <a:buChar char="•"/>
                      </a:pPr>
                      <a:endParaRPr kumimoji="1" lang="en-US" altLang="ja-JP" sz="1200" dirty="0"/>
                    </a:p>
                    <a:p>
                      <a:pPr marL="171450" indent="-171450">
                        <a:buFont typeface="Arial" panose="020B0604020202020204" pitchFamily="34" charset="0"/>
                        <a:buChar char="•"/>
                      </a:pPr>
                      <a:endParaRPr kumimoji="1" lang="en-US" altLang="ja-JP" sz="1200" dirty="0"/>
                    </a:p>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4029211432"/>
                  </a:ext>
                </a:extLst>
              </a:tr>
            </a:tbl>
          </a:graphicData>
        </a:graphic>
      </p:graphicFrame>
      <p:sp>
        <p:nvSpPr>
          <p:cNvPr id="8" name="Rectangle 3">
            <a:extLst>
              <a:ext uri="{FF2B5EF4-FFF2-40B4-BE49-F238E27FC236}">
                <a16:creationId xmlns:a16="http://schemas.microsoft.com/office/drawing/2014/main" id="{275C90B8-736E-67F1-44E8-C46DAD77A7E1}"/>
              </a:ext>
            </a:extLst>
          </p:cNvPr>
          <p:cNvSpPr txBox="1">
            <a:spLocks noChangeArrowheads="1"/>
          </p:cNvSpPr>
          <p:nvPr/>
        </p:nvSpPr>
        <p:spPr bwMode="auto">
          <a:xfrm>
            <a:off x="406401" y="1263036"/>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spcAft>
                <a:spcPts val="600"/>
              </a:spcAft>
              <a:buClr>
                <a:srgbClr val="5A5A5A"/>
              </a:buClr>
              <a:buSzPct val="100000"/>
              <a:buFont typeface="Wingdings" pitchFamily="2" charset="2"/>
              <a:buNone/>
            </a:pPr>
            <a:r>
              <a:rPr lang="ja-JP" altLang="en-US" sz="1200" b="1" kern="0" dirty="0">
                <a:solidFill>
                  <a:schemeClr val="tx1"/>
                </a:solidFill>
              </a:rPr>
              <a:t>導入実証後、施設におけるロボット等の実装の検討にあたり、施設側が想定しておくべき費用について記載してください。</a:t>
            </a:r>
            <a:endParaRPr lang="en-US" altLang="ja-JP" sz="1200" b="1" kern="0" dirty="0">
              <a:solidFill>
                <a:schemeClr val="tx1"/>
              </a:solidFill>
            </a:endParaRPr>
          </a:p>
        </p:txBody>
      </p:sp>
      <p:sp>
        <p:nvSpPr>
          <p:cNvPr id="5" name="Rectangle 3">
            <a:extLst>
              <a:ext uri="{FF2B5EF4-FFF2-40B4-BE49-F238E27FC236}">
                <a16:creationId xmlns:a16="http://schemas.microsoft.com/office/drawing/2014/main" id="{D020C057-5947-DA66-7527-5AB338DF5678}"/>
              </a:ext>
            </a:extLst>
          </p:cNvPr>
          <p:cNvSpPr txBox="1">
            <a:spLocks noChangeArrowheads="1"/>
          </p:cNvSpPr>
          <p:nvPr/>
        </p:nvSpPr>
        <p:spPr bwMode="auto">
          <a:xfrm>
            <a:off x="422275" y="4341516"/>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spcAft>
                <a:spcPts val="600"/>
              </a:spcAft>
              <a:buClr>
                <a:srgbClr val="5A5A5A"/>
              </a:buClr>
              <a:buSzPct val="100000"/>
              <a:buFont typeface="Wingdings" pitchFamily="2" charset="2"/>
              <a:buNone/>
            </a:pPr>
            <a:r>
              <a:rPr lang="ja-JP" altLang="en-US" sz="1200" b="1" kern="0" dirty="0">
                <a:solidFill>
                  <a:schemeClr val="tx1"/>
                </a:solidFill>
              </a:rPr>
              <a:t>上記を踏まえ、宿泊施設がロボットの導入初年度に支払う総額（税抜）について記載してください。</a:t>
            </a:r>
            <a:endParaRPr lang="en-US" altLang="ja-JP" sz="1200" b="1" kern="0" dirty="0">
              <a:solidFill>
                <a:schemeClr val="tx1"/>
              </a:solidFill>
            </a:endParaRPr>
          </a:p>
        </p:txBody>
      </p:sp>
      <p:graphicFrame>
        <p:nvGraphicFramePr>
          <p:cNvPr id="7" name="表 6">
            <a:extLst>
              <a:ext uri="{FF2B5EF4-FFF2-40B4-BE49-F238E27FC236}">
                <a16:creationId xmlns:a16="http://schemas.microsoft.com/office/drawing/2014/main" id="{D4FAAA4E-5D9D-B2E4-1DD0-0B1A3912EC3A}"/>
              </a:ext>
            </a:extLst>
          </p:cNvPr>
          <p:cNvGraphicFramePr>
            <a:graphicFrameLocks noGrp="1"/>
          </p:cNvGraphicFramePr>
          <p:nvPr/>
        </p:nvGraphicFramePr>
        <p:xfrm>
          <a:off x="422275" y="4642269"/>
          <a:ext cx="9045575" cy="1097280"/>
        </p:xfrm>
        <a:graphic>
          <a:graphicData uri="http://schemas.openxmlformats.org/drawingml/2006/table">
            <a:tbl>
              <a:tblPr firstCol="1">
                <a:tableStyleId>{21E4AEA4-8DFA-4A89-87EB-49C32662AFE0}</a:tableStyleId>
              </a:tblPr>
              <a:tblGrid>
                <a:gridCol w="6770337">
                  <a:extLst>
                    <a:ext uri="{9D8B030D-6E8A-4147-A177-3AD203B41FA5}">
                      <a16:colId xmlns:a16="http://schemas.microsoft.com/office/drawing/2014/main" val="2238566322"/>
                    </a:ext>
                  </a:extLst>
                </a:gridCol>
                <a:gridCol w="1341788">
                  <a:extLst>
                    <a:ext uri="{9D8B030D-6E8A-4147-A177-3AD203B41FA5}">
                      <a16:colId xmlns:a16="http://schemas.microsoft.com/office/drawing/2014/main" val="3325405049"/>
                    </a:ext>
                  </a:extLst>
                </a:gridCol>
                <a:gridCol w="933450">
                  <a:extLst>
                    <a:ext uri="{9D8B030D-6E8A-4147-A177-3AD203B41FA5}">
                      <a16:colId xmlns:a16="http://schemas.microsoft.com/office/drawing/2014/main" val="2267641701"/>
                    </a:ext>
                  </a:extLst>
                </a:gridCol>
              </a:tblGrid>
              <a:tr h="548640">
                <a:tc>
                  <a:txBody>
                    <a:bodyPr/>
                    <a:lstStyle/>
                    <a:p>
                      <a:r>
                        <a:rPr kumimoji="1" lang="ja-JP" altLang="en-US" sz="1200" dirty="0"/>
                        <a:t>ロボットを購入する場合 　（保守・メンテ、消耗品の経費等の付帯経費を含む）</a:t>
                      </a:r>
                    </a:p>
                  </a:txBody>
                  <a:tcPr anchor="ctr">
                    <a:solidFill>
                      <a:schemeClr val="accent2"/>
                    </a:solidFill>
                  </a:tcPr>
                </a:tc>
                <a:tc>
                  <a:txBody>
                    <a:bodyPr/>
                    <a:lstStyle/>
                    <a:p>
                      <a:endParaRPr kumimoji="1" lang="ja-JP" altLang="en-US" sz="1200" dirty="0"/>
                    </a:p>
                  </a:txBody>
                  <a:tcPr anchor="ctr">
                    <a:solidFill>
                      <a:schemeClr val="accent1">
                        <a:lumMod val="60000"/>
                        <a:lumOff val="40000"/>
                      </a:schemeClr>
                    </a:solidFill>
                  </a:tcPr>
                </a:tc>
                <a:tc>
                  <a:txBody>
                    <a:bodyPr/>
                    <a:lstStyle/>
                    <a:p>
                      <a:r>
                        <a:rPr kumimoji="1" lang="ja-JP" altLang="en-US" sz="1200" dirty="0"/>
                        <a:t>万円</a:t>
                      </a:r>
                    </a:p>
                  </a:txBody>
                  <a:tcPr anchor="ctr">
                    <a:solidFill>
                      <a:srgbClr val="E8EBF1"/>
                    </a:solidFill>
                  </a:tcPr>
                </a:tc>
                <a:extLst>
                  <a:ext uri="{0D108BD9-81ED-4DB2-BD59-A6C34878D82A}">
                    <a16:rowId xmlns:a16="http://schemas.microsoft.com/office/drawing/2014/main" val="106649840"/>
                  </a:ext>
                </a:extLst>
              </a:tr>
              <a:tr h="548640">
                <a:tc>
                  <a:txBody>
                    <a:bodyPr/>
                    <a:lstStyle/>
                    <a:p>
                      <a:r>
                        <a:rPr kumimoji="1" lang="ja-JP" altLang="en-US" sz="1200" dirty="0"/>
                        <a:t>ロボットを月額リースで利用する場合　 （保守・メンテ、消耗品の経費を含む）</a:t>
                      </a:r>
                    </a:p>
                  </a:txBody>
                  <a:tcPr anchor="ctr">
                    <a:solidFill>
                      <a:schemeClr val="accent2"/>
                    </a:solidFill>
                  </a:tcPr>
                </a:tc>
                <a:tc>
                  <a:txBody>
                    <a:bodyPr/>
                    <a:lstStyle/>
                    <a:p>
                      <a:endParaRPr kumimoji="1" lang="ja-JP" altLang="en-US" sz="1200" dirty="0"/>
                    </a:p>
                  </a:txBody>
                  <a:tcPr anchor="ctr">
                    <a:solidFill>
                      <a:schemeClr val="accent1">
                        <a:lumMod val="60000"/>
                        <a:lumOff val="40000"/>
                      </a:schemeClr>
                    </a:solidFill>
                  </a:tcPr>
                </a:tc>
                <a:tc>
                  <a:txBody>
                    <a:bodyPr/>
                    <a:lstStyle/>
                    <a:p>
                      <a:r>
                        <a:rPr kumimoji="1" lang="ja-JP" altLang="en-US" sz="1200" dirty="0"/>
                        <a:t>万円</a:t>
                      </a:r>
                    </a:p>
                  </a:txBody>
                  <a:tcPr anchor="ctr">
                    <a:solidFill>
                      <a:srgbClr val="E8EBF1"/>
                    </a:solidFill>
                  </a:tcPr>
                </a:tc>
                <a:extLst>
                  <a:ext uri="{0D108BD9-81ED-4DB2-BD59-A6C34878D82A}">
                    <a16:rowId xmlns:a16="http://schemas.microsoft.com/office/drawing/2014/main" val="511311472"/>
                  </a:ext>
                </a:extLst>
              </a:tr>
            </a:tbl>
          </a:graphicData>
        </a:graphic>
      </p:graphicFrame>
      <p:sp>
        <p:nvSpPr>
          <p:cNvPr id="9" name="テキスト ボックス 8"/>
          <p:cNvSpPr txBox="1"/>
          <p:nvPr/>
        </p:nvSpPr>
        <p:spPr>
          <a:xfrm>
            <a:off x="7665358" y="632032"/>
            <a:ext cx="1869167" cy="380553"/>
          </a:xfrm>
          <a:prstGeom prst="rect">
            <a:avLst/>
          </a:prstGeom>
          <a:solidFill>
            <a:srgbClr val="92D050"/>
          </a:solidFill>
        </p:spPr>
        <p:txBody>
          <a:bodyPr wrap="square" rtlCol="0">
            <a:spAutoFit/>
          </a:bodyPr>
          <a:lstStyle>
            <a:defPPr>
              <a:defRPr lang="ja-JP"/>
            </a:defPPr>
            <a:lvl1pPr>
              <a:defRPr sz="1800" b="1">
                <a:solidFill>
                  <a:schemeClr val="bg1"/>
                </a:solidFill>
                <a:latin typeface="+mj-ea"/>
                <a:ea typeface="+mj-ea"/>
                <a:cs typeface="+mj-cs"/>
              </a:defRPr>
            </a:lvl1pPr>
          </a:lstStyle>
          <a:p>
            <a:r>
              <a:rPr lang="ja-JP" altLang="en-US" dirty="0"/>
              <a:t>ロボット企業担当</a:t>
            </a:r>
          </a:p>
        </p:txBody>
      </p:sp>
      <p:sp>
        <p:nvSpPr>
          <p:cNvPr id="10" name="正方形/長方形 9">
            <a:extLst>
              <a:ext uri="{FF2B5EF4-FFF2-40B4-BE49-F238E27FC236}">
                <a16:creationId xmlns:a16="http://schemas.microsoft.com/office/drawing/2014/main" id="{35D16741-4322-305D-F685-1D7B1547F8EE}"/>
              </a:ext>
            </a:extLst>
          </p:cNvPr>
          <p:cNvSpPr/>
          <p:nvPr/>
        </p:nvSpPr>
        <p:spPr bwMode="auto">
          <a:xfrm>
            <a:off x="5892801" y="35172"/>
            <a:ext cx="3575050" cy="475723"/>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評価基準</a:t>
            </a:r>
            <a:r>
              <a:rPr kumimoji="1" lang="en-US" altLang="ja-JP" sz="1000" b="0" i="0" u="none" strike="noStrike" cap="none" normalizeH="0" baseline="0" dirty="0">
                <a:ln>
                  <a:noFill/>
                </a:ln>
                <a:solidFill>
                  <a:srgbClr val="000000"/>
                </a:solidFill>
                <a:effectLst/>
                <a:latin typeface="Arial" charset="0"/>
                <a:ea typeface="ＭＳ Ｐゴシック" charset="-128"/>
              </a:rPr>
              <a:t>】①</a:t>
            </a:r>
            <a:r>
              <a:rPr kumimoji="1" lang="ja-JP" altLang="en-US" sz="1000" b="0" i="0" u="none" strike="noStrike" cap="none" normalizeH="0" baseline="0" dirty="0">
                <a:ln>
                  <a:noFill/>
                </a:ln>
                <a:solidFill>
                  <a:srgbClr val="000000"/>
                </a:solidFill>
                <a:effectLst/>
                <a:latin typeface="Arial" charset="0"/>
                <a:ea typeface="ＭＳ Ｐゴシック" charset="-128"/>
              </a:rPr>
              <a:t>取組の有効性②取組の新規性</a:t>
            </a:r>
            <a:endParaRPr kumimoji="1" lang="en-US" altLang="ja-JP" sz="1000" b="0" i="0" u="none" strike="noStrike" cap="none" normalizeH="0" baseline="0" dirty="0">
              <a:ln>
                <a:noFill/>
              </a:ln>
              <a:solidFill>
                <a:srgbClr val="000000"/>
              </a:solidFill>
              <a:effectLst/>
              <a:latin typeface="Arial" charset="0"/>
              <a:ea typeface="ＭＳ Ｐゴシック" charset="-128"/>
            </a:endParaRPr>
          </a:p>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0" i="0" u="none" strike="noStrike" cap="none" normalizeH="0" baseline="0" dirty="0">
                <a:ln>
                  <a:noFill/>
                </a:ln>
                <a:solidFill>
                  <a:srgbClr val="000000"/>
                </a:solidFill>
                <a:effectLst/>
                <a:latin typeface="Arial" charset="0"/>
                <a:ea typeface="ＭＳ Ｐゴシック" charset="-128"/>
              </a:rPr>
              <a:t>⑤実装への発展性⑥成果の水平展開の可能性⑦取組の安全性</a:t>
            </a:r>
          </a:p>
        </p:txBody>
      </p:sp>
    </p:spTree>
    <p:extLst>
      <p:ext uri="{BB962C8B-B14F-4D97-AF65-F5344CB8AC3E}">
        <p14:creationId xmlns:p14="http://schemas.microsoft.com/office/powerpoint/2010/main" val="1475007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000C15-3032-31E5-79B7-650DF40B8BCF}"/>
              </a:ext>
            </a:extLst>
          </p:cNvPr>
          <p:cNvSpPr>
            <a:spLocks noGrp="1"/>
          </p:cNvSpPr>
          <p:nvPr>
            <p:ph type="title"/>
          </p:nvPr>
        </p:nvSpPr>
        <p:spPr/>
        <p:txBody>
          <a:bodyPr/>
          <a:lstStyle/>
          <a:p>
            <a:r>
              <a:rPr lang="ja-JP" altLang="en-US" dirty="0"/>
              <a:t>９</a:t>
            </a:r>
            <a:r>
              <a:rPr kumimoji="1" lang="ja-JP" altLang="en-US" dirty="0"/>
              <a:t>．導入実証後のロボット等の実装</a:t>
            </a:r>
          </a:p>
        </p:txBody>
      </p:sp>
      <p:sp>
        <p:nvSpPr>
          <p:cNvPr id="9" name="Rectangle 3">
            <a:extLst>
              <a:ext uri="{FF2B5EF4-FFF2-40B4-BE49-F238E27FC236}">
                <a16:creationId xmlns:a16="http://schemas.microsoft.com/office/drawing/2014/main" id="{4F80A7E7-6820-710B-B202-26D81AAD417B}"/>
              </a:ext>
            </a:extLst>
          </p:cNvPr>
          <p:cNvSpPr txBox="1">
            <a:spLocks noChangeArrowheads="1"/>
          </p:cNvSpPr>
          <p:nvPr/>
        </p:nvSpPr>
        <p:spPr bwMode="auto">
          <a:xfrm>
            <a:off x="406400" y="1368504"/>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spcAft>
                <a:spcPts val="600"/>
              </a:spcAft>
              <a:buClr>
                <a:srgbClr val="5A5A5A"/>
              </a:buClr>
              <a:buSzPct val="100000"/>
              <a:buFont typeface="Wingdings" pitchFamily="2" charset="2"/>
              <a:buNone/>
            </a:pPr>
            <a:r>
              <a:rPr lang="ja-JP" altLang="en-US" sz="1200" b="1" kern="0" dirty="0">
                <a:solidFill>
                  <a:schemeClr val="tx1"/>
                </a:solidFill>
              </a:rPr>
              <a:t>ロボット等の実装にあたり、導入効果の拡充などの観点から、貴団体が追加的に提案するカスタマイズがあれば記載してください。</a:t>
            </a:r>
            <a:endParaRPr lang="en-US" altLang="ja-JP" sz="1200" b="1" kern="0" dirty="0">
              <a:solidFill>
                <a:schemeClr val="tx1"/>
              </a:solidFill>
            </a:endParaRPr>
          </a:p>
        </p:txBody>
      </p:sp>
      <p:graphicFrame>
        <p:nvGraphicFramePr>
          <p:cNvPr id="10" name="表 7">
            <a:extLst>
              <a:ext uri="{FF2B5EF4-FFF2-40B4-BE49-F238E27FC236}">
                <a16:creationId xmlns:a16="http://schemas.microsoft.com/office/drawing/2014/main" id="{E0DAF8D6-0FD7-1167-343D-B6246CF5059D}"/>
              </a:ext>
            </a:extLst>
          </p:cNvPr>
          <p:cNvGraphicFramePr>
            <a:graphicFrameLocks noGrp="1"/>
          </p:cNvGraphicFramePr>
          <p:nvPr/>
        </p:nvGraphicFramePr>
        <p:xfrm>
          <a:off x="406400" y="1685128"/>
          <a:ext cx="8686800" cy="3221850"/>
        </p:xfrm>
        <a:graphic>
          <a:graphicData uri="http://schemas.openxmlformats.org/drawingml/2006/table">
            <a:tbl>
              <a:tblPr firstCol="1">
                <a:tableStyleId>{21E4AEA4-8DFA-4A89-87EB-49C32662AFE0}</a:tableStyleId>
              </a:tblPr>
              <a:tblGrid>
                <a:gridCol w="2463800">
                  <a:extLst>
                    <a:ext uri="{9D8B030D-6E8A-4147-A177-3AD203B41FA5}">
                      <a16:colId xmlns:a16="http://schemas.microsoft.com/office/drawing/2014/main" val="2112355185"/>
                    </a:ext>
                  </a:extLst>
                </a:gridCol>
                <a:gridCol w="6223000">
                  <a:extLst>
                    <a:ext uri="{9D8B030D-6E8A-4147-A177-3AD203B41FA5}">
                      <a16:colId xmlns:a16="http://schemas.microsoft.com/office/drawing/2014/main" val="563338597"/>
                    </a:ext>
                  </a:extLst>
                </a:gridCol>
              </a:tblGrid>
              <a:tr h="1610925">
                <a:tc>
                  <a:txBody>
                    <a:bodyPr/>
                    <a:lstStyle/>
                    <a:p>
                      <a:r>
                        <a:rPr kumimoji="1" lang="ja-JP" altLang="en-US" sz="1200" dirty="0"/>
                        <a:t>追加的なカスタマイズ①</a:t>
                      </a:r>
                      <a:endParaRPr kumimoji="1" lang="en-US" altLang="ja-JP" sz="1200" dirty="0"/>
                    </a:p>
                    <a:p>
                      <a:endParaRPr kumimoji="1" lang="en-US" altLang="ja-JP" sz="1200" dirty="0"/>
                    </a:p>
                    <a:p>
                      <a:r>
                        <a:rPr kumimoji="1" lang="ja-JP" altLang="en-US" sz="900" dirty="0"/>
                        <a:t>　</a:t>
                      </a:r>
                      <a:r>
                        <a:rPr kumimoji="1" lang="en-US" altLang="ja-JP" sz="900" dirty="0"/>
                        <a:t>*</a:t>
                      </a:r>
                      <a:r>
                        <a:rPr kumimoji="1" lang="ja-JP" altLang="en-US" sz="900" dirty="0"/>
                        <a:t>該当があれば記載してください</a:t>
                      </a:r>
                    </a:p>
                  </a:txBody>
                  <a:tcPr/>
                </a:tc>
                <a:tc>
                  <a:txBody>
                    <a:bodyPr/>
                    <a:lstStyle/>
                    <a:p>
                      <a:pPr>
                        <a:tabLst>
                          <a:tab pos="1257300" algn="l"/>
                        </a:tabLst>
                      </a:pPr>
                      <a:r>
                        <a:rPr kumimoji="1" lang="ja-JP" altLang="en-US" sz="900" dirty="0">
                          <a:solidFill>
                            <a:srgbClr val="FF0000"/>
                          </a:solidFill>
                        </a:rPr>
                        <a:t>（記入例） </a:t>
                      </a:r>
                      <a:r>
                        <a:rPr kumimoji="1" lang="en-US" altLang="ja-JP" sz="900" dirty="0">
                          <a:solidFill>
                            <a:srgbClr val="FF0000"/>
                          </a:solidFill>
                        </a:rPr>
                        <a:t>XX</a:t>
                      </a:r>
                      <a:r>
                        <a:rPr kumimoji="1" lang="ja-JP" altLang="en-US" sz="900" dirty="0">
                          <a:solidFill>
                            <a:srgbClr val="FF0000"/>
                          </a:solidFill>
                        </a:rPr>
                        <a:t>の導入効果の拡充を目的とした、施設内のエレベーターとの連携。費用</a:t>
                      </a:r>
                      <a:r>
                        <a:rPr kumimoji="1" lang="en-US" altLang="ja-JP" sz="900" dirty="0">
                          <a:solidFill>
                            <a:srgbClr val="FF0000"/>
                          </a:solidFill>
                        </a:rPr>
                        <a:t>XX</a:t>
                      </a:r>
                      <a:r>
                        <a:rPr kumimoji="1" lang="ja-JP" altLang="en-US" sz="900" dirty="0">
                          <a:solidFill>
                            <a:srgbClr val="FF0000"/>
                          </a:solidFill>
                        </a:rPr>
                        <a:t>万円程度</a:t>
                      </a:r>
                      <a:endParaRPr kumimoji="1" lang="en-US" altLang="ja-JP" sz="900" dirty="0">
                        <a:solidFill>
                          <a:srgbClr val="FF0000"/>
                        </a:solidFill>
                      </a:endParaRPr>
                    </a:p>
                    <a:p>
                      <a:pPr marL="171450" indent="-171450">
                        <a:buFont typeface="Arial" panose="020B0604020202020204" pitchFamily="34" charset="0"/>
                        <a:buChar char="•"/>
                      </a:pPr>
                      <a:endParaRPr kumimoji="1" lang="en-US" altLang="ja-JP" sz="1200" dirty="0"/>
                    </a:p>
                    <a:p>
                      <a:pPr marL="171450" indent="-171450">
                        <a:buFont typeface="Arial" panose="020B0604020202020204" pitchFamily="34" charset="0"/>
                        <a:buChar char="•"/>
                      </a:pPr>
                      <a:endParaRPr kumimoji="1" lang="en-US" altLang="ja-JP" sz="1200" dirty="0"/>
                    </a:p>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4029211432"/>
                  </a:ext>
                </a:extLst>
              </a:tr>
              <a:tr h="1610925">
                <a:tc>
                  <a:txBody>
                    <a:bodyPr/>
                    <a:lstStyle/>
                    <a:p>
                      <a:r>
                        <a:rPr kumimoji="1" lang="ja-JP" altLang="en-US" sz="1200" dirty="0"/>
                        <a:t>追加的なカスタマイズ②</a:t>
                      </a:r>
                      <a:endParaRPr kumimoji="1" lang="en-US" altLang="ja-JP" sz="1200" dirty="0"/>
                    </a:p>
                    <a:p>
                      <a:endParaRPr kumimoji="1" lang="en-US" altLang="ja-JP" sz="1200" dirty="0"/>
                    </a:p>
                    <a:p>
                      <a:r>
                        <a:rPr kumimoji="1" lang="ja-JP" altLang="en-US" sz="900" dirty="0"/>
                        <a:t>　</a:t>
                      </a:r>
                      <a:r>
                        <a:rPr kumimoji="1" lang="en-US" altLang="ja-JP" sz="900" dirty="0"/>
                        <a:t>*</a:t>
                      </a:r>
                      <a:r>
                        <a:rPr kumimoji="1" lang="ja-JP" altLang="en-US" sz="900" dirty="0"/>
                        <a:t>該当があれば記載してください</a:t>
                      </a:r>
                    </a:p>
                  </a:txBody>
                  <a:tcPr/>
                </a:tc>
                <a:tc>
                  <a:txBody>
                    <a:bodyPr/>
                    <a:lstStyle/>
                    <a:p>
                      <a:pPr>
                        <a:tabLst>
                          <a:tab pos="1257300" algn="l"/>
                        </a:tabLst>
                      </a:pPr>
                      <a:r>
                        <a:rPr kumimoji="1" lang="ja-JP" altLang="en-US" sz="900" dirty="0">
                          <a:solidFill>
                            <a:srgbClr val="FF0000"/>
                          </a:solidFill>
                        </a:rPr>
                        <a:t>（記入例） </a:t>
                      </a:r>
                      <a:r>
                        <a:rPr kumimoji="1" lang="en-US" altLang="ja-JP" sz="900" dirty="0">
                          <a:solidFill>
                            <a:srgbClr val="FF0000"/>
                          </a:solidFill>
                        </a:rPr>
                        <a:t>XX</a:t>
                      </a:r>
                      <a:r>
                        <a:rPr kumimoji="1" lang="ja-JP" altLang="en-US" sz="900" dirty="0">
                          <a:solidFill>
                            <a:srgbClr val="FF0000"/>
                          </a:solidFill>
                        </a:rPr>
                        <a:t>の導入効果の拡充を目的とした、施設内の</a:t>
                      </a:r>
                      <a:r>
                        <a:rPr kumimoji="1" lang="en-US" altLang="ja-JP" sz="900" dirty="0">
                          <a:solidFill>
                            <a:srgbClr val="FF0000"/>
                          </a:solidFill>
                        </a:rPr>
                        <a:t>XX</a:t>
                      </a:r>
                      <a:r>
                        <a:rPr kumimoji="1" lang="ja-JP" altLang="en-US" sz="900" dirty="0">
                          <a:solidFill>
                            <a:srgbClr val="FF0000"/>
                          </a:solidFill>
                        </a:rPr>
                        <a:t>のシステムとの連携。費用</a:t>
                      </a:r>
                      <a:r>
                        <a:rPr kumimoji="1" lang="en-US" altLang="ja-JP" sz="900" dirty="0">
                          <a:solidFill>
                            <a:srgbClr val="FF0000"/>
                          </a:solidFill>
                        </a:rPr>
                        <a:t>XX</a:t>
                      </a:r>
                      <a:r>
                        <a:rPr kumimoji="1" lang="ja-JP" altLang="en-US" sz="900" dirty="0">
                          <a:solidFill>
                            <a:srgbClr val="FF0000"/>
                          </a:solidFill>
                        </a:rPr>
                        <a:t>万円程度</a:t>
                      </a:r>
                      <a:endParaRPr kumimoji="1" lang="en-US" altLang="ja-JP" sz="900" dirty="0">
                        <a:solidFill>
                          <a:srgbClr val="FF0000"/>
                        </a:solidFill>
                      </a:endParaRPr>
                    </a:p>
                    <a:p>
                      <a:pPr marL="171450" indent="-171450">
                        <a:buFont typeface="Arial" panose="020B0604020202020204" pitchFamily="34" charset="0"/>
                        <a:buChar char="•"/>
                      </a:pPr>
                      <a:endParaRPr kumimoji="1" lang="en-US" altLang="ja-JP" sz="1200" dirty="0"/>
                    </a:p>
                    <a:p>
                      <a:pPr marL="171450" indent="-171450">
                        <a:buFont typeface="Arial" panose="020B0604020202020204" pitchFamily="34" charset="0"/>
                        <a:buChar char="•"/>
                      </a:pPr>
                      <a:endParaRPr kumimoji="1" lang="en-US" altLang="ja-JP" sz="1200" dirty="0"/>
                    </a:p>
                    <a:p>
                      <a:pPr marL="171450" indent="-171450">
                        <a:buFont typeface="Arial" panose="020B0604020202020204" pitchFamily="34" charset="0"/>
                        <a:buChar char="•"/>
                      </a:pPr>
                      <a:endParaRPr kumimoji="1" lang="en-US" altLang="ja-JP" sz="1200" dirty="0"/>
                    </a:p>
                  </a:txBody>
                  <a:tcPr/>
                </a:tc>
                <a:extLst>
                  <a:ext uri="{0D108BD9-81ED-4DB2-BD59-A6C34878D82A}">
                    <a16:rowId xmlns:a16="http://schemas.microsoft.com/office/drawing/2014/main" val="1938579061"/>
                  </a:ext>
                </a:extLst>
              </a:tr>
            </a:tbl>
          </a:graphicData>
        </a:graphic>
      </p:graphicFrame>
      <p:sp>
        <p:nvSpPr>
          <p:cNvPr id="5" name="テキスト ボックス 4"/>
          <p:cNvSpPr txBox="1"/>
          <p:nvPr/>
        </p:nvSpPr>
        <p:spPr>
          <a:xfrm>
            <a:off x="7665358" y="632032"/>
            <a:ext cx="1869167" cy="380553"/>
          </a:xfrm>
          <a:prstGeom prst="rect">
            <a:avLst/>
          </a:prstGeom>
          <a:solidFill>
            <a:srgbClr val="92D050"/>
          </a:solidFill>
        </p:spPr>
        <p:txBody>
          <a:bodyPr wrap="square" rtlCol="0">
            <a:spAutoFit/>
          </a:bodyPr>
          <a:lstStyle>
            <a:defPPr>
              <a:defRPr lang="ja-JP"/>
            </a:defPPr>
            <a:lvl1pPr>
              <a:defRPr sz="1800" b="1">
                <a:solidFill>
                  <a:schemeClr val="bg1"/>
                </a:solidFill>
                <a:latin typeface="+mj-ea"/>
                <a:ea typeface="+mj-ea"/>
                <a:cs typeface="+mj-cs"/>
              </a:defRPr>
            </a:lvl1pPr>
          </a:lstStyle>
          <a:p>
            <a:r>
              <a:rPr lang="ja-JP" altLang="en-US" dirty="0"/>
              <a:t>ロボット企業担当</a:t>
            </a:r>
          </a:p>
        </p:txBody>
      </p:sp>
      <p:sp>
        <p:nvSpPr>
          <p:cNvPr id="4" name="正方形/長方形 3">
            <a:extLst>
              <a:ext uri="{FF2B5EF4-FFF2-40B4-BE49-F238E27FC236}">
                <a16:creationId xmlns:a16="http://schemas.microsoft.com/office/drawing/2014/main" id="{635B72F0-4311-053F-3CF1-39B9820F6D1A}"/>
              </a:ext>
            </a:extLst>
          </p:cNvPr>
          <p:cNvSpPr/>
          <p:nvPr/>
        </p:nvSpPr>
        <p:spPr bwMode="auto">
          <a:xfrm>
            <a:off x="5892801" y="35172"/>
            <a:ext cx="3575050" cy="475723"/>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評価基準</a:t>
            </a:r>
            <a:r>
              <a:rPr kumimoji="1" lang="en-US" altLang="ja-JP" sz="1000" b="0" i="0" u="none" strike="noStrike" cap="none" normalizeH="0" baseline="0" dirty="0">
                <a:ln>
                  <a:noFill/>
                </a:ln>
                <a:solidFill>
                  <a:srgbClr val="000000"/>
                </a:solidFill>
                <a:effectLst/>
                <a:latin typeface="Arial" charset="0"/>
                <a:ea typeface="ＭＳ Ｐゴシック" charset="-128"/>
              </a:rPr>
              <a:t>】①</a:t>
            </a:r>
            <a:r>
              <a:rPr kumimoji="1" lang="ja-JP" altLang="en-US" sz="1000" b="0" i="0" u="none" strike="noStrike" cap="none" normalizeH="0" baseline="0" dirty="0">
                <a:ln>
                  <a:noFill/>
                </a:ln>
                <a:solidFill>
                  <a:srgbClr val="000000"/>
                </a:solidFill>
                <a:effectLst/>
                <a:latin typeface="Arial" charset="0"/>
                <a:ea typeface="ＭＳ Ｐゴシック" charset="-128"/>
              </a:rPr>
              <a:t>取組の有効性②取組の新規性</a:t>
            </a:r>
            <a:endParaRPr kumimoji="1" lang="en-US" altLang="ja-JP" sz="1000" b="0" i="0" u="none" strike="noStrike" cap="none" normalizeH="0" baseline="0" dirty="0">
              <a:ln>
                <a:noFill/>
              </a:ln>
              <a:solidFill>
                <a:srgbClr val="000000"/>
              </a:solidFill>
              <a:effectLst/>
              <a:latin typeface="Arial" charset="0"/>
              <a:ea typeface="ＭＳ Ｐゴシック" charset="-128"/>
            </a:endParaRPr>
          </a:p>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0" i="0" u="none" strike="noStrike" cap="none" normalizeH="0" baseline="0" dirty="0">
                <a:ln>
                  <a:noFill/>
                </a:ln>
                <a:solidFill>
                  <a:srgbClr val="000000"/>
                </a:solidFill>
                <a:effectLst/>
                <a:latin typeface="Arial" charset="0"/>
                <a:ea typeface="ＭＳ Ｐゴシック" charset="-128"/>
              </a:rPr>
              <a:t>⑤実装への発展性⑥成果の水平展開の可能性⑦取組の安全性</a:t>
            </a:r>
          </a:p>
        </p:txBody>
      </p:sp>
    </p:spTree>
    <p:extLst>
      <p:ext uri="{BB962C8B-B14F-4D97-AF65-F5344CB8AC3E}">
        <p14:creationId xmlns:p14="http://schemas.microsoft.com/office/powerpoint/2010/main" val="962270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62D486-58C1-ED92-0F63-EFD181A8BC7A}"/>
              </a:ext>
            </a:extLst>
          </p:cNvPr>
          <p:cNvSpPr>
            <a:spLocks noGrp="1"/>
          </p:cNvSpPr>
          <p:nvPr>
            <p:ph type="title"/>
          </p:nvPr>
        </p:nvSpPr>
        <p:spPr/>
        <p:txBody>
          <a:bodyPr/>
          <a:lstStyle/>
          <a:p>
            <a:r>
              <a:rPr lang="ja-JP" altLang="en-US" dirty="0"/>
              <a:t>１０．改良～導入実証のスケジュール</a:t>
            </a:r>
            <a:endParaRPr kumimoji="1" lang="ja-JP" altLang="en-US" dirty="0"/>
          </a:p>
        </p:txBody>
      </p:sp>
      <p:sp>
        <p:nvSpPr>
          <p:cNvPr id="3" name="Rectangle 3">
            <a:extLst>
              <a:ext uri="{FF2B5EF4-FFF2-40B4-BE49-F238E27FC236}">
                <a16:creationId xmlns:a16="http://schemas.microsoft.com/office/drawing/2014/main" id="{AEFEB9C1-9D53-2ED7-5CBB-0F2E2BB8E947}"/>
              </a:ext>
            </a:extLst>
          </p:cNvPr>
          <p:cNvSpPr txBox="1">
            <a:spLocks noChangeArrowheads="1"/>
          </p:cNvSpPr>
          <p:nvPr/>
        </p:nvSpPr>
        <p:spPr bwMode="auto">
          <a:xfrm>
            <a:off x="406401" y="1212236"/>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ロボットの改良～ロボット等の導入実証に関するスケジュールを記載してください。</a:t>
            </a:r>
            <a:endParaRPr lang="en-US" altLang="ja-JP" sz="1200" b="1" kern="0" dirty="0">
              <a:solidFill>
                <a:schemeClr val="tx1"/>
              </a:solidFill>
            </a:endParaRPr>
          </a:p>
        </p:txBody>
      </p:sp>
      <p:graphicFrame>
        <p:nvGraphicFramePr>
          <p:cNvPr id="4" name="表 4">
            <a:extLst>
              <a:ext uri="{FF2B5EF4-FFF2-40B4-BE49-F238E27FC236}">
                <a16:creationId xmlns:a16="http://schemas.microsoft.com/office/drawing/2014/main" id="{8E7A5205-9A0E-A2FD-EFD7-20CE68ACF6D9}"/>
              </a:ext>
            </a:extLst>
          </p:cNvPr>
          <p:cNvGraphicFramePr>
            <a:graphicFrameLocks noGrp="1"/>
          </p:cNvGraphicFramePr>
          <p:nvPr/>
        </p:nvGraphicFramePr>
        <p:xfrm>
          <a:off x="406401" y="1654214"/>
          <a:ext cx="8686800" cy="3134530"/>
        </p:xfrm>
        <a:graphic>
          <a:graphicData uri="http://schemas.openxmlformats.org/drawingml/2006/table">
            <a:tbl>
              <a:tblPr firstRow="1">
                <a:tableStyleId>{21E4AEA4-8DFA-4A89-87EB-49C32662AFE0}</a:tableStyleId>
              </a:tblPr>
              <a:tblGrid>
                <a:gridCol w="2895600">
                  <a:extLst>
                    <a:ext uri="{9D8B030D-6E8A-4147-A177-3AD203B41FA5}">
                      <a16:colId xmlns:a16="http://schemas.microsoft.com/office/drawing/2014/main" val="1439629523"/>
                    </a:ext>
                  </a:extLst>
                </a:gridCol>
                <a:gridCol w="1638299">
                  <a:extLst>
                    <a:ext uri="{9D8B030D-6E8A-4147-A177-3AD203B41FA5}">
                      <a16:colId xmlns:a16="http://schemas.microsoft.com/office/drawing/2014/main" val="2051807880"/>
                    </a:ext>
                  </a:extLst>
                </a:gridCol>
                <a:gridCol w="4152901">
                  <a:extLst>
                    <a:ext uri="{9D8B030D-6E8A-4147-A177-3AD203B41FA5}">
                      <a16:colId xmlns:a16="http://schemas.microsoft.com/office/drawing/2014/main" val="3193398003"/>
                    </a:ext>
                  </a:extLst>
                </a:gridCol>
              </a:tblGrid>
              <a:tr h="313453">
                <a:tc>
                  <a:txBody>
                    <a:bodyPr/>
                    <a:lstStyle/>
                    <a:p>
                      <a:pPr algn="ctr"/>
                      <a:r>
                        <a:rPr kumimoji="1" lang="ja-JP" altLang="en-US" sz="1200" dirty="0"/>
                        <a:t>実施内容</a:t>
                      </a:r>
                    </a:p>
                  </a:txBody>
                  <a:tcPr/>
                </a:tc>
                <a:tc>
                  <a:txBody>
                    <a:bodyPr/>
                    <a:lstStyle/>
                    <a:p>
                      <a:pPr algn="ctr"/>
                      <a:r>
                        <a:rPr kumimoji="1" lang="ja-JP" altLang="en-US" sz="1200" dirty="0"/>
                        <a:t>時期</a:t>
                      </a:r>
                    </a:p>
                  </a:txBody>
                  <a:tcPr/>
                </a:tc>
                <a:tc>
                  <a:txBody>
                    <a:bodyPr/>
                    <a:lstStyle/>
                    <a:p>
                      <a:pPr algn="ctr"/>
                      <a:r>
                        <a:rPr kumimoji="1" lang="ja-JP" altLang="en-US" sz="1200" dirty="0"/>
                        <a:t>留意事項</a:t>
                      </a:r>
                    </a:p>
                  </a:txBody>
                  <a:tcPr/>
                </a:tc>
                <a:extLst>
                  <a:ext uri="{0D108BD9-81ED-4DB2-BD59-A6C34878D82A}">
                    <a16:rowId xmlns:a16="http://schemas.microsoft.com/office/drawing/2014/main" val="1415328427"/>
                  </a:ext>
                </a:extLst>
              </a:tr>
              <a:tr h="313453">
                <a:tc>
                  <a:txBody>
                    <a:bodyPr/>
                    <a:lstStyle/>
                    <a:p>
                      <a:endParaRPr kumimoji="1" lang="ja-JP" altLang="en-US" sz="1200" dirty="0"/>
                    </a:p>
                  </a:txBody>
                  <a:tcPr/>
                </a:tc>
                <a:tc>
                  <a:txBody>
                    <a:bodyPr/>
                    <a:lstStyle/>
                    <a:p>
                      <a:endParaRPr kumimoji="1" lang="ja-JP" altLang="en-US" sz="1200"/>
                    </a:p>
                  </a:txBody>
                  <a:tcPr/>
                </a:tc>
                <a:tc>
                  <a:txBody>
                    <a:bodyPr/>
                    <a:lstStyle/>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2197383653"/>
                  </a:ext>
                </a:extLst>
              </a:tr>
              <a:tr h="313453">
                <a:tc>
                  <a:txBody>
                    <a:bodyPr/>
                    <a:lstStyle/>
                    <a:p>
                      <a:endParaRPr kumimoji="1" lang="ja-JP" altLang="en-US" sz="1200"/>
                    </a:p>
                  </a:txBody>
                  <a:tcPr/>
                </a:tc>
                <a:tc>
                  <a:txBody>
                    <a:bodyPr/>
                    <a:lstStyle/>
                    <a:p>
                      <a:endParaRPr kumimoji="1" lang="ja-JP" altLang="en-US" sz="1200"/>
                    </a:p>
                  </a:txBody>
                  <a:tcPr/>
                </a:tc>
                <a:tc>
                  <a:txBody>
                    <a:bodyPr/>
                    <a:lstStyle/>
                    <a:p>
                      <a:pPr marL="171450" indent="-171450">
                        <a:buFont typeface="Arial" panose="020B0604020202020204" pitchFamily="34" charset="0"/>
                        <a:buChar char="•"/>
                      </a:pPr>
                      <a:endParaRPr kumimoji="1" lang="ja-JP" altLang="en-US" sz="1200"/>
                    </a:p>
                  </a:txBody>
                  <a:tcPr/>
                </a:tc>
                <a:extLst>
                  <a:ext uri="{0D108BD9-81ED-4DB2-BD59-A6C34878D82A}">
                    <a16:rowId xmlns:a16="http://schemas.microsoft.com/office/drawing/2014/main" val="1231357579"/>
                  </a:ext>
                </a:extLst>
              </a:tr>
              <a:tr h="313453">
                <a:tc>
                  <a:txBody>
                    <a:bodyPr/>
                    <a:lstStyle/>
                    <a:p>
                      <a:endParaRPr kumimoji="1" lang="ja-JP" altLang="en-US" sz="1200"/>
                    </a:p>
                  </a:txBody>
                  <a:tcPr/>
                </a:tc>
                <a:tc>
                  <a:txBody>
                    <a:bodyPr/>
                    <a:lstStyle/>
                    <a:p>
                      <a:endParaRPr kumimoji="1" lang="ja-JP" altLang="en-US" sz="1200"/>
                    </a:p>
                  </a:txBody>
                  <a:tcPr/>
                </a:tc>
                <a:tc>
                  <a:txBody>
                    <a:bodyPr/>
                    <a:lstStyle/>
                    <a:p>
                      <a:pPr marL="171450" indent="-171450">
                        <a:buFont typeface="Arial" panose="020B0604020202020204" pitchFamily="34" charset="0"/>
                        <a:buChar char="•"/>
                      </a:pPr>
                      <a:endParaRPr kumimoji="1" lang="ja-JP" altLang="en-US" sz="1200"/>
                    </a:p>
                  </a:txBody>
                  <a:tcPr/>
                </a:tc>
                <a:extLst>
                  <a:ext uri="{0D108BD9-81ED-4DB2-BD59-A6C34878D82A}">
                    <a16:rowId xmlns:a16="http://schemas.microsoft.com/office/drawing/2014/main" val="274179856"/>
                  </a:ext>
                </a:extLst>
              </a:tr>
              <a:tr h="313453">
                <a:tc>
                  <a:txBody>
                    <a:bodyPr/>
                    <a:lstStyle/>
                    <a:p>
                      <a:endParaRPr kumimoji="1" lang="ja-JP" altLang="en-US" sz="1200" dirty="0"/>
                    </a:p>
                  </a:txBody>
                  <a:tcPr/>
                </a:tc>
                <a:tc>
                  <a:txBody>
                    <a:bodyPr/>
                    <a:lstStyle/>
                    <a:p>
                      <a:endParaRPr kumimoji="1" lang="ja-JP" altLang="en-US" sz="1200"/>
                    </a:p>
                  </a:txBody>
                  <a:tcPr/>
                </a:tc>
                <a:tc>
                  <a:txBody>
                    <a:bodyPr/>
                    <a:lstStyle/>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3780872234"/>
                  </a:ext>
                </a:extLst>
              </a:tr>
              <a:tr h="313453">
                <a:tc>
                  <a:txBody>
                    <a:bodyPr/>
                    <a:lstStyle/>
                    <a:p>
                      <a:endParaRPr kumimoji="1" lang="ja-JP" altLang="en-US" sz="1200"/>
                    </a:p>
                  </a:txBody>
                  <a:tcPr/>
                </a:tc>
                <a:tc>
                  <a:txBody>
                    <a:bodyPr/>
                    <a:lstStyle/>
                    <a:p>
                      <a:endParaRPr kumimoji="1" lang="ja-JP" altLang="en-US" sz="1200"/>
                    </a:p>
                  </a:txBody>
                  <a:tcPr/>
                </a:tc>
                <a:tc>
                  <a:txBody>
                    <a:bodyPr/>
                    <a:lstStyle/>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2030670031"/>
                  </a:ext>
                </a:extLst>
              </a:tr>
              <a:tr h="313453">
                <a:tc>
                  <a:txBody>
                    <a:bodyPr/>
                    <a:lstStyle/>
                    <a:p>
                      <a:endParaRPr kumimoji="1" lang="ja-JP" altLang="en-US" sz="1200"/>
                    </a:p>
                  </a:txBody>
                  <a:tcPr/>
                </a:tc>
                <a:tc>
                  <a:txBody>
                    <a:bodyPr/>
                    <a:lstStyle/>
                    <a:p>
                      <a:endParaRPr kumimoji="1" lang="ja-JP" altLang="en-US" sz="1200"/>
                    </a:p>
                  </a:txBody>
                  <a:tcPr/>
                </a:tc>
                <a:tc>
                  <a:txBody>
                    <a:bodyPr/>
                    <a:lstStyle/>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2057606144"/>
                  </a:ext>
                </a:extLst>
              </a:tr>
              <a:tr h="313453">
                <a:tc>
                  <a:txBody>
                    <a:bodyPr/>
                    <a:lstStyle/>
                    <a:p>
                      <a:endParaRPr kumimoji="1" lang="ja-JP" altLang="en-US" sz="1200"/>
                    </a:p>
                  </a:txBody>
                  <a:tcPr/>
                </a:tc>
                <a:tc>
                  <a:txBody>
                    <a:bodyPr/>
                    <a:lstStyle/>
                    <a:p>
                      <a:endParaRPr kumimoji="1" lang="ja-JP" altLang="en-US" sz="1200"/>
                    </a:p>
                  </a:txBody>
                  <a:tcPr/>
                </a:tc>
                <a:tc>
                  <a:txBody>
                    <a:bodyPr/>
                    <a:lstStyle/>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353084598"/>
                  </a:ext>
                </a:extLst>
              </a:tr>
              <a:tr h="313453">
                <a:tc>
                  <a:txBody>
                    <a:bodyPr/>
                    <a:lstStyle/>
                    <a:p>
                      <a:endParaRPr kumimoji="1" lang="ja-JP" altLang="en-US" sz="1200"/>
                    </a:p>
                  </a:txBody>
                  <a:tcPr/>
                </a:tc>
                <a:tc>
                  <a:txBody>
                    <a:bodyPr/>
                    <a:lstStyle/>
                    <a:p>
                      <a:endParaRPr kumimoji="1" lang="ja-JP" altLang="en-US" sz="1200"/>
                    </a:p>
                  </a:txBody>
                  <a:tcPr/>
                </a:tc>
                <a:tc>
                  <a:txBody>
                    <a:bodyPr/>
                    <a:lstStyle/>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4021450538"/>
                  </a:ext>
                </a:extLst>
              </a:tr>
              <a:tr h="313453">
                <a:tc>
                  <a:txBody>
                    <a:bodyPr/>
                    <a:lstStyle/>
                    <a:p>
                      <a:endParaRPr kumimoji="1" lang="ja-JP" altLang="en-US" sz="1200"/>
                    </a:p>
                  </a:txBody>
                  <a:tcPr/>
                </a:tc>
                <a:tc>
                  <a:txBody>
                    <a:bodyPr/>
                    <a:lstStyle/>
                    <a:p>
                      <a:endParaRPr kumimoji="1" lang="ja-JP" altLang="en-US" sz="1200"/>
                    </a:p>
                  </a:txBody>
                  <a:tcPr/>
                </a:tc>
                <a:tc>
                  <a:txBody>
                    <a:bodyPr/>
                    <a:lstStyle/>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1422185431"/>
                  </a:ext>
                </a:extLst>
              </a:tr>
            </a:tbl>
          </a:graphicData>
        </a:graphic>
      </p:graphicFrame>
      <p:sp>
        <p:nvSpPr>
          <p:cNvPr id="5" name="Rectangle 3">
            <a:extLst>
              <a:ext uri="{FF2B5EF4-FFF2-40B4-BE49-F238E27FC236}">
                <a16:creationId xmlns:a16="http://schemas.microsoft.com/office/drawing/2014/main" id="{3A45D57F-D979-8FDC-BA79-898E6B09E19D}"/>
              </a:ext>
            </a:extLst>
          </p:cNvPr>
          <p:cNvSpPr txBox="1">
            <a:spLocks noChangeArrowheads="1"/>
          </p:cNvSpPr>
          <p:nvPr/>
        </p:nvSpPr>
        <p:spPr bwMode="auto">
          <a:xfrm>
            <a:off x="406400" y="6441626"/>
            <a:ext cx="8686801" cy="31585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900" kern="0" dirty="0">
                <a:solidFill>
                  <a:schemeClr val="tx1"/>
                </a:solidFill>
              </a:rPr>
              <a:t>スケジュールには、少なくとも、①改良、導入実証の方針に関する施設側とのすりあわせ、②改良、③施設内での事前の動作テスト（試験運用）、④施設スタッフ向けの説明会・操作研修会、⑤導入実証（の実施期間）、⑥実施報告書の提出　は記載してください。</a:t>
            </a:r>
            <a:endParaRPr lang="en-US" altLang="ja-JP" sz="900" kern="0" dirty="0">
              <a:solidFill>
                <a:schemeClr val="tx1"/>
              </a:solidFill>
            </a:endParaRPr>
          </a:p>
        </p:txBody>
      </p:sp>
      <p:sp>
        <p:nvSpPr>
          <p:cNvPr id="6" name="テキスト ボックス 5"/>
          <p:cNvSpPr txBox="1"/>
          <p:nvPr/>
        </p:nvSpPr>
        <p:spPr>
          <a:xfrm>
            <a:off x="7665358" y="632032"/>
            <a:ext cx="1869167" cy="380553"/>
          </a:xfrm>
          <a:prstGeom prst="rect">
            <a:avLst/>
          </a:prstGeom>
          <a:solidFill>
            <a:srgbClr val="92D050"/>
          </a:solidFill>
        </p:spPr>
        <p:txBody>
          <a:bodyPr wrap="square" rtlCol="0">
            <a:spAutoFit/>
          </a:bodyPr>
          <a:lstStyle>
            <a:defPPr>
              <a:defRPr lang="ja-JP"/>
            </a:defPPr>
            <a:lvl1pPr>
              <a:defRPr sz="1800" b="1">
                <a:solidFill>
                  <a:schemeClr val="bg1"/>
                </a:solidFill>
                <a:latin typeface="+mj-ea"/>
                <a:ea typeface="+mj-ea"/>
                <a:cs typeface="+mj-cs"/>
              </a:defRPr>
            </a:lvl1pPr>
          </a:lstStyle>
          <a:p>
            <a:r>
              <a:rPr lang="ja-JP" altLang="en-US" dirty="0"/>
              <a:t>ロボット企業担当</a:t>
            </a:r>
          </a:p>
        </p:txBody>
      </p:sp>
      <p:sp>
        <p:nvSpPr>
          <p:cNvPr id="7" name="正方形/長方形 6">
            <a:extLst>
              <a:ext uri="{FF2B5EF4-FFF2-40B4-BE49-F238E27FC236}">
                <a16:creationId xmlns:a16="http://schemas.microsoft.com/office/drawing/2014/main" id="{E4101BF8-0BF6-13D2-A53A-6597DC0AECDA}"/>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評価基準</a:t>
            </a:r>
            <a:r>
              <a:rPr kumimoji="1" lang="en-US" altLang="ja-JP" sz="1000" b="0" i="0" u="none" strike="noStrike" cap="none" normalizeH="0" baseline="0" dirty="0">
                <a:ln>
                  <a:noFill/>
                </a:ln>
                <a:solidFill>
                  <a:srgbClr val="000000"/>
                </a:solidFill>
                <a:effectLst/>
                <a:latin typeface="Arial" charset="0"/>
                <a:ea typeface="ＭＳ Ｐゴシック" charset="-128"/>
              </a:rPr>
              <a:t>】③-1</a:t>
            </a:r>
            <a:r>
              <a:rPr kumimoji="1" lang="ja-JP" altLang="en-US" sz="1000" b="0" i="0" u="none" strike="noStrike" cap="none" normalizeH="0" baseline="0" dirty="0">
                <a:ln>
                  <a:noFill/>
                </a:ln>
                <a:solidFill>
                  <a:srgbClr val="000000"/>
                </a:solidFill>
                <a:effectLst/>
                <a:latin typeface="Arial" charset="0"/>
                <a:ea typeface="ＭＳ Ｐゴシック" charset="-128"/>
              </a:rPr>
              <a:t>実施体制④</a:t>
            </a:r>
            <a:r>
              <a:rPr kumimoji="1" lang="en-US" altLang="ja-JP" sz="1000" b="0" i="0" u="none" strike="noStrike" cap="none" normalizeH="0" baseline="0" dirty="0">
                <a:ln>
                  <a:noFill/>
                </a:ln>
                <a:solidFill>
                  <a:srgbClr val="000000"/>
                </a:solidFill>
                <a:effectLst/>
                <a:latin typeface="Arial" charset="0"/>
                <a:ea typeface="ＭＳ Ｐゴシック" charset="-128"/>
              </a:rPr>
              <a:t>-1</a:t>
            </a:r>
            <a:r>
              <a:rPr kumimoji="1" lang="ja-JP" altLang="en-US" sz="1000" b="0" i="0" u="none" strike="noStrike" cap="none" normalizeH="0" baseline="0" dirty="0">
                <a:ln>
                  <a:noFill/>
                </a:ln>
                <a:solidFill>
                  <a:srgbClr val="000000"/>
                </a:solidFill>
                <a:effectLst/>
                <a:latin typeface="Arial" charset="0"/>
                <a:ea typeface="ＭＳ Ｐゴシック" charset="-128"/>
              </a:rPr>
              <a:t>実施体制⑤実装への発展性</a:t>
            </a:r>
          </a:p>
        </p:txBody>
      </p:sp>
    </p:spTree>
    <p:extLst>
      <p:ext uri="{BB962C8B-B14F-4D97-AF65-F5344CB8AC3E}">
        <p14:creationId xmlns:p14="http://schemas.microsoft.com/office/powerpoint/2010/main" val="850508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62D486-58C1-ED92-0F63-EFD181A8BC7A}"/>
              </a:ext>
            </a:extLst>
          </p:cNvPr>
          <p:cNvSpPr>
            <a:spLocks noGrp="1"/>
          </p:cNvSpPr>
          <p:nvPr>
            <p:ph type="title"/>
          </p:nvPr>
        </p:nvSpPr>
        <p:spPr/>
        <p:txBody>
          <a:bodyPr/>
          <a:lstStyle/>
          <a:p>
            <a:r>
              <a:rPr lang="ja-JP" altLang="en-US" dirty="0"/>
              <a:t>１１．概算経費</a:t>
            </a:r>
            <a:endParaRPr kumimoji="1" lang="ja-JP" altLang="en-US" dirty="0"/>
          </a:p>
        </p:txBody>
      </p:sp>
      <p:sp>
        <p:nvSpPr>
          <p:cNvPr id="5" name="Rectangle 3">
            <a:extLst>
              <a:ext uri="{FF2B5EF4-FFF2-40B4-BE49-F238E27FC236}">
                <a16:creationId xmlns:a16="http://schemas.microsoft.com/office/drawing/2014/main" id="{09A47558-23C3-48FB-2247-E8E0E83F5592}"/>
              </a:ext>
            </a:extLst>
          </p:cNvPr>
          <p:cNvSpPr txBox="1">
            <a:spLocks noChangeArrowheads="1"/>
          </p:cNvSpPr>
          <p:nvPr/>
        </p:nvSpPr>
        <p:spPr bwMode="auto">
          <a:xfrm>
            <a:off x="406401" y="1263036"/>
            <a:ext cx="9061450" cy="138454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spcAft>
                <a:spcPts val="600"/>
              </a:spcAft>
              <a:buClr>
                <a:srgbClr val="5A5A5A"/>
              </a:buClr>
              <a:buSzPct val="100000"/>
              <a:buFont typeface="Wingdings" pitchFamily="2" charset="2"/>
              <a:buNone/>
            </a:pPr>
            <a:r>
              <a:rPr lang="ja-JP" altLang="en-US" sz="1200" b="1" kern="0" dirty="0">
                <a:solidFill>
                  <a:schemeClr val="tx1"/>
                </a:solidFill>
              </a:rPr>
              <a:t>ロボットの改良、ロボット等の導入実証に要する概算経費を記載してください。</a:t>
            </a:r>
            <a:endParaRPr lang="en-US" altLang="ja-JP" sz="1200"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　</a:t>
            </a:r>
            <a:r>
              <a:rPr lang="en-US" altLang="ja-JP" sz="1200" b="1" kern="0" dirty="0">
                <a:solidFill>
                  <a:schemeClr val="tx1"/>
                </a:solidFill>
              </a:rPr>
              <a:t>※ </a:t>
            </a:r>
            <a:r>
              <a:rPr lang="ja-JP" altLang="en-US" sz="1200" b="1" kern="0" dirty="0">
                <a:solidFill>
                  <a:schemeClr val="tx1"/>
                </a:solidFill>
              </a:rPr>
              <a:t>募集要項「別紙１」を踏まえ、概算経費を記載してください。なお、別紙１の項目「別紙</a:t>
            </a:r>
            <a:r>
              <a:rPr lang="en-US" altLang="ja-JP" sz="1200" b="1" kern="0" dirty="0">
                <a:solidFill>
                  <a:schemeClr val="tx1"/>
                </a:solidFill>
              </a:rPr>
              <a:t>1-2</a:t>
            </a:r>
            <a:r>
              <a:rPr lang="ja-JP" altLang="en-US" sz="1200" b="1" kern="0" dirty="0">
                <a:solidFill>
                  <a:schemeClr val="tx1"/>
                </a:solidFill>
              </a:rPr>
              <a:t>」に挙げた経費以外は支援の対象とはなりません</a:t>
            </a:r>
            <a:br>
              <a:rPr lang="en-US" altLang="ja-JP" sz="1200" b="1" kern="0" dirty="0">
                <a:solidFill>
                  <a:schemeClr val="tx1"/>
                </a:solidFill>
              </a:rPr>
            </a:br>
            <a:r>
              <a:rPr lang="ja-JP" altLang="en-US" sz="1200" b="1" kern="0" dirty="0">
                <a:solidFill>
                  <a:schemeClr val="tx1"/>
                </a:solidFill>
              </a:rPr>
              <a:t>　　　のでご注意ください。</a:t>
            </a:r>
            <a:endParaRPr lang="en-US" altLang="ja-JP" sz="1200"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　</a:t>
            </a:r>
            <a:r>
              <a:rPr lang="en-US" altLang="ja-JP" sz="1200" b="1" kern="0" dirty="0">
                <a:solidFill>
                  <a:schemeClr val="tx1"/>
                </a:solidFill>
              </a:rPr>
              <a:t>※ </a:t>
            </a:r>
            <a:r>
              <a:rPr lang="ja-JP" altLang="en-US" sz="1200" b="1" kern="0" dirty="0">
                <a:solidFill>
                  <a:schemeClr val="tx1"/>
                </a:solidFill>
              </a:rPr>
              <a:t>本事業の経費支援が対象とする「人件費」では、応募者側の人件費単価ではなく、健保等級単価に基づく時間単価を適用し算出します。</a:t>
            </a:r>
            <a:endParaRPr lang="en-US" altLang="ja-JP" sz="1200"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　</a:t>
            </a:r>
            <a:r>
              <a:rPr lang="en-US" altLang="ja-JP" sz="1200" b="1" kern="0" dirty="0">
                <a:solidFill>
                  <a:schemeClr val="tx1"/>
                </a:solidFill>
              </a:rPr>
              <a:t>※ </a:t>
            </a:r>
            <a:r>
              <a:rPr lang="ja-JP" altLang="en-US" sz="1200" b="1" kern="0" dirty="0">
                <a:solidFill>
                  <a:schemeClr val="tx1"/>
                </a:solidFill>
              </a:rPr>
              <a:t>経費支援の上限額（税込</a:t>
            </a:r>
            <a:r>
              <a:rPr lang="en-US" altLang="ja-JP" sz="1200" b="1" kern="0" dirty="0">
                <a:solidFill>
                  <a:schemeClr val="tx1"/>
                </a:solidFill>
              </a:rPr>
              <a:t>500</a:t>
            </a:r>
            <a:r>
              <a:rPr lang="ja-JP" altLang="en-US" sz="1200" b="1" kern="0" dirty="0">
                <a:solidFill>
                  <a:schemeClr val="tx1"/>
                </a:solidFill>
              </a:rPr>
              <a:t>万円）を超えた部分は応募者の負担となります。なお、上限額を超過し、施設課題の解決に資するより良いご</a:t>
            </a:r>
            <a:endParaRPr lang="en-US" altLang="ja-JP" sz="1200"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　　　提案を頂くことに問題はございません。</a:t>
            </a:r>
            <a:endParaRPr lang="en-US" altLang="ja-JP" sz="1200" b="1" kern="0" dirty="0">
              <a:solidFill>
                <a:schemeClr val="tx1"/>
              </a:solidFill>
            </a:endParaRPr>
          </a:p>
        </p:txBody>
      </p:sp>
      <p:graphicFrame>
        <p:nvGraphicFramePr>
          <p:cNvPr id="6" name="表 5">
            <a:extLst>
              <a:ext uri="{FF2B5EF4-FFF2-40B4-BE49-F238E27FC236}">
                <a16:creationId xmlns:a16="http://schemas.microsoft.com/office/drawing/2014/main" id="{63D4F6E1-74C2-D15F-5C14-08BB473BE1F2}"/>
              </a:ext>
            </a:extLst>
          </p:cNvPr>
          <p:cNvGraphicFramePr>
            <a:graphicFrameLocks noGrp="1"/>
          </p:cNvGraphicFramePr>
          <p:nvPr/>
        </p:nvGraphicFramePr>
        <p:xfrm>
          <a:off x="1012372" y="3425808"/>
          <a:ext cx="7580085" cy="2387236"/>
        </p:xfrm>
        <a:graphic>
          <a:graphicData uri="http://schemas.openxmlformats.org/drawingml/2006/table">
            <a:tbl>
              <a:tblPr firstCol="1">
                <a:tableStyleId>{93296810-A885-4BE3-A3E7-6D5BEEA58F35}</a:tableStyleId>
              </a:tblPr>
              <a:tblGrid>
                <a:gridCol w="3487057">
                  <a:extLst>
                    <a:ext uri="{9D8B030D-6E8A-4147-A177-3AD203B41FA5}">
                      <a16:colId xmlns:a16="http://schemas.microsoft.com/office/drawing/2014/main" val="215551646"/>
                    </a:ext>
                  </a:extLst>
                </a:gridCol>
                <a:gridCol w="3048000">
                  <a:extLst>
                    <a:ext uri="{9D8B030D-6E8A-4147-A177-3AD203B41FA5}">
                      <a16:colId xmlns:a16="http://schemas.microsoft.com/office/drawing/2014/main" val="3082257446"/>
                    </a:ext>
                  </a:extLst>
                </a:gridCol>
                <a:gridCol w="1045028">
                  <a:extLst>
                    <a:ext uri="{9D8B030D-6E8A-4147-A177-3AD203B41FA5}">
                      <a16:colId xmlns:a16="http://schemas.microsoft.com/office/drawing/2014/main" val="442277258"/>
                    </a:ext>
                  </a:extLst>
                </a:gridCol>
              </a:tblGrid>
              <a:tr h="596809">
                <a:tc>
                  <a:txBody>
                    <a:bodyPr/>
                    <a:lstStyle/>
                    <a:p>
                      <a:r>
                        <a:rPr kumimoji="1" lang="ja-JP" altLang="en-US" sz="1200" dirty="0"/>
                        <a:t>ロボットの改良に要する経費（税込）</a:t>
                      </a:r>
                    </a:p>
                  </a:txBody>
                  <a:tcPr anchor="ctr"/>
                </a:tc>
                <a:tc>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n-lt"/>
                          <a:ea typeface="+mn-ea"/>
                          <a:cs typeface="+mn-cs"/>
                        </a:rPr>
                        <a:t>万円</a:t>
                      </a:r>
                    </a:p>
                  </a:txBody>
                  <a:tcPr anchor="ctr"/>
                </a:tc>
                <a:extLst>
                  <a:ext uri="{0D108BD9-81ED-4DB2-BD59-A6C34878D82A}">
                    <a16:rowId xmlns:a16="http://schemas.microsoft.com/office/drawing/2014/main" val="88087248"/>
                  </a:ext>
                </a:extLst>
              </a:tr>
              <a:tr h="596809">
                <a:tc>
                  <a:txBody>
                    <a:bodyPr/>
                    <a:lstStyle/>
                    <a:p>
                      <a:r>
                        <a:rPr kumimoji="1" lang="ja-JP" altLang="en-US" sz="1200" dirty="0"/>
                        <a:t>ロボット等の導入実証に要する経費（税込）</a:t>
                      </a:r>
                    </a:p>
                  </a:txBody>
                  <a:tcPr anchor="ctr"/>
                </a:tc>
                <a:tc>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万円</a:t>
                      </a:r>
                    </a:p>
                  </a:txBody>
                  <a:tcPr anchor="ctr"/>
                </a:tc>
                <a:extLst>
                  <a:ext uri="{0D108BD9-81ED-4DB2-BD59-A6C34878D82A}">
                    <a16:rowId xmlns:a16="http://schemas.microsoft.com/office/drawing/2014/main" val="4091238644"/>
                  </a:ext>
                </a:extLst>
              </a:tr>
              <a:tr h="596809">
                <a:tc>
                  <a:txBody>
                    <a:bodyPr/>
                    <a:lstStyle/>
                    <a:p>
                      <a:r>
                        <a:rPr kumimoji="1" lang="ja-JP" altLang="en-US" sz="1200" dirty="0"/>
                        <a:t>総額（税込）</a:t>
                      </a:r>
                    </a:p>
                  </a:txBody>
                  <a:tcPr anchor="ctr"/>
                </a:tc>
                <a:tc>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万円</a:t>
                      </a:r>
                    </a:p>
                  </a:txBody>
                  <a:tcPr anchor="ctr"/>
                </a:tc>
                <a:extLst>
                  <a:ext uri="{0D108BD9-81ED-4DB2-BD59-A6C34878D82A}">
                    <a16:rowId xmlns:a16="http://schemas.microsoft.com/office/drawing/2014/main" val="96102351"/>
                  </a:ext>
                </a:extLst>
              </a:tr>
              <a:tr h="596809">
                <a:tc>
                  <a:txBody>
                    <a:bodyPr/>
                    <a:lstStyle/>
                    <a:p>
                      <a:r>
                        <a:rPr kumimoji="1" lang="ja-JP" altLang="en-US" sz="1200" dirty="0"/>
                        <a:t>経費支援を除く応募者の自己負担額</a:t>
                      </a:r>
                    </a:p>
                  </a:txBody>
                  <a:tcPr anchor="ctr"/>
                </a:tc>
                <a:tc>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万円</a:t>
                      </a:r>
                    </a:p>
                  </a:txBody>
                  <a:tcPr anchor="ctr"/>
                </a:tc>
                <a:extLst>
                  <a:ext uri="{0D108BD9-81ED-4DB2-BD59-A6C34878D82A}">
                    <a16:rowId xmlns:a16="http://schemas.microsoft.com/office/drawing/2014/main" val="2038813408"/>
                  </a:ext>
                </a:extLst>
              </a:tr>
            </a:tbl>
          </a:graphicData>
        </a:graphic>
      </p:graphicFrame>
      <p:sp>
        <p:nvSpPr>
          <p:cNvPr id="7" name="テキスト ボックス 6"/>
          <p:cNvSpPr txBox="1"/>
          <p:nvPr/>
        </p:nvSpPr>
        <p:spPr>
          <a:xfrm>
            <a:off x="7665358" y="632032"/>
            <a:ext cx="1869167" cy="380553"/>
          </a:xfrm>
          <a:prstGeom prst="rect">
            <a:avLst/>
          </a:prstGeom>
          <a:solidFill>
            <a:srgbClr val="92D050"/>
          </a:solidFill>
        </p:spPr>
        <p:txBody>
          <a:bodyPr wrap="square" rtlCol="0">
            <a:spAutoFit/>
          </a:bodyPr>
          <a:lstStyle>
            <a:defPPr>
              <a:defRPr lang="ja-JP"/>
            </a:defPPr>
            <a:lvl1pPr>
              <a:defRPr sz="1800" b="1">
                <a:solidFill>
                  <a:schemeClr val="bg1"/>
                </a:solidFill>
                <a:latin typeface="+mj-ea"/>
                <a:ea typeface="+mj-ea"/>
                <a:cs typeface="+mj-cs"/>
              </a:defRPr>
            </a:lvl1pPr>
          </a:lstStyle>
          <a:p>
            <a:r>
              <a:rPr lang="ja-JP" altLang="en-US" dirty="0"/>
              <a:t>ロボット企業担当</a:t>
            </a:r>
          </a:p>
        </p:txBody>
      </p:sp>
      <p:sp>
        <p:nvSpPr>
          <p:cNvPr id="3" name="正方形/長方形 2">
            <a:extLst>
              <a:ext uri="{FF2B5EF4-FFF2-40B4-BE49-F238E27FC236}">
                <a16:creationId xmlns:a16="http://schemas.microsoft.com/office/drawing/2014/main" id="{98581555-3D80-2490-FB86-A50F2DED9866}"/>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評価基準</a:t>
            </a:r>
            <a:r>
              <a:rPr kumimoji="1" lang="en-US" altLang="ja-JP" sz="1000" b="0" i="0" u="none" strike="noStrike" cap="none" normalizeH="0" baseline="0" dirty="0">
                <a:ln>
                  <a:noFill/>
                </a:ln>
                <a:solidFill>
                  <a:srgbClr val="000000"/>
                </a:solidFill>
                <a:effectLst/>
                <a:latin typeface="Arial" charset="0"/>
                <a:ea typeface="ＭＳ Ｐゴシック" charset="-128"/>
              </a:rPr>
              <a:t>】③-1</a:t>
            </a:r>
            <a:r>
              <a:rPr kumimoji="1" lang="ja-JP" altLang="en-US" sz="1000" b="0" i="0" u="none" strike="noStrike" cap="none" normalizeH="0" baseline="0" dirty="0">
                <a:ln>
                  <a:noFill/>
                </a:ln>
                <a:solidFill>
                  <a:srgbClr val="000000"/>
                </a:solidFill>
                <a:effectLst/>
                <a:latin typeface="Arial" charset="0"/>
                <a:ea typeface="ＭＳ Ｐゴシック" charset="-128"/>
              </a:rPr>
              <a:t>実施体制④</a:t>
            </a:r>
            <a:r>
              <a:rPr kumimoji="1" lang="en-US" altLang="ja-JP" sz="1000" b="0" i="0" u="none" strike="noStrike" cap="none" normalizeH="0" baseline="0" dirty="0">
                <a:ln>
                  <a:noFill/>
                </a:ln>
                <a:solidFill>
                  <a:srgbClr val="000000"/>
                </a:solidFill>
                <a:effectLst/>
                <a:latin typeface="Arial" charset="0"/>
                <a:ea typeface="ＭＳ Ｐゴシック" charset="-128"/>
              </a:rPr>
              <a:t>-1</a:t>
            </a:r>
            <a:r>
              <a:rPr kumimoji="1" lang="ja-JP" altLang="en-US" sz="1000" b="0" i="0" u="none" strike="noStrike" cap="none" normalizeH="0" baseline="0" dirty="0">
                <a:ln>
                  <a:noFill/>
                </a:ln>
                <a:solidFill>
                  <a:srgbClr val="000000"/>
                </a:solidFill>
                <a:effectLst/>
                <a:latin typeface="Arial" charset="0"/>
                <a:ea typeface="ＭＳ Ｐゴシック" charset="-128"/>
              </a:rPr>
              <a:t>実施体制⑤実装への発展性</a:t>
            </a:r>
          </a:p>
        </p:txBody>
      </p:sp>
    </p:spTree>
    <p:extLst>
      <p:ext uri="{BB962C8B-B14F-4D97-AF65-F5344CB8AC3E}">
        <p14:creationId xmlns:p14="http://schemas.microsoft.com/office/powerpoint/2010/main" val="3665154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solidFill>
                  <a:schemeClr val="tx1"/>
                </a:solidFill>
                <a:latin typeface="Arial" panose="020B0604020202020204" pitchFamily="34" charset="0"/>
                <a:ea typeface="ＭＳ Ｐゴシック" panose="020B0600070205080204" pitchFamily="50" charset="-128"/>
              </a:rPr>
              <a:t>１２．補足資料</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a:extLst>
              <a:ext uri="{FF2B5EF4-FFF2-40B4-BE49-F238E27FC236}">
                <a16:creationId xmlns:a16="http://schemas.microsoft.com/office/drawing/2014/main" id="{FD5CF029-D33E-4B56-9A8E-C773FD4D1263}"/>
              </a:ext>
            </a:extLst>
          </p:cNvPr>
          <p:cNvSpPr txBox="1">
            <a:spLocks noChangeArrowheads="1"/>
          </p:cNvSpPr>
          <p:nvPr/>
        </p:nvSpPr>
        <p:spPr bwMode="auto">
          <a:xfrm>
            <a:off x="419100" y="1321733"/>
            <a:ext cx="9064625" cy="4212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l">
              <a:spcBef>
                <a:spcPct val="30000"/>
              </a:spcBef>
              <a:buClr>
                <a:srgbClr val="5A5A5A"/>
              </a:buClr>
              <a:buSzPct val="100000"/>
            </a:pPr>
            <a:r>
              <a:rPr lang="ja-JP" altLang="en-US" sz="1200" b="1" dirty="0">
                <a:solidFill>
                  <a:schemeClr val="tx1"/>
                </a:solidFill>
                <a:latin typeface="Arial" panose="020B0604020202020204" pitchFamily="34" charset="0"/>
                <a:ea typeface="ＭＳ Ｐゴシック" panose="020B0600070205080204" pitchFamily="50" charset="-128"/>
              </a:rPr>
              <a:t>（適宜、応募者にて追加で記載したい内容がある場合や、既存資料等から転載する場合（例：施設概要）に活用してください。</a:t>
            </a:r>
            <a:br>
              <a:rPr lang="en-US" altLang="ja-JP" sz="1200" b="1" dirty="0">
                <a:solidFill>
                  <a:schemeClr val="tx1"/>
                </a:solidFill>
                <a:latin typeface="Arial" panose="020B0604020202020204" pitchFamily="34" charset="0"/>
                <a:ea typeface="ＭＳ Ｐゴシック" panose="020B0600070205080204" pitchFamily="50" charset="-128"/>
              </a:rPr>
            </a:br>
            <a:r>
              <a:rPr lang="ja-JP" altLang="en-US" sz="1200" b="1" dirty="0">
                <a:solidFill>
                  <a:schemeClr val="tx1"/>
                </a:solidFill>
                <a:latin typeface="Arial" panose="020B0604020202020204" pitchFamily="34" charset="0"/>
                <a:ea typeface="ＭＳ Ｐゴシック" panose="020B0600070205080204" pitchFamily="50" charset="-128"/>
              </a:rPr>
              <a:t>必要に応じて、ページを追加いただいて問題ありません。</a:t>
            </a:r>
            <a:endParaRPr lang="en-US" altLang="ja-JP" sz="1200" b="1" dirty="0">
              <a:solidFill>
                <a:schemeClr val="tx1"/>
              </a:solidFill>
              <a:latin typeface="Arial" panose="020B0604020202020204" pitchFamily="34"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7E9AABD8-1813-4926-A24D-276565B6E44E}"/>
              </a:ext>
            </a:extLst>
          </p:cNvPr>
          <p:cNvSpPr/>
          <p:nvPr/>
        </p:nvSpPr>
        <p:spPr bwMode="auto">
          <a:xfrm>
            <a:off x="5278694"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ロボット等を活用した業務内容の現在の様子</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
        <p:nvSpPr>
          <p:cNvPr id="5" name="正方形/長方形 4">
            <a:extLst>
              <a:ext uri="{FF2B5EF4-FFF2-40B4-BE49-F238E27FC236}">
                <a16:creationId xmlns:a16="http://schemas.microsoft.com/office/drawing/2014/main" id="{58B27910-54BA-4EB7-931F-E708DDC2FFEB}"/>
              </a:ext>
            </a:extLst>
          </p:cNvPr>
          <p:cNvSpPr/>
          <p:nvPr/>
        </p:nvSpPr>
        <p:spPr bwMode="auto">
          <a:xfrm>
            <a:off x="723900"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施設概要などの紹介資料１</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
        <p:nvSpPr>
          <p:cNvPr id="10" name="テキスト ボックス 9"/>
          <p:cNvSpPr txBox="1"/>
          <p:nvPr/>
        </p:nvSpPr>
        <p:spPr>
          <a:xfrm>
            <a:off x="5713064" y="626916"/>
            <a:ext cx="1869167" cy="380553"/>
          </a:xfrm>
          <a:prstGeom prst="rect">
            <a:avLst/>
          </a:prstGeom>
          <a:solidFill>
            <a:schemeClr val="accent2"/>
          </a:solidFill>
        </p:spPr>
        <p:txBody>
          <a:bodyPr wrap="square" rtlCol="0">
            <a:spAutoFit/>
          </a:bodyPr>
          <a:lstStyle/>
          <a:p>
            <a:r>
              <a:rPr lang="ja-JP" altLang="en-US" sz="1800" b="1" dirty="0">
                <a:solidFill>
                  <a:schemeClr val="bg1"/>
                </a:solidFill>
                <a:latin typeface="+mj-ea"/>
                <a:ea typeface="+mj-ea"/>
                <a:cs typeface="+mj-cs"/>
              </a:rPr>
              <a:t>施設担当</a:t>
            </a:r>
          </a:p>
        </p:txBody>
      </p:sp>
      <p:sp>
        <p:nvSpPr>
          <p:cNvPr id="11" name="テキスト ボックス 10"/>
          <p:cNvSpPr txBox="1"/>
          <p:nvPr/>
        </p:nvSpPr>
        <p:spPr>
          <a:xfrm>
            <a:off x="7665358" y="628198"/>
            <a:ext cx="1869167" cy="380553"/>
          </a:xfrm>
          <a:prstGeom prst="rect">
            <a:avLst/>
          </a:prstGeom>
          <a:solidFill>
            <a:srgbClr val="92D050"/>
          </a:solidFill>
        </p:spPr>
        <p:txBody>
          <a:bodyPr wrap="square" rtlCol="0">
            <a:spAutoFit/>
          </a:bodyPr>
          <a:lstStyle>
            <a:defPPr>
              <a:defRPr lang="ja-JP"/>
            </a:defPPr>
            <a:lvl1pPr>
              <a:defRPr sz="1800" b="1">
                <a:solidFill>
                  <a:schemeClr val="bg1"/>
                </a:solidFill>
                <a:latin typeface="+mj-ea"/>
                <a:ea typeface="+mj-ea"/>
                <a:cs typeface="+mj-cs"/>
              </a:defRPr>
            </a:lvl1pPr>
          </a:lstStyle>
          <a:p>
            <a:r>
              <a:rPr lang="ja-JP" altLang="en-US" dirty="0"/>
              <a:t>ロボット企業担当</a:t>
            </a:r>
          </a:p>
        </p:txBody>
      </p:sp>
    </p:spTree>
    <p:extLst>
      <p:ext uri="{BB962C8B-B14F-4D97-AF65-F5344CB8AC3E}">
        <p14:creationId xmlns:p14="http://schemas.microsoft.com/office/powerpoint/2010/main" val="181917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E16D285F-FEAD-49AF-8F33-3B1CE6168CC2}"/>
              </a:ext>
            </a:extLst>
          </p:cNvPr>
          <p:cNvSpPr>
            <a:spLocks noGrp="1"/>
          </p:cNvSpPr>
          <p:nvPr>
            <p:ph type="title"/>
          </p:nvPr>
        </p:nvSpPr>
        <p:spPr/>
        <p:txBody>
          <a:bodyPr/>
          <a:lstStyle/>
          <a:p>
            <a:r>
              <a:rPr lang="ja-JP" altLang="en-US" dirty="0">
                <a:latin typeface="+mj-ea"/>
              </a:rPr>
              <a:t>１</a:t>
            </a:r>
            <a:r>
              <a:rPr lang="en-US" altLang="ja-JP" dirty="0">
                <a:latin typeface="+mj-ea"/>
              </a:rPr>
              <a:t>‐</a:t>
            </a:r>
            <a:r>
              <a:rPr lang="ja-JP" altLang="en-US" dirty="0">
                <a:latin typeface="+mj-ea"/>
              </a:rPr>
              <a:t>１．施設事業者</a:t>
            </a:r>
            <a:r>
              <a:rPr lang="ja-JP" altLang="en-US" dirty="0"/>
              <a:t>の概要</a:t>
            </a:r>
          </a:p>
        </p:txBody>
      </p:sp>
      <p:graphicFrame>
        <p:nvGraphicFramePr>
          <p:cNvPr id="4" name="表 4">
            <a:extLst>
              <a:ext uri="{FF2B5EF4-FFF2-40B4-BE49-F238E27FC236}">
                <a16:creationId xmlns:a16="http://schemas.microsoft.com/office/drawing/2014/main" id="{860F7290-52DA-4F1C-8B4F-408C53A3E98E}"/>
              </a:ext>
            </a:extLst>
          </p:cNvPr>
          <p:cNvGraphicFramePr>
            <a:graphicFrameLocks noGrp="1"/>
          </p:cNvGraphicFramePr>
          <p:nvPr>
            <p:extLst>
              <p:ext uri="{D42A27DB-BD31-4B8C-83A1-F6EECF244321}">
                <p14:modId xmlns:p14="http://schemas.microsoft.com/office/powerpoint/2010/main" val="115497019"/>
              </p:ext>
            </p:extLst>
          </p:nvPr>
        </p:nvGraphicFramePr>
        <p:xfrm>
          <a:off x="406400" y="2611966"/>
          <a:ext cx="8694057" cy="3291840"/>
        </p:xfrm>
        <a:graphic>
          <a:graphicData uri="http://schemas.openxmlformats.org/drawingml/2006/table">
            <a:tbl>
              <a:tblPr firstCol="1">
                <a:tableStyleId>{21E4AEA4-8DFA-4A89-87EB-49C32662AFE0}</a:tableStyleId>
              </a:tblPr>
              <a:tblGrid>
                <a:gridCol w="1096658">
                  <a:extLst>
                    <a:ext uri="{9D8B030D-6E8A-4147-A177-3AD203B41FA5}">
                      <a16:colId xmlns:a16="http://schemas.microsoft.com/office/drawing/2014/main" val="1714642985"/>
                    </a:ext>
                  </a:extLst>
                </a:gridCol>
                <a:gridCol w="1202042">
                  <a:extLst>
                    <a:ext uri="{9D8B030D-6E8A-4147-A177-3AD203B41FA5}">
                      <a16:colId xmlns:a16="http://schemas.microsoft.com/office/drawing/2014/main" val="2674025035"/>
                    </a:ext>
                  </a:extLst>
                </a:gridCol>
                <a:gridCol w="6395357">
                  <a:extLst>
                    <a:ext uri="{9D8B030D-6E8A-4147-A177-3AD203B41FA5}">
                      <a16:colId xmlns:a16="http://schemas.microsoft.com/office/drawing/2014/main" val="2585763277"/>
                    </a:ext>
                  </a:extLst>
                </a:gridCol>
              </a:tblGrid>
              <a:tr h="153106">
                <a:tc gridSpan="2">
                  <a:txBody>
                    <a:bodyPr/>
                    <a:lstStyle/>
                    <a:p>
                      <a:r>
                        <a:rPr kumimoji="1" lang="ja-JP" altLang="en-US" sz="1200" dirty="0"/>
                        <a:t>法人名</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a:p>
                  </a:txBody>
                  <a:tcPr/>
                </a:tc>
                <a:extLst>
                  <a:ext uri="{0D108BD9-81ED-4DB2-BD59-A6C34878D82A}">
                    <a16:rowId xmlns:a16="http://schemas.microsoft.com/office/drawing/2014/main" val="2326333312"/>
                  </a:ext>
                </a:extLst>
              </a:tr>
              <a:tr h="153106">
                <a:tc gridSpan="2">
                  <a:txBody>
                    <a:bodyPr/>
                    <a:lstStyle/>
                    <a:p>
                      <a:r>
                        <a:rPr kumimoji="1" lang="ja-JP" altLang="en-US" sz="1200" dirty="0"/>
                        <a:t>代表者名</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448878866"/>
                  </a:ext>
                </a:extLst>
              </a:tr>
              <a:tr h="153106">
                <a:tc rowSpan="2">
                  <a:txBody>
                    <a:bodyPr/>
                    <a:lstStyle/>
                    <a:p>
                      <a:r>
                        <a:rPr kumimoji="1" lang="ja-JP" altLang="en-US" sz="1200" dirty="0"/>
                        <a:t>本社所在地</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郵便番号</a:t>
                      </a:r>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157399895"/>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住所</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265541365"/>
                  </a:ext>
                </a:extLst>
              </a:tr>
              <a:tr h="153106">
                <a:tc gridSpan="2">
                  <a:txBody>
                    <a:bodyPr/>
                    <a:lstStyle/>
                    <a:p>
                      <a:r>
                        <a:rPr kumimoji="1" lang="ja-JP" altLang="en-US" sz="1200" dirty="0"/>
                        <a:t>ウェブサイト</a:t>
                      </a:r>
                      <a:r>
                        <a:rPr kumimoji="1" lang="en-US" altLang="ja-JP" sz="1200" dirty="0"/>
                        <a:t>URL</a:t>
                      </a:r>
                      <a:endParaRPr kumimoji="1" lang="ja-JP" altLang="en-US" sz="1200" dirty="0"/>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1650552927"/>
                  </a:ext>
                </a:extLst>
              </a:tr>
              <a:tr h="153106">
                <a:tc gridSpan="2">
                  <a:txBody>
                    <a:bodyPr/>
                    <a:lstStyle/>
                    <a:p>
                      <a:r>
                        <a:rPr kumimoji="1" lang="ja-JP" altLang="en-US" sz="1200" dirty="0"/>
                        <a:t>設立年月日</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1886160321"/>
                  </a:ext>
                </a:extLst>
              </a:tr>
              <a:tr h="153106">
                <a:tc gridSpan="2">
                  <a:txBody>
                    <a:bodyPr/>
                    <a:lstStyle/>
                    <a:p>
                      <a:r>
                        <a:rPr kumimoji="1" lang="ja-JP" altLang="en-US" sz="1200" dirty="0"/>
                        <a:t>資本金</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r>
                        <a:rPr kumimoji="1" lang="ja-JP" altLang="en-US" sz="1200" dirty="0"/>
                        <a:t>　　　　　　　　　　　　　万円</a:t>
                      </a:r>
                    </a:p>
                  </a:txBody>
                  <a:tcPr/>
                </a:tc>
                <a:extLst>
                  <a:ext uri="{0D108BD9-81ED-4DB2-BD59-A6C34878D82A}">
                    <a16:rowId xmlns:a16="http://schemas.microsoft.com/office/drawing/2014/main" val="3218308166"/>
                  </a:ext>
                </a:extLst>
              </a:tr>
              <a:tr h="153106">
                <a:tc rowSpan="5">
                  <a:txBody>
                    <a:bodyPr/>
                    <a:lstStyle/>
                    <a:p>
                      <a:r>
                        <a:rPr kumimoji="1" lang="ja-JP" altLang="en-US" sz="1200" dirty="0"/>
                        <a:t>連絡担当者</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氏名</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4047400493"/>
                  </a:ext>
                </a:extLst>
              </a:tr>
              <a:tr h="153106">
                <a:tc vMerge="1">
                  <a:txBody>
                    <a:bodyPr/>
                    <a:lstStyle/>
                    <a:p>
                      <a:endParaRPr kumimoji="1" lang="ja-JP" altLang="en-US"/>
                    </a:p>
                  </a:txBody>
                  <a:tcPr/>
                </a:tc>
                <a:tc>
                  <a:txBody>
                    <a:bodyPr/>
                    <a:lstStyle/>
                    <a:p>
                      <a:pPr marL="0" algn="l" defTabSz="914400" rtl="0" eaLnBrk="1" latinLnBrk="0" hangingPunct="1"/>
                      <a:r>
                        <a:rPr kumimoji="1" lang="en-US" altLang="ja-JP" sz="1200" b="1" kern="1200" dirty="0">
                          <a:solidFill>
                            <a:schemeClr val="lt1"/>
                          </a:solidFill>
                          <a:latin typeface="+mn-lt"/>
                          <a:ea typeface="+mn-ea"/>
                          <a:cs typeface="+mn-cs"/>
                        </a:rPr>
                        <a:t> </a:t>
                      </a:r>
                      <a:r>
                        <a:rPr kumimoji="1" lang="ja-JP" altLang="en-US" sz="1200" b="1" kern="1200" dirty="0">
                          <a:solidFill>
                            <a:schemeClr val="lt1"/>
                          </a:solidFill>
                          <a:latin typeface="+mn-lt"/>
                          <a:ea typeface="+mn-ea"/>
                          <a:cs typeface="+mn-cs"/>
                        </a:rPr>
                        <a:t>（フリガナ）</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490608878"/>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部署</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984786558"/>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電話番号</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033556621"/>
                  </a:ext>
                </a:extLst>
              </a:tr>
              <a:tr h="153106">
                <a:tc vMerge="1">
                  <a:txBody>
                    <a:bodyPr/>
                    <a:lstStyle/>
                    <a:p>
                      <a:endParaRPr kumimoji="1" lang="ja-JP" altLang="en-US" sz="1200" dirty="0"/>
                    </a:p>
                  </a:txBody>
                  <a:tcPr/>
                </a:tc>
                <a:tc>
                  <a:txBody>
                    <a:bodyPr/>
                    <a:lstStyle/>
                    <a:p>
                      <a:pPr marL="0" algn="l" defTabSz="914400" rtl="0" eaLnBrk="1" latinLnBrk="0" hangingPunct="1"/>
                      <a:r>
                        <a:rPr kumimoji="1" lang="en-US" altLang="ja-JP" sz="1200" b="1" kern="1200" dirty="0">
                          <a:solidFill>
                            <a:schemeClr val="lt1"/>
                          </a:solidFill>
                          <a:latin typeface="+mn-lt"/>
                          <a:ea typeface="+mn-ea"/>
                          <a:cs typeface="+mn-cs"/>
                        </a:rPr>
                        <a:t>E-mail</a:t>
                      </a:r>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1276992518"/>
                  </a:ext>
                </a:extLst>
              </a:tr>
            </a:tbl>
          </a:graphicData>
        </a:graphic>
      </p:graphicFrame>
      <p:sp>
        <p:nvSpPr>
          <p:cNvPr id="7" name="Rectangle 3">
            <a:extLst>
              <a:ext uri="{FF2B5EF4-FFF2-40B4-BE49-F238E27FC236}">
                <a16:creationId xmlns:a16="http://schemas.microsoft.com/office/drawing/2014/main" id="{A74AEA93-A996-4C9A-B223-586C9CD7DC6E}"/>
              </a:ext>
            </a:extLst>
          </p:cNvPr>
          <p:cNvSpPr txBox="1">
            <a:spLocks noChangeArrowheads="1"/>
          </p:cNvSpPr>
          <p:nvPr/>
        </p:nvSpPr>
        <p:spPr bwMode="auto">
          <a:xfrm>
            <a:off x="596899" y="6005925"/>
            <a:ext cx="8503559" cy="75636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複数の事業者等が共同で応募する場合、本スライドには本事業の業務を統括する施設事業者のみを記載し、それ以外の法人の概要は「実施体制」のスライドに記載してください。</a:t>
            </a:r>
            <a:endParaRPr lang="en-US" altLang="ja-JP" sz="1050" kern="0" dirty="0">
              <a:solidFill>
                <a:schemeClr val="tx1"/>
              </a:solidFill>
            </a:endParaRPr>
          </a:p>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法人の種類により記載が難しい項目については、空欄のまま提出してください。</a:t>
            </a:r>
            <a:endParaRPr lang="en-US" altLang="ja-JP" sz="1050" kern="0" dirty="0">
              <a:solidFill>
                <a:schemeClr val="tx1"/>
              </a:solidFill>
            </a:endParaRPr>
          </a:p>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コンソーシアムによる応募の場合は、施設事業者を主たる応募者としてください。</a:t>
            </a:r>
            <a:endParaRPr lang="en-US" altLang="ja-JP" sz="1050" kern="0" dirty="0">
              <a:solidFill>
                <a:schemeClr val="tx1"/>
              </a:solidFill>
            </a:endParaRPr>
          </a:p>
        </p:txBody>
      </p:sp>
      <p:sp>
        <p:nvSpPr>
          <p:cNvPr id="8" name="Rectangle 3">
            <a:extLst>
              <a:ext uri="{FF2B5EF4-FFF2-40B4-BE49-F238E27FC236}">
                <a16:creationId xmlns:a16="http://schemas.microsoft.com/office/drawing/2014/main" id="{6791E16B-ED09-4F54-B1EF-5CDB5DB05B4A}"/>
              </a:ext>
            </a:extLst>
          </p:cNvPr>
          <p:cNvSpPr txBox="1">
            <a:spLocks noChangeArrowheads="1"/>
          </p:cNvSpPr>
          <p:nvPr/>
        </p:nvSpPr>
        <p:spPr bwMode="auto">
          <a:xfrm>
            <a:off x="406401" y="1263036"/>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応募にあたり、次の要件を満たしているか、</a:t>
            </a:r>
            <a:r>
              <a:rPr lang="ja-JP" altLang="en-US" sz="1200" b="1" u="sng" kern="0" dirty="0">
                <a:solidFill>
                  <a:schemeClr val="tx1"/>
                </a:solidFill>
              </a:rPr>
              <a:t>チェック欄に「〇」を記入</a:t>
            </a:r>
            <a:r>
              <a:rPr lang="ja-JP" altLang="en-US" sz="1200" b="1" kern="0" dirty="0">
                <a:solidFill>
                  <a:schemeClr val="tx1"/>
                </a:solidFill>
              </a:rPr>
              <a:t>してください。</a:t>
            </a:r>
            <a:endParaRPr lang="en-US" altLang="ja-JP" sz="1200" b="1" kern="0" dirty="0">
              <a:solidFill>
                <a:schemeClr val="tx1"/>
              </a:solidFill>
            </a:endParaRPr>
          </a:p>
        </p:txBody>
      </p:sp>
      <p:graphicFrame>
        <p:nvGraphicFramePr>
          <p:cNvPr id="9" name="表 6">
            <a:extLst>
              <a:ext uri="{FF2B5EF4-FFF2-40B4-BE49-F238E27FC236}">
                <a16:creationId xmlns:a16="http://schemas.microsoft.com/office/drawing/2014/main" id="{E232D276-52CB-4DC8-A61D-42C4117EF984}"/>
              </a:ext>
            </a:extLst>
          </p:cNvPr>
          <p:cNvGraphicFramePr>
            <a:graphicFrameLocks noGrp="1"/>
          </p:cNvGraphicFramePr>
          <p:nvPr>
            <p:extLst>
              <p:ext uri="{D42A27DB-BD31-4B8C-83A1-F6EECF244321}">
                <p14:modId xmlns:p14="http://schemas.microsoft.com/office/powerpoint/2010/main" val="388703303"/>
              </p:ext>
            </p:extLst>
          </p:nvPr>
        </p:nvGraphicFramePr>
        <p:xfrm>
          <a:off x="406400" y="1561494"/>
          <a:ext cx="8694058" cy="822960"/>
        </p:xfrm>
        <a:graphic>
          <a:graphicData uri="http://schemas.openxmlformats.org/drawingml/2006/table">
            <a:tbl>
              <a:tblPr firstRow="1">
                <a:tableStyleId>{21E4AEA4-8DFA-4A89-87EB-49C32662AFE0}</a:tableStyleId>
              </a:tblPr>
              <a:tblGrid>
                <a:gridCol w="1084474">
                  <a:extLst>
                    <a:ext uri="{9D8B030D-6E8A-4147-A177-3AD203B41FA5}">
                      <a16:colId xmlns:a16="http://schemas.microsoft.com/office/drawing/2014/main" val="747299256"/>
                    </a:ext>
                  </a:extLst>
                </a:gridCol>
                <a:gridCol w="7609584">
                  <a:extLst>
                    <a:ext uri="{9D8B030D-6E8A-4147-A177-3AD203B41FA5}">
                      <a16:colId xmlns:a16="http://schemas.microsoft.com/office/drawing/2014/main" val="2433235477"/>
                    </a:ext>
                  </a:extLst>
                </a:gridCol>
              </a:tblGrid>
              <a:tr h="153889">
                <a:tc>
                  <a:txBody>
                    <a:bodyPr/>
                    <a:lstStyle/>
                    <a:p>
                      <a:pPr algn="ctr"/>
                      <a:r>
                        <a:rPr kumimoji="1" lang="ja-JP" altLang="en-US" sz="1200" dirty="0"/>
                        <a:t>チェック欄</a:t>
                      </a:r>
                    </a:p>
                  </a:txBody>
                  <a:tcPr/>
                </a:tc>
                <a:tc>
                  <a:txBody>
                    <a:bodyPr/>
                    <a:lstStyle/>
                    <a:p>
                      <a:pPr algn="ctr"/>
                      <a:r>
                        <a:rPr kumimoji="1" lang="ja-JP" altLang="en-US" sz="1200" dirty="0"/>
                        <a:t>要件</a:t>
                      </a:r>
                    </a:p>
                  </a:txBody>
                  <a:tcPr/>
                </a:tc>
                <a:extLst>
                  <a:ext uri="{0D108BD9-81ED-4DB2-BD59-A6C34878D82A}">
                    <a16:rowId xmlns:a16="http://schemas.microsoft.com/office/drawing/2014/main" val="1250818858"/>
                  </a:ext>
                </a:extLst>
              </a:tr>
              <a:tr h="153889">
                <a:tc>
                  <a:txBody>
                    <a:bodyPr/>
                    <a:lstStyle/>
                    <a:p>
                      <a:pPr algn="ctr"/>
                      <a:endParaRPr kumimoji="1" lang="ja-JP" altLang="en-US" sz="1200" dirty="0"/>
                    </a:p>
                  </a:txBody>
                  <a:tcPr>
                    <a:solidFill>
                      <a:schemeClr val="accent1">
                        <a:lumMod val="60000"/>
                        <a:lumOff val="40000"/>
                      </a:schemeClr>
                    </a:solidFill>
                  </a:tcPr>
                </a:tc>
                <a:tc>
                  <a:txBody>
                    <a:bodyPr/>
                    <a:lstStyle/>
                    <a:p>
                      <a:r>
                        <a:rPr kumimoji="1" lang="ja-JP" altLang="en-US" sz="1200" dirty="0"/>
                        <a:t>募集要項の内容をすべて確認・理解し、了承をした上で応募します</a:t>
                      </a:r>
                    </a:p>
                  </a:txBody>
                  <a:tcPr/>
                </a:tc>
                <a:extLst>
                  <a:ext uri="{0D108BD9-81ED-4DB2-BD59-A6C34878D82A}">
                    <a16:rowId xmlns:a16="http://schemas.microsoft.com/office/drawing/2014/main" val="1380050978"/>
                  </a:ext>
                </a:extLst>
              </a:tr>
              <a:tr h="153889">
                <a:tc>
                  <a:txBody>
                    <a:bodyPr/>
                    <a:lstStyle/>
                    <a:p>
                      <a:pPr algn="ctr"/>
                      <a:endParaRPr kumimoji="1" lang="ja-JP" altLang="en-US" sz="1200" dirty="0"/>
                    </a:p>
                  </a:txBody>
                  <a:tcPr>
                    <a:solidFill>
                      <a:schemeClr val="accent1">
                        <a:lumMod val="60000"/>
                        <a:lumOff val="40000"/>
                      </a:schemeClr>
                    </a:solidFill>
                  </a:tcPr>
                </a:tc>
                <a:tc>
                  <a:txBody>
                    <a:bodyPr/>
                    <a:lstStyle/>
                    <a:p>
                      <a:r>
                        <a:rPr kumimoji="1" lang="ja-JP" altLang="en-US" sz="1200" dirty="0"/>
                        <a:t>募集要項</a:t>
                      </a:r>
                      <a:r>
                        <a:rPr kumimoji="1" lang="ja-JP" altLang="en-US" sz="1200" dirty="0">
                          <a:solidFill>
                            <a:schemeClr val="tx1"/>
                          </a:solidFill>
                        </a:rPr>
                        <a:t>４</a:t>
                      </a:r>
                      <a:r>
                        <a:rPr kumimoji="1" lang="ja-JP" altLang="en-US" sz="1200" dirty="0"/>
                        <a:t>（２）の応募資格のすべての要件を満たしています</a:t>
                      </a:r>
                    </a:p>
                  </a:txBody>
                  <a:tcPr/>
                </a:tc>
                <a:extLst>
                  <a:ext uri="{0D108BD9-81ED-4DB2-BD59-A6C34878D82A}">
                    <a16:rowId xmlns:a16="http://schemas.microsoft.com/office/drawing/2014/main" val="1689474731"/>
                  </a:ext>
                </a:extLst>
              </a:tr>
            </a:tbl>
          </a:graphicData>
        </a:graphic>
      </p:graphicFrame>
      <p:sp>
        <p:nvSpPr>
          <p:cNvPr id="2" name="テキスト ボックス 1"/>
          <p:cNvSpPr txBox="1"/>
          <p:nvPr/>
        </p:nvSpPr>
        <p:spPr>
          <a:xfrm>
            <a:off x="7665358" y="638268"/>
            <a:ext cx="1869167" cy="380553"/>
          </a:xfrm>
          <a:prstGeom prst="rect">
            <a:avLst/>
          </a:prstGeom>
          <a:solidFill>
            <a:schemeClr val="accent2"/>
          </a:solidFill>
        </p:spPr>
        <p:txBody>
          <a:bodyPr wrap="square" rtlCol="0">
            <a:spAutoFit/>
          </a:bodyPr>
          <a:lstStyle/>
          <a:p>
            <a:r>
              <a:rPr lang="ja-JP" altLang="en-US" sz="1800" b="1" dirty="0">
                <a:solidFill>
                  <a:schemeClr val="bg1"/>
                </a:solidFill>
                <a:latin typeface="+mj-ea"/>
                <a:ea typeface="+mj-ea"/>
                <a:cs typeface="+mj-cs"/>
              </a:rPr>
              <a:t>施設担当</a:t>
            </a:r>
          </a:p>
        </p:txBody>
      </p:sp>
    </p:spTree>
    <p:extLst>
      <p:ext uri="{BB962C8B-B14F-4D97-AF65-F5344CB8AC3E}">
        <p14:creationId xmlns:p14="http://schemas.microsoft.com/office/powerpoint/2010/main" val="3692405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E16D285F-FEAD-49AF-8F33-3B1CE6168CC2}"/>
              </a:ext>
            </a:extLst>
          </p:cNvPr>
          <p:cNvSpPr>
            <a:spLocks noGrp="1"/>
          </p:cNvSpPr>
          <p:nvPr>
            <p:ph type="title"/>
          </p:nvPr>
        </p:nvSpPr>
        <p:spPr>
          <a:xfrm>
            <a:off x="406400" y="662087"/>
            <a:ext cx="9061450" cy="307777"/>
          </a:xfrm>
        </p:spPr>
        <p:txBody>
          <a:bodyPr/>
          <a:lstStyle/>
          <a:p>
            <a:r>
              <a:rPr lang="ja-JP" altLang="en-US" dirty="0"/>
              <a:t>１</a:t>
            </a:r>
            <a:r>
              <a:rPr lang="en-US" altLang="ja-JP" dirty="0"/>
              <a:t>-</a:t>
            </a:r>
            <a:r>
              <a:rPr lang="ja-JP" altLang="en-US" dirty="0"/>
              <a:t>２．ロボット企業の概要</a:t>
            </a:r>
          </a:p>
        </p:txBody>
      </p:sp>
      <p:graphicFrame>
        <p:nvGraphicFramePr>
          <p:cNvPr id="4" name="表 4">
            <a:extLst>
              <a:ext uri="{FF2B5EF4-FFF2-40B4-BE49-F238E27FC236}">
                <a16:creationId xmlns:a16="http://schemas.microsoft.com/office/drawing/2014/main" id="{860F7290-52DA-4F1C-8B4F-408C53A3E98E}"/>
              </a:ext>
            </a:extLst>
          </p:cNvPr>
          <p:cNvGraphicFramePr>
            <a:graphicFrameLocks noGrp="1"/>
          </p:cNvGraphicFramePr>
          <p:nvPr/>
        </p:nvGraphicFramePr>
        <p:xfrm>
          <a:off x="406400" y="2611966"/>
          <a:ext cx="8694057" cy="3291840"/>
        </p:xfrm>
        <a:graphic>
          <a:graphicData uri="http://schemas.openxmlformats.org/drawingml/2006/table">
            <a:tbl>
              <a:tblPr firstCol="1">
                <a:tableStyleId>{21E4AEA4-8DFA-4A89-87EB-49C32662AFE0}</a:tableStyleId>
              </a:tblPr>
              <a:tblGrid>
                <a:gridCol w="1096658">
                  <a:extLst>
                    <a:ext uri="{9D8B030D-6E8A-4147-A177-3AD203B41FA5}">
                      <a16:colId xmlns:a16="http://schemas.microsoft.com/office/drawing/2014/main" val="1714642985"/>
                    </a:ext>
                  </a:extLst>
                </a:gridCol>
                <a:gridCol w="1202042">
                  <a:extLst>
                    <a:ext uri="{9D8B030D-6E8A-4147-A177-3AD203B41FA5}">
                      <a16:colId xmlns:a16="http://schemas.microsoft.com/office/drawing/2014/main" val="2674025035"/>
                    </a:ext>
                  </a:extLst>
                </a:gridCol>
                <a:gridCol w="6395357">
                  <a:extLst>
                    <a:ext uri="{9D8B030D-6E8A-4147-A177-3AD203B41FA5}">
                      <a16:colId xmlns:a16="http://schemas.microsoft.com/office/drawing/2014/main" val="2585763277"/>
                    </a:ext>
                  </a:extLst>
                </a:gridCol>
              </a:tblGrid>
              <a:tr h="153106">
                <a:tc gridSpan="2">
                  <a:txBody>
                    <a:bodyPr/>
                    <a:lstStyle/>
                    <a:p>
                      <a:r>
                        <a:rPr kumimoji="1" lang="ja-JP" altLang="en-US" sz="1200" dirty="0"/>
                        <a:t>法人名</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a:p>
                  </a:txBody>
                  <a:tcPr/>
                </a:tc>
                <a:extLst>
                  <a:ext uri="{0D108BD9-81ED-4DB2-BD59-A6C34878D82A}">
                    <a16:rowId xmlns:a16="http://schemas.microsoft.com/office/drawing/2014/main" val="2326333312"/>
                  </a:ext>
                </a:extLst>
              </a:tr>
              <a:tr h="153106">
                <a:tc gridSpan="2">
                  <a:txBody>
                    <a:bodyPr/>
                    <a:lstStyle/>
                    <a:p>
                      <a:r>
                        <a:rPr kumimoji="1" lang="ja-JP" altLang="en-US" sz="1200" dirty="0"/>
                        <a:t>代表者名</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448878866"/>
                  </a:ext>
                </a:extLst>
              </a:tr>
              <a:tr h="153106">
                <a:tc rowSpan="2">
                  <a:txBody>
                    <a:bodyPr/>
                    <a:lstStyle/>
                    <a:p>
                      <a:r>
                        <a:rPr kumimoji="1" lang="ja-JP" altLang="en-US" sz="1200" dirty="0"/>
                        <a:t>本社所在地</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郵便番号</a:t>
                      </a:r>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157399895"/>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住所</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265541365"/>
                  </a:ext>
                </a:extLst>
              </a:tr>
              <a:tr h="153106">
                <a:tc gridSpan="2">
                  <a:txBody>
                    <a:bodyPr/>
                    <a:lstStyle/>
                    <a:p>
                      <a:r>
                        <a:rPr kumimoji="1" lang="ja-JP" altLang="en-US" sz="1200" dirty="0"/>
                        <a:t>ウェブサイト</a:t>
                      </a:r>
                      <a:r>
                        <a:rPr kumimoji="1" lang="en-US" altLang="ja-JP" sz="1200" dirty="0"/>
                        <a:t>URL</a:t>
                      </a:r>
                      <a:endParaRPr kumimoji="1" lang="ja-JP" altLang="en-US" sz="1200" dirty="0"/>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1650552927"/>
                  </a:ext>
                </a:extLst>
              </a:tr>
              <a:tr h="153106">
                <a:tc gridSpan="2">
                  <a:txBody>
                    <a:bodyPr/>
                    <a:lstStyle/>
                    <a:p>
                      <a:r>
                        <a:rPr kumimoji="1" lang="ja-JP" altLang="en-US" sz="1200" dirty="0"/>
                        <a:t>設立年月日</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1886160321"/>
                  </a:ext>
                </a:extLst>
              </a:tr>
              <a:tr h="153106">
                <a:tc gridSpan="2">
                  <a:txBody>
                    <a:bodyPr/>
                    <a:lstStyle/>
                    <a:p>
                      <a:r>
                        <a:rPr kumimoji="1" lang="ja-JP" altLang="en-US" sz="1200" dirty="0"/>
                        <a:t>資本金</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r>
                        <a:rPr kumimoji="1" lang="ja-JP" altLang="en-US" sz="1200" dirty="0"/>
                        <a:t>　　　　　　　　　　　　　万円</a:t>
                      </a:r>
                    </a:p>
                  </a:txBody>
                  <a:tcPr/>
                </a:tc>
                <a:extLst>
                  <a:ext uri="{0D108BD9-81ED-4DB2-BD59-A6C34878D82A}">
                    <a16:rowId xmlns:a16="http://schemas.microsoft.com/office/drawing/2014/main" val="3218308166"/>
                  </a:ext>
                </a:extLst>
              </a:tr>
              <a:tr h="153106">
                <a:tc rowSpan="5">
                  <a:txBody>
                    <a:bodyPr/>
                    <a:lstStyle/>
                    <a:p>
                      <a:r>
                        <a:rPr kumimoji="1" lang="ja-JP" altLang="en-US" sz="1200" dirty="0"/>
                        <a:t>連絡担当者</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氏名</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4047400493"/>
                  </a:ext>
                </a:extLst>
              </a:tr>
              <a:tr h="153106">
                <a:tc vMerge="1">
                  <a:txBody>
                    <a:bodyPr/>
                    <a:lstStyle/>
                    <a:p>
                      <a:endParaRPr kumimoji="1" lang="ja-JP" altLang="en-US"/>
                    </a:p>
                  </a:txBody>
                  <a:tcPr/>
                </a:tc>
                <a:tc>
                  <a:txBody>
                    <a:bodyPr/>
                    <a:lstStyle/>
                    <a:p>
                      <a:pPr marL="0" algn="l" defTabSz="914400" rtl="0" eaLnBrk="1" latinLnBrk="0" hangingPunct="1"/>
                      <a:r>
                        <a:rPr kumimoji="1" lang="en-US" altLang="ja-JP" sz="1200" b="1" kern="1200" dirty="0">
                          <a:solidFill>
                            <a:schemeClr val="lt1"/>
                          </a:solidFill>
                          <a:latin typeface="+mn-lt"/>
                          <a:ea typeface="+mn-ea"/>
                          <a:cs typeface="+mn-cs"/>
                        </a:rPr>
                        <a:t> </a:t>
                      </a:r>
                      <a:r>
                        <a:rPr kumimoji="1" lang="ja-JP" altLang="en-US" sz="1200" b="1" kern="1200" dirty="0">
                          <a:solidFill>
                            <a:schemeClr val="lt1"/>
                          </a:solidFill>
                          <a:latin typeface="+mn-lt"/>
                          <a:ea typeface="+mn-ea"/>
                          <a:cs typeface="+mn-cs"/>
                        </a:rPr>
                        <a:t>（フリガナ）</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490608878"/>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部署</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984786558"/>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電話番号</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033556621"/>
                  </a:ext>
                </a:extLst>
              </a:tr>
              <a:tr h="153106">
                <a:tc vMerge="1">
                  <a:txBody>
                    <a:bodyPr/>
                    <a:lstStyle/>
                    <a:p>
                      <a:endParaRPr kumimoji="1" lang="ja-JP" altLang="en-US" sz="1200" dirty="0"/>
                    </a:p>
                  </a:txBody>
                  <a:tcPr/>
                </a:tc>
                <a:tc>
                  <a:txBody>
                    <a:bodyPr/>
                    <a:lstStyle/>
                    <a:p>
                      <a:pPr marL="0" algn="l" defTabSz="914400" rtl="0" eaLnBrk="1" latinLnBrk="0" hangingPunct="1"/>
                      <a:r>
                        <a:rPr kumimoji="1" lang="en-US" altLang="ja-JP" sz="1200" b="1" kern="1200" dirty="0">
                          <a:solidFill>
                            <a:schemeClr val="lt1"/>
                          </a:solidFill>
                          <a:latin typeface="+mn-lt"/>
                          <a:ea typeface="+mn-ea"/>
                          <a:cs typeface="+mn-cs"/>
                        </a:rPr>
                        <a:t>E-mail</a:t>
                      </a:r>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1276992518"/>
                  </a:ext>
                </a:extLst>
              </a:tr>
            </a:tbl>
          </a:graphicData>
        </a:graphic>
      </p:graphicFrame>
      <p:sp>
        <p:nvSpPr>
          <p:cNvPr id="7" name="Rectangle 3">
            <a:extLst>
              <a:ext uri="{FF2B5EF4-FFF2-40B4-BE49-F238E27FC236}">
                <a16:creationId xmlns:a16="http://schemas.microsoft.com/office/drawing/2014/main" id="{A74AEA93-A996-4C9A-B223-586C9CD7DC6E}"/>
              </a:ext>
            </a:extLst>
          </p:cNvPr>
          <p:cNvSpPr txBox="1">
            <a:spLocks noChangeArrowheads="1"/>
          </p:cNvSpPr>
          <p:nvPr/>
        </p:nvSpPr>
        <p:spPr bwMode="auto">
          <a:xfrm>
            <a:off x="596899" y="6005925"/>
            <a:ext cx="8503559" cy="56246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複数の事業者等が共同で応募する場合、本スライドにはコンソーシアムの主要なロボット企業のみを記載し、それ以外のロボット企業の概要は「実施体制」のスライドに記載してください。</a:t>
            </a:r>
            <a:endParaRPr lang="en-US" altLang="ja-JP" sz="1050" kern="0" dirty="0">
              <a:solidFill>
                <a:schemeClr val="tx1"/>
              </a:solidFill>
            </a:endParaRPr>
          </a:p>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法人の種類により記載が難しい項目については、空欄のまま提出してください。</a:t>
            </a:r>
            <a:endParaRPr lang="en-US" altLang="ja-JP" sz="1050" kern="0" dirty="0">
              <a:solidFill>
                <a:schemeClr val="tx1"/>
              </a:solidFill>
            </a:endParaRPr>
          </a:p>
        </p:txBody>
      </p:sp>
      <p:sp>
        <p:nvSpPr>
          <p:cNvPr id="8" name="Rectangle 3">
            <a:extLst>
              <a:ext uri="{FF2B5EF4-FFF2-40B4-BE49-F238E27FC236}">
                <a16:creationId xmlns:a16="http://schemas.microsoft.com/office/drawing/2014/main" id="{6791E16B-ED09-4F54-B1EF-5CDB5DB05B4A}"/>
              </a:ext>
            </a:extLst>
          </p:cNvPr>
          <p:cNvSpPr txBox="1">
            <a:spLocks noChangeArrowheads="1"/>
          </p:cNvSpPr>
          <p:nvPr/>
        </p:nvSpPr>
        <p:spPr bwMode="auto">
          <a:xfrm>
            <a:off x="406401" y="1263036"/>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応募にあたり、次の要件を満たしているか、</a:t>
            </a:r>
            <a:r>
              <a:rPr lang="ja-JP" altLang="en-US" sz="1200" b="1" u="sng" kern="0" dirty="0">
                <a:solidFill>
                  <a:schemeClr val="tx1"/>
                </a:solidFill>
              </a:rPr>
              <a:t>チェック欄に「〇」を記入</a:t>
            </a:r>
            <a:r>
              <a:rPr lang="ja-JP" altLang="en-US" sz="1200" b="1" kern="0" dirty="0">
                <a:solidFill>
                  <a:schemeClr val="tx1"/>
                </a:solidFill>
              </a:rPr>
              <a:t>してください。</a:t>
            </a:r>
            <a:endParaRPr lang="en-US" altLang="ja-JP" sz="1200" b="1" kern="0" dirty="0">
              <a:solidFill>
                <a:schemeClr val="tx1"/>
              </a:solidFill>
            </a:endParaRPr>
          </a:p>
        </p:txBody>
      </p:sp>
      <p:graphicFrame>
        <p:nvGraphicFramePr>
          <p:cNvPr id="9" name="表 6">
            <a:extLst>
              <a:ext uri="{FF2B5EF4-FFF2-40B4-BE49-F238E27FC236}">
                <a16:creationId xmlns:a16="http://schemas.microsoft.com/office/drawing/2014/main" id="{E232D276-52CB-4DC8-A61D-42C4117EF984}"/>
              </a:ext>
            </a:extLst>
          </p:cNvPr>
          <p:cNvGraphicFramePr>
            <a:graphicFrameLocks noGrp="1"/>
          </p:cNvGraphicFramePr>
          <p:nvPr>
            <p:extLst>
              <p:ext uri="{D42A27DB-BD31-4B8C-83A1-F6EECF244321}">
                <p14:modId xmlns:p14="http://schemas.microsoft.com/office/powerpoint/2010/main" val="539945253"/>
              </p:ext>
            </p:extLst>
          </p:nvPr>
        </p:nvGraphicFramePr>
        <p:xfrm>
          <a:off x="406400" y="1561494"/>
          <a:ext cx="8694058" cy="822960"/>
        </p:xfrm>
        <a:graphic>
          <a:graphicData uri="http://schemas.openxmlformats.org/drawingml/2006/table">
            <a:tbl>
              <a:tblPr firstRow="1">
                <a:tableStyleId>{21E4AEA4-8DFA-4A89-87EB-49C32662AFE0}</a:tableStyleId>
              </a:tblPr>
              <a:tblGrid>
                <a:gridCol w="1084474">
                  <a:extLst>
                    <a:ext uri="{9D8B030D-6E8A-4147-A177-3AD203B41FA5}">
                      <a16:colId xmlns:a16="http://schemas.microsoft.com/office/drawing/2014/main" val="747299256"/>
                    </a:ext>
                  </a:extLst>
                </a:gridCol>
                <a:gridCol w="7609584">
                  <a:extLst>
                    <a:ext uri="{9D8B030D-6E8A-4147-A177-3AD203B41FA5}">
                      <a16:colId xmlns:a16="http://schemas.microsoft.com/office/drawing/2014/main" val="2433235477"/>
                    </a:ext>
                  </a:extLst>
                </a:gridCol>
              </a:tblGrid>
              <a:tr h="153889">
                <a:tc>
                  <a:txBody>
                    <a:bodyPr/>
                    <a:lstStyle/>
                    <a:p>
                      <a:pPr algn="ctr"/>
                      <a:r>
                        <a:rPr kumimoji="1" lang="ja-JP" altLang="en-US" sz="1200" dirty="0"/>
                        <a:t>チェック欄</a:t>
                      </a:r>
                    </a:p>
                  </a:txBody>
                  <a:tcPr/>
                </a:tc>
                <a:tc>
                  <a:txBody>
                    <a:bodyPr/>
                    <a:lstStyle/>
                    <a:p>
                      <a:pPr algn="ctr"/>
                      <a:r>
                        <a:rPr kumimoji="1" lang="ja-JP" altLang="en-US" sz="1200" dirty="0"/>
                        <a:t>要件</a:t>
                      </a:r>
                    </a:p>
                  </a:txBody>
                  <a:tcPr/>
                </a:tc>
                <a:extLst>
                  <a:ext uri="{0D108BD9-81ED-4DB2-BD59-A6C34878D82A}">
                    <a16:rowId xmlns:a16="http://schemas.microsoft.com/office/drawing/2014/main" val="1250818858"/>
                  </a:ext>
                </a:extLst>
              </a:tr>
              <a:tr h="153889">
                <a:tc>
                  <a:txBody>
                    <a:bodyPr/>
                    <a:lstStyle/>
                    <a:p>
                      <a:pPr algn="ctr"/>
                      <a:endParaRPr kumimoji="1" lang="ja-JP" altLang="en-US" sz="1200" dirty="0"/>
                    </a:p>
                  </a:txBody>
                  <a:tcPr>
                    <a:solidFill>
                      <a:schemeClr val="accent1">
                        <a:lumMod val="60000"/>
                        <a:lumOff val="40000"/>
                      </a:schemeClr>
                    </a:solidFill>
                  </a:tcPr>
                </a:tc>
                <a:tc>
                  <a:txBody>
                    <a:bodyPr/>
                    <a:lstStyle/>
                    <a:p>
                      <a:r>
                        <a:rPr kumimoji="1" lang="ja-JP" altLang="en-US" sz="1200" dirty="0"/>
                        <a:t>募集要項の内容をすべて確認・理解し、了承をした上で応募します</a:t>
                      </a:r>
                    </a:p>
                  </a:txBody>
                  <a:tcPr/>
                </a:tc>
                <a:extLst>
                  <a:ext uri="{0D108BD9-81ED-4DB2-BD59-A6C34878D82A}">
                    <a16:rowId xmlns:a16="http://schemas.microsoft.com/office/drawing/2014/main" val="1380050978"/>
                  </a:ext>
                </a:extLst>
              </a:tr>
              <a:tr h="153889">
                <a:tc>
                  <a:txBody>
                    <a:bodyPr/>
                    <a:lstStyle/>
                    <a:p>
                      <a:pPr algn="ctr"/>
                      <a:endParaRPr kumimoji="1" lang="ja-JP" altLang="en-US" sz="1200" dirty="0"/>
                    </a:p>
                  </a:txBody>
                  <a:tcPr>
                    <a:solidFill>
                      <a:schemeClr val="accent1">
                        <a:lumMod val="60000"/>
                        <a:lumOff val="40000"/>
                      </a:schemeClr>
                    </a:solidFill>
                  </a:tcPr>
                </a:tc>
                <a:tc>
                  <a:txBody>
                    <a:bodyPr/>
                    <a:lstStyle/>
                    <a:p>
                      <a:r>
                        <a:rPr kumimoji="1" lang="ja-JP" altLang="en-US" sz="1200" dirty="0"/>
                        <a:t>募集要項</a:t>
                      </a:r>
                      <a:r>
                        <a:rPr kumimoji="1" lang="ja-JP" altLang="en-US" sz="1200" dirty="0">
                          <a:solidFill>
                            <a:schemeClr val="tx1"/>
                          </a:solidFill>
                        </a:rPr>
                        <a:t>４（</a:t>
                      </a:r>
                      <a:r>
                        <a:rPr kumimoji="1" lang="ja-JP" altLang="en-US" sz="1200" dirty="0"/>
                        <a:t>３）の応募資格のすべての要件を満たしています</a:t>
                      </a:r>
                    </a:p>
                  </a:txBody>
                  <a:tcPr/>
                </a:tc>
                <a:extLst>
                  <a:ext uri="{0D108BD9-81ED-4DB2-BD59-A6C34878D82A}">
                    <a16:rowId xmlns:a16="http://schemas.microsoft.com/office/drawing/2014/main" val="1689474731"/>
                  </a:ext>
                </a:extLst>
              </a:tr>
            </a:tbl>
          </a:graphicData>
        </a:graphic>
      </p:graphicFrame>
      <p:sp>
        <p:nvSpPr>
          <p:cNvPr id="13" name="テキスト ボックス 12"/>
          <p:cNvSpPr txBox="1"/>
          <p:nvPr/>
        </p:nvSpPr>
        <p:spPr>
          <a:xfrm>
            <a:off x="7665358" y="632032"/>
            <a:ext cx="1869167" cy="380553"/>
          </a:xfrm>
          <a:prstGeom prst="rect">
            <a:avLst/>
          </a:prstGeom>
          <a:solidFill>
            <a:srgbClr val="92D050"/>
          </a:solidFill>
        </p:spPr>
        <p:txBody>
          <a:bodyPr wrap="square" rtlCol="0">
            <a:spAutoFit/>
          </a:bodyPr>
          <a:lstStyle>
            <a:defPPr>
              <a:defRPr lang="ja-JP"/>
            </a:defPPr>
            <a:lvl1pPr>
              <a:defRPr sz="1800" b="1">
                <a:solidFill>
                  <a:schemeClr val="bg1"/>
                </a:solidFill>
                <a:latin typeface="+mj-ea"/>
                <a:ea typeface="+mj-ea"/>
                <a:cs typeface="+mj-cs"/>
              </a:defRPr>
            </a:lvl1pPr>
          </a:lstStyle>
          <a:p>
            <a:r>
              <a:rPr lang="ja-JP" altLang="en-US" dirty="0"/>
              <a:t>ロボット企業担当</a:t>
            </a:r>
          </a:p>
        </p:txBody>
      </p:sp>
      <p:sp>
        <p:nvSpPr>
          <p:cNvPr id="2" name="正方形/長方形 1">
            <a:extLst>
              <a:ext uri="{FF2B5EF4-FFF2-40B4-BE49-F238E27FC236}">
                <a16:creationId xmlns:a16="http://schemas.microsoft.com/office/drawing/2014/main" id="{980FDFA2-8A6A-A6C6-489C-3E107EB12E7F}"/>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評価基準</a:t>
            </a:r>
            <a:r>
              <a:rPr kumimoji="1" lang="en-US" altLang="ja-JP" sz="1000" b="0" i="0" u="none" strike="noStrike" cap="none" normalizeH="0" baseline="0" dirty="0">
                <a:ln>
                  <a:noFill/>
                </a:ln>
                <a:solidFill>
                  <a:srgbClr val="000000"/>
                </a:solidFill>
                <a:effectLst/>
                <a:latin typeface="Arial" charset="0"/>
                <a:ea typeface="ＭＳ Ｐゴシック" charset="-128"/>
              </a:rPr>
              <a:t>】⑧</a:t>
            </a:r>
            <a:r>
              <a:rPr kumimoji="1" lang="ja-JP" altLang="en-US" sz="1000" b="0" i="0" u="none" strike="noStrike" cap="none" normalizeH="0" baseline="0" dirty="0">
                <a:ln>
                  <a:noFill/>
                </a:ln>
                <a:solidFill>
                  <a:srgbClr val="000000"/>
                </a:solidFill>
                <a:effectLst/>
                <a:latin typeface="Arial" charset="0"/>
                <a:ea typeface="ＭＳ Ｐゴシック" charset="-128"/>
              </a:rPr>
              <a:t>県内への波及効果</a:t>
            </a:r>
          </a:p>
        </p:txBody>
      </p:sp>
    </p:spTree>
    <p:extLst>
      <p:ext uri="{BB962C8B-B14F-4D97-AF65-F5344CB8AC3E}">
        <p14:creationId xmlns:p14="http://schemas.microsoft.com/office/powerpoint/2010/main" val="2898664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C68E4B-8737-4C3D-AF07-1043BBDB68D6}"/>
              </a:ext>
            </a:extLst>
          </p:cNvPr>
          <p:cNvSpPr>
            <a:spLocks noGrp="1"/>
          </p:cNvSpPr>
          <p:nvPr>
            <p:ph type="title"/>
          </p:nvPr>
        </p:nvSpPr>
        <p:spPr/>
        <p:txBody>
          <a:bodyPr/>
          <a:lstStyle/>
          <a:p>
            <a:r>
              <a:rPr kumimoji="1" lang="ja-JP" altLang="en-US" dirty="0"/>
              <a:t>２．ロボット等の導入実証を希望する施設</a:t>
            </a:r>
          </a:p>
        </p:txBody>
      </p:sp>
      <p:graphicFrame>
        <p:nvGraphicFramePr>
          <p:cNvPr id="3" name="表 4">
            <a:extLst>
              <a:ext uri="{FF2B5EF4-FFF2-40B4-BE49-F238E27FC236}">
                <a16:creationId xmlns:a16="http://schemas.microsoft.com/office/drawing/2014/main" id="{7352450C-DF95-460D-BDCF-5DDE6440D589}"/>
              </a:ext>
            </a:extLst>
          </p:cNvPr>
          <p:cNvGraphicFramePr>
            <a:graphicFrameLocks noGrp="1"/>
          </p:cNvGraphicFramePr>
          <p:nvPr>
            <p:extLst>
              <p:ext uri="{D42A27DB-BD31-4B8C-83A1-F6EECF244321}">
                <p14:modId xmlns:p14="http://schemas.microsoft.com/office/powerpoint/2010/main" val="3863351369"/>
              </p:ext>
            </p:extLst>
          </p:nvPr>
        </p:nvGraphicFramePr>
        <p:xfrm>
          <a:off x="406400" y="1227666"/>
          <a:ext cx="8694057" cy="2606040"/>
        </p:xfrm>
        <a:graphic>
          <a:graphicData uri="http://schemas.openxmlformats.org/drawingml/2006/table">
            <a:tbl>
              <a:tblPr firstCol="1">
                <a:tableStyleId>{21E4AEA4-8DFA-4A89-87EB-49C32662AFE0}</a:tableStyleId>
              </a:tblPr>
              <a:tblGrid>
                <a:gridCol w="1064070">
                  <a:extLst>
                    <a:ext uri="{9D8B030D-6E8A-4147-A177-3AD203B41FA5}">
                      <a16:colId xmlns:a16="http://schemas.microsoft.com/office/drawing/2014/main" val="1714642985"/>
                    </a:ext>
                  </a:extLst>
                </a:gridCol>
                <a:gridCol w="1263205">
                  <a:extLst>
                    <a:ext uri="{9D8B030D-6E8A-4147-A177-3AD203B41FA5}">
                      <a16:colId xmlns:a16="http://schemas.microsoft.com/office/drawing/2014/main" val="85969130"/>
                    </a:ext>
                  </a:extLst>
                </a:gridCol>
                <a:gridCol w="6366782">
                  <a:extLst>
                    <a:ext uri="{9D8B030D-6E8A-4147-A177-3AD203B41FA5}">
                      <a16:colId xmlns:a16="http://schemas.microsoft.com/office/drawing/2014/main" val="2585763277"/>
                    </a:ext>
                  </a:extLst>
                </a:gridCol>
              </a:tblGrid>
              <a:tr h="153106">
                <a:tc gridSpan="2">
                  <a:txBody>
                    <a:bodyPr/>
                    <a:lstStyle/>
                    <a:p>
                      <a:r>
                        <a:rPr kumimoji="1" lang="ja-JP" altLang="en-US" sz="1200" dirty="0"/>
                        <a:t>施設名</a:t>
                      </a:r>
                    </a:p>
                  </a:txBody>
                  <a:tcPr/>
                </a:tc>
                <a:tc hMerge="1">
                  <a:txBody>
                    <a:bodyPr/>
                    <a:lstStyle/>
                    <a:p>
                      <a:endParaRPr kumimoji="1" lang="ja-JP" altLang="en-US"/>
                    </a:p>
                  </a:txBody>
                  <a:tcPr/>
                </a:tc>
                <a:tc>
                  <a:txBody>
                    <a:bodyPr/>
                    <a:lstStyle/>
                    <a:p>
                      <a:endParaRPr kumimoji="1" lang="ja-JP" altLang="en-US" sz="1200"/>
                    </a:p>
                  </a:txBody>
                  <a:tcPr/>
                </a:tc>
                <a:extLst>
                  <a:ext uri="{0D108BD9-81ED-4DB2-BD59-A6C34878D82A}">
                    <a16:rowId xmlns:a16="http://schemas.microsoft.com/office/drawing/2014/main" val="2326333312"/>
                  </a:ext>
                </a:extLst>
              </a:tr>
              <a:tr h="153106">
                <a:tc rowSpan="2">
                  <a:txBody>
                    <a:bodyPr/>
                    <a:lstStyle/>
                    <a:p>
                      <a:r>
                        <a:rPr kumimoji="1" lang="ja-JP" altLang="en-US" sz="1200" dirty="0"/>
                        <a:t>本社所在地</a:t>
                      </a:r>
                    </a:p>
                  </a:txBody>
                  <a:tcPr/>
                </a:tc>
                <a:tc>
                  <a:txBody>
                    <a:bodyPr/>
                    <a:lstStyle/>
                    <a:p>
                      <a:r>
                        <a:rPr kumimoji="1" lang="ja-JP" altLang="en-US" sz="1200" b="1" kern="1200">
                          <a:solidFill>
                            <a:schemeClr val="lt1"/>
                          </a:solidFill>
                          <a:latin typeface="+mn-lt"/>
                          <a:ea typeface="+mn-ea"/>
                          <a:cs typeface="+mn-cs"/>
                        </a:rPr>
                        <a:t>郵便番号</a:t>
                      </a:r>
                      <a:endParaRPr kumimoji="1" lang="ja-JP" altLang="en-US"/>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157399895"/>
                  </a:ext>
                </a:extLst>
              </a:tr>
              <a:tr h="153106">
                <a:tc vMerge="1">
                  <a:txBody>
                    <a:bodyPr/>
                    <a:lstStyle/>
                    <a:p>
                      <a:endParaRPr kumimoji="1" lang="ja-JP" altLang="en-US" sz="1200" dirty="0"/>
                    </a:p>
                  </a:txBody>
                  <a:tcPr/>
                </a:tc>
                <a:tc>
                  <a:txBody>
                    <a:bodyPr/>
                    <a:lstStyle/>
                    <a:p>
                      <a:r>
                        <a:rPr kumimoji="1" lang="ja-JP" altLang="en-US" sz="1200" b="1" kern="1200" dirty="0">
                          <a:solidFill>
                            <a:schemeClr val="lt1"/>
                          </a:solidFill>
                          <a:latin typeface="+mn-lt"/>
                          <a:ea typeface="+mn-ea"/>
                          <a:cs typeface="+mn-cs"/>
                        </a:rPr>
                        <a:t>住所</a:t>
                      </a:r>
                      <a:endParaRPr kumimoji="1" lang="ja-JP" altLang="en-US" dirty="0"/>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265541365"/>
                  </a:ext>
                </a:extLst>
              </a:tr>
              <a:tr h="153106">
                <a:tc gridSpan="2">
                  <a:txBody>
                    <a:bodyPr/>
                    <a:lstStyle/>
                    <a:p>
                      <a:r>
                        <a:rPr kumimoji="1" lang="ja-JP" altLang="en-US" sz="1200" dirty="0"/>
                        <a:t>施設のウェブサイト</a:t>
                      </a:r>
                      <a:r>
                        <a:rPr kumimoji="1" lang="en-US" altLang="ja-JP" sz="1200" dirty="0"/>
                        <a:t>URL</a:t>
                      </a:r>
                      <a:endParaRPr kumimoji="1" lang="ja-JP" altLang="en-US" sz="1200" dirty="0"/>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650552927"/>
                  </a:ext>
                </a:extLst>
              </a:tr>
              <a:tr h="153106">
                <a:tc gridSpan="2">
                  <a:txBody>
                    <a:bodyPr/>
                    <a:lstStyle/>
                    <a:p>
                      <a:r>
                        <a:rPr kumimoji="1" lang="ja-JP" altLang="en-US" sz="1200" dirty="0"/>
                        <a:t>開設年月日</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886160321"/>
                  </a:ext>
                </a:extLst>
              </a:tr>
              <a:tr h="153106">
                <a:tc gridSpan="2">
                  <a:txBody>
                    <a:bodyPr/>
                    <a:lstStyle/>
                    <a:p>
                      <a:r>
                        <a:rPr kumimoji="1" lang="ja-JP" altLang="en-US" sz="1200" dirty="0"/>
                        <a:t>従業員数</a:t>
                      </a:r>
                    </a:p>
                  </a:txBody>
                  <a:tcPr/>
                </a:tc>
                <a:tc hMerge="1">
                  <a:txBody>
                    <a:bodyPr/>
                    <a:lstStyle/>
                    <a:p>
                      <a:endParaRPr kumimoji="1" lang="ja-JP" altLang="en-US"/>
                    </a:p>
                  </a:txBody>
                  <a:tcPr/>
                </a:tc>
                <a:tc>
                  <a:txBody>
                    <a:bodyPr/>
                    <a:lstStyle/>
                    <a:p>
                      <a:r>
                        <a:rPr kumimoji="1" lang="ja-JP" altLang="en-US" sz="1200" dirty="0"/>
                        <a:t>　　　　　　　　　　　　　人　　（うち、パート・アルバイト数：　　　　　人）</a:t>
                      </a:r>
                    </a:p>
                  </a:txBody>
                  <a:tcPr/>
                </a:tc>
                <a:extLst>
                  <a:ext uri="{0D108BD9-81ED-4DB2-BD59-A6C34878D82A}">
                    <a16:rowId xmlns:a16="http://schemas.microsoft.com/office/drawing/2014/main" val="3170263061"/>
                  </a:ext>
                </a:extLst>
              </a:tr>
              <a:tr h="153106">
                <a:tc gridSpan="2">
                  <a:txBody>
                    <a:bodyPr/>
                    <a:lstStyle/>
                    <a:p>
                      <a:r>
                        <a:rPr kumimoji="1" lang="ja-JP" altLang="en-US" sz="1200" dirty="0"/>
                        <a:t>施設の種別・業態</a:t>
                      </a:r>
                      <a:br>
                        <a:rPr kumimoji="1" lang="en-US" altLang="ja-JP" sz="1200" dirty="0"/>
                      </a:br>
                      <a:r>
                        <a:rPr kumimoji="1" lang="ja-JP" altLang="en-US" sz="900" dirty="0"/>
                        <a:t>（例：駅、商業施設、医療施設）</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93807830"/>
                  </a:ext>
                </a:extLst>
              </a:tr>
              <a:tr h="153106">
                <a:tc gridSpan="2">
                  <a:txBody>
                    <a:bodyPr/>
                    <a:lstStyle/>
                    <a:p>
                      <a:r>
                        <a:rPr kumimoji="1" lang="ja-JP" altLang="en-US" sz="1200" dirty="0"/>
                        <a:t>施設の面積</a:t>
                      </a:r>
                      <a:endParaRPr kumimoji="1" lang="en-US" altLang="ja-JP" sz="1200" dirty="0"/>
                    </a:p>
                    <a:p>
                      <a:r>
                        <a:rPr kumimoji="1" lang="en-US" altLang="ja-JP" sz="900" dirty="0"/>
                        <a:t>※</a:t>
                      </a:r>
                      <a:r>
                        <a:rPr kumimoji="1" lang="ja-JP" altLang="en-US" sz="900" dirty="0"/>
                        <a:t>複数階層の施設は、階層数、各階層</a:t>
                      </a:r>
                      <a:br>
                        <a:rPr kumimoji="1" lang="en-US" altLang="ja-JP" sz="900" dirty="0"/>
                      </a:br>
                      <a:r>
                        <a:rPr kumimoji="1" lang="ja-JP" altLang="en-US" sz="900" dirty="0"/>
                        <a:t>　 （フロア）の面積も併せて記載してください。</a:t>
                      </a:r>
                    </a:p>
                  </a:txBody>
                  <a:tcPr/>
                </a:tc>
                <a:tc hMerge="1">
                  <a:txBody>
                    <a:bodyPr/>
                    <a:lstStyle/>
                    <a:p>
                      <a:endParaRPr kumimoji="1" lang="ja-JP" altLang="en-US"/>
                    </a:p>
                  </a:txBody>
                  <a:tcPr/>
                </a:tc>
                <a:tc>
                  <a:txBody>
                    <a:bodyPr/>
                    <a:lstStyle/>
                    <a:p>
                      <a:r>
                        <a:rPr kumimoji="1" lang="ja-JP" altLang="en-US" sz="1200" dirty="0"/>
                        <a:t>　　　　　　　　　　　　　㎡</a:t>
                      </a:r>
                    </a:p>
                  </a:txBody>
                  <a:tcPr/>
                </a:tc>
                <a:extLst>
                  <a:ext uri="{0D108BD9-81ED-4DB2-BD59-A6C34878D82A}">
                    <a16:rowId xmlns:a16="http://schemas.microsoft.com/office/drawing/2014/main" val="4275265018"/>
                  </a:ext>
                </a:extLst>
              </a:tr>
            </a:tbl>
          </a:graphicData>
        </a:graphic>
      </p:graphicFrame>
      <p:sp>
        <p:nvSpPr>
          <p:cNvPr id="6" name="Rectangle 3">
            <a:extLst>
              <a:ext uri="{FF2B5EF4-FFF2-40B4-BE49-F238E27FC236}">
                <a16:creationId xmlns:a16="http://schemas.microsoft.com/office/drawing/2014/main" id="{C51075CE-2622-4FD8-8D34-2755F8652EAA}"/>
              </a:ext>
            </a:extLst>
          </p:cNvPr>
          <p:cNvSpPr txBox="1">
            <a:spLocks noChangeArrowheads="1"/>
          </p:cNvSpPr>
          <p:nvPr/>
        </p:nvSpPr>
        <p:spPr bwMode="auto">
          <a:xfrm>
            <a:off x="596899" y="3973925"/>
            <a:ext cx="8503559" cy="1746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複数の施設で応募する場合、適宜、表を追加してください。</a:t>
            </a:r>
            <a:endParaRPr lang="en-US" altLang="ja-JP" sz="1050" kern="0" dirty="0">
              <a:solidFill>
                <a:schemeClr val="tx1"/>
              </a:solidFill>
            </a:endParaRPr>
          </a:p>
        </p:txBody>
      </p:sp>
      <p:sp>
        <p:nvSpPr>
          <p:cNvPr id="5" name="テキスト ボックス 4"/>
          <p:cNvSpPr txBox="1"/>
          <p:nvPr/>
        </p:nvSpPr>
        <p:spPr>
          <a:xfrm>
            <a:off x="7665358" y="638268"/>
            <a:ext cx="1869167" cy="380553"/>
          </a:xfrm>
          <a:prstGeom prst="rect">
            <a:avLst/>
          </a:prstGeom>
          <a:solidFill>
            <a:schemeClr val="accent2"/>
          </a:solidFill>
        </p:spPr>
        <p:txBody>
          <a:bodyPr wrap="square" rtlCol="0">
            <a:spAutoFit/>
          </a:bodyPr>
          <a:lstStyle/>
          <a:p>
            <a:r>
              <a:rPr lang="ja-JP" altLang="en-US" sz="1800" b="1" dirty="0">
                <a:solidFill>
                  <a:schemeClr val="bg1"/>
                </a:solidFill>
                <a:latin typeface="+mj-ea"/>
                <a:ea typeface="+mj-ea"/>
                <a:cs typeface="+mj-cs"/>
              </a:rPr>
              <a:t>施設担当</a:t>
            </a:r>
          </a:p>
        </p:txBody>
      </p:sp>
      <p:sp>
        <p:nvSpPr>
          <p:cNvPr id="4" name="正方形/長方形 3">
            <a:extLst>
              <a:ext uri="{FF2B5EF4-FFF2-40B4-BE49-F238E27FC236}">
                <a16:creationId xmlns:a16="http://schemas.microsoft.com/office/drawing/2014/main" id="{9522318A-EDB0-9129-6918-AC0AA7569E6D}"/>
              </a:ext>
            </a:extLst>
          </p:cNvPr>
          <p:cNvSpPr/>
          <p:nvPr/>
        </p:nvSpPr>
        <p:spPr bwMode="auto">
          <a:xfrm>
            <a:off x="5172364" y="186814"/>
            <a:ext cx="4317711" cy="217472"/>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評価基準</a:t>
            </a:r>
            <a:r>
              <a:rPr kumimoji="1" lang="en-US" altLang="ja-JP" sz="1000" b="0" i="0" u="none" strike="noStrike" cap="none" normalizeH="0" baseline="0" dirty="0">
                <a:ln>
                  <a:noFill/>
                </a:ln>
                <a:solidFill>
                  <a:srgbClr val="000000"/>
                </a:solidFill>
                <a:effectLst/>
                <a:latin typeface="Arial" charset="0"/>
                <a:ea typeface="ＭＳ Ｐゴシック" charset="-128"/>
              </a:rPr>
              <a:t>】①</a:t>
            </a:r>
            <a:r>
              <a:rPr kumimoji="1" lang="ja-JP" altLang="en-US" sz="1000" b="0" i="0" u="none" strike="noStrike" cap="none" normalizeH="0" baseline="0" dirty="0">
                <a:ln>
                  <a:noFill/>
                </a:ln>
                <a:solidFill>
                  <a:srgbClr val="000000"/>
                </a:solidFill>
                <a:effectLst/>
                <a:latin typeface="Arial" charset="0"/>
                <a:ea typeface="ＭＳ Ｐゴシック" charset="-128"/>
              </a:rPr>
              <a:t>取組の有効性 ②取組の新規性 ⑥成果の水平展開の可能性</a:t>
            </a:r>
          </a:p>
        </p:txBody>
      </p:sp>
    </p:spTree>
    <p:extLst>
      <p:ext uri="{BB962C8B-B14F-4D97-AF65-F5344CB8AC3E}">
        <p14:creationId xmlns:p14="http://schemas.microsoft.com/office/powerpoint/2010/main" val="3239041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kumimoji="1" lang="ja-JP" altLang="en-US" dirty="0"/>
              <a:t>３．ロボット等の導入実証の目的</a:t>
            </a:r>
          </a:p>
        </p:txBody>
      </p:sp>
      <p:graphicFrame>
        <p:nvGraphicFramePr>
          <p:cNvPr id="3" name="表 3">
            <a:extLst>
              <a:ext uri="{FF2B5EF4-FFF2-40B4-BE49-F238E27FC236}">
                <a16:creationId xmlns:a16="http://schemas.microsoft.com/office/drawing/2014/main" id="{A1C413AF-3547-4D56-916E-B35052C9A92A}"/>
              </a:ext>
            </a:extLst>
          </p:cNvPr>
          <p:cNvGraphicFramePr>
            <a:graphicFrameLocks noGrp="1"/>
          </p:cNvGraphicFramePr>
          <p:nvPr>
            <p:extLst>
              <p:ext uri="{D42A27DB-BD31-4B8C-83A1-F6EECF244321}">
                <p14:modId xmlns:p14="http://schemas.microsoft.com/office/powerpoint/2010/main" val="2381232743"/>
              </p:ext>
            </p:extLst>
          </p:nvPr>
        </p:nvGraphicFramePr>
        <p:xfrm>
          <a:off x="406400" y="1621355"/>
          <a:ext cx="8775700" cy="2377440"/>
        </p:xfrm>
        <a:graphic>
          <a:graphicData uri="http://schemas.openxmlformats.org/drawingml/2006/table">
            <a:tbl>
              <a:tblPr firstRow="1" firstCol="1">
                <a:tableStyleId>{21E4AEA4-8DFA-4A89-87EB-49C32662AFE0}</a:tableStyleId>
              </a:tblPr>
              <a:tblGrid>
                <a:gridCol w="1273892">
                  <a:extLst>
                    <a:ext uri="{9D8B030D-6E8A-4147-A177-3AD203B41FA5}">
                      <a16:colId xmlns:a16="http://schemas.microsoft.com/office/drawing/2014/main" val="2600697696"/>
                    </a:ext>
                  </a:extLst>
                </a:gridCol>
                <a:gridCol w="7501808">
                  <a:extLst>
                    <a:ext uri="{9D8B030D-6E8A-4147-A177-3AD203B41FA5}">
                      <a16:colId xmlns:a16="http://schemas.microsoft.com/office/drawing/2014/main" val="3855353946"/>
                    </a:ext>
                  </a:extLst>
                </a:gridCol>
              </a:tblGrid>
              <a:tr h="171027">
                <a:tc gridSpan="2">
                  <a:txBody>
                    <a:bodyPr/>
                    <a:lstStyle/>
                    <a:p>
                      <a:pPr algn="ctr"/>
                      <a:r>
                        <a:rPr kumimoji="1" lang="ja-JP" altLang="en-US" sz="1200" dirty="0"/>
                        <a:t>目的・課題１</a:t>
                      </a:r>
                    </a:p>
                  </a:txBody>
                  <a:tcPr/>
                </a:tc>
                <a:tc hMerge="1">
                  <a:txBody>
                    <a:bodyPr/>
                    <a:lstStyle/>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854392211"/>
                  </a:ext>
                </a:extLst>
              </a:tr>
              <a:tr h="171027">
                <a:tc>
                  <a:txBody>
                    <a:bodyPr/>
                    <a:lstStyle/>
                    <a:p>
                      <a:r>
                        <a:rPr kumimoji="1" lang="ja-JP" altLang="en-US" sz="1200" dirty="0"/>
                        <a:t>ロボット等の</a:t>
                      </a:r>
                      <a:endParaRPr kumimoji="1" lang="en-US" altLang="ja-JP" sz="1200" dirty="0"/>
                    </a:p>
                    <a:p>
                      <a:r>
                        <a:rPr kumimoji="1" lang="ja-JP" altLang="en-US" sz="1200" dirty="0"/>
                        <a:t>導入目的</a:t>
                      </a:r>
                    </a:p>
                  </a:txBody>
                  <a:tcPr/>
                </a:tc>
                <a:tc>
                  <a:txBody>
                    <a:bodyPr/>
                    <a:lstStyle/>
                    <a:p>
                      <a:pPr marL="0" indent="0">
                        <a:buFont typeface="Arial" panose="020B0604020202020204" pitchFamily="34" charset="0"/>
                        <a:buNone/>
                      </a:pPr>
                      <a:r>
                        <a:rPr kumimoji="1" lang="ja-JP" altLang="en-US" sz="1200" dirty="0">
                          <a:solidFill>
                            <a:srgbClr val="FF0000"/>
                          </a:solidFill>
                        </a:rPr>
                        <a:t>（記入例） 施設スタッフの間接業務の負荷を軽減し、お客様に対し価値のある業務に専念できるようにしたい</a:t>
                      </a:r>
                      <a:endParaRPr kumimoji="1" lang="en-US" altLang="ja-JP" sz="1200" dirty="0"/>
                    </a:p>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1667623431"/>
                  </a:ext>
                </a:extLst>
              </a:tr>
              <a:tr h="171027">
                <a:tc>
                  <a:txBody>
                    <a:bodyPr/>
                    <a:lstStyle/>
                    <a:p>
                      <a:r>
                        <a:rPr kumimoji="1" lang="ja-JP" altLang="en-US" sz="1200" dirty="0"/>
                        <a:t>解決したい課題</a:t>
                      </a:r>
                      <a:endParaRPr kumimoji="1" lang="en-US" altLang="ja-JP" sz="1200" dirty="0"/>
                    </a:p>
                    <a:p>
                      <a:r>
                        <a:rPr kumimoji="1" lang="ja-JP" altLang="en-US" sz="1200" dirty="0"/>
                        <a:t>（現在の状況）</a:t>
                      </a:r>
                    </a:p>
                  </a:txBody>
                  <a:tcPr/>
                </a:tc>
                <a:tc>
                  <a:txBody>
                    <a:bodyPr/>
                    <a:lstStyle/>
                    <a:p>
                      <a:r>
                        <a:rPr kumimoji="1" lang="ja-JP" altLang="en-US" sz="1200" dirty="0">
                          <a:solidFill>
                            <a:srgbClr val="FF0000"/>
                          </a:solidFill>
                        </a:rPr>
                        <a:t>（記入例） 施設内の清掃業務に毎日</a:t>
                      </a:r>
                      <a:r>
                        <a:rPr kumimoji="1" lang="en-US" altLang="ja-JP" sz="1200" dirty="0">
                          <a:solidFill>
                            <a:srgbClr val="FF0000"/>
                          </a:solidFill>
                        </a:rPr>
                        <a:t>3</a:t>
                      </a:r>
                      <a:r>
                        <a:rPr kumimoji="1" lang="ja-JP" altLang="en-US" sz="1200" dirty="0">
                          <a:solidFill>
                            <a:srgbClr val="FF0000"/>
                          </a:solidFill>
                        </a:rPr>
                        <a:t>名</a:t>
                      </a:r>
                      <a:r>
                        <a:rPr kumimoji="1" lang="en-US" altLang="ja-JP" sz="1200" dirty="0">
                          <a:solidFill>
                            <a:srgbClr val="FF0000"/>
                          </a:solidFill>
                        </a:rPr>
                        <a:t>×1</a:t>
                      </a:r>
                      <a:r>
                        <a:rPr kumimoji="1" lang="ja-JP" altLang="en-US" sz="1200" dirty="0">
                          <a:solidFill>
                            <a:srgbClr val="FF0000"/>
                          </a:solidFill>
                        </a:rPr>
                        <a:t>時間を要している。清掃業務の省人化を図り、工数を</a:t>
                      </a:r>
                      <a:r>
                        <a:rPr kumimoji="1" lang="en-US" altLang="ja-JP" sz="1200" dirty="0">
                          <a:solidFill>
                            <a:srgbClr val="FF0000"/>
                          </a:solidFill>
                        </a:rPr>
                        <a:t>3-5</a:t>
                      </a:r>
                      <a:r>
                        <a:rPr kumimoji="1" lang="ja-JP" altLang="en-US" sz="1200" dirty="0">
                          <a:solidFill>
                            <a:srgbClr val="FF0000"/>
                          </a:solidFill>
                        </a:rPr>
                        <a:t>割削減したい</a:t>
                      </a:r>
                      <a:br>
                        <a:rPr kumimoji="1" lang="en-US" altLang="ja-JP" sz="1200" dirty="0">
                          <a:solidFill>
                            <a:srgbClr val="FF0000"/>
                          </a:solidFill>
                        </a:rPr>
                      </a:br>
                      <a:r>
                        <a:rPr kumimoji="1" lang="ja-JP" altLang="en-US" sz="1200" dirty="0">
                          <a:solidFill>
                            <a:srgbClr val="FF0000"/>
                          </a:solidFill>
                        </a:rPr>
                        <a:t>　　　　　　 </a:t>
                      </a:r>
                      <a:r>
                        <a:rPr kumimoji="1" lang="en-US" altLang="ja-JP" sz="1200" dirty="0">
                          <a:solidFill>
                            <a:srgbClr val="FF0000"/>
                          </a:solidFill>
                        </a:rPr>
                        <a:t>※</a:t>
                      </a:r>
                      <a:r>
                        <a:rPr kumimoji="1" lang="ja-JP" altLang="en-US" sz="1200" dirty="0">
                          <a:solidFill>
                            <a:srgbClr val="FF0000"/>
                          </a:solidFill>
                        </a:rPr>
                        <a:t>誰の・どのような課題か、具体的に記載をしてください。</a:t>
                      </a:r>
                      <a:endParaRPr kumimoji="1" lang="en-US" altLang="ja-JP" sz="1200" dirty="0"/>
                    </a:p>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p>
                  </a:txBody>
                  <a:tcPr/>
                </a:tc>
                <a:extLst>
                  <a:ext uri="{0D108BD9-81ED-4DB2-BD59-A6C34878D82A}">
                    <a16:rowId xmlns:a16="http://schemas.microsoft.com/office/drawing/2014/main" val="2963437166"/>
                  </a:ext>
                </a:extLst>
              </a:tr>
              <a:tr h="171027">
                <a:tc>
                  <a:txBody>
                    <a:bodyPr/>
                    <a:lstStyle/>
                    <a:p>
                      <a:r>
                        <a:rPr kumimoji="1" lang="ja-JP" altLang="en-US" sz="1200" dirty="0"/>
                        <a:t>目指す施設の姿</a:t>
                      </a:r>
                    </a:p>
                  </a:txBody>
                  <a:tcPr/>
                </a:tc>
                <a:tc>
                  <a:txBody>
                    <a:bodyPr/>
                    <a:lstStyle/>
                    <a:p>
                      <a:r>
                        <a:rPr kumimoji="1" lang="ja-JP" altLang="en-US" sz="1200" dirty="0">
                          <a:solidFill>
                            <a:srgbClr val="FF0000"/>
                          </a:solidFill>
                        </a:rPr>
                        <a:t>（記入例） 削減できた工数を接客や新たな企画立案に係る業務に振り向け、施設の魅力を高めたい</a:t>
                      </a:r>
                      <a:endParaRPr kumimoji="1" lang="en-US" altLang="ja-JP" sz="1200" dirty="0"/>
                    </a:p>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2416194959"/>
                  </a:ext>
                </a:extLst>
              </a:tr>
            </a:tbl>
          </a:graphicData>
        </a:graphic>
      </p:graphicFrame>
      <p:sp>
        <p:nvSpPr>
          <p:cNvPr id="4" name="Rectangle 3">
            <a:extLst>
              <a:ext uri="{FF2B5EF4-FFF2-40B4-BE49-F238E27FC236}">
                <a16:creationId xmlns:a16="http://schemas.microsoft.com/office/drawing/2014/main" id="{5FFF1CC2-8DC8-4534-A97F-8B8DA06BD4D1}"/>
              </a:ext>
            </a:extLst>
          </p:cNvPr>
          <p:cNvSpPr txBox="1">
            <a:spLocks noChangeArrowheads="1"/>
          </p:cNvSpPr>
          <p:nvPr/>
        </p:nvSpPr>
        <p:spPr bwMode="auto">
          <a:xfrm>
            <a:off x="406401" y="1212236"/>
            <a:ext cx="9061450" cy="22159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ロボット等の導入実証の目的、解決したい課題が複数ある場合、目的・課題ごとに表をわけて記載してください。</a:t>
            </a:r>
            <a:endParaRPr lang="en-US" altLang="ja-JP" sz="1200" b="1" kern="0" dirty="0">
              <a:solidFill>
                <a:schemeClr val="tx1"/>
              </a:solidFill>
            </a:endParaRPr>
          </a:p>
        </p:txBody>
      </p:sp>
      <p:graphicFrame>
        <p:nvGraphicFramePr>
          <p:cNvPr id="6" name="表 3">
            <a:extLst>
              <a:ext uri="{FF2B5EF4-FFF2-40B4-BE49-F238E27FC236}">
                <a16:creationId xmlns:a16="http://schemas.microsoft.com/office/drawing/2014/main" id="{0A2AF4C7-D12F-4509-99C8-3444EBA0C52B}"/>
              </a:ext>
            </a:extLst>
          </p:cNvPr>
          <p:cNvGraphicFramePr>
            <a:graphicFrameLocks noGrp="1"/>
          </p:cNvGraphicFramePr>
          <p:nvPr>
            <p:extLst>
              <p:ext uri="{D42A27DB-BD31-4B8C-83A1-F6EECF244321}">
                <p14:modId xmlns:p14="http://schemas.microsoft.com/office/powerpoint/2010/main" val="4020681608"/>
              </p:ext>
            </p:extLst>
          </p:nvPr>
        </p:nvGraphicFramePr>
        <p:xfrm>
          <a:off x="422275" y="4208308"/>
          <a:ext cx="8775700" cy="1645920"/>
        </p:xfrm>
        <a:graphic>
          <a:graphicData uri="http://schemas.openxmlformats.org/drawingml/2006/table">
            <a:tbl>
              <a:tblPr firstRow="1" firstCol="1">
                <a:tableStyleId>{21E4AEA4-8DFA-4A89-87EB-49C32662AFE0}</a:tableStyleId>
              </a:tblPr>
              <a:tblGrid>
                <a:gridCol w="1273892">
                  <a:extLst>
                    <a:ext uri="{9D8B030D-6E8A-4147-A177-3AD203B41FA5}">
                      <a16:colId xmlns:a16="http://schemas.microsoft.com/office/drawing/2014/main" val="2600697696"/>
                    </a:ext>
                  </a:extLst>
                </a:gridCol>
                <a:gridCol w="7501808">
                  <a:extLst>
                    <a:ext uri="{9D8B030D-6E8A-4147-A177-3AD203B41FA5}">
                      <a16:colId xmlns:a16="http://schemas.microsoft.com/office/drawing/2014/main" val="3855353946"/>
                    </a:ext>
                  </a:extLst>
                </a:gridCol>
              </a:tblGrid>
              <a:tr h="171027">
                <a:tc gridSpan="2">
                  <a:txBody>
                    <a:bodyPr/>
                    <a:lstStyle/>
                    <a:p>
                      <a:pPr algn="ctr"/>
                      <a:r>
                        <a:rPr kumimoji="1" lang="ja-JP" altLang="en-US" sz="1200" dirty="0"/>
                        <a:t>目的・課題２</a:t>
                      </a:r>
                    </a:p>
                  </a:txBody>
                  <a:tcPr/>
                </a:tc>
                <a:tc hMerge="1">
                  <a:txBody>
                    <a:bodyPr/>
                    <a:lstStyle/>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4129749602"/>
                  </a:ext>
                </a:extLst>
              </a:tr>
              <a:tr h="171027">
                <a:tc>
                  <a:txBody>
                    <a:bodyPr/>
                    <a:lstStyle/>
                    <a:p>
                      <a:r>
                        <a:rPr kumimoji="1" lang="ja-JP" altLang="en-US" sz="1200" dirty="0"/>
                        <a:t>ロボット等の</a:t>
                      </a:r>
                      <a:endParaRPr kumimoji="1" lang="en-US" altLang="ja-JP" sz="1200" dirty="0"/>
                    </a:p>
                    <a:p>
                      <a:r>
                        <a:rPr kumimoji="1" lang="ja-JP" altLang="en-US" sz="1200" dirty="0"/>
                        <a:t>導入目的</a:t>
                      </a:r>
                    </a:p>
                  </a:txBody>
                  <a:tcPr/>
                </a:tc>
                <a:tc>
                  <a:txBody>
                    <a:bodyPr/>
                    <a:lstStyle/>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1667623431"/>
                  </a:ext>
                </a:extLst>
              </a:tr>
              <a:tr h="171027">
                <a:tc>
                  <a:txBody>
                    <a:bodyPr/>
                    <a:lstStyle/>
                    <a:p>
                      <a:r>
                        <a:rPr kumimoji="1" lang="ja-JP" altLang="en-US" sz="1200" dirty="0"/>
                        <a:t>解決したい課題</a:t>
                      </a:r>
                      <a:endParaRPr kumimoji="1" lang="en-US" altLang="ja-JP" sz="1200" dirty="0"/>
                    </a:p>
                    <a:p>
                      <a:r>
                        <a:rPr kumimoji="1" lang="ja-JP" altLang="en-US" sz="1200" dirty="0"/>
                        <a:t>（現在の状況）</a:t>
                      </a:r>
                    </a:p>
                  </a:txBody>
                  <a:tcPr/>
                </a:tc>
                <a:tc>
                  <a:txBody>
                    <a:bodyPr/>
                    <a:lstStyle/>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p>
                  </a:txBody>
                  <a:tcPr/>
                </a:tc>
                <a:extLst>
                  <a:ext uri="{0D108BD9-81ED-4DB2-BD59-A6C34878D82A}">
                    <a16:rowId xmlns:a16="http://schemas.microsoft.com/office/drawing/2014/main" val="2963437166"/>
                  </a:ext>
                </a:extLst>
              </a:tr>
              <a:tr h="171027">
                <a:tc>
                  <a:txBody>
                    <a:bodyPr/>
                    <a:lstStyle/>
                    <a:p>
                      <a:r>
                        <a:rPr kumimoji="1" lang="ja-JP" altLang="en-US" sz="1200" dirty="0"/>
                        <a:t>目指す施設の姿</a:t>
                      </a:r>
                    </a:p>
                  </a:txBody>
                  <a:tcPr/>
                </a:tc>
                <a:tc>
                  <a:txBody>
                    <a:bodyPr/>
                    <a:lstStyle/>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2416194959"/>
                  </a:ext>
                </a:extLst>
              </a:tr>
            </a:tbl>
          </a:graphicData>
        </a:graphic>
      </p:graphicFrame>
      <p:sp>
        <p:nvSpPr>
          <p:cNvPr id="8" name="Rectangle 3">
            <a:extLst>
              <a:ext uri="{FF2B5EF4-FFF2-40B4-BE49-F238E27FC236}">
                <a16:creationId xmlns:a16="http://schemas.microsoft.com/office/drawing/2014/main" id="{274E8222-77E0-4119-8C19-D7603A0F2FB3}"/>
              </a:ext>
            </a:extLst>
          </p:cNvPr>
          <p:cNvSpPr txBox="1">
            <a:spLocks noChangeArrowheads="1"/>
          </p:cNvSpPr>
          <p:nvPr/>
        </p:nvSpPr>
        <p:spPr bwMode="auto">
          <a:xfrm>
            <a:off x="596899" y="5955125"/>
            <a:ext cx="8503559" cy="36856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必要に応じて、適宜、表を追加してください。</a:t>
            </a:r>
            <a:endParaRPr lang="en-US" altLang="ja-JP" sz="1050" kern="0" dirty="0">
              <a:solidFill>
                <a:schemeClr val="tx1"/>
              </a:solidFill>
            </a:endParaRPr>
          </a:p>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複数の施設で応募する場合、いずれの施設に関する記述かわかるように記載してください。</a:t>
            </a:r>
          </a:p>
        </p:txBody>
      </p:sp>
      <p:sp>
        <p:nvSpPr>
          <p:cNvPr id="9" name="テキスト ボックス 8"/>
          <p:cNvSpPr txBox="1"/>
          <p:nvPr/>
        </p:nvSpPr>
        <p:spPr>
          <a:xfrm>
            <a:off x="7665358" y="638268"/>
            <a:ext cx="1869167" cy="380553"/>
          </a:xfrm>
          <a:prstGeom prst="rect">
            <a:avLst/>
          </a:prstGeom>
          <a:solidFill>
            <a:schemeClr val="accent2"/>
          </a:solidFill>
        </p:spPr>
        <p:txBody>
          <a:bodyPr wrap="square" rtlCol="0">
            <a:spAutoFit/>
          </a:bodyPr>
          <a:lstStyle/>
          <a:p>
            <a:r>
              <a:rPr lang="ja-JP" altLang="en-US" sz="1800" b="1" dirty="0">
                <a:solidFill>
                  <a:schemeClr val="bg1"/>
                </a:solidFill>
                <a:latin typeface="+mj-ea"/>
                <a:ea typeface="+mj-ea"/>
                <a:cs typeface="+mj-cs"/>
              </a:rPr>
              <a:t>施設担当</a:t>
            </a:r>
          </a:p>
        </p:txBody>
      </p:sp>
      <p:sp>
        <p:nvSpPr>
          <p:cNvPr id="7" name="正方形/長方形 6">
            <a:extLst>
              <a:ext uri="{FF2B5EF4-FFF2-40B4-BE49-F238E27FC236}">
                <a16:creationId xmlns:a16="http://schemas.microsoft.com/office/drawing/2014/main" id="{C5224286-AEEF-C4DB-4960-51BA7C7063A7}"/>
              </a:ext>
            </a:extLst>
          </p:cNvPr>
          <p:cNvSpPr/>
          <p:nvPr/>
        </p:nvSpPr>
        <p:spPr bwMode="auto">
          <a:xfrm>
            <a:off x="5172364" y="186814"/>
            <a:ext cx="4317711" cy="217472"/>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評価基準</a:t>
            </a:r>
            <a:r>
              <a:rPr kumimoji="1" lang="en-US" altLang="ja-JP" sz="1000" b="0" i="0" u="none" strike="noStrike" cap="none" normalizeH="0" baseline="0" dirty="0">
                <a:ln>
                  <a:noFill/>
                </a:ln>
                <a:solidFill>
                  <a:srgbClr val="000000"/>
                </a:solidFill>
                <a:effectLst/>
                <a:latin typeface="Arial" charset="0"/>
                <a:ea typeface="ＭＳ Ｐゴシック" charset="-128"/>
              </a:rPr>
              <a:t>】①</a:t>
            </a:r>
            <a:r>
              <a:rPr kumimoji="1" lang="ja-JP" altLang="en-US" sz="1000" b="0" i="0" u="none" strike="noStrike" cap="none" normalizeH="0" baseline="0" dirty="0">
                <a:ln>
                  <a:noFill/>
                </a:ln>
                <a:solidFill>
                  <a:srgbClr val="000000"/>
                </a:solidFill>
                <a:effectLst/>
                <a:latin typeface="Arial" charset="0"/>
                <a:ea typeface="ＭＳ Ｐゴシック" charset="-128"/>
              </a:rPr>
              <a:t>取組の有効性 ②取組の新規性 ⑥成果の水平展開の可能性</a:t>
            </a:r>
          </a:p>
        </p:txBody>
      </p:sp>
    </p:spTree>
    <p:extLst>
      <p:ext uri="{BB962C8B-B14F-4D97-AF65-F5344CB8AC3E}">
        <p14:creationId xmlns:p14="http://schemas.microsoft.com/office/powerpoint/2010/main" val="3325317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kumimoji="1" lang="ja-JP" altLang="en-US" dirty="0"/>
              <a:t>４．ロボット等の導入実証の実施体制</a:t>
            </a:r>
          </a:p>
        </p:txBody>
      </p:sp>
      <p:sp>
        <p:nvSpPr>
          <p:cNvPr id="4" name="Rectangle 3">
            <a:extLst>
              <a:ext uri="{FF2B5EF4-FFF2-40B4-BE49-F238E27FC236}">
                <a16:creationId xmlns:a16="http://schemas.microsoft.com/office/drawing/2014/main" id="{5FFF1CC2-8DC8-4534-A97F-8B8DA06BD4D1}"/>
              </a:ext>
            </a:extLst>
          </p:cNvPr>
          <p:cNvSpPr txBox="1">
            <a:spLocks noChangeArrowheads="1"/>
          </p:cNvSpPr>
          <p:nvPr/>
        </p:nvSpPr>
        <p:spPr bwMode="auto">
          <a:xfrm>
            <a:off x="406401" y="1212236"/>
            <a:ext cx="9061450" cy="22159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rgbClr val="FF0000"/>
                </a:solidFill>
              </a:rPr>
              <a:t>本コンソーシアム</a:t>
            </a:r>
            <a:r>
              <a:rPr lang="ja-JP" altLang="en-US" sz="1200" b="1" kern="0" dirty="0">
                <a:solidFill>
                  <a:schemeClr val="tx1"/>
                </a:solidFill>
              </a:rPr>
              <a:t>における本事業の実施体制（担当者名／役職など）、各メンバーの役割分担を記載してください。</a:t>
            </a:r>
            <a:endParaRPr lang="en-US" altLang="ja-JP" sz="1200" b="1" kern="0" dirty="0">
              <a:solidFill>
                <a:schemeClr val="tx1"/>
              </a:solidFill>
            </a:endParaRPr>
          </a:p>
        </p:txBody>
      </p:sp>
      <p:sp>
        <p:nvSpPr>
          <p:cNvPr id="10" name="正方形/長方形 9">
            <a:extLst>
              <a:ext uri="{FF2B5EF4-FFF2-40B4-BE49-F238E27FC236}">
                <a16:creationId xmlns:a16="http://schemas.microsoft.com/office/drawing/2014/main" id="{E6A7CF97-4513-46B3-81D3-2C95EBCBAE15}"/>
              </a:ext>
            </a:extLst>
          </p:cNvPr>
          <p:cNvSpPr/>
          <p:nvPr/>
        </p:nvSpPr>
        <p:spPr bwMode="auto">
          <a:xfrm>
            <a:off x="406400" y="2620848"/>
            <a:ext cx="2426912" cy="1153053"/>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050" b="1" dirty="0">
                <a:solidFill>
                  <a:srgbClr val="FF0000"/>
                </a:solidFill>
                <a:latin typeface="Arial" panose="020B0604020202020204" pitchFamily="34" charset="0"/>
                <a:ea typeface="ＭＳ Ｐゴシック" panose="020B0600070205080204" pitchFamily="50" charset="-128"/>
              </a:rPr>
              <a:t>施設担当</a:t>
            </a:r>
            <a:endParaRPr lang="en-US" altLang="ja-JP" sz="1050" b="1" dirty="0">
              <a:solidFill>
                <a:srgbClr val="FF0000"/>
              </a:solidFill>
              <a:latin typeface="Arial" panose="020B0604020202020204" pitchFamily="34" charset="0"/>
              <a:ea typeface="ＭＳ Ｐゴシック" panose="020B0600070205080204" pitchFamily="50" charset="-128"/>
            </a:endParaRPr>
          </a:p>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050" dirty="0">
                <a:solidFill>
                  <a:srgbClr val="FF0000"/>
                </a:solidFill>
                <a:latin typeface="Arial" panose="020B0604020202020204" pitchFamily="34" charset="0"/>
                <a:ea typeface="ＭＳ Ｐゴシック" panose="020B0600070205080204" pitchFamily="50" charset="-128"/>
              </a:rPr>
              <a:t>本事業のプロジェクトリーダー</a:t>
            </a:r>
            <a:br>
              <a:rPr lang="en-US" altLang="ja-JP" sz="1050" dirty="0">
                <a:solidFill>
                  <a:srgbClr val="FF0000"/>
                </a:solidFill>
                <a:latin typeface="Arial" panose="020B0604020202020204" pitchFamily="34" charset="0"/>
                <a:ea typeface="ＭＳ Ｐゴシック" panose="020B0600070205080204" pitchFamily="50" charset="-128"/>
              </a:rPr>
            </a:br>
            <a:r>
              <a:rPr lang="en-US" altLang="ja-JP" sz="1050" dirty="0">
                <a:solidFill>
                  <a:srgbClr val="FF0000"/>
                </a:solidFill>
                <a:latin typeface="Arial" panose="020B0604020202020204" pitchFamily="34" charset="0"/>
                <a:ea typeface="ＭＳ Ｐゴシック" panose="020B0600070205080204" pitchFamily="50" charset="-128"/>
              </a:rPr>
              <a:t>XXXX</a:t>
            </a:r>
            <a:r>
              <a:rPr lang="ja-JP" altLang="en-US" sz="1050" dirty="0">
                <a:solidFill>
                  <a:srgbClr val="FF0000"/>
                </a:solidFill>
                <a:latin typeface="Arial" panose="020B0604020202020204" pitchFamily="34" charset="0"/>
                <a:ea typeface="ＭＳ Ｐゴシック" panose="020B0600070205080204" pitchFamily="50" charset="-128"/>
              </a:rPr>
              <a:t>　施設長</a:t>
            </a:r>
            <a:endParaRPr lang="en-US" altLang="ja-JP" sz="1050" dirty="0">
              <a:solidFill>
                <a:srgbClr val="FF0000"/>
              </a:solidFill>
              <a:latin typeface="Arial" panose="020B0604020202020204" pitchFamily="34" charset="0"/>
              <a:ea typeface="ＭＳ Ｐゴシック" panose="020B0600070205080204" pitchFamily="50" charset="-128"/>
            </a:endParaRPr>
          </a:p>
          <a:p>
            <a:pPr algn="l"/>
            <a:r>
              <a:rPr lang="ja-JP" altLang="en-US" sz="1050" dirty="0">
                <a:solidFill>
                  <a:srgbClr val="FF0000"/>
                </a:solidFill>
                <a:latin typeface="Arial" panose="020B0604020202020204" pitchFamily="34" charset="0"/>
                <a:ea typeface="ＭＳ Ｐゴシック" panose="020B0600070205080204" pitchFamily="50" charset="-128"/>
              </a:rPr>
              <a:t>＜役割＞本プロジェクトの企画・</a:t>
            </a:r>
            <a:br>
              <a:rPr lang="en-US" altLang="ja-JP" sz="1050" dirty="0">
                <a:solidFill>
                  <a:srgbClr val="FF0000"/>
                </a:solidFill>
                <a:latin typeface="Arial" panose="020B0604020202020204" pitchFamily="34" charset="0"/>
                <a:ea typeface="ＭＳ Ｐゴシック" panose="020B0600070205080204" pitchFamily="50" charset="-128"/>
              </a:rPr>
            </a:br>
            <a:r>
              <a:rPr lang="ja-JP" altLang="en-US" sz="1050" dirty="0">
                <a:solidFill>
                  <a:srgbClr val="FF0000"/>
                </a:solidFill>
                <a:latin typeface="Arial" panose="020B0604020202020204" pitchFamily="34" charset="0"/>
                <a:ea typeface="ＭＳ Ｐゴシック" panose="020B0600070205080204" pitchFamily="50" charset="-128"/>
              </a:rPr>
              <a:t>実施等の全体統括</a:t>
            </a:r>
            <a:endParaRPr lang="en-US" altLang="ja-JP" sz="1050" dirty="0">
              <a:solidFill>
                <a:srgbClr val="FF0000"/>
              </a:solidFill>
              <a:latin typeface="Arial" panose="020B0604020202020204" pitchFamily="34" charset="0"/>
              <a:ea typeface="ＭＳ Ｐゴシック" panose="020B0600070205080204" pitchFamily="50" charset="-128"/>
            </a:endParaRPr>
          </a:p>
        </p:txBody>
      </p:sp>
      <p:sp>
        <p:nvSpPr>
          <p:cNvPr id="11" name="正方形/長方形 10">
            <a:extLst>
              <a:ext uri="{FF2B5EF4-FFF2-40B4-BE49-F238E27FC236}">
                <a16:creationId xmlns:a16="http://schemas.microsoft.com/office/drawing/2014/main" id="{FFE76C2A-A55B-4684-8723-1B5039D9D02D}"/>
              </a:ext>
            </a:extLst>
          </p:cNvPr>
          <p:cNvSpPr/>
          <p:nvPr/>
        </p:nvSpPr>
        <p:spPr bwMode="auto">
          <a:xfrm>
            <a:off x="3708399" y="3543998"/>
            <a:ext cx="5552104" cy="1128778"/>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50" b="1"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施設担当</a:t>
            </a:r>
            <a:endParaRPr kumimoji="1" lang="en-US" altLang="ja-JP" sz="1050" b="1"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endParaRPr>
          </a:p>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5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br>
              <a:rPr lang="en-US" altLang="ja-JP" sz="1050" dirty="0">
                <a:solidFill>
                  <a:srgbClr val="FF0000"/>
                </a:solidFill>
                <a:latin typeface="Arial" panose="020B0604020202020204" pitchFamily="34" charset="0"/>
                <a:ea typeface="ＭＳ Ｐゴシック" panose="020B0600070205080204" pitchFamily="50" charset="-128"/>
              </a:rPr>
            </a:br>
            <a:r>
              <a:rPr lang="en-US" altLang="ja-JP" sz="1050" dirty="0">
                <a:solidFill>
                  <a:srgbClr val="FF0000"/>
                </a:solidFill>
                <a:latin typeface="Arial" panose="020B0604020202020204" pitchFamily="34" charset="0"/>
                <a:ea typeface="ＭＳ Ｐゴシック" panose="020B0600070205080204" pitchFamily="50" charset="-128"/>
              </a:rPr>
              <a:t>XXXX</a:t>
            </a:r>
            <a:r>
              <a:rPr lang="ja-JP" altLang="en-US" sz="1050" dirty="0">
                <a:solidFill>
                  <a:srgbClr val="FF0000"/>
                </a:solidFill>
                <a:latin typeface="Arial" panose="020B0604020202020204" pitchFamily="34" charset="0"/>
                <a:ea typeface="ＭＳ Ｐゴシック" panose="020B0600070205080204" pitchFamily="50" charset="-128"/>
              </a:rPr>
              <a:t>　部門副担当</a:t>
            </a:r>
            <a:endParaRPr lang="en-US" altLang="ja-JP" sz="1050" dirty="0">
              <a:solidFill>
                <a:srgbClr val="FF0000"/>
              </a:solidFill>
              <a:latin typeface="Arial" panose="020B0604020202020204" pitchFamily="34" charset="0"/>
              <a:ea typeface="ＭＳ Ｐゴシック" panose="020B0600070205080204" pitchFamily="50" charset="-128"/>
            </a:endParaRPr>
          </a:p>
          <a:p>
            <a:pPr algn="l"/>
            <a:r>
              <a:rPr lang="ja-JP" altLang="en-US" sz="1050" dirty="0">
                <a:solidFill>
                  <a:srgbClr val="FF0000"/>
                </a:solidFill>
                <a:latin typeface="Arial" panose="020B0604020202020204" pitchFamily="34" charset="0"/>
                <a:ea typeface="ＭＳ Ｐゴシック" panose="020B0600070205080204" pitchFamily="50" charset="-128"/>
              </a:rPr>
              <a:t>＜役割＞ロボット企業との調整、導入するロボット等の運用の円滑化を目的とした</a:t>
            </a:r>
            <a:br>
              <a:rPr lang="en-US" altLang="ja-JP" sz="1050" dirty="0">
                <a:solidFill>
                  <a:srgbClr val="FF0000"/>
                </a:solidFill>
                <a:latin typeface="Arial" panose="020B0604020202020204" pitchFamily="34" charset="0"/>
                <a:ea typeface="ＭＳ Ｐゴシック" panose="020B0600070205080204" pitchFamily="50" charset="-128"/>
              </a:rPr>
            </a:br>
            <a:r>
              <a:rPr lang="ja-JP" altLang="en-US" sz="1050" dirty="0">
                <a:solidFill>
                  <a:srgbClr val="FF0000"/>
                </a:solidFill>
                <a:latin typeface="Arial" panose="020B0604020202020204" pitchFamily="34" charset="0"/>
                <a:ea typeface="ＭＳ Ｐゴシック" panose="020B0600070205080204" pitchFamily="50" charset="-128"/>
              </a:rPr>
              <a:t>現場スタッフ向けの研修の企画・実施</a:t>
            </a:r>
            <a:endParaRPr lang="en-US" altLang="ja-JP" sz="1050" dirty="0">
              <a:solidFill>
                <a:srgbClr val="FF0000"/>
              </a:solidFill>
              <a:latin typeface="Arial" panose="020B0604020202020204" pitchFamily="34" charset="0"/>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B941E9C2-0595-4D4F-A54C-4354859290CC}"/>
              </a:ext>
            </a:extLst>
          </p:cNvPr>
          <p:cNvSpPr/>
          <p:nvPr/>
        </p:nvSpPr>
        <p:spPr bwMode="auto">
          <a:xfrm>
            <a:off x="3708399" y="2587083"/>
            <a:ext cx="5552104" cy="927455"/>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050" b="1" dirty="0">
                <a:solidFill>
                  <a:srgbClr val="FF0000"/>
                </a:solidFill>
                <a:latin typeface="Arial" panose="020B0604020202020204" pitchFamily="34" charset="0"/>
                <a:ea typeface="ＭＳ Ｐゴシック" panose="020B0600070205080204" pitchFamily="50" charset="-128"/>
              </a:rPr>
              <a:t>施設担当</a:t>
            </a:r>
            <a:endParaRPr lang="en-US" altLang="ja-JP" sz="1050" b="1" dirty="0">
              <a:solidFill>
                <a:srgbClr val="FF0000"/>
              </a:solidFill>
              <a:latin typeface="Arial" panose="020B0604020202020204" pitchFamily="34" charset="0"/>
              <a:ea typeface="ＭＳ Ｐゴシック" panose="020B0600070205080204" pitchFamily="50" charset="-128"/>
            </a:endParaRPr>
          </a:p>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050" dirty="0">
                <a:solidFill>
                  <a:srgbClr val="FF0000"/>
                </a:solidFill>
                <a:latin typeface="Arial" panose="020B0604020202020204" pitchFamily="34" charset="0"/>
                <a:ea typeface="ＭＳ Ｐゴシック" panose="020B0600070205080204" pitchFamily="50" charset="-128"/>
              </a:rPr>
              <a:t>本事業では○○を担当</a:t>
            </a:r>
            <a:br>
              <a:rPr lang="en-US" altLang="ja-JP" sz="1050" dirty="0">
                <a:solidFill>
                  <a:srgbClr val="FF0000"/>
                </a:solidFill>
                <a:latin typeface="Arial" panose="020B0604020202020204" pitchFamily="34" charset="0"/>
                <a:ea typeface="ＭＳ Ｐゴシック" panose="020B0600070205080204" pitchFamily="50" charset="-128"/>
              </a:rPr>
            </a:br>
            <a:r>
              <a:rPr lang="en-US" altLang="ja-JP" sz="1050" dirty="0">
                <a:solidFill>
                  <a:srgbClr val="FF0000"/>
                </a:solidFill>
                <a:latin typeface="Arial" panose="020B0604020202020204" pitchFamily="34" charset="0"/>
                <a:ea typeface="ＭＳ Ｐゴシック" panose="020B0600070205080204" pitchFamily="50" charset="-128"/>
              </a:rPr>
              <a:t>XXXX</a:t>
            </a:r>
            <a:r>
              <a:rPr lang="ja-JP" altLang="en-US" sz="1050" dirty="0">
                <a:solidFill>
                  <a:srgbClr val="FF0000"/>
                </a:solidFill>
                <a:latin typeface="Arial" panose="020B0604020202020204" pitchFamily="34" charset="0"/>
                <a:ea typeface="ＭＳ Ｐゴシック" panose="020B0600070205080204" pitchFamily="50" charset="-128"/>
              </a:rPr>
              <a:t>　部門担当長</a:t>
            </a:r>
            <a:endParaRPr lang="en-US" altLang="ja-JP" sz="1050" dirty="0">
              <a:solidFill>
                <a:srgbClr val="FF0000"/>
              </a:solidFill>
              <a:latin typeface="Arial" panose="020B0604020202020204" pitchFamily="34" charset="0"/>
              <a:ea typeface="ＭＳ Ｐゴシック" panose="020B0600070205080204" pitchFamily="50" charset="-128"/>
            </a:endParaRPr>
          </a:p>
          <a:p>
            <a:pPr algn="l"/>
            <a:r>
              <a:rPr lang="ja-JP" altLang="en-US" sz="1050" dirty="0">
                <a:solidFill>
                  <a:srgbClr val="FF0000"/>
                </a:solidFill>
                <a:latin typeface="Arial" panose="020B0604020202020204" pitchFamily="34" charset="0"/>
                <a:ea typeface="ＭＳ Ｐゴシック" panose="020B0600070205080204" pitchFamily="50" charset="-128"/>
              </a:rPr>
              <a:t>＜役割＞ロボット企業との調整、導入実証期間中の進捗管理</a:t>
            </a:r>
            <a:endParaRPr lang="en-US" altLang="ja-JP" sz="1050" dirty="0">
              <a:solidFill>
                <a:srgbClr val="FF0000"/>
              </a:solidFill>
              <a:latin typeface="Arial" panose="020B0604020202020204" pitchFamily="34" charset="0"/>
              <a:ea typeface="ＭＳ Ｐゴシック" panose="020B0600070205080204" pitchFamily="50" charset="-128"/>
            </a:endParaRPr>
          </a:p>
        </p:txBody>
      </p:sp>
      <p:graphicFrame>
        <p:nvGraphicFramePr>
          <p:cNvPr id="16" name="表 16">
            <a:extLst>
              <a:ext uri="{FF2B5EF4-FFF2-40B4-BE49-F238E27FC236}">
                <a16:creationId xmlns:a16="http://schemas.microsoft.com/office/drawing/2014/main" id="{3F6D2C1A-136E-49EB-9B8A-742BA0AD0EAB}"/>
              </a:ext>
            </a:extLst>
          </p:cNvPr>
          <p:cNvGraphicFramePr>
            <a:graphicFrameLocks noGrp="1"/>
          </p:cNvGraphicFramePr>
          <p:nvPr>
            <p:extLst>
              <p:ext uri="{D42A27DB-BD31-4B8C-83A1-F6EECF244321}">
                <p14:modId xmlns:p14="http://schemas.microsoft.com/office/powerpoint/2010/main" val="2267974054"/>
              </p:ext>
            </p:extLst>
          </p:nvPr>
        </p:nvGraphicFramePr>
        <p:xfrm>
          <a:off x="406401" y="1541699"/>
          <a:ext cx="8854102" cy="1005840"/>
        </p:xfrm>
        <a:graphic>
          <a:graphicData uri="http://schemas.openxmlformats.org/drawingml/2006/table">
            <a:tbl>
              <a:tblPr>
                <a:tableStyleId>{21E4AEA4-8DFA-4A89-87EB-49C32662AFE0}</a:tableStyleId>
              </a:tblPr>
              <a:tblGrid>
                <a:gridCol w="8854102">
                  <a:extLst>
                    <a:ext uri="{9D8B030D-6E8A-4147-A177-3AD203B41FA5}">
                      <a16:colId xmlns:a16="http://schemas.microsoft.com/office/drawing/2014/main" val="3736332730"/>
                    </a:ext>
                  </a:extLst>
                </a:gridCol>
              </a:tblGrid>
              <a:tr h="0">
                <a:tc>
                  <a:txBody>
                    <a:bodyPr/>
                    <a:lstStyle/>
                    <a:p>
                      <a:pPr marL="0" indent="0">
                        <a:buFont typeface="Arial" panose="020B0604020202020204" pitchFamily="34" charset="0"/>
                        <a:buNone/>
                      </a:pPr>
                      <a:r>
                        <a:rPr kumimoji="1" lang="ja-JP" altLang="en-US" sz="1200" dirty="0">
                          <a:solidFill>
                            <a:srgbClr val="FF0000"/>
                          </a:solidFill>
                        </a:rPr>
                        <a:t>（記入例）ロボット等の導入実証に〇〇社より</a:t>
                      </a:r>
                      <a:r>
                        <a:rPr kumimoji="1" lang="en-US" altLang="ja-JP" sz="1200" dirty="0">
                          <a:solidFill>
                            <a:srgbClr val="FF0000"/>
                          </a:solidFill>
                        </a:rPr>
                        <a:t>XX</a:t>
                      </a:r>
                      <a:r>
                        <a:rPr kumimoji="1" lang="ja-JP" altLang="en-US" sz="1200" dirty="0">
                          <a:solidFill>
                            <a:srgbClr val="FF0000"/>
                          </a:solidFill>
                        </a:rPr>
                        <a:t>名、△△社より</a:t>
                      </a:r>
                      <a:r>
                        <a:rPr kumimoji="1" lang="en-US" altLang="ja-JP" sz="1200" dirty="0">
                          <a:solidFill>
                            <a:srgbClr val="FF0000"/>
                          </a:solidFill>
                        </a:rPr>
                        <a:t>XX</a:t>
                      </a:r>
                      <a:r>
                        <a:rPr kumimoji="1" lang="ja-JP" altLang="en-US" sz="1200" dirty="0">
                          <a:solidFill>
                            <a:srgbClr val="FF0000"/>
                          </a:solidFill>
                        </a:rPr>
                        <a:t>名のスタッフが関わり、プロジェクトリーダーは〇〇社の</a:t>
                      </a:r>
                      <a:r>
                        <a:rPr kumimoji="1" lang="en-US" altLang="ja-JP" sz="1200" dirty="0">
                          <a:solidFill>
                            <a:srgbClr val="FF0000"/>
                          </a:solidFill>
                        </a:rPr>
                        <a:t>XX</a:t>
                      </a:r>
                      <a:r>
                        <a:rPr kumimoji="1" lang="ja-JP" altLang="en-US" sz="1200" dirty="0">
                          <a:solidFill>
                            <a:srgbClr val="FF0000"/>
                          </a:solidFill>
                        </a:rPr>
                        <a:t>が務める。</a:t>
                      </a:r>
                      <a:br>
                        <a:rPr kumimoji="1" lang="en-US" altLang="ja-JP" sz="1200" dirty="0">
                          <a:solidFill>
                            <a:srgbClr val="FF0000"/>
                          </a:solidFill>
                        </a:rPr>
                      </a:br>
                      <a:r>
                        <a:rPr kumimoji="1" lang="ja-JP" altLang="en-US" sz="1200" dirty="0">
                          <a:solidFill>
                            <a:srgbClr val="FF0000"/>
                          </a:solidFill>
                        </a:rPr>
                        <a:t>　　　　　　</a:t>
                      </a:r>
                      <a:r>
                        <a:rPr kumimoji="1" lang="en-US" altLang="ja-JP" sz="1200" dirty="0">
                          <a:solidFill>
                            <a:srgbClr val="FF0000"/>
                          </a:solidFill>
                        </a:rPr>
                        <a:t>XX</a:t>
                      </a:r>
                      <a:r>
                        <a:rPr kumimoji="1" lang="ja-JP" altLang="en-US" sz="1200" dirty="0">
                          <a:solidFill>
                            <a:srgbClr val="FF0000"/>
                          </a:solidFill>
                        </a:rPr>
                        <a:t>は施設内で</a:t>
                      </a:r>
                      <a:r>
                        <a:rPr kumimoji="1" lang="en-US" altLang="ja-JP" sz="1200" dirty="0">
                          <a:solidFill>
                            <a:srgbClr val="FF0000"/>
                          </a:solidFill>
                        </a:rPr>
                        <a:t>XX</a:t>
                      </a:r>
                      <a:r>
                        <a:rPr kumimoji="1" lang="ja-JP" altLang="en-US" sz="1200" dirty="0">
                          <a:solidFill>
                            <a:srgbClr val="FF0000"/>
                          </a:solidFill>
                        </a:rPr>
                        <a:t>の業務の責任者・リーダーを担当しており、今後のロボット等の導入（実装）検討を主導する中心者である。</a:t>
                      </a:r>
                      <a:endParaRPr kumimoji="1" lang="en-US" altLang="ja-JP" sz="1200" dirty="0">
                        <a:solidFill>
                          <a:srgbClr val="FF0000"/>
                        </a:solidFill>
                      </a:endParaRPr>
                    </a:p>
                    <a:p>
                      <a:pPr marL="0" indent="0">
                        <a:buFont typeface="Arial" panose="020B0604020202020204" pitchFamily="34" charset="0"/>
                        <a:buNone/>
                      </a:pPr>
                      <a:endParaRPr kumimoji="1" lang="en-US" altLang="ja-JP" sz="1200" dirty="0"/>
                    </a:p>
                    <a:p>
                      <a:pPr marL="171450" indent="-171450">
                        <a:buFont typeface="Arial" panose="020B0604020202020204" pitchFamily="34" charset="0"/>
                        <a:buChar char="•"/>
                      </a:pPr>
                      <a:r>
                        <a:rPr kumimoji="1" lang="en-US" altLang="ja-JP" sz="1200" dirty="0"/>
                        <a:t>XXXX</a:t>
                      </a:r>
                    </a:p>
                    <a:p>
                      <a:pPr marL="171450" indent="-171450">
                        <a:buFont typeface="Arial" panose="020B0604020202020204" pitchFamily="34" charset="0"/>
                        <a:buChar char="•"/>
                      </a:pPr>
                      <a:r>
                        <a:rPr kumimoji="1" lang="en-US" altLang="ja-JP" sz="1200" dirty="0"/>
                        <a:t>XXXX</a:t>
                      </a:r>
                      <a:endParaRPr kumimoji="1" lang="ja-JP" altLang="en-US" sz="1200" dirty="0"/>
                    </a:p>
                  </a:txBody>
                  <a:tcPr/>
                </a:tc>
                <a:extLst>
                  <a:ext uri="{0D108BD9-81ED-4DB2-BD59-A6C34878D82A}">
                    <a16:rowId xmlns:a16="http://schemas.microsoft.com/office/drawing/2014/main" val="2263883458"/>
                  </a:ext>
                </a:extLst>
              </a:tr>
            </a:tbl>
          </a:graphicData>
        </a:graphic>
      </p:graphicFrame>
      <p:sp>
        <p:nvSpPr>
          <p:cNvPr id="19" name="正方形/長方形 18">
            <a:extLst>
              <a:ext uri="{FF2B5EF4-FFF2-40B4-BE49-F238E27FC236}">
                <a16:creationId xmlns:a16="http://schemas.microsoft.com/office/drawing/2014/main" id="{9C00A340-B757-4C59-95C8-35435A0DA591}"/>
              </a:ext>
            </a:extLst>
          </p:cNvPr>
          <p:cNvSpPr/>
          <p:nvPr/>
        </p:nvSpPr>
        <p:spPr bwMode="auto">
          <a:xfrm>
            <a:off x="3708400" y="5646232"/>
            <a:ext cx="5552104" cy="927455"/>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b="1" dirty="0">
                <a:solidFill>
                  <a:srgbClr val="FF0000"/>
                </a:solidFill>
                <a:latin typeface="Arial" panose="020B0604020202020204" pitchFamily="34" charset="0"/>
                <a:ea typeface="ＭＳ Ｐゴシック" panose="020B0600070205080204" pitchFamily="50" charset="-128"/>
              </a:rPr>
              <a:t>ロボット企業担当</a:t>
            </a:r>
            <a:endParaRPr lang="en-US" altLang="ja-JP" sz="1100" b="1" dirty="0">
              <a:solidFill>
                <a:srgbClr val="FF0000"/>
              </a:solidFill>
              <a:latin typeface="Arial" panose="020B0604020202020204" pitchFamily="34" charset="0"/>
              <a:ea typeface="ＭＳ Ｐゴシック" panose="020B0600070205080204" pitchFamily="50" charset="-128"/>
            </a:endParaRPr>
          </a:p>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FF0000"/>
                </a:solidFill>
                <a:latin typeface="Arial" panose="020B0604020202020204" pitchFamily="34" charset="0"/>
                <a:ea typeface="ＭＳ Ｐゴシック" panose="020B0600070205080204" pitchFamily="50" charset="-128"/>
              </a:rPr>
              <a:t>本事業では○○を担当</a:t>
            </a:r>
            <a:br>
              <a:rPr lang="en-US" altLang="ja-JP" sz="1100" dirty="0">
                <a:solidFill>
                  <a:srgbClr val="FF0000"/>
                </a:solidFill>
                <a:latin typeface="Arial" panose="020B0604020202020204" pitchFamily="34" charset="0"/>
                <a:ea typeface="ＭＳ Ｐゴシック" panose="020B0600070205080204" pitchFamily="50" charset="-128"/>
              </a:rPr>
            </a:br>
            <a:r>
              <a:rPr lang="en-US" altLang="ja-JP" sz="1100" dirty="0">
                <a:solidFill>
                  <a:srgbClr val="FF0000"/>
                </a:solidFill>
                <a:latin typeface="Arial" panose="020B0604020202020204" pitchFamily="34" charset="0"/>
                <a:ea typeface="ＭＳ Ｐゴシック" panose="020B0600070205080204" pitchFamily="50" charset="-128"/>
              </a:rPr>
              <a:t>XXXX</a:t>
            </a:r>
            <a:r>
              <a:rPr lang="ja-JP" altLang="en-US" sz="1100" dirty="0">
                <a:solidFill>
                  <a:srgbClr val="FF0000"/>
                </a:solidFill>
                <a:latin typeface="Arial" panose="020B0604020202020204" pitchFamily="34" charset="0"/>
                <a:ea typeface="ＭＳ Ｐゴシック" panose="020B0600070205080204" pitchFamily="50" charset="-128"/>
              </a:rPr>
              <a:t>　部門担当長</a:t>
            </a:r>
            <a:endParaRPr lang="en-US" altLang="ja-JP" sz="1100" dirty="0">
              <a:solidFill>
                <a:srgbClr val="FF0000"/>
              </a:solidFill>
              <a:latin typeface="Arial" panose="020B0604020202020204" pitchFamily="34" charset="0"/>
              <a:ea typeface="ＭＳ Ｐゴシック" panose="020B0600070205080204" pitchFamily="50" charset="-128"/>
            </a:endParaRPr>
          </a:p>
          <a:p>
            <a:pPr algn="l"/>
            <a:r>
              <a:rPr lang="ja-JP" altLang="en-US" sz="1100" dirty="0">
                <a:solidFill>
                  <a:srgbClr val="FF0000"/>
                </a:solidFill>
                <a:latin typeface="Arial" panose="020B0604020202020204" pitchFamily="34" charset="0"/>
                <a:ea typeface="ＭＳ Ｐゴシック" panose="020B0600070205080204" pitchFamily="50" charset="-128"/>
              </a:rPr>
              <a:t>＜役割＞ロボットの改良の企画、導入実証の運用提案の主担当</a:t>
            </a:r>
            <a:endParaRPr lang="en-US" altLang="ja-JP" sz="1100" dirty="0">
              <a:solidFill>
                <a:srgbClr val="FF0000"/>
              </a:solidFill>
              <a:latin typeface="Arial" panose="020B0604020202020204" pitchFamily="34" charset="0"/>
              <a:ea typeface="ＭＳ Ｐゴシック" panose="020B0600070205080204" pitchFamily="50" charset="-128"/>
            </a:endParaRPr>
          </a:p>
        </p:txBody>
      </p:sp>
      <p:cxnSp>
        <p:nvCxnSpPr>
          <p:cNvPr id="21" name="直線コネクタ 20">
            <a:extLst>
              <a:ext uri="{FF2B5EF4-FFF2-40B4-BE49-F238E27FC236}">
                <a16:creationId xmlns:a16="http://schemas.microsoft.com/office/drawing/2014/main" id="{B73451A1-AC8A-4DAD-A244-BC2411EE46DF}"/>
              </a:ext>
            </a:extLst>
          </p:cNvPr>
          <p:cNvCxnSpPr>
            <a:cxnSpLocks/>
            <a:stCxn id="10" idx="3"/>
            <a:endCxn id="12" idx="1"/>
          </p:cNvCxnSpPr>
          <p:nvPr/>
        </p:nvCxnSpPr>
        <p:spPr bwMode="auto">
          <a:xfrm flipV="1">
            <a:off x="2833312" y="3050811"/>
            <a:ext cx="875087" cy="146564"/>
          </a:xfrm>
          <a:prstGeom prst="bentConnector3">
            <a:avLst>
              <a:gd name="adj1" fmla="val 50000"/>
            </a:avLst>
          </a:prstGeom>
          <a:solidFill>
            <a:schemeClr val="accent1"/>
          </a:solidFill>
          <a:ln w="12700" cap="flat" cmpd="sng" algn="ctr">
            <a:solidFill>
              <a:schemeClr val="bg2"/>
            </a:solidFill>
            <a:prstDash val="solid"/>
            <a:round/>
            <a:headEnd type="none" w="med" len="med"/>
            <a:tailEnd type="none" w="med" len="med"/>
          </a:ln>
          <a:effectLst/>
        </p:spPr>
      </p:cxnSp>
      <p:cxnSp>
        <p:nvCxnSpPr>
          <p:cNvPr id="22" name="直線コネクタ 21">
            <a:extLst>
              <a:ext uri="{FF2B5EF4-FFF2-40B4-BE49-F238E27FC236}">
                <a16:creationId xmlns:a16="http://schemas.microsoft.com/office/drawing/2014/main" id="{5085E3A7-10FC-4610-8845-19A21F56DB86}"/>
              </a:ext>
            </a:extLst>
          </p:cNvPr>
          <p:cNvCxnSpPr>
            <a:cxnSpLocks/>
          </p:cNvCxnSpPr>
          <p:nvPr/>
        </p:nvCxnSpPr>
        <p:spPr bwMode="auto">
          <a:xfrm>
            <a:off x="3270855" y="3143921"/>
            <a:ext cx="0" cy="2047515"/>
          </a:xfrm>
          <a:prstGeom prst="line">
            <a:avLst/>
          </a:prstGeom>
          <a:solidFill>
            <a:schemeClr val="accent1"/>
          </a:solidFill>
          <a:ln w="12700" cap="flat" cmpd="sng" algn="ctr">
            <a:solidFill>
              <a:schemeClr val="bg2"/>
            </a:solidFill>
            <a:prstDash val="solid"/>
            <a:round/>
            <a:headEnd type="none" w="med" len="med"/>
            <a:tailEnd type="none" w="med" len="med"/>
          </a:ln>
          <a:effectLst/>
        </p:spPr>
      </p:cxnSp>
      <p:cxnSp>
        <p:nvCxnSpPr>
          <p:cNvPr id="25" name="直線コネクタ 24">
            <a:extLst>
              <a:ext uri="{FF2B5EF4-FFF2-40B4-BE49-F238E27FC236}">
                <a16:creationId xmlns:a16="http://schemas.microsoft.com/office/drawing/2014/main" id="{8541436E-D28B-4408-A097-F4CDAC48FB66}"/>
              </a:ext>
            </a:extLst>
          </p:cNvPr>
          <p:cNvCxnSpPr>
            <a:cxnSpLocks/>
            <a:endCxn id="11" idx="1"/>
          </p:cNvCxnSpPr>
          <p:nvPr/>
        </p:nvCxnSpPr>
        <p:spPr bwMode="auto">
          <a:xfrm>
            <a:off x="3270855" y="4108387"/>
            <a:ext cx="437544" cy="0"/>
          </a:xfrm>
          <a:prstGeom prst="line">
            <a:avLst/>
          </a:prstGeom>
          <a:solidFill>
            <a:schemeClr val="accent1"/>
          </a:solidFill>
          <a:ln w="12700" cap="flat" cmpd="sng" algn="ctr">
            <a:solidFill>
              <a:schemeClr val="bg2"/>
            </a:solidFill>
            <a:prstDash val="solid"/>
            <a:round/>
            <a:headEnd type="none" w="med" len="med"/>
            <a:tailEnd type="none" w="med" len="med"/>
          </a:ln>
          <a:effectLst/>
        </p:spPr>
      </p:cxnSp>
      <p:cxnSp>
        <p:nvCxnSpPr>
          <p:cNvPr id="27" name="直線コネクタ 26">
            <a:extLst>
              <a:ext uri="{FF2B5EF4-FFF2-40B4-BE49-F238E27FC236}">
                <a16:creationId xmlns:a16="http://schemas.microsoft.com/office/drawing/2014/main" id="{B67C3B83-64B7-4D23-A5B7-F04F79E7C28F}"/>
              </a:ext>
            </a:extLst>
          </p:cNvPr>
          <p:cNvCxnSpPr>
            <a:cxnSpLocks/>
            <a:stCxn id="7" idx="3"/>
            <a:endCxn id="19" idx="1"/>
          </p:cNvCxnSpPr>
          <p:nvPr/>
        </p:nvCxnSpPr>
        <p:spPr bwMode="auto">
          <a:xfrm>
            <a:off x="2833313" y="5767963"/>
            <a:ext cx="875087" cy="341997"/>
          </a:xfrm>
          <a:prstGeom prst="bentConnector3">
            <a:avLst>
              <a:gd name="adj1" fmla="val 50000"/>
            </a:avLst>
          </a:prstGeom>
          <a:solidFill>
            <a:schemeClr val="accent1"/>
          </a:solidFill>
          <a:ln w="12700" cap="flat" cmpd="sng" algn="ctr">
            <a:solidFill>
              <a:schemeClr val="bg2"/>
            </a:solidFill>
            <a:prstDash val="solid"/>
            <a:round/>
            <a:headEnd type="none" w="med" len="med"/>
            <a:tailEnd type="none" w="med" len="med"/>
          </a:ln>
          <a:effectLst/>
        </p:spPr>
      </p:cxnSp>
      <p:sp>
        <p:nvSpPr>
          <p:cNvPr id="13" name="Rectangle 3">
            <a:extLst>
              <a:ext uri="{FF2B5EF4-FFF2-40B4-BE49-F238E27FC236}">
                <a16:creationId xmlns:a16="http://schemas.microsoft.com/office/drawing/2014/main" id="{61FFFAD9-1B4E-4EA5-B3A5-333E3802AE92}"/>
              </a:ext>
            </a:extLst>
          </p:cNvPr>
          <p:cNvSpPr txBox="1">
            <a:spLocks noChangeArrowheads="1"/>
          </p:cNvSpPr>
          <p:nvPr/>
        </p:nvSpPr>
        <p:spPr bwMode="auto">
          <a:xfrm>
            <a:off x="596899" y="6632674"/>
            <a:ext cx="8503559" cy="16632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00" kern="0" dirty="0">
                <a:solidFill>
                  <a:schemeClr val="tx1"/>
                </a:solidFill>
              </a:rPr>
              <a:t>複数の施設で応募する場合、適宜、スライドを追加してください。</a:t>
            </a:r>
            <a:endParaRPr lang="en-US" altLang="ja-JP" sz="1000" kern="0" dirty="0">
              <a:solidFill>
                <a:schemeClr val="tx1"/>
              </a:solidFill>
            </a:endParaRPr>
          </a:p>
        </p:txBody>
      </p:sp>
      <p:sp>
        <p:nvSpPr>
          <p:cNvPr id="17" name="テキスト ボックス 16"/>
          <p:cNvSpPr txBox="1"/>
          <p:nvPr/>
        </p:nvSpPr>
        <p:spPr>
          <a:xfrm>
            <a:off x="5713064" y="626916"/>
            <a:ext cx="1869167" cy="380553"/>
          </a:xfrm>
          <a:prstGeom prst="rect">
            <a:avLst/>
          </a:prstGeom>
          <a:solidFill>
            <a:schemeClr val="accent2"/>
          </a:solidFill>
        </p:spPr>
        <p:txBody>
          <a:bodyPr wrap="square" rtlCol="0">
            <a:spAutoFit/>
          </a:bodyPr>
          <a:lstStyle/>
          <a:p>
            <a:r>
              <a:rPr lang="ja-JP" altLang="en-US" sz="1800" b="1" dirty="0">
                <a:solidFill>
                  <a:schemeClr val="bg1"/>
                </a:solidFill>
                <a:latin typeface="+mj-ea"/>
                <a:ea typeface="+mj-ea"/>
                <a:cs typeface="+mj-cs"/>
              </a:rPr>
              <a:t>施設担当</a:t>
            </a:r>
          </a:p>
        </p:txBody>
      </p:sp>
      <p:sp>
        <p:nvSpPr>
          <p:cNvPr id="18" name="テキスト ボックス 17"/>
          <p:cNvSpPr txBox="1"/>
          <p:nvPr/>
        </p:nvSpPr>
        <p:spPr>
          <a:xfrm>
            <a:off x="7665358" y="628198"/>
            <a:ext cx="1869167" cy="380553"/>
          </a:xfrm>
          <a:prstGeom prst="rect">
            <a:avLst/>
          </a:prstGeom>
          <a:solidFill>
            <a:srgbClr val="92D050"/>
          </a:solidFill>
        </p:spPr>
        <p:txBody>
          <a:bodyPr wrap="square" rtlCol="0">
            <a:spAutoFit/>
          </a:bodyPr>
          <a:lstStyle>
            <a:defPPr>
              <a:defRPr lang="ja-JP"/>
            </a:defPPr>
            <a:lvl1pPr>
              <a:defRPr sz="1800" b="1">
                <a:solidFill>
                  <a:schemeClr val="bg1"/>
                </a:solidFill>
                <a:latin typeface="+mj-ea"/>
                <a:ea typeface="+mj-ea"/>
                <a:cs typeface="+mj-cs"/>
              </a:defRPr>
            </a:lvl1pPr>
          </a:lstStyle>
          <a:p>
            <a:r>
              <a:rPr lang="ja-JP" altLang="en-US" dirty="0"/>
              <a:t>ロボット企業担当</a:t>
            </a:r>
          </a:p>
        </p:txBody>
      </p:sp>
      <p:sp>
        <p:nvSpPr>
          <p:cNvPr id="7" name="正方形/長方形 6">
            <a:extLst>
              <a:ext uri="{FF2B5EF4-FFF2-40B4-BE49-F238E27FC236}">
                <a16:creationId xmlns:a16="http://schemas.microsoft.com/office/drawing/2014/main" id="{CCF3F530-B9F2-BDC7-3591-6EA52E6BF63D}"/>
              </a:ext>
            </a:extLst>
          </p:cNvPr>
          <p:cNvSpPr/>
          <p:nvPr/>
        </p:nvSpPr>
        <p:spPr bwMode="auto">
          <a:xfrm>
            <a:off x="406401" y="5191436"/>
            <a:ext cx="2426912" cy="1153053"/>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050" b="1" dirty="0">
                <a:solidFill>
                  <a:srgbClr val="FF0000"/>
                </a:solidFill>
                <a:latin typeface="Arial" panose="020B0604020202020204" pitchFamily="34" charset="0"/>
                <a:ea typeface="ＭＳ Ｐゴシック" panose="020B0600070205080204" pitchFamily="50" charset="-128"/>
              </a:rPr>
              <a:t>ロボット企業担当</a:t>
            </a:r>
            <a:endParaRPr lang="en-US" altLang="ja-JP" sz="1050" b="1" dirty="0">
              <a:solidFill>
                <a:srgbClr val="FF0000"/>
              </a:solidFill>
              <a:latin typeface="Arial" panose="020B0604020202020204" pitchFamily="34" charset="0"/>
              <a:ea typeface="ＭＳ Ｐゴシック" panose="020B0600070205080204" pitchFamily="50" charset="-128"/>
            </a:endParaRPr>
          </a:p>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050" dirty="0">
                <a:solidFill>
                  <a:srgbClr val="FF0000"/>
                </a:solidFill>
                <a:latin typeface="Arial" panose="020B0604020202020204" pitchFamily="34" charset="0"/>
                <a:ea typeface="ＭＳ Ｐゴシック" panose="020B0600070205080204" pitchFamily="50" charset="-128"/>
              </a:rPr>
              <a:t>本事業のプロジェクトリーダー</a:t>
            </a:r>
            <a:br>
              <a:rPr lang="en-US" altLang="ja-JP" sz="1050" dirty="0">
                <a:solidFill>
                  <a:srgbClr val="FF0000"/>
                </a:solidFill>
                <a:latin typeface="Arial" panose="020B0604020202020204" pitchFamily="34" charset="0"/>
                <a:ea typeface="ＭＳ Ｐゴシック" panose="020B0600070205080204" pitchFamily="50" charset="-128"/>
              </a:rPr>
            </a:br>
            <a:r>
              <a:rPr lang="en-US" altLang="ja-JP" sz="1050" dirty="0">
                <a:solidFill>
                  <a:srgbClr val="FF0000"/>
                </a:solidFill>
                <a:latin typeface="Arial" panose="020B0604020202020204" pitchFamily="34" charset="0"/>
                <a:ea typeface="ＭＳ Ｐゴシック" panose="020B0600070205080204" pitchFamily="50" charset="-128"/>
              </a:rPr>
              <a:t>XXXX</a:t>
            </a:r>
            <a:r>
              <a:rPr lang="ja-JP" altLang="en-US" sz="1050" dirty="0">
                <a:solidFill>
                  <a:srgbClr val="FF0000"/>
                </a:solidFill>
                <a:latin typeface="Arial" panose="020B0604020202020204" pitchFamily="34" charset="0"/>
                <a:ea typeface="ＭＳ Ｐゴシック" panose="020B0600070205080204" pitchFamily="50" charset="-128"/>
              </a:rPr>
              <a:t>　施設長</a:t>
            </a:r>
            <a:endParaRPr lang="en-US" altLang="ja-JP" sz="1050" dirty="0">
              <a:solidFill>
                <a:srgbClr val="FF0000"/>
              </a:solidFill>
              <a:latin typeface="Arial" panose="020B0604020202020204" pitchFamily="34" charset="0"/>
              <a:ea typeface="ＭＳ Ｐゴシック" panose="020B0600070205080204" pitchFamily="50" charset="-128"/>
            </a:endParaRPr>
          </a:p>
          <a:p>
            <a:pPr algn="l"/>
            <a:r>
              <a:rPr lang="ja-JP" altLang="en-US" sz="1050" dirty="0">
                <a:solidFill>
                  <a:srgbClr val="FF0000"/>
                </a:solidFill>
                <a:latin typeface="Arial" panose="020B0604020202020204" pitchFamily="34" charset="0"/>
                <a:ea typeface="ＭＳ Ｐゴシック" panose="020B0600070205080204" pitchFamily="50" charset="-128"/>
              </a:rPr>
              <a:t>＜役割＞本プロジェクトの企画・</a:t>
            </a:r>
            <a:br>
              <a:rPr lang="en-US" altLang="ja-JP" sz="1050" dirty="0">
                <a:solidFill>
                  <a:srgbClr val="FF0000"/>
                </a:solidFill>
                <a:latin typeface="Arial" panose="020B0604020202020204" pitchFamily="34" charset="0"/>
                <a:ea typeface="ＭＳ Ｐゴシック" panose="020B0600070205080204" pitchFamily="50" charset="-128"/>
              </a:rPr>
            </a:br>
            <a:r>
              <a:rPr lang="ja-JP" altLang="en-US" sz="1050" dirty="0">
                <a:solidFill>
                  <a:srgbClr val="FF0000"/>
                </a:solidFill>
                <a:latin typeface="Arial" panose="020B0604020202020204" pitchFamily="34" charset="0"/>
                <a:ea typeface="ＭＳ Ｐゴシック" panose="020B0600070205080204" pitchFamily="50" charset="-128"/>
              </a:rPr>
              <a:t>実施等の全体統括</a:t>
            </a:r>
            <a:endParaRPr lang="en-US" altLang="ja-JP" sz="1050" dirty="0">
              <a:solidFill>
                <a:srgbClr val="FF0000"/>
              </a:solidFill>
              <a:latin typeface="Arial" panose="020B0604020202020204" pitchFamily="34" charset="0"/>
              <a:ea typeface="ＭＳ Ｐゴシック" panose="020B0600070205080204" pitchFamily="50" charset="-128"/>
            </a:endParaRPr>
          </a:p>
        </p:txBody>
      </p:sp>
      <p:sp>
        <p:nvSpPr>
          <p:cNvPr id="30" name="矢印: 上下 29">
            <a:extLst>
              <a:ext uri="{FF2B5EF4-FFF2-40B4-BE49-F238E27FC236}">
                <a16:creationId xmlns:a16="http://schemas.microsoft.com/office/drawing/2014/main" id="{E1973C9D-F17B-5F27-CE79-25C4D8C4302A}"/>
              </a:ext>
            </a:extLst>
          </p:cNvPr>
          <p:cNvSpPr/>
          <p:nvPr/>
        </p:nvSpPr>
        <p:spPr bwMode="auto">
          <a:xfrm>
            <a:off x="1309312" y="3949566"/>
            <a:ext cx="621087" cy="1049586"/>
          </a:xfrm>
          <a:prstGeom prst="upDownArrow">
            <a:avLst/>
          </a:prstGeom>
          <a:solidFill>
            <a:schemeClr val="bg1">
              <a:lumMod val="95000"/>
            </a:schemeClr>
          </a:solidFill>
          <a:ln w="12700" cap="flat" cmpd="sng" algn="ctr">
            <a:solidFill>
              <a:schemeClr val="bg1">
                <a:lumMod val="7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ja-JP" altLang="en-US" sz="800" b="0" i="0" u="none" strike="noStrike" cap="none" normalizeH="0" baseline="0">
              <a:ln>
                <a:noFill/>
              </a:ln>
              <a:solidFill>
                <a:srgbClr val="000000"/>
              </a:solidFill>
              <a:effectLst/>
              <a:latin typeface="Arial" charset="0"/>
              <a:ea typeface="ＭＳ Ｐゴシック" charset="-128"/>
            </a:endParaRPr>
          </a:p>
        </p:txBody>
      </p:sp>
      <p:sp>
        <p:nvSpPr>
          <p:cNvPr id="41" name="正方形/長方形 40">
            <a:extLst>
              <a:ext uri="{FF2B5EF4-FFF2-40B4-BE49-F238E27FC236}">
                <a16:creationId xmlns:a16="http://schemas.microsoft.com/office/drawing/2014/main" id="{C36BC82D-BCDC-4460-359C-99D9D3DC081D}"/>
              </a:ext>
            </a:extLst>
          </p:cNvPr>
          <p:cNvSpPr/>
          <p:nvPr/>
        </p:nvSpPr>
        <p:spPr bwMode="auto">
          <a:xfrm>
            <a:off x="3708399" y="4702236"/>
            <a:ext cx="5552104" cy="914535"/>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050" b="1" dirty="0">
                <a:solidFill>
                  <a:srgbClr val="FF0000"/>
                </a:solidFill>
                <a:latin typeface="Arial" panose="020B0604020202020204" pitchFamily="34" charset="0"/>
                <a:ea typeface="ＭＳ Ｐゴシック" panose="020B0600070205080204" pitchFamily="50" charset="-128"/>
              </a:rPr>
              <a:t>施設担当</a:t>
            </a:r>
            <a:endParaRPr lang="en-US" altLang="ja-JP" sz="1050" b="1" dirty="0">
              <a:solidFill>
                <a:srgbClr val="FF0000"/>
              </a:solidFill>
              <a:latin typeface="Arial" panose="020B0604020202020204" pitchFamily="34" charset="0"/>
              <a:ea typeface="ＭＳ Ｐゴシック" panose="020B0600070205080204" pitchFamily="50" charset="-128"/>
            </a:endParaRPr>
          </a:p>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5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br>
              <a:rPr lang="en-US" altLang="ja-JP" sz="1050" dirty="0">
                <a:solidFill>
                  <a:srgbClr val="FF0000"/>
                </a:solidFill>
                <a:latin typeface="Arial" panose="020B0604020202020204" pitchFamily="34" charset="0"/>
                <a:ea typeface="ＭＳ Ｐゴシック" panose="020B0600070205080204" pitchFamily="50" charset="-128"/>
              </a:rPr>
            </a:br>
            <a:r>
              <a:rPr lang="en-US" altLang="ja-JP" sz="1050" dirty="0">
                <a:solidFill>
                  <a:srgbClr val="FF0000"/>
                </a:solidFill>
                <a:latin typeface="Arial" panose="020B0604020202020204" pitchFamily="34" charset="0"/>
                <a:ea typeface="ＭＳ Ｐゴシック" panose="020B0600070205080204" pitchFamily="50" charset="-128"/>
              </a:rPr>
              <a:t>XXXX</a:t>
            </a:r>
            <a:r>
              <a:rPr lang="ja-JP" altLang="en-US" sz="1050" dirty="0">
                <a:solidFill>
                  <a:srgbClr val="FF0000"/>
                </a:solidFill>
                <a:latin typeface="Arial" panose="020B0604020202020204" pitchFamily="34" charset="0"/>
                <a:ea typeface="ＭＳ Ｐゴシック" panose="020B0600070205080204" pitchFamily="50" charset="-128"/>
              </a:rPr>
              <a:t>　広報担当</a:t>
            </a:r>
            <a:endParaRPr lang="en-US" altLang="ja-JP" sz="1050" dirty="0">
              <a:solidFill>
                <a:srgbClr val="FF0000"/>
              </a:solidFill>
              <a:latin typeface="Arial" panose="020B0604020202020204" pitchFamily="34" charset="0"/>
              <a:ea typeface="ＭＳ Ｐゴシック" panose="020B0600070205080204" pitchFamily="50" charset="-128"/>
            </a:endParaRPr>
          </a:p>
          <a:p>
            <a:pPr algn="l"/>
            <a:r>
              <a:rPr lang="ja-JP" altLang="en-US" sz="1050" dirty="0">
                <a:solidFill>
                  <a:srgbClr val="FF0000"/>
                </a:solidFill>
                <a:latin typeface="Arial" panose="020B0604020202020204" pitchFamily="34" charset="0"/>
                <a:ea typeface="ＭＳ Ｐゴシック" panose="020B0600070205080204" pitchFamily="50" charset="-128"/>
              </a:rPr>
              <a:t>＜役割＞ロボット等の導入実証にあたり、事前に来館者への周知を企画・実施</a:t>
            </a:r>
            <a:endParaRPr lang="en-US" altLang="ja-JP" sz="1050" dirty="0">
              <a:solidFill>
                <a:srgbClr val="FF0000"/>
              </a:solidFill>
              <a:latin typeface="Arial" panose="020B0604020202020204" pitchFamily="34" charset="0"/>
              <a:ea typeface="ＭＳ Ｐゴシック" panose="020B0600070205080204" pitchFamily="50" charset="-128"/>
            </a:endParaRPr>
          </a:p>
        </p:txBody>
      </p:sp>
      <p:cxnSp>
        <p:nvCxnSpPr>
          <p:cNvPr id="49" name="直線コネクタ 48">
            <a:extLst>
              <a:ext uri="{FF2B5EF4-FFF2-40B4-BE49-F238E27FC236}">
                <a16:creationId xmlns:a16="http://schemas.microsoft.com/office/drawing/2014/main" id="{36F1DDD5-6707-221D-9A1E-41105617D04C}"/>
              </a:ext>
            </a:extLst>
          </p:cNvPr>
          <p:cNvCxnSpPr>
            <a:cxnSpLocks/>
          </p:cNvCxnSpPr>
          <p:nvPr/>
        </p:nvCxnSpPr>
        <p:spPr bwMode="auto">
          <a:xfrm>
            <a:off x="3270855" y="5191436"/>
            <a:ext cx="437544" cy="0"/>
          </a:xfrm>
          <a:prstGeom prst="line">
            <a:avLst/>
          </a:prstGeom>
          <a:solidFill>
            <a:schemeClr val="accent1"/>
          </a:solidFill>
          <a:ln w="12700" cap="flat" cmpd="sng" algn="ctr">
            <a:solidFill>
              <a:schemeClr val="bg2"/>
            </a:solidFill>
            <a:prstDash val="solid"/>
            <a:round/>
            <a:headEnd type="none" w="med" len="med"/>
            <a:tailEnd type="none" w="med" len="med"/>
          </a:ln>
          <a:effectLst/>
        </p:spPr>
      </p:cxnSp>
      <p:sp>
        <p:nvSpPr>
          <p:cNvPr id="3" name="正方形/長方形 2">
            <a:extLst>
              <a:ext uri="{FF2B5EF4-FFF2-40B4-BE49-F238E27FC236}">
                <a16:creationId xmlns:a16="http://schemas.microsoft.com/office/drawing/2014/main" id="{EFF93009-FF9D-1F29-A29E-3E8A54A40E88}"/>
              </a:ext>
            </a:extLst>
          </p:cNvPr>
          <p:cNvSpPr/>
          <p:nvPr/>
        </p:nvSpPr>
        <p:spPr bwMode="auto">
          <a:xfrm>
            <a:off x="7096283" y="35172"/>
            <a:ext cx="2371567" cy="475723"/>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評価基準</a:t>
            </a:r>
            <a:r>
              <a:rPr kumimoji="1" lang="en-US" altLang="ja-JP" sz="1000" b="0" i="0" u="none" strike="noStrike" cap="none" normalizeH="0" baseline="0" dirty="0">
                <a:ln>
                  <a:noFill/>
                </a:ln>
                <a:solidFill>
                  <a:srgbClr val="000000"/>
                </a:solidFill>
                <a:effectLst/>
                <a:latin typeface="Arial" charset="0"/>
                <a:ea typeface="ＭＳ Ｐゴシック" charset="-128"/>
              </a:rPr>
              <a:t>】③-1</a:t>
            </a:r>
            <a:r>
              <a:rPr kumimoji="1" lang="ja-JP" altLang="en-US" sz="1000" b="0" i="0" u="none" strike="noStrike" cap="none" normalizeH="0" baseline="0" dirty="0">
                <a:ln>
                  <a:noFill/>
                </a:ln>
                <a:solidFill>
                  <a:srgbClr val="000000"/>
                </a:solidFill>
                <a:effectLst/>
                <a:latin typeface="Arial" charset="0"/>
                <a:ea typeface="ＭＳ Ｐゴシック" charset="-128"/>
              </a:rPr>
              <a:t>実施体制 ④</a:t>
            </a:r>
            <a:r>
              <a:rPr kumimoji="1" lang="en-US" altLang="ja-JP" sz="1000" b="0" i="0" u="none" strike="noStrike" cap="none" normalizeH="0" baseline="0" dirty="0">
                <a:ln>
                  <a:noFill/>
                </a:ln>
                <a:solidFill>
                  <a:srgbClr val="000000"/>
                </a:solidFill>
                <a:effectLst/>
                <a:latin typeface="Arial" charset="0"/>
                <a:ea typeface="ＭＳ Ｐゴシック" charset="-128"/>
              </a:rPr>
              <a:t>-1</a:t>
            </a:r>
            <a:r>
              <a:rPr kumimoji="1" lang="ja-JP" altLang="en-US" sz="1000" b="0" i="0" u="none" strike="noStrike" cap="none" normalizeH="0" baseline="0" dirty="0">
                <a:ln>
                  <a:noFill/>
                </a:ln>
                <a:solidFill>
                  <a:srgbClr val="000000"/>
                </a:solidFill>
                <a:effectLst/>
                <a:latin typeface="Arial" charset="0"/>
                <a:ea typeface="ＭＳ Ｐゴシック" charset="-128"/>
              </a:rPr>
              <a:t>実施体制 </a:t>
            </a:r>
            <a:endParaRPr kumimoji="1" lang="en-US" altLang="ja-JP" sz="1000" b="0" i="0" u="none" strike="noStrike" cap="none" normalizeH="0" baseline="0" dirty="0">
              <a:ln>
                <a:noFill/>
              </a:ln>
              <a:solidFill>
                <a:srgbClr val="000000"/>
              </a:solidFill>
              <a:effectLst/>
              <a:latin typeface="Arial" charset="0"/>
              <a:ea typeface="ＭＳ Ｐゴシック" charset="-128"/>
            </a:endParaRPr>
          </a:p>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0" i="0" u="none" strike="noStrike" cap="none" normalizeH="0" baseline="0" dirty="0">
                <a:ln>
                  <a:noFill/>
                </a:ln>
                <a:solidFill>
                  <a:srgbClr val="000000"/>
                </a:solidFill>
                <a:effectLst/>
                <a:latin typeface="Arial" charset="0"/>
                <a:ea typeface="ＭＳ Ｐゴシック" charset="-128"/>
              </a:rPr>
              <a:t>⑤実装への発展性 ⑧県内への波及効果</a:t>
            </a:r>
          </a:p>
        </p:txBody>
      </p:sp>
    </p:spTree>
    <p:extLst>
      <p:ext uri="{BB962C8B-B14F-4D97-AF65-F5344CB8AC3E}">
        <p14:creationId xmlns:p14="http://schemas.microsoft.com/office/powerpoint/2010/main" val="452785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pPr>
              <a:tabLst>
                <a:tab pos="1706563" algn="l"/>
              </a:tabLst>
            </a:pPr>
            <a:r>
              <a:rPr kumimoji="1" lang="ja-JP" altLang="en-US" dirty="0"/>
              <a:t>５．ロボット等の導入実証の実施環境</a:t>
            </a:r>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174528"/>
            <a:ext cx="9061450" cy="22159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ロボット等の導入実証の目的、解決したい課題が複数ある場合、目的・課題ごとに表をわけて記載してください。</a:t>
            </a:r>
            <a:endParaRPr lang="en-US" altLang="ja-JP" sz="1200" b="1" kern="0" dirty="0">
              <a:solidFill>
                <a:schemeClr val="tx1"/>
              </a:solidFill>
            </a:endParaRPr>
          </a:p>
        </p:txBody>
      </p:sp>
      <p:graphicFrame>
        <p:nvGraphicFramePr>
          <p:cNvPr id="7" name="表 6">
            <a:extLst>
              <a:ext uri="{FF2B5EF4-FFF2-40B4-BE49-F238E27FC236}">
                <a16:creationId xmlns:a16="http://schemas.microsoft.com/office/drawing/2014/main" id="{A0EF9342-EAFB-4CAA-85C9-31E20A163861}"/>
              </a:ext>
            </a:extLst>
          </p:cNvPr>
          <p:cNvGraphicFramePr>
            <a:graphicFrameLocks noGrp="1"/>
          </p:cNvGraphicFramePr>
          <p:nvPr>
            <p:extLst>
              <p:ext uri="{D42A27DB-BD31-4B8C-83A1-F6EECF244321}">
                <p14:modId xmlns:p14="http://schemas.microsoft.com/office/powerpoint/2010/main" val="810388386"/>
              </p:ext>
            </p:extLst>
          </p:nvPr>
        </p:nvGraphicFramePr>
        <p:xfrm>
          <a:off x="406401" y="1476518"/>
          <a:ext cx="8889999" cy="4754880"/>
        </p:xfrm>
        <a:graphic>
          <a:graphicData uri="http://schemas.openxmlformats.org/drawingml/2006/table">
            <a:tbl>
              <a:tblPr firstCol="1">
                <a:tableStyleId>{21E4AEA4-8DFA-4A89-87EB-49C32662AFE0}</a:tableStyleId>
              </a:tblPr>
              <a:tblGrid>
                <a:gridCol w="1199443">
                  <a:extLst>
                    <a:ext uri="{9D8B030D-6E8A-4147-A177-3AD203B41FA5}">
                      <a16:colId xmlns:a16="http://schemas.microsoft.com/office/drawing/2014/main" val="389080856"/>
                    </a:ext>
                  </a:extLst>
                </a:gridCol>
                <a:gridCol w="1063185">
                  <a:extLst>
                    <a:ext uri="{9D8B030D-6E8A-4147-A177-3AD203B41FA5}">
                      <a16:colId xmlns:a16="http://schemas.microsoft.com/office/drawing/2014/main" val="1447766476"/>
                    </a:ext>
                  </a:extLst>
                </a:gridCol>
                <a:gridCol w="6627371">
                  <a:extLst>
                    <a:ext uri="{9D8B030D-6E8A-4147-A177-3AD203B41FA5}">
                      <a16:colId xmlns:a16="http://schemas.microsoft.com/office/drawing/2014/main" val="2292107644"/>
                    </a:ext>
                  </a:extLst>
                </a:gridCol>
              </a:tblGrid>
              <a:tr h="0">
                <a:tc rowSpan="3">
                  <a:txBody>
                    <a:bodyPr/>
                    <a:lstStyle/>
                    <a:p>
                      <a:r>
                        <a:rPr kumimoji="1" lang="ja-JP" altLang="en-US" sz="1200" dirty="0"/>
                        <a:t>ロボット等の</a:t>
                      </a:r>
                      <a:endParaRPr kumimoji="1" lang="en-US" altLang="ja-JP" sz="1200" dirty="0"/>
                    </a:p>
                    <a:p>
                      <a:r>
                        <a:rPr kumimoji="1" lang="ja-JP" altLang="en-US" sz="1200" dirty="0"/>
                        <a:t>活用イメージ</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活用時間帯</a:t>
                      </a:r>
                    </a:p>
                  </a:txBody>
                  <a:tcPr>
                    <a:solidFill>
                      <a:schemeClr val="accent2"/>
                    </a:solidFill>
                  </a:tcPr>
                </a:tc>
                <a:tc>
                  <a:txBody>
                    <a:bodyPr/>
                    <a:lstStyle/>
                    <a:p>
                      <a:r>
                        <a:rPr kumimoji="1" lang="ja-JP" altLang="en-US" sz="1200" dirty="0">
                          <a:solidFill>
                            <a:srgbClr val="FF0000"/>
                          </a:solidFill>
                        </a:rPr>
                        <a:t>（記入例）施設の営業時間のうち来館者の少ない</a:t>
                      </a:r>
                      <a:r>
                        <a:rPr kumimoji="1" lang="en-US" altLang="ja-JP" sz="1200" dirty="0">
                          <a:solidFill>
                            <a:srgbClr val="FF0000"/>
                          </a:solidFill>
                        </a:rPr>
                        <a:t>XX</a:t>
                      </a:r>
                      <a:r>
                        <a:rPr kumimoji="1" lang="ja-JP" altLang="en-US" sz="1200" dirty="0">
                          <a:solidFill>
                            <a:srgbClr val="FF0000"/>
                          </a:solidFill>
                        </a:rPr>
                        <a:t>の時間帯を中心に、１日</a:t>
                      </a:r>
                      <a:r>
                        <a:rPr kumimoji="1" lang="en-US" altLang="ja-JP" sz="1200" dirty="0">
                          <a:solidFill>
                            <a:srgbClr val="FF0000"/>
                          </a:solidFill>
                        </a:rPr>
                        <a:t>XX</a:t>
                      </a:r>
                      <a:r>
                        <a:rPr kumimoji="1" lang="ja-JP" altLang="en-US" sz="1200" dirty="0">
                          <a:solidFill>
                            <a:srgbClr val="FF0000"/>
                          </a:solidFill>
                        </a:rPr>
                        <a:t>時間程度活用したい</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245908089"/>
                  </a:ext>
                </a:extLst>
              </a:tr>
              <a:tr h="0">
                <a:tc vMerge="1">
                  <a:txBody>
                    <a:bodyPr/>
                    <a:lstStyle/>
                    <a:p>
                      <a:endParaRPr kumimoji="1" lang="ja-JP" altLang="en-US"/>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活用頻度</a:t>
                      </a:r>
                    </a:p>
                  </a:txBody>
                  <a:tcPr>
                    <a:solidFill>
                      <a:schemeClr val="accent2"/>
                    </a:solidFill>
                  </a:tcPr>
                </a:tc>
                <a:tc>
                  <a:txBody>
                    <a:bodyPr/>
                    <a:lstStyle/>
                    <a:p>
                      <a:pPr marL="0" indent="0">
                        <a:buFont typeface="Arial" panose="020B0604020202020204" pitchFamily="34" charset="0"/>
                        <a:buNone/>
                      </a:pPr>
                      <a:r>
                        <a:rPr kumimoji="1" lang="ja-JP" altLang="en-US" sz="1200" dirty="0">
                          <a:solidFill>
                            <a:srgbClr val="FF0000"/>
                          </a:solidFill>
                        </a:rPr>
                        <a:t>（記入例）原則、毎日利用予定</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858155962"/>
                  </a:ext>
                </a:extLst>
              </a:tr>
              <a:tr h="0">
                <a:tc vMerge="1">
                  <a:txBody>
                    <a:bodyPr/>
                    <a:lstStyle/>
                    <a:p>
                      <a:endParaRPr kumimoji="1" lang="ja-JP" altLang="en-US" sz="1200" dirty="0"/>
                    </a:p>
                  </a:txBody>
                  <a:tcPr/>
                </a:tc>
                <a:tc>
                  <a:txBody>
                    <a:bodyPr/>
                    <a:lstStyle/>
                    <a:p>
                      <a:r>
                        <a:rPr kumimoji="1" lang="ja-JP" altLang="en-US" sz="1200" b="1" kern="1200" dirty="0">
                          <a:solidFill>
                            <a:schemeClr val="lt1"/>
                          </a:solidFill>
                          <a:latin typeface="+mn-lt"/>
                          <a:ea typeface="+mn-ea"/>
                          <a:cs typeface="+mn-cs"/>
                        </a:rPr>
                        <a:t>施設スタッフとの協同作業</a:t>
                      </a:r>
                      <a:endParaRPr kumimoji="1" lang="ja-JP" altLang="en-US" dirty="0"/>
                    </a:p>
                  </a:txBody>
                  <a:tcPr>
                    <a:solidFill>
                      <a:schemeClr val="accent2"/>
                    </a:solidFill>
                  </a:tcPr>
                </a:tc>
                <a:tc>
                  <a:txBody>
                    <a:bodyPr/>
                    <a:lstStyle/>
                    <a:p>
                      <a:r>
                        <a:rPr kumimoji="1" lang="ja-JP" altLang="en-US" sz="1200" dirty="0">
                          <a:solidFill>
                            <a:srgbClr val="FF0000"/>
                          </a:solidFill>
                        </a:rPr>
                        <a:t>（記入例）施設スタッフとは離れた場所で、ロボット等が自律的に作業を担う形で運用したい</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3794272216"/>
                  </a:ext>
                </a:extLst>
              </a:tr>
              <a:tr h="0">
                <a:tc rowSpan="4">
                  <a:txBody>
                    <a:bodyPr/>
                    <a:lstStyle/>
                    <a:p>
                      <a:r>
                        <a:rPr kumimoji="1" lang="ja-JP" altLang="en-US" sz="1200" dirty="0"/>
                        <a:t>ロボット等の</a:t>
                      </a:r>
                      <a:endParaRPr kumimoji="1" lang="en-US" altLang="ja-JP" sz="1200" dirty="0"/>
                    </a:p>
                    <a:p>
                      <a:r>
                        <a:rPr kumimoji="1" lang="ja-JP" altLang="en-US" sz="1200" dirty="0"/>
                        <a:t>設置・活用場所</a:t>
                      </a:r>
                      <a:endParaRPr kumimoji="1" lang="en-US" altLang="ja-JP" sz="1200" dirty="0"/>
                    </a:p>
                    <a:p>
                      <a:r>
                        <a:rPr kumimoji="1" lang="ja-JP" altLang="en-US" sz="1200" dirty="0"/>
                        <a:t>のイメージ</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設置・活用</a:t>
                      </a:r>
                      <a:endParaRPr kumimoji="1" lang="en-US" altLang="ja-JP" sz="1200" b="1" kern="1200" dirty="0">
                        <a:solidFill>
                          <a:schemeClr val="lt1"/>
                        </a:solidFill>
                        <a:latin typeface="+mn-lt"/>
                        <a:ea typeface="+mn-ea"/>
                        <a:cs typeface="+mn-cs"/>
                      </a:endParaRPr>
                    </a:p>
                    <a:p>
                      <a:pPr marL="0" algn="l" defTabSz="914400" rtl="0" eaLnBrk="1" latinLnBrk="0" hangingPunct="1"/>
                      <a:r>
                        <a:rPr kumimoji="1" lang="ja-JP" altLang="en-US" sz="1200" b="1" kern="1200" dirty="0">
                          <a:solidFill>
                            <a:schemeClr val="lt1"/>
                          </a:solidFill>
                          <a:latin typeface="+mn-lt"/>
                          <a:ea typeface="+mn-ea"/>
                          <a:cs typeface="+mn-cs"/>
                        </a:rPr>
                        <a:t>場所</a:t>
                      </a:r>
                    </a:p>
                  </a:txBody>
                  <a:tcPr>
                    <a:solidFill>
                      <a:schemeClr val="accent2"/>
                    </a:solidFill>
                  </a:tcPr>
                </a:tc>
                <a:tc>
                  <a:txBody>
                    <a:bodyPr/>
                    <a:lstStyle/>
                    <a:p>
                      <a:r>
                        <a:rPr kumimoji="1" lang="ja-JP" altLang="en-US" sz="1200" dirty="0">
                          <a:solidFill>
                            <a:srgbClr val="FF0000"/>
                          </a:solidFill>
                        </a:rPr>
                        <a:t>（記入例）来館者も立ち入る広さ</a:t>
                      </a:r>
                      <a:r>
                        <a:rPr kumimoji="1" lang="en-US" altLang="ja-JP" sz="1200" dirty="0">
                          <a:solidFill>
                            <a:srgbClr val="FF0000"/>
                          </a:solidFill>
                        </a:rPr>
                        <a:t>XX</a:t>
                      </a:r>
                      <a:r>
                        <a:rPr kumimoji="1" lang="ja-JP" altLang="en-US" sz="1200" dirty="0">
                          <a:solidFill>
                            <a:srgbClr val="FF0000"/>
                          </a:solidFill>
                        </a:rPr>
                        <a:t>㎡のフロアの半分程度の</a:t>
                      </a:r>
                      <a:r>
                        <a:rPr kumimoji="1" lang="en-US" altLang="ja-JP" sz="1200" dirty="0">
                          <a:solidFill>
                            <a:srgbClr val="FF0000"/>
                          </a:solidFill>
                        </a:rPr>
                        <a:t>XX</a:t>
                      </a:r>
                      <a:r>
                        <a:rPr kumimoji="1" lang="ja-JP" altLang="en-US" sz="1200" dirty="0">
                          <a:solidFill>
                            <a:srgbClr val="FF0000"/>
                          </a:solidFill>
                        </a:rPr>
                        <a:t>㎡のエリアでロボット等を活用したい</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p>
                  </a:txBody>
                  <a:tcPr/>
                </a:tc>
                <a:extLst>
                  <a:ext uri="{0D108BD9-81ED-4DB2-BD59-A6C34878D82A}">
                    <a16:rowId xmlns:a16="http://schemas.microsoft.com/office/drawing/2014/main" val="1425222370"/>
                  </a:ext>
                </a:extLst>
              </a:tr>
              <a:tr h="0">
                <a:tc vMerge="1">
                  <a:txBody>
                    <a:bodyPr/>
                    <a:lstStyle/>
                    <a:p>
                      <a:endParaRPr kumimoji="1" lang="ja-JP" altLang="en-US"/>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保管場所</a:t>
                      </a:r>
                    </a:p>
                  </a:txBody>
                  <a:tcPr>
                    <a:solidFill>
                      <a:schemeClr val="accent2"/>
                    </a:solidFill>
                  </a:tcPr>
                </a:tc>
                <a:tc>
                  <a:txBody>
                    <a:bodyPr/>
                    <a:lstStyle/>
                    <a:p>
                      <a:pPr marL="0" indent="0">
                        <a:buFont typeface="Arial" panose="020B0604020202020204" pitchFamily="34" charset="0"/>
                        <a:buNone/>
                      </a:pPr>
                      <a:r>
                        <a:rPr kumimoji="1" lang="ja-JP" altLang="en-US" sz="1200" dirty="0">
                          <a:solidFill>
                            <a:srgbClr val="FF0000"/>
                          </a:solidFill>
                        </a:rPr>
                        <a:t>（記入例）未利用時は活用予定エリアの奥にある施設スタッフの休憩スペースに保管し、充電予定</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p>
                  </a:txBody>
                  <a:tcPr/>
                </a:tc>
                <a:extLst>
                  <a:ext uri="{0D108BD9-81ED-4DB2-BD59-A6C34878D82A}">
                    <a16:rowId xmlns:a16="http://schemas.microsoft.com/office/drawing/2014/main" val="2422430200"/>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段差の有無</a:t>
                      </a:r>
                    </a:p>
                  </a:txBody>
                  <a:tcPr>
                    <a:solidFill>
                      <a:schemeClr val="accent2"/>
                    </a:solidFill>
                  </a:tcPr>
                </a:tc>
                <a:tc>
                  <a:txBody>
                    <a:bodyPr/>
                    <a:lstStyle/>
                    <a:p>
                      <a:pPr marL="623888" indent="-623888"/>
                      <a:r>
                        <a:rPr kumimoji="1" lang="ja-JP" altLang="en-US" sz="1200" dirty="0">
                          <a:solidFill>
                            <a:srgbClr val="FF0000"/>
                          </a:solidFill>
                        </a:rPr>
                        <a:t>（記入例）ロボット等を活用したいエリアの床面に傾斜はないが、一部エリアに点字ブロックの設置あり</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1190937483"/>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通信環境</a:t>
                      </a:r>
                    </a:p>
                  </a:txBody>
                  <a:tcPr>
                    <a:solidFill>
                      <a:schemeClr val="accent2"/>
                    </a:solidFill>
                  </a:tcPr>
                </a:tc>
                <a:tc>
                  <a:txBody>
                    <a:bodyPr/>
                    <a:lstStyle/>
                    <a:p>
                      <a:r>
                        <a:rPr kumimoji="1" lang="ja-JP" altLang="en-US" sz="1200" dirty="0">
                          <a:solidFill>
                            <a:srgbClr val="FF0000"/>
                          </a:solidFill>
                        </a:rPr>
                        <a:t>（記入例）施設内に</a:t>
                      </a:r>
                      <a:r>
                        <a:rPr kumimoji="1" lang="en-US" altLang="ja-JP" sz="1200" dirty="0" err="1">
                          <a:solidFill>
                            <a:srgbClr val="FF0000"/>
                          </a:solidFill>
                        </a:rPr>
                        <a:t>wifi</a:t>
                      </a:r>
                      <a:r>
                        <a:rPr kumimoji="1" lang="ja-JP" altLang="en-US" sz="1200" dirty="0">
                          <a:solidFill>
                            <a:srgbClr val="FF0000"/>
                          </a:solidFill>
                        </a:rPr>
                        <a:t>環境を整備済。ロボットの運用にあたり活用可能</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45336957"/>
                  </a:ext>
                </a:extLst>
              </a:tr>
              <a:tr h="0">
                <a:tc rowSpan="2">
                  <a:txBody>
                    <a:bodyPr/>
                    <a:lstStyle/>
                    <a:p>
                      <a:r>
                        <a:rPr kumimoji="1" lang="ja-JP" altLang="en-US" sz="1200" dirty="0"/>
                        <a:t>施設内の設備、</a:t>
                      </a:r>
                      <a:endParaRPr kumimoji="1" lang="en-US" altLang="ja-JP" sz="1200" dirty="0"/>
                    </a:p>
                    <a:p>
                      <a:r>
                        <a:rPr kumimoji="1" lang="ja-JP" altLang="en-US" sz="1200" dirty="0"/>
                        <a:t>システムとの</a:t>
                      </a:r>
                      <a:endParaRPr kumimoji="1" lang="en-US" altLang="ja-JP" sz="1200" dirty="0"/>
                    </a:p>
                    <a:p>
                      <a:r>
                        <a:rPr kumimoji="1" lang="ja-JP" altLang="en-US" sz="1200" dirty="0"/>
                        <a:t>連携イメージ</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エレベーター</a:t>
                      </a:r>
                    </a:p>
                  </a:txBody>
                  <a:tcPr>
                    <a:solidFill>
                      <a:schemeClr val="accent2"/>
                    </a:solidFill>
                  </a:tcPr>
                </a:tc>
                <a:tc>
                  <a:txBody>
                    <a:bodyPr/>
                    <a:lstStyle/>
                    <a:p>
                      <a:pPr marL="623888" indent="-623888"/>
                      <a:r>
                        <a:rPr kumimoji="1" lang="ja-JP" altLang="en-US" sz="1200" dirty="0">
                          <a:solidFill>
                            <a:srgbClr val="FF0000"/>
                          </a:solidFill>
                        </a:rPr>
                        <a:t>（記入例）可能であれば</a:t>
                      </a:r>
                      <a:r>
                        <a:rPr kumimoji="1" lang="en-US" altLang="ja-JP" sz="1200" dirty="0">
                          <a:solidFill>
                            <a:srgbClr val="FF0000"/>
                          </a:solidFill>
                        </a:rPr>
                        <a:t>XX</a:t>
                      </a:r>
                      <a:r>
                        <a:rPr kumimoji="1" lang="ja-JP" altLang="en-US" sz="1200" dirty="0">
                          <a:solidFill>
                            <a:srgbClr val="FF0000"/>
                          </a:solidFill>
                        </a:rPr>
                        <a:t>社製の業務用エレベーターとロボット等を連携させ、ロボット等の稼働エリアを広げたい （稼働エリアを広げることができた場合、全体で</a:t>
                      </a:r>
                      <a:r>
                        <a:rPr kumimoji="1" lang="en-US" altLang="ja-JP" sz="1200" dirty="0">
                          <a:solidFill>
                            <a:srgbClr val="FF0000"/>
                          </a:solidFill>
                        </a:rPr>
                        <a:t>XX</a:t>
                      </a:r>
                      <a:r>
                        <a:rPr kumimoji="1" lang="ja-JP" altLang="en-US" sz="1200" dirty="0">
                          <a:solidFill>
                            <a:srgbClr val="FF0000"/>
                          </a:solidFill>
                        </a:rPr>
                        <a:t>㎡のエリアで運用予定）</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1912027308"/>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その他</a:t>
                      </a:r>
                    </a:p>
                  </a:txBody>
                  <a:tcPr>
                    <a:solidFill>
                      <a:schemeClr val="accent2"/>
                    </a:solidFill>
                  </a:tcPr>
                </a:tc>
                <a:tc>
                  <a:txBody>
                    <a:bodyPr/>
                    <a:lstStyle/>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3598992883"/>
                  </a:ext>
                </a:extLst>
              </a:tr>
              <a:tr h="0">
                <a:tc gridSpan="2">
                  <a:txBody>
                    <a:bodyPr/>
                    <a:lstStyle/>
                    <a:p>
                      <a:r>
                        <a:rPr kumimoji="1" lang="ja-JP" altLang="en-US" sz="1200" dirty="0"/>
                        <a:t>ロボット等の活用にあたり、</a:t>
                      </a:r>
                      <a:endParaRPr kumimoji="1" lang="en-US" altLang="ja-JP" sz="1200" dirty="0"/>
                    </a:p>
                    <a:p>
                      <a:r>
                        <a:rPr kumimoji="1" lang="ja-JP" altLang="en-US" sz="1200" dirty="0"/>
                        <a:t>施設の仕様・設備などの面で</a:t>
                      </a:r>
                      <a:endParaRPr kumimoji="1" lang="en-US" altLang="ja-JP" sz="1200" dirty="0"/>
                    </a:p>
                    <a:p>
                      <a:r>
                        <a:rPr kumimoji="1" lang="ja-JP" altLang="en-US" sz="1200" dirty="0"/>
                        <a:t>制約となりうる点、留意すべき点</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pPr marL="0" indent="0">
                        <a:buFont typeface="Arial" panose="020B0604020202020204" pitchFamily="34" charset="0"/>
                        <a:buNone/>
                      </a:pPr>
                      <a:r>
                        <a:rPr kumimoji="1" lang="en-US" altLang="ja-JP" sz="1200" dirty="0">
                          <a:solidFill>
                            <a:srgbClr val="FF0000"/>
                          </a:solidFill>
                        </a:rPr>
                        <a:t>※</a:t>
                      </a:r>
                      <a:r>
                        <a:rPr kumimoji="1" lang="ja-JP" altLang="en-US" sz="1200" dirty="0">
                          <a:solidFill>
                            <a:srgbClr val="FF0000"/>
                          </a:solidFill>
                        </a:rPr>
                        <a:t>該当があれば記載をしてください</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3885795845"/>
                  </a:ext>
                </a:extLst>
              </a:tr>
            </a:tbl>
          </a:graphicData>
        </a:graphic>
      </p:graphicFrame>
      <p:sp>
        <p:nvSpPr>
          <p:cNvPr id="5" name="Rectangle 3">
            <a:extLst>
              <a:ext uri="{FF2B5EF4-FFF2-40B4-BE49-F238E27FC236}">
                <a16:creationId xmlns:a16="http://schemas.microsoft.com/office/drawing/2014/main" id="{56B6409D-4792-4C65-961E-A3E1AA1647A4}"/>
              </a:ext>
            </a:extLst>
          </p:cNvPr>
          <p:cNvSpPr txBox="1">
            <a:spLocks noChangeArrowheads="1"/>
          </p:cNvSpPr>
          <p:nvPr/>
        </p:nvSpPr>
        <p:spPr bwMode="auto">
          <a:xfrm>
            <a:off x="406401" y="6483476"/>
            <a:ext cx="8503559" cy="1746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複数の施設で応募する場合、適宜、スライドを追加してください。</a:t>
            </a:r>
            <a:endParaRPr lang="en-US" altLang="ja-JP" sz="1050" kern="0" dirty="0">
              <a:solidFill>
                <a:schemeClr val="tx1"/>
              </a:solidFill>
            </a:endParaRPr>
          </a:p>
        </p:txBody>
      </p:sp>
      <p:sp>
        <p:nvSpPr>
          <p:cNvPr id="6" name="テキスト ボックス 5"/>
          <p:cNvSpPr txBox="1"/>
          <p:nvPr/>
        </p:nvSpPr>
        <p:spPr>
          <a:xfrm>
            <a:off x="7665358" y="638268"/>
            <a:ext cx="1869167" cy="380553"/>
          </a:xfrm>
          <a:prstGeom prst="rect">
            <a:avLst/>
          </a:prstGeom>
          <a:solidFill>
            <a:schemeClr val="accent2"/>
          </a:solidFill>
        </p:spPr>
        <p:txBody>
          <a:bodyPr wrap="square" rtlCol="0">
            <a:spAutoFit/>
          </a:bodyPr>
          <a:lstStyle/>
          <a:p>
            <a:r>
              <a:rPr lang="ja-JP" altLang="en-US" sz="1800" b="1" dirty="0">
                <a:solidFill>
                  <a:schemeClr val="bg1"/>
                </a:solidFill>
                <a:latin typeface="+mj-ea"/>
                <a:ea typeface="+mj-ea"/>
                <a:cs typeface="+mj-cs"/>
              </a:rPr>
              <a:t>施設担当</a:t>
            </a:r>
          </a:p>
        </p:txBody>
      </p:sp>
      <p:sp>
        <p:nvSpPr>
          <p:cNvPr id="4" name="正方形/長方形 3">
            <a:extLst>
              <a:ext uri="{FF2B5EF4-FFF2-40B4-BE49-F238E27FC236}">
                <a16:creationId xmlns:a16="http://schemas.microsoft.com/office/drawing/2014/main" id="{1FCBA5BD-7E82-EFA0-E7EA-137A86C4DF2E}"/>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評価基準</a:t>
            </a:r>
            <a:r>
              <a:rPr kumimoji="1" lang="en-US" altLang="ja-JP" sz="1000" b="0" i="0" u="none" strike="noStrike" cap="none" normalizeH="0" baseline="0" dirty="0">
                <a:ln>
                  <a:noFill/>
                </a:ln>
                <a:solidFill>
                  <a:srgbClr val="000000"/>
                </a:solidFill>
                <a:effectLst/>
                <a:latin typeface="Arial" charset="0"/>
                <a:ea typeface="ＭＳ Ｐゴシック" charset="-128"/>
              </a:rPr>
              <a:t>】③-2</a:t>
            </a:r>
            <a:r>
              <a:rPr kumimoji="1" lang="ja-JP" altLang="en-US" sz="1000" b="0" i="0" u="none" strike="noStrike" cap="none" normalizeH="0" baseline="0" dirty="0">
                <a:ln>
                  <a:noFill/>
                </a:ln>
                <a:solidFill>
                  <a:srgbClr val="000000"/>
                </a:solidFill>
                <a:effectLst/>
                <a:latin typeface="Arial" charset="0"/>
                <a:ea typeface="ＭＳ Ｐゴシック" charset="-128"/>
              </a:rPr>
              <a:t>施設内環境 ⑥成果の水平展開の可能性</a:t>
            </a:r>
          </a:p>
        </p:txBody>
      </p:sp>
    </p:spTree>
    <p:extLst>
      <p:ext uri="{BB962C8B-B14F-4D97-AF65-F5344CB8AC3E}">
        <p14:creationId xmlns:p14="http://schemas.microsoft.com/office/powerpoint/2010/main" val="367664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pPr>
              <a:tabLst>
                <a:tab pos="1706563" algn="l"/>
              </a:tabLst>
            </a:pPr>
            <a:r>
              <a:rPr kumimoji="1" lang="ja-JP" altLang="en-US" dirty="0"/>
              <a:t>５．ロボット等の導入実証の実施環境</a:t>
            </a:r>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174528"/>
            <a:ext cx="9061450" cy="6428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ロボットと館内設備（例：エレベーター、防犯カメラ）とのシステム連携の整備には、一定の期間・費用を要します。</a:t>
            </a:r>
          </a:p>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本事業のなかで、複数フロアにおけるロボット運用を希望・計画する場合、（</a:t>
            </a:r>
            <a:r>
              <a:rPr lang="en-US" altLang="ja-JP" sz="1200" b="1" kern="0" dirty="0">
                <a:solidFill>
                  <a:schemeClr val="tx1"/>
                </a:solidFill>
              </a:rPr>
              <a:t>a</a:t>
            </a:r>
            <a:r>
              <a:rPr lang="ja-JP" altLang="en-US" sz="1200" b="1" kern="0" dirty="0">
                <a:solidFill>
                  <a:schemeClr val="tx1"/>
                </a:solidFill>
              </a:rPr>
              <a:t>）ロボットが自律的に階層間の移動ができるケース、（</a:t>
            </a:r>
            <a:r>
              <a:rPr lang="en-US" altLang="ja-JP" sz="1200" b="1" kern="0" dirty="0">
                <a:solidFill>
                  <a:schemeClr val="tx1"/>
                </a:solidFill>
              </a:rPr>
              <a:t>b</a:t>
            </a:r>
            <a:r>
              <a:rPr lang="ja-JP" altLang="en-US" sz="1200" b="1" kern="0" dirty="0">
                <a:solidFill>
                  <a:schemeClr val="tx1"/>
                </a:solidFill>
              </a:rPr>
              <a:t>）ロボットが自律的に階層間の移動ができないケースのそれぞれに対する運用イメージを記載してください。</a:t>
            </a:r>
          </a:p>
        </p:txBody>
      </p:sp>
      <p:sp>
        <p:nvSpPr>
          <p:cNvPr id="5" name="Rectangle 3">
            <a:extLst>
              <a:ext uri="{FF2B5EF4-FFF2-40B4-BE49-F238E27FC236}">
                <a16:creationId xmlns:a16="http://schemas.microsoft.com/office/drawing/2014/main" id="{56B6409D-4792-4C65-961E-A3E1AA1647A4}"/>
              </a:ext>
            </a:extLst>
          </p:cNvPr>
          <p:cNvSpPr txBox="1">
            <a:spLocks noChangeArrowheads="1"/>
          </p:cNvSpPr>
          <p:nvPr/>
        </p:nvSpPr>
        <p:spPr bwMode="auto">
          <a:xfrm>
            <a:off x="406401" y="6483476"/>
            <a:ext cx="8503559" cy="1746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複数の施設で応募する場合、適宜、スライドを追加してください。</a:t>
            </a:r>
            <a:endParaRPr lang="en-US" altLang="ja-JP" sz="1050" kern="0" dirty="0">
              <a:solidFill>
                <a:schemeClr val="tx1"/>
              </a:solidFill>
            </a:endParaRPr>
          </a:p>
        </p:txBody>
      </p:sp>
      <p:sp>
        <p:nvSpPr>
          <p:cNvPr id="4" name="Rectangle 3">
            <a:extLst>
              <a:ext uri="{FF2B5EF4-FFF2-40B4-BE49-F238E27FC236}">
                <a16:creationId xmlns:a16="http://schemas.microsoft.com/office/drawing/2014/main" id="{50251D6F-D27B-E8B9-63BC-36B58AF91954}"/>
              </a:ext>
            </a:extLst>
          </p:cNvPr>
          <p:cNvSpPr txBox="1">
            <a:spLocks noChangeArrowheads="1"/>
          </p:cNvSpPr>
          <p:nvPr/>
        </p:nvSpPr>
        <p:spPr bwMode="auto">
          <a:xfrm>
            <a:off x="676066" y="2153148"/>
            <a:ext cx="8807659"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 複数フロアでロボットの運用を希望・計画する場合、</a:t>
            </a:r>
            <a:r>
              <a:rPr lang="ja-JP" altLang="en-US" sz="1200" b="1" u="sng" kern="0" dirty="0">
                <a:solidFill>
                  <a:schemeClr val="tx1"/>
                </a:solidFill>
              </a:rPr>
              <a:t>「〇」を記入</a:t>
            </a:r>
            <a:r>
              <a:rPr lang="ja-JP" altLang="en-US" sz="1200" b="1" kern="0" dirty="0">
                <a:solidFill>
                  <a:schemeClr val="tx1"/>
                </a:solidFill>
              </a:rPr>
              <a:t>してください</a:t>
            </a:r>
            <a:endParaRPr lang="en-US" altLang="ja-JP" sz="1200" b="1" kern="0" dirty="0">
              <a:solidFill>
                <a:schemeClr val="tx1"/>
              </a:solidFill>
            </a:endParaRPr>
          </a:p>
        </p:txBody>
      </p:sp>
      <p:graphicFrame>
        <p:nvGraphicFramePr>
          <p:cNvPr id="6" name="表 6">
            <a:extLst>
              <a:ext uri="{FF2B5EF4-FFF2-40B4-BE49-F238E27FC236}">
                <a16:creationId xmlns:a16="http://schemas.microsoft.com/office/drawing/2014/main" id="{B4F8EC8A-9C76-35EA-EC01-8BD8F9DA4266}"/>
              </a:ext>
            </a:extLst>
          </p:cNvPr>
          <p:cNvGraphicFramePr>
            <a:graphicFrameLocks noGrp="1"/>
          </p:cNvGraphicFramePr>
          <p:nvPr>
            <p:extLst>
              <p:ext uri="{D42A27DB-BD31-4B8C-83A1-F6EECF244321}">
                <p14:modId xmlns:p14="http://schemas.microsoft.com/office/powerpoint/2010/main" val="99213502"/>
              </p:ext>
            </p:extLst>
          </p:nvPr>
        </p:nvGraphicFramePr>
        <p:xfrm>
          <a:off x="676067" y="2451606"/>
          <a:ext cx="8807657" cy="548640"/>
        </p:xfrm>
        <a:graphic>
          <a:graphicData uri="http://schemas.openxmlformats.org/drawingml/2006/table">
            <a:tbl>
              <a:tblPr firstRow="1">
                <a:tableStyleId>{93296810-A885-4BE3-A3E7-6D5BEEA58F35}</a:tableStyleId>
              </a:tblPr>
              <a:tblGrid>
                <a:gridCol w="1098645">
                  <a:extLst>
                    <a:ext uri="{9D8B030D-6E8A-4147-A177-3AD203B41FA5}">
                      <a16:colId xmlns:a16="http://schemas.microsoft.com/office/drawing/2014/main" val="747299256"/>
                    </a:ext>
                  </a:extLst>
                </a:gridCol>
                <a:gridCol w="7709012">
                  <a:extLst>
                    <a:ext uri="{9D8B030D-6E8A-4147-A177-3AD203B41FA5}">
                      <a16:colId xmlns:a16="http://schemas.microsoft.com/office/drawing/2014/main" val="2433235477"/>
                    </a:ext>
                  </a:extLst>
                </a:gridCol>
              </a:tblGrid>
              <a:tr h="153889">
                <a:tc>
                  <a:txBody>
                    <a:bodyPr/>
                    <a:lstStyle/>
                    <a:p>
                      <a:pPr algn="ctr"/>
                      <a:r>
                        <a:rPr kumimoji="1" lang="ja-JP" altLang="en-US" sz="1200" dirty="0"/>
                        <a:t>チェック欄</a:t>
                      </a:r>
                    </a:p>
                  </a:txBody>
                  <a:tcPr/>
                </a:tc>
                <a:tc>
                  <a:txBody>
                    <a:bodyPr/>
                    <a:lstStyle/>
                    <a:p>
                      <a:pPr algn="ctr"/>
                      <a:endParaRPr kumimoji="1" lang="ja-JP" altLang="en-US" sz="1200" dirty="0"/>
                    </a:p>
                  </a:txBody>
                  <a:tcPr/>
                </a:tc>
                <a:extLst>
                  <a:ext uri="{0D108BD9-81ED-4DB2-BD59-A6C34878D82A}">
                    <a16:rowId xmlns:a16="http://schemas.microsoft.com/office/drawing/2014/main" val="1250818858"/>
                  </a:ext>
                </a:extLst>
              </a:tr>
              <a:tr h="153889">
                <a:tc>
                  <a:txBody>
                    <a:bodyPr/>
                    <a:lstStyle/>
                    <a:p>
                      <a:pPr algn="ctr"/>
                      <a:endParaRPr kumimoji="1" lang="ja-JP" altLang="en-US" sz="1200" dirty="0"/>
                    </a:p>
                  </a:txBody>
                  <a:tcPr>
                    <a:solidFill>
                      <a:schemeClr val="accent6">
                        <a:lumMod val="20000"/>
                        <a:lumOff val="80000"/>
                      </a:schemeClr>
                    </a:solidFill>
                  </a:tcPr>
                </a:tc>
                <a:tc>
                  <a:txBody>
                    <a:bodyPr/>
                    <a:lstStyle/>
                    <a:p>
                      <a:r>
                        <a:rPr kumimoji="1" lang="ja-JP" altLang="en-US" sz="1200" dirty="0"/>
                        <a:t>複数フロアでロボットの運用を希望・計画する</a:t>
                      </a:r>
                    </a:p>
                  </a:txBody>
                  <a:tcPr/>
                </a:tc>
                <a:extLst>
                  <a:ext uri="{0D108BD9-81ED-4DB2-BD59-A6C34878D82A}">
                    <a16:rowId xmlns:a16="http://schemas.microsoft.com/office/drawing/2014/main" val="1380050978"/>
                  </a:ext>
                </a:extLst>
              </a:tr>
            </a:tbl>
          </a:graphicData>
        </a:graphic>
      </p:graphicFrame>
      <p:sp>
        <p:nvSpPr>
          <p:cNvPr id="8" name="Rectangle 3">
            <a:extLst>
              <a:ext uri="{FF2B5EF4-FFF2-40B4-BE49-F238E27FC236}">
                <a16:creationId xmlns:a16="http://schemas.microsoft.com/office/drawing/2014/main" id="{D3A60F7A-908C-2F59-054E-F22096339DE9}"/>
              </a:ext>
            </a:extLst>
          </p:cNvPr>
          <p:cNvSpPr txBox="1">
            <a:spLocks noChangeArrowheads="1"/>
          </p:cNvSpPr>
          <p:nvPr/>
        </p:nvSpPr>
        <p:spPr bwMode="auto">
          <a:xfrm>
            <a:off x="676067" y="3256906"/>
            <a:ext cx="8807659"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 前頁の運用内容について、複数フロアでロボットの運用を希望・計画する場合、</a:t>
            </a:r>
            <a:r>
              <a:rPr lang="ja-JP" altLang="en-US" sz="1200" b="1" u="sng" kern="0" dirty="0">
                <a:solidFill>
                  <a:schemeClr val="tx1"/>
                </a:solidFill>
              </a:rPr>
              <a:t>運用イメージを記載してください</a:t>
            </a:r>
            <a:endParaRPr lang="en-US" altLang="ja-JP" sz="1200" b="1" kern="0" dirty="0">
              <a:solidFill>
                <a:schemeClr val="tx1"/>
              </a:solidFill>
            </a:endParaRPr>
          </a:p>
        </p:txBody>
      </p:sp>
      <p:graphicFrame>
        <p:nvGraphicFramePr>
          <p:cNvPr id="9" name="表 9">
            <a:extLst>
              <a:ext uri="{FF2B5EF4-FFF2-40B4-BE49-F238E27FC236}">
                <a16:creationId xmlns:a16="http://schemas.microsoft.com/office/drawing/2014/main" id="{8DC94378-6720-CD5B-B1CC-C89479F67621}"/>
              </a:ext>
            </a:extLst>
          </p:cNvPr>
          <p:cNvGraphicFramePr>
            <a:graphicFrameLocks noGrp="1"/>
          </p:cNvGraphicFramePr>
          <p:nvPr>
            <p:extLst>
              <p:ext uri="{D42A27DB-BD31-4B8C-83A1-F6EECF244321}">
                <p14:modId xmlns:p14="http://schemas.microsoft.com/office/powerpoint/2010/main" val="2115282850"/>
              </p:ext>
            </p:extLst>
          </p:nvPr>
        </p:nvGraphicFramePr>
        <p:xfrm>
          <a:off x="676066" y="3535372"/>
          <a:ext cx="8807660" cy="1798320"/>
        </p:xfrm>
        <a:graphic>
          <a:graphicData uri="http://schemas.openxmlformats.org/drawingml/2006/table">
            <a:tbl>
              <a:tblPr firstRow="1">
                <a:tableStyleId>{93296810-A885-4BE3-A3E7-6D5BEEA58F35}</a:tableStyleId>
              </a:tblPr>
              <a:tblGrid>
                <a:gridCol w="4403830">
                  <a:extLst>
                    <a:ext uri="{9D8B030D-6E8A-4147-A177-3AD203B41FA5}">
                      <a16:colId xmlns:a16="http://schemas.microsoft.com/office/drawing/2014/main" val="1341167849"/>
                    </a:ext>
                  </a:extLst>
                </a:gridCol>
                <a:gridCol w="4403830">
                  <a:extLst>
                    <a:ext uri="{9D8B030D-6E8A-4147-A177-3AD203B41FA5}">
                      <a16:colId xmlns:a16="http://schemas.microsoft.com/office/drawing/2014/main" val="43787725"/>
                    </a:ext>
                  </a:extLst>
                </a:gridCol>
              </a:tblGrid>
              <a:tr h="215831">
                <a:tc>
                  <a:txBody>
                    <a:bodyPr/>
                    <a:lstStyle/>
                    <a:p>
                      <a:pPr algn="ctr"/>
                      <a:r>
                        <a:rPr kumimoji="1" lang="ja-JP" altLang="en-US" sz="1200" dirty="0"/>
                        <a:t>（</a:t>
                      </a:r>
                      <a:r>
                        <a:rPr kumimoji="1" lang="en-US" altLang="ja-JP" sz="1200" dirty="0"/>
                        <a:t>a</a:t>
                      </a:r>
                      <a:r>
                        <a:rPr kumimoji="1" lang="ja-JP" altLang="en-US" sz="1200" dirty="0"/>
                        <a:t>）ロボットが自律的に階層間の移動ができるケース</a:t>
                      </a:r>
                    </a:p>
                  </a:txBody>
                  <a:tcPr/>
                </a:tc>
                <a:tc>
                  <a:txBody>
                    <a:bodyPr/>
                    <a:lstStyle/>
                    <a:p>
                      <a:pPr algn="ctr"/>
                      <a:r>
                        <a:rPr kumimoji="1" lang="ja-JP" altLang="en-US" sz="1200" dirty="0"/>
                        <a:t>（</a:t>
                      </a:r>
                      <a:r>
                        <a:rPr kumimoji="1" lang="en-US" altLang="ja-JP" sz="1200" dirty="0"/>
                        <a:t>b</a:t>
                      </a:r>
                      <a:r>
                        <a:rPr kumimoji="1" lang="ja-JP" altLang="en-US" sz="1200" dirty="0"/>
                        <a:t>）ロボットが自律的に階層間の移動ができないケース</a:t>
                      </a:r>
                    </a:p>
                  </a:txBody>
                  <a:tcPr/>
                </a:tc>
                <a:extLst>
                  <a:ext uri="{0D108BD9-81ED-4DB2-BD59-A6C34878D82A}">
                    <a16:rowId xmlns:a16="http://schemas.microsoft.com/office/drawing/2014/main" val="1634568773"/>
                  </a:ext>
                </a:extLst>
              </a:tr>
              <a:tr h="0">
                <a:tc>
                  <a:txBody>
                    <a:bodyPr/>
                    <a:lstStyle/>
                    <a:p>
                      <a:r>
                        <a:rPr kumimoji="1" lang="ja-JP" altLang="en-US" sz="1100" dirty="0">
                          <a:solidFill>
                            <a:srgbClr val="FF0000"/>
                          </a:solidFill>
                        </a:rPr>
                        <a:t>（記入例）あらかじめ設定した時間にロボットが起動し、夜間</a:t>
                      </a:r>
                      <a:r>
                        <a:rPr kumimoji="1" lang="en-US" altLang="ja-JP" sz="1100" dirty="0">
                          <a:solidFill>
                            <a:srgbClr val="FF0000"/>
                          </a:solidFill>
                        </a:rPr>
                        <a:t>XX</a:t>
                      </a:r>
                      <a:r>
                        <a:rPr kumimoji="1" lang="ja-JP" altLang="en-US" sz="1100" dirty="0">
                          <a:solidFill>
                            <a:srgbClr val="FF0000"/>
                          </a:solidFill>
                        </a:rPr>
                        <a:t>時から</a:t>
                      </a:r>
                      <a:r>
                        <a:rPr kumimoji="1" lang="en-US" altLang="ja-JP" sz="1100" dirty="0">
                          <a:solidFill>
                            <a:srgbClr val="FF0000"/>
                          </a:solidFill>
                        </a:rPr>
                        <a:t>XX</a:t>
                      </a:r>
                      <a:r>
                        <a:rPr kumimoji="1" lang="ja-JP" altLang="en-US" sz="1100" dirty="0">
                          <a:solidFill>
                            <a:srgbClr val="FF0000"/>
                          </a:solidFill>
                        </a:rPr>
                        <a:t>の間に、</a:t>
                      </a:r>
                      <a:r>
                        <a:rPr kumimoji="1" lang="en-US" altLang="ja-JP" sz="1100" dirty="0">
                          <a:solidFill>
                            <a:srgbClr val="FF0000"/>
                          </a:solidFill>
                        </a:rPr>
                        <a:t>X</a:t>
                      </a:r>
                      <a:r>
                        <a:rPr kumimoji="1" lang="ja-JP" altLang="en-US" sz="1100" dirty="0">
                          <a:solidFill>
                            <a:srgbClr val="FF0000"/>
                          </a:solidFill>
                        </a:rPr>
                        <a:t>階から～</a:t>
                      </a:r>
                      <a:r>
                        <a:rPr kumimoji="1" lang="en-US" altLang="ja-JP" sz="1100" dirty="0">
                          <a:solidFill>
                            <a:srgbClr val="FF0000"/>
                          </a:solidFill>
                        </a:rPr>
                        <a:t>X</a:t>
                      </a:r>
                      <a:r>
                        <a:rPr kumimoji="1" lang="ja-JP" altLang="en-US" sz="1100" dirty="0">
                          <a:solidFill>
                            <a:srgbClr val="FF0000"/>
                          </a:solidFill>
                        </a:rPr>
                        <a:t>階までの各フロアを、ロボットが</a:t>
                      </a:r>
                      <a:r>
                        <a:rPr kumimoji="1" lang="en-US" altLang="ja-JP" sz="1100" dirty="0">
                          <a:solidFill>
                            <a:srgbClr val="FF0000"/>
                          </a:solidFill>
                        </a:rPr>
                        <a:t>XX</a:t>
                      </a:r>
                      <a:r>
                        <a:rPr kumimoji="1" lang="ja-JP" altLang="en-US" sz="1100" dirty="0">
                          <a:solidFill>
                            <a:srgbClr val="FF0000"/>
                          </a:solidFill>
                        </a:rPr>
                        <a:t>の作業を行いながら階層間を自律移動。ロボットが</a:t>
                      </a:r>
                      <a:r>
                        <a:rPr kumimoji="1" lang="en-US" altLang="ja-JP" sz="1100" dirty="0">
                          <a:solidFill>
                            <a:srgbClr val="FF0000"/>
                          </a:solidFill>
                        </a:rPr>
                        <a:t>XX</a:t>
                      </a:r>
                      <a:r>
                        <a:rPr kumimoji="1" lang="ja-JP" altLang="en-US" sz="1100" dirty="0">
                          <a:solidFill>
                            <a:srgbClr val="FF0000"/>
                          </a:solidFill>
                        </a:rPr>
                        <a:t>の作業を行っている間、</a:t>
                      </a:r>
                      <a:r>
                        <a:rPr kumimoji="1" lang="en-US" altLang="ja-JP" sz="1100" dirty="0">
                          <a:solidFill>
                            <a:srgbClr val="FF0000"/>
                          </a:solidFill>
                        </a:rPr>
                        <a:t>XX</a:t>
                      </a:r>
                      <a:r>
                        <a:rPr kumimoji="1" lang="ja-JP" altLang="en-US" sz="1100" dirty="0">
                          <a:solidFill>
                            <a:srgbClr val="FF0000"/>
                          </a:solidFill>
                        </a:rPr>
                        <a:t>業務の担当従業員は管理事務所で</a:t>
                      </a:r>
                      <a:r>
                        <a:rPr kumimoji="1" lang="en-US" altLang="ja-JP" sz="1100" dirty="0">
                          <a:solidFill>
                            <a:srgbClr val="FF0000"/>
                          </a:solidFill>
                        </a:rPr>
                        <a:t>XX</a:t>
                      </a:r>
                      <a:r>
                        <a:rPr kumimoji="1" lang="ja-JP" altLang="en-US" sz="1100" dirty="0">
                          <a:solidFill>
                            <a:srgbClr val="FF0000"/>
                          </a:solidFill>
                        </a:rPr>
                        <a:t>の作業を行う。また、ロボットにトラブルが生じ、アラートが発せられた時のみ、従業員がロボットの稼働エリアに駆け付け操作する。</a:t>
                      </a:r>
                      <a:endParaRPr kumimoji="1" lang="en-US" altLang="ja-JP" sz="1100" dirty="0">
                        <a:solidFill>
                          <a:srgbClr val="FF0000"/>
                        </a:solidFill>
                      </a:endParaRPr>
                    </a:p>
                  </a:txBody>
                  <a:tcPr/>
                </a:tc>
                <a:tc>
                  <a:txBody>
                    <a:bodyPr/>
                    <a:lstStyle/>
                    <a:p>
                      <a:r>
                        <a:rPr kumimoji="1" lang="ja-JP" altLang="en-US" sz="1100" dirty="0">
                          <a:solidFill>
                            <a:srgbClr val="FF0000"/>
                          </a:solidFill>
                        </a:rPr>
                        <a:t>（記入例）スタッフが</a:t>
                      </a:r>
                      <a:r>
                        <a:rPr kumimoji="1" lang="en-US" altLang="ja-JP" sz="1100" dirty="0">
                          <a:solidFill>
                            <a:srgbClr val="FF0000"/>
                          </a:solidFill>
                        </a:rPr>
                        <a:t>XX</a:t>
                      </a:r>
                      <a:r>
                        <a:rPr kumimoji="1" lang="ja-JP" altLang="en-US" sz="1100" dirty="0">
                          <a:solidFill>
                            <a:srgbClr val="FF0000"/>
                          </a:solidFill>
                        </a:rPr>
                        <a:t>の作業を行うタイミングにあわせてロボットを起動し、スタッフと同一フロアでロボットを稼働させる。</a:t>
                      </a:r>
                      <a:r>
                        <a:rPr kumimoji="1" lang="en-US" altLang="ja-JP" sz="1100" dirty="0">
                          <a:solidFill>
                            <a:srgbClr val="FF0000"/>
                          </a:solidFill>
                        </a:rPr>
                        <a:t>XX</a:t>
                      </a:r>
                      <a:r>
                        <a:rPr kumimoji="1" lang="ja-JP" altLang="en-US" sz="1100" dirty="0">
                          <a:solidFill>
                            <a:srgbClr val="FF0000"/>
                          </a:solidFill>
                        </a:rPr>
                        <a:t>業務の担当従業員は</a:t>
                      </a:r>
                      <a:r>
                        <a:rPr kumimoji="1" lang="en-US" altLang="ja-JP" sz="1100" dirty="0">
                          <a:solidFill>
                            <a:srgbClr val="FF0000"/>
                          </a:solidFill>
                        </a:rPr>
                        <a:t>XX</a:t>
                      </a:r>
                      <a:r>
                        <a:rPr kumimoji="1" lang="ja-JP" altLang="en-US" sz="1100" dirty="0">
                          <a:solidFill>
                            <a:srgbClr val="FF0000"/>
                          </a:solidFill>
                        </a:rPr>
                        <a:t>の作業を行っている間に、ロボットは</a:t>
                      </a:r>
                      <a:r>
                        <a:rPr kumimoji="1" lang="en-US" altLang="ja-JP" sz="1100" dirty="0">
                          <a:solidFill>
                            <a:srgbClr val="FF0000"/>
                          </a:solidFill>
                        </a:rPr>
                        <a:t>XX</a:t>
                      </a:r>
                      <a:r>
                        <a:rPr kumimoji="1" lang="ja-JP" altLang="en-US" sz="1100" dirty="0">
                          <a:solidFill>
                            <a:srgbClr val="FF0000"/>
                          </a:solidFill>
                        </a:rPr>
                        <a:t>の作業を行い、業務分担を図ることで、各フロアの</a:t>
                      </a:r>
                      <a:r>
                        <a:rPr kumimoji="1" lang="en-US" altLang="ja-JP" sz="1100" dirty="0">
                          <a:solidFill>
                            <a:srgbClr val="FF0000"/>
                          </a:solidFill>
                        </a:rPr>
                        <a:t>XX</a:t>
                      </a:r>
                      <a:r>
                        <a:rPr kumimoji="1" lang="ja-JP" altLang="en-US" sz="1100" dirty="0">
                          <a:solidFill>
                            <a:srgbClr val="FF0000"/>
                          </a:solidFill>
                        </a:rPr>
                        <a:t>に関する業務時間を</a:t>
                      </a:r>
                      <a:r>
                        <a:rPr kumimoji="1" lang="en-US" altLang="ja-JP" sz="1100" dirty="0">
                          <a:solidFill>
                            <a:srgbClr val="FF0000"/>
                          </a:solidFill>
                        </a:rPr>
                        <a:t>XX</a:t>
                      </a:r>
                      <a:r>
                        <a:rPr kumimoji="1" lang="ja-JP" altLang="en-US" sz="1100" dirty="0">
                          <a:solidFill>
                            <a:srgbClr val="FF0000"/>
                          </a:solidFill>
                        </a:rPr>
                        <a:t>分から</a:t>
                      </a:r>
                      <a:r>
                        <a:rPr kumimoji="1" lang="en-US" altLang="ja-JP" sz="1100" dirty="0">
                          <a:solidFill>
                            <a:srgbClr val="FF0000"/>
                          </a:solidFill>
                        </a:rPr>
                        <a:t>XX</a:t>
                      </a:r>
                      <a:r>
                        <a:rPr kumimoji="1" lang="ja-JP" altLang="en-US" sz="1100" dirty="0">
                          <a:solidFill>
                            <a:srgbClr val="FF0000"/>
                          </a:solidFill>
                        </a:rPr>
                        <a:t>分に削減。各フロアの作業が終わり次第、従業員が業務用エレベーターでロボットとともに階層間の移動を実施。</a:t>
                      </a:r>
                      <a:endParaRPr kumimoji="1" lang="en-US" altLang="ja-JP" sz="1100" dirty="0">
                        <a:solidFill>
                          <a:srgbClr val="FF0000"/>
                        </a:solidFill>
                      </a:endParaRPr>
                    </a:p>
                  </a:txBody>
                  <a:tcPr/>
                </a:tc>
                <a:extLst>
                  <a:ext uri="{0D108BD9-81ED-4DB2-BD59-A6C34878D82A}">
                    <a16:rowId xmlns:a16="http://schemas.microsoft.com/office/drawing/2014/main" val="3702871478"/>
                  </a:ext>
                </a:extLst>
              </a:tr>
              <a:tr h="215831">
                <a:tc>
                  <a:txBody>
                    <a:bodyPr/>
                    <a:lstStyle/>
                    <a:p>
                      <a:pPr marL="171450" indent="-171450">
                        <a:buFont typeface="Arial" panose="020B0604020202020204" pitchFamily="34" charset="0"/>
                        <a:buChar char="•"/>
                      </a:pPr>
                      <a:r>
                        <a:rPr kumimoji="1" lang="en-US" altLang="ja-JP" sz="1100" dirty="0"/>
                        <a:t>XXX</a:t>
                      </a:r>
                    </a:p>
                    <a:p>
                      <a:pPr marL="171450" indent="-171450">
                        <a:buFont typeface="Arial" panose="020B0604020202020204" pitchFamily="34" charset="0"/>
                        <a:buChar char="•"/>
                      </a:pPr>
                      <a:r>
                        <a:rPr kumimoji="1" lang="en-US" altLang="ja-JP" sz="1100" dirty="0"/>
                        <a:t>XXX</a:t>
                      </a:r>
                      <a:endParaRPr kumimoji="1" lang="ja-JP" altLang="en-US" sz="1100" dirty="0"/>
                    </a:p>
                  </a:txBody>
                  <a:tcPr/>
                </a:tc>
                <a:tc>
                  <a:txBody>
                    <a:bodyPr/>
                    <a:lstStyle/>
                    <a:p>
                      <a:pPr marL="171450" indent="-171450">
                        <a:buFont typeface="Arial" panose="020B0604020202020204" pitchFamily="34" charset="0"/>
                        <a:buChar char="•"/>
                      </a:pPr>
                      <a:r>
                        <a:rPr kumimoji="1" lang="en-US" altLang="ja-JP" sz="1100" dirty="0"/>
                        <a:t>XXX</a:t>
                      </a:r>
                    </a:p>
                    <a:p>
                      <a:pPr marL="171450" indent="-171450">
                        <a:buFont typeface="Arial" panose="020B0604020202020204" pitchFamily="34" charset="0"/>
                        <a:buChar char="•"/>
                      </a:pPr>
                      <a:r>
                        <a:rPr kumimoji="1" lang="en-US" altLang="ja-JP" sz="1100" dirty="0"/>
                        <a:t>XXX</a:t>
                      </a:r>
                      <a:endParaRPr kumimoji="1" lang="ja-JP" altLang="en-US" sz="1100" dirty="0"/>
                    </a:p>
                  </a:txBody>
                  <a:tcPr/>
                </a:tc>
                <a:extLst>
                  <a:ext uri="{0D108BD9-81ED-4DB2-BD59-A6C34878D82A}">
                    <a16:rowId xmlns:a16="http://schemas.microsoft.com/office/drawing/2014/main" val="3545910148"/>
                  </a:ext>
                </a:extLst>
              </a:tr>
            </a:tbl>
          </a:graphicData>
        </a:graphic>
      </p:graphicFrame>
      <p:sp>
        <p:nvSpPr>
          <p:cNvPr id="10" name="テキスト ボックス 9"/>
          <p:cNvSpPr txBox="1"/>
          <p:nvPr/>
        </p:nvSpPr>
        <p:spPr>
          <a:xfrm>
            <a:off x="7665358" y="638268"/>
            <a:ext cx="1869167" cy="380553"/>
          </a:xfrm>
          <a:prstGeom prst="rect">
            <a:avLst/>
          </a:prstGeom>
          <a:solidFill>
            <a:schemeClr val="accent2"/>
          </a:solidFill>
        </p:spPr>
        <p:txBody>
          <a:bodyPr wrap="square" rtlCol="0">
            <a:spAutoFit/>
          </a:bodyPr>
          <a:lstStyle/>
          <a:p>
            <a:r>
              <a:rPr lang="ja-JP" altLang="en-US" sz="1800" b="1" dirty="0">
                <a:solidFill>
                  <a:schemeClr val="bg1"/>
                </a:solidFill>
                <a:latin typeface="+mj-ea"/>
                <a:ea typeface="+mj-ea"/>
                <a:cs typeface="+mj-cs"/>
              </a:rPr>
              <a:t>施設担当</a:t>
            </a:r>
          </a:p>
        </p:txBody>
      </p:sp>
      <p:sp>
        <p:nvSpPr>
          <p:cNvPr id="11" name="正方形/長方形 10">
            <a:extLst>
              <a:ext uri="{FF2B5EF4-FFF2-40B4-BE49-F238E27FC236}">
                <a16:creationId xmlns:a16="http://schemas.microsoft.com/office/drawing/2014/main" id="{704EDACA-ACFA-ACC4-9152-7D9C0C9458ED}"/>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評価基準</a:t>
            </a:r>
            <a:r>
              <a:rPr kumimoji="1" lang="en-US" altLang="ja-JP" sz="1000" b="0" i="0" u="none" strike="noStrike" cap="none" normalizeH="0" baseline="0" dirty="0">
                <a:ln>
                  <a:noFill/>
                </a:ln>
                <a:solidFill>
                  <a:srgbClr val="000000"/>
                </a:solidFill>
                <a:effectLst/>
                <a:latin typeface="Arial" charset="0"/>
                <a:ea typeface="ＭＳ Ｐゴシック" charset="-128"/>
              </a:rPr>
              <a:t>】③-2</a:t>
            </a:r>
            <a:r>
              <a:rPr kumimoji="1" lang="ja-JP" altLang="en-US" sz="1000" b="0" i="0" u="none" strike="noStrike" cap="none" normalizeH="0" baseline="0" dirty="0">
                <a:ln>
                  <a:noFill/>
                </a:ln>
                <a:solidFill>
                  <a:srgbClr val="000000"/>
                </a:solidFill>
                <a:effectLst/>
                <a:latin typeface="Arial" charset="0"/>
                <a:ea typeface="ＭＳ Ｐゴシック" charset="-128"/>
              </a:rPr>
              <a:t>施設内環境 ⑥成果の水平展開の可能性</a:t>
            </a:r>
          </a:p>
        </p:txBody>
      </p:sp>
    </p:spTree>
    <p:extLst>
      <p:ext uri="{BB962C8B-B14F-4D97-AF65-F5344CB8AC3E}">
        <p14:creationId xmlns:p14="http://schemas.microsoft.com/office/powerpoint/2010/main" val="2708737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kumimoji="1" lang="ja-JP" altLang="en-US" dirty="0"/>
              <a:t>５．ロボット等の導入実証の実施環境</a:t>
            </a:r>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ロボット等の設置・活用場所のイメージがわかるような図面、写真を添付してください。</a:t>
            </a:r>
            <a:endParaRPr lang="en-US" altLang="ja-JP" sz="1200" b="1" kern="0" dirty="0">
              <a:solidFill>
                <a:schemeClr val="tx1"/>
              </a:solidFill>
            </a:endParaRPr>
          </a:p>
        </p:txBody>
      </p:sp>
      <p:sp>
        <p:nvSpPr>
          <p:cNvPr id="6" name="正方形/長方形 5">
            <a:extLst>
              <a:ext uri="{FF2B5EF4-FFF2-40B4-BE49-F238E27FC236}">
                <a16:creationId xmlns:a16="http://schemas.microsoft.com/office/drawing/2014/main" id="{A8F1D3A0-02B7-44B2-A00A-8AB6272CAF53}"/>
              </a:ext>
            </a:extLst>
          </p:cNvPr>
          <p:cNvSpPr/>
          <p:nvPr/>
        </p:nvSpPr>
        <p:spPr bwMode="auto">
          <a:xfrm>
            <a:off x="5278694"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ja-JP" altLang="en-US" sz="1100" dirty="0">
                <a:solidFill>
                  <a:schemeClr val="tx1"/>
                </a:solidFill>
              </a:rPr>
              <a:t>例　：　ロボットを設置・活用したエリアの写真（業務時間帯）</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
        <p:nvSpPr>
          <p:cNvPr id="8" name="正方形/長方形 7">
            <a:extLst>
              <a:ext uri="{FF2B5EF4-FFF2-40B4-BE49-F238E27FC236}">
                <a16:creationId xmlns:a16="http://schemas.microsoft.com/office/drawing/2014/main" id="{C4FE9151-5045-48A5-81CD-F5BFE0BD25D4}"/>
              </a:ext>
            </a:extLst>
          </p:cNvPr>
          <p:cNvSpPr/>
          <p:nvPr/>
        </p:nvSpPr>
        <p:spPr bwMode="auto">
          <a:xfrm>
            <a:off x="723900"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ロボットを設置・活用したエリアの図面</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
        <p:nvSpPr>
          <p:cNvPr id="7" name="Rectangle 3">
            <a:extLst>
              <a:ext uri="{FF2B5EF4-FFF2-40B4-BE49-F238E27FC236}">
                <a16:creationId xmlns:a16="http://schemas.microsoft.com/office/drawing/2014/main" id="{098F9275-5F5A-410F-BAC9-85A4F283FBDC}"/>
              </a:ext>
            </a:extLst>
          </p:cNvPr>
          <p:cNvSpPr txBox="1">
            <a:spLocks noChangeArrowheads="1"/>
          </p:cNvSpPr>
          <p:nvPr/>
        </p:nvSpPr>
        <p:spPr bwMode="auto">
          <a:xfrm>
            <a:off x="596899" y="6490992"/>
            <a:ext cx="8503559" cy="1746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複数の施設で応募する場合、適宜、スライドを追加してください。</a:t>
            </a:r>
            <a:endParaRPr lang="en-US" altLang="ja-JP" sz="1050" kern="0" dirty="0">
              <a:solidFill>
                <a:schemeClr val="tx1"/>
              </a:solidFill>
            </a:endParaRPr>
          </a:p>
        </p:txBody>
      </p:sp>
      <p:sp>
        <p:nvSpPr>
          <p:cNvPr id="9" name="テキスト ボックス 8"/>
          <p:cNvSpPr txBox="1"/>
          <p:nvPr/>
        </p:nvSpPr>
        <p:spPr>
          <a:xfrm>
            <a:off x="7665358" y="638268"/>
            <a:ext cx="1869167" cy="380553"/>
          </a:xfrm>
          <a:prstGeom prst="rect">
            <a:avLst/>
          </a:prstGeom>
          <a:solidFill>
            <a:schemeClr val="accent2"/>
          </a:solidFill>
        </p:spPr>
        <p:txBody>
          <a:bodyPr wrap="square" rtlCol="0">
            <a:spAutoFit/>
          </a:bodyPr>
          <a:lstStyle/>
          <a:p>
            <a:r>
              <a:rPr lang="ja-JP" altLang="en-US" sz="1800" b="1" dirty="0">
                <a:solidFill>
                  <a:schemeClr val="bg1"/>
                </a:solidFill>
                <a:latin typeface="+mj-ea"/>
                <a:ea typeface="+mj-ea"/>
                <a:cs typeface="+mj-cs"/>
              </a:rPr>
              <a:t>施設担当</a:t>
            </a:r>
          </a:p>
        </p:txBody>
      </p:sp>
      <p:sp>
        <p:nvSpPr>
          <p:cNvPr id="5" name="正方形/長方形 4">
            <a:extLst>
              <a:ext uri="{FF2B5EF4-FFF2-40B4-BE49-F238E27FC236}">
                <a16:creationId xmlns:a16="http://schemas.microsoft.com/office/drawing/2014/main" id="{61A6F806-C855-D3CB-9487-29F6557233C4}"/>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評価基準</a:t>
            </a:r>
            <a:r>
              <a:rPr kumimoji="1" lang="en-US" altLang="ja-JP" sz="1000" b="0" i="0" u="none" strike="noStrike" cap="none" normalizeH="0" baseline="0" dirty="0">
                <a:ln>
                  <a:noFill/>
                </a:ln>
                <a:solidFill>
                  <a:srgbClr val="000000"/>
                </a:solidFill>
                <a:effectLst/>
                <a:latin typeface="Arial" charset="0"/>
                <a:ea typeface="ＭＳ Ｐゴシック" charset="-128"/>
              </a:rPr>
              <a:t>】③-2</a:t>
            </a:r>
            <a:r>
              <a:rPr kumimoji="1" lang="ja-JP" altLang="en-US" sz="1000" b="0" i="0" u="none" strike="noStrike" cap="none" normalizeH="0" baseline="0" dirty="0">
                <a:ln>
                  <a:noFill/>
                </a:ln>
                <a:solidFill>
                  <a:srgbClr val="000000"/>
                </a:solidFill>
                <a:effectLst/>
                <a:latin typeface="Arial" charset="0"/>
                <a:ea typeface="ＭＳ Ｐゴシック" charset="-128"/>
              </a:rPr>
              <a:t>施設内環境 ⑥成果の水平展開の可能性</a:t>
            </a:r>
          </a:p>
        </p:txBody>
      </p:sp>
    </p:spTree>
    <p:extLst>
      <p:ext uri="{BB962C8B-B14F-4D97-AF65-F5344CB8AC3E}">
        <p14:creationId xmlns:p14="http://schemas.microsoft.com/office/powerpoint/2010/main" val="4013371487"/>
      </p:ext>
    </p:extLst>
  </p:cSld>
  <p:clrMapOvr>
    <a:masterClrMapping/>
  </p:clrMapOvr>
</p:sld>
</file>

<file path=ppt/theme/theme1.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3761</Words>
  <Application>Microsoft Office PowerPoint</Application>
  <PresentationFormat>A4 210 x 297 mm</PresentationFormat>
  <Paragraphs>390</Paragraphs>
  <Slides>18</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18</vt:i4>
      </vt:variant>
    </vt:vector>
  </HeadingPairs>
  <TitlesOfParts>
    <vt:vector size="24" baseType="lpstr">
      <vt:lpstr>ＭＳ Ｐゴシック</vt:lpstr>
      <vt:lpstr>ＭＳ Ｐ明朝</vt:lpstr>
      <vt:lpstr>Arial</vt:lpstr>
      <vt:lpstr>Times New Roman</vt:lpstr>
      <vt:lpstr>Wingdings</vt:lpstr>
      <vt:lpstr>1_新しいﾌﾟﾚｾﾞﾝﾃｰｼｮﾝ</vt:lpstr>
      <vt:lpstr>PowerPoint プレゼンテーション</vt:lpstr>
      <vt:lpstr>１‐１．施設事業者の概要</vt:lpstr>
      <vt:lpstr>１-２．ロボット企業の概要</vt:lpstr>
      <vt:lpstr>２．ロボット等の導入実証を希望する施設</vt:lpstr>
      <vt:lpstr>３．ロボット等の導入実証の目的</vt:lpstr>
      <vt:lpstr>４．ロボット等の導入実証の実施体制</vt:lpstr>
      <vt:lpstr>５．ロボット等の導入実証の実施環境</vt:lpstr>
      <vt:lpstr>５．ロボット等の導入実証の実施環境</vt:lpstr>
      <vt:lpstr>５．ロボット等の導入実証の実施環境</vt:lpstr>
      <vt:lpstr>６．ロボット等の導入（実装）の計画・構想</vt:lpstr>
      <vt:lpstr>７．導入実証に用いるロボットの概要（１）</vt:lpstr>
      <vt:lpstr>７．導入実証に用いるロボットの概要（２）</vt:lpstr>
      <vt:lpstr>８．導入実証に向けたロボットの改良</vt:lpstr>
      <vt:lpstr>９．導入実証後のロボット等の実装</vt:lpstr>
      <vt:lpstr>９．導入実証後のロボット等の実装</vt:lpstr>
      <vt:lpstr>１０．改良～導入実証のスケジュール</vt:lpstr>
      <vt:lpstr>１１．概算経費</vt:lpstr>
      <vt:lpstr>１２．補足資料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2019-04-04T07:02:18Z</dcterms:created>
  <dcterms:modified xsi:type="dcterms:W3CDTF">2025-08-05T04:52:44Z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0x0101002019FEE8953A3F4480CB729AC2234149</vt:lpwstr>
  </property>
</Properties>
</file>