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7"/>
  </p:notesMasterIdLst>
  <p:handoutMasterIdLst>
    <p:handoutMasterId r:id="rId18"/>
  </p:handoutMasterIdLst>
  <p:sldIdLst>
    <p:sldId id="440" r:id="rId2"/>
    <p:sldId id="553" r:id="rId3"/>
    <p:sldId id="554" r:id="rId4"/>
    <p:sldId id="561" r:id="rId5"/>
    <p:sldId id="564" r:id="rId6"/>
    <p:sldId id="578" r:id="rId7"/>
    <p:sldId id="575" r:id="rId8"/>
    <p:sldId id="573" r:id="rId9"/>
    <p:sldId id="579" r:id="rId10"/>
    <p:sldId id="574" r:id="rId11"/>
    <p:sldId id="576" r:id="rId12"/>
    <p:sldId id="556" r:id="rId13"/>
    <p:sldId id="577" r:id="rId14"/>
    <p:sldId id="571" r:id="rId15"/>
    <p:sldId id="580" r:id="rId16"/>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DD"/>
    <a:srgbClr val="E8EBF1"/>
    <a:srgbClr val="FFCCCC"/>
    <a:srgbClr val="E8EBF4"/>
    <a:srgbClr val="E60000"/>
    <a:srgbClr val="0070C0"/>
    <a:srgbClr val="A2BBDC"/>
    <a:srgbClr val="66A02C"/>
    <a:srgbClr val="26A287"/>
    <a:srgbClr val="0F99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77" autoAdjust="0"/>
    <p:restoredTop sz="94672" autoAdjust="0"/>
  </p:normalViewPr>
  <p:slideViewPr>
    <p:cSldViewPr snapToGrid="0" snapToObjects="1" showGuides="1">
      <p:cViewPr varScale="1">
        <p:scale>
          <a:sx n="83" d="100"/>
          <a:sy n="83" d="100"/>
        </p:scale>
        <p:origin x="1526" y="77"/>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dirty="0"/>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7/29/2025 3:01 PM</a:t>
            </a:fld>
            <a:endParaRPr lang="en-US" altLang="ja-JP" dirty="0"/>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dirty="0"/>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dirty="0"/>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dirty="0"/>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7/29/2025 3:01 PM</a:t>
            </a:fld>
            <a:endParaRPr lang="en-US" altLang="ja-JP" dirty="0"/>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dirty="0"/>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7/29/2025 3:01 PM</a:t>
            </a:fld>
            <a:endParaRPr lang="en-US" altLang="ja-JP" dirty="0"/>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dirty="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a:t>
            </a:r>
            <a:r>
              <a:rPr lang="en-US" altLang="ja-JP" sz="1800" dirty="0">
                <a:latin typeface="Arial" panose="020B0604020202020204" pitchFamily="34" charset="0"/>
                <a:ea typeface="ＭＳ Ｐゴシック" panose="020B0600070205080204" pitchFamily="50" charset="-128"/>
              </a:rPr>
              <a:t>7</a:t>
            </a:r>
            <a:r>
              <a:rPr lang="ja-JP" altLang="en-US" sz="1800" dirty="0">
                <a:latin typeface="Arial" panose="020B0604020202020204" pitchFamily="34" charset="0"/>
                <a:ea typeface="ＭＳ Ｐゴシック" panose="020B0600070205080204" pitchFamily="50" charset="-128"/>
              </a:rPr>
              <a:t>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689566"/>
            <a:ext cx="9074149" cy="1939169"/>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別添「応募申請書作成要領」に基づき、応募申請書は応募者が作成してください。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複数の施設、複数の募集テーマに対し提案をする場合、それぞれに対し、応募申請書を作成・提出してください。</a:t>
            </a:r>
            <a:endParaRPr lang="en-US" altLang="ja-JP" sz="1000" kern="0" dirty="0">
              <a:solidFill>
                <a:schemeClr val="tx1"/>
              </a:solidFill>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b="1" u="sng" dirty="0">
                <a:solidFill>
                  <a:schemeClr val="tx1"/>
                </a:solidFill>
                <a:latin typeface="Arial" panose="020B0604020202020204" pitchFamily="34" charset="0"/>
                <a:ea typeface="ＭＳ Ｐゴシック" panose="020B0600070205080204" pitchFamily="50" charset="-128"/>
                <a:cs typeface="Times New Roman" pitchFamily="18" charset="0"/>
              </a:rPr>
              <a:t>20</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審査会のプレゼンテーションでは応募申請書の内容に沿って説明をしていただきます。応募申請書以外の資料を用いることは不可とします。</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rgbClr val="00B050"/>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導入実証サポート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６．導入実証後のロボット等の実装</a:t>
            </a:r>
          </a:p>
        </p:txBody>
      </p:sp>
      <p:graphicFrame>
        <p:nvGraphicFramePr>
          <p:cNvPr id="4" name="表 3">
            <a:extLst>
              <a:ext uri="{FF2B5EF4-FFF2-40B4-BE49-F238E27FC236}">
                <a16:creationId xmlns:a16="http://schemas.microsoft.com/office/drawing/2014/main" id="{5CF0105C-21C1-B569-645A-81078EFA8F62}"/>
              </a:ext>
            </a:extLst>
          </p:cNvPr>
          <p:cNvGraphicFramePr>
            <a:graphicFrameLocks noGrp="1"/>
          </p:cNvGraphicFramePr>
          <p:nvPr>
            <p:extLst>
              <p:ext uri="{D42A27DB-BD31-4B8C-83A1-F6EECF244321}">
                <p14:modId xmlns:p14="http://schemas.microsoft.com/office/powerpoint/2010/main" val="3103093934"/>
              </p:ext>
            </p:extLst>
          </p:nvPr>
        </p:nvGraphicFramePr>
        <p:xfrm>
          <a:off x="419100" y="1641475"/>
          <a:ext cx="9055001" cy="1219200"/>
        </p:xfrm>
        <a:graphic>
          <a:graphicData uri="http://schemas.openxmlformats.org/drawingml/2006/table">
            <a:tbl>
              <a:tblPr firstCol="1">
                <a:tableStyleId>{21E4AEA4-8DFA-4A89-87EB-49C32662AFE0}</a:tableStyleId>
              </a:tblPr>
              <a:tblGrid>
                <a:gridCol w="2438400">
                  <a:extLst>
                    <a:ext uri="{9D8B030D-6E8A-4147-A177-3AD203B41FA5}">
                      <a16:colId xmlns:a16="http://schemas.microsoft.com/office/drawing/2014/main" val="4250096515"/>
                    </a:ext>
                  </a:extLst>
                </a:gridCol>
                <a:gridCol w="469900">
                  <a:extLst>
                    <a:ext uri="{9D8B030D-6E8A-4147-A177-3AD203B41FA5}">
                      <a16:colId xmlns:a16="http://schemas.microsoft.com/office/drawing/2014/main" val="1084318515"/>
                    </a:ext>
                  </a:extLst>
                </a:gridCol>
                <a:gridCol w="727528">
                  <a:extLst>
                    <a:ext uri="{9D8B030D-6E8A-4147-A177-3AD203B41FA5}">
                      <a16:colId xmlns:a16="http://schemas.microsoft.com/office/drawing/2014/main" val="509761056"/>
                    </a:ext>
                  </a:extLst>
                </a:gridCol>
                <a:gridCol w="2560083">
                  <a:extLst>
                    <a:ext uri="{9D8B030D-6E8A-4147-A177-3AD203B41FA5}">
                      <a16:colId xmlns:a16="http://schemas.microsoft.com/office/drawing/2014/main" val="1419275577"/>
                    </a:ext>
                  </a:extLst>
                </a:gridCol>
                <a:gridCol w="916882">
                  <a:extLst>
                    <a:ext uri="{9D8B030D-6E8A-4147-A177-3AD203B41FA5}">
                      <a16:colId xmlns:a16="http://schemas.microsoft.com/office/drawing/2014/main" val="2238566322"/>
                    </a:ext>
                  </a:extLst>
                </a:gridCol>
                <a:gridCol w="1026218">
                  <a:extLst>
                    <a:ext uri="{9D8B030D-6E8A-4147-A177-3AD203B41FA5}">
                      <a16:colId xmlns:a16="http://schemas.microsoft.com/office/drawing/2014/main" val="3325405049"/>
                    </a:ext>
                  </a:extLst>
                </a:gridCol>
                <a:gridCol w="915990">
                  <a:extLst>
                    <a:ext uri="{9D8B030D-6E8A-4147-A177-3AD203B41FA5}">
                      <a16:colId xmlns:a16="http://schemas.microsoft.com/office/drawing/2014/main" val="2267641701"/>
                    </a:ext>
                  </a:extLst>
                </a:gridCol>
              </a:tblGrid>
              <a:tr h="153106">
                <a:tc rowSpan="4">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dirty="0"/>
                        <a:t>導入実証後に予定している</a:t>
                      </a:r>
                      <a:br>
                        <a:rPr kumimoji="1" lang="en-US" altLang="ja-JP" sz="1200" dirty="0"/>
                      </a:br>
                      <a:r>
                        <a:rPr kumimoji="1" lang="ja-JP" altLang="en-US" sz="1200" dirty="0"/>
                        <a:t>施設へのロボットの販売形態・価格</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　</a:t>
                      </a:r>
                      <a:r>
                        <a:rPr kumimoji="1" lang="en-US" altLang="ja-JP" sz="900" dirty="0"/>
                        <a:t>* </a:t>
                      </a:r>
                      <a:r>
                        <a:rPr kumimoji="1" lang="ja-JP" altLang="en-US" sz="900" dirty="0"/>
                        <a:t>該当する販売形態に「○」をつけてください</a:t>
                      </a:r>
                      <a:endParaRPr kumimoji="1" lang="en-US" altLang="ja-JP" sz="9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　</a:t>
                      </a:r>
                      <a:r>
                        <a:rPr kumimoji="1" lang="en-US" altLang="ja-JP" sz="900" dirty="0"/>
                        <a:t>* </a:t>
                      </a:r>
                      <a:r>
                        <a:rPr kumimoji="1" lang="ja-JP" altLang="en-US" sz="900" dirty="0"/>
                        <a:t>販売価格もあわせて記載してください</a:t>
                      </a:r>
                    </a:p>
                  </a:txBody>
                  <a:tcPr anchor="ctr"/>
                </a:tc>
                <a:tc>
                  <a:txBody>
                    <a:bodyPr/>
                    <a:lstStyle/>
                    <a:p>
                      <a:pPr algn="l"/>
                      <a:r>
                        <a:rPr kumimoji="1" lang="ja-JP" altLang="en-US" sz="1200" dirty="0">
                          <a:solidFill>
                            <a:srgbClr val="FF0000"/>
                          </a:solidFill>
                        </a:rPr>
                        <a:t>〇</a:t>
                      </a:r>
                    </a:p>
                  </a:txBody>
                  <a:tcPr>
                    <a:solidFill>
                      <a:schemeClr val="accent1">
                        <a:lumMod val="60000"/>
                        <a:lumOff val="40000"/>
                      </a:schemeClr>
                    </a:solidFill>
                  </a:tcPr>
                </a:tc>
                <a:tc gridSpan="2">
                  <a:txBody>
                    <a:bodyPr/>
                    <a:lstStyle/>
                    <a:p>
                      <a:r>
                        <a:rPr kumimoji="1" lang="ja-JP" altLang="en-US" sz="1200" dirty="0"/>
                        <a:t>ロボットの販売（売り切り）</a:t>
                      </a:r>
                    </a:p>
                  </a:txBody>
                  <a:tcPr>
                    <a:solidFill>
                      <a:srgbClr val="E8EBF1"/>
                    </a:solidFill>
                  </a:tcPr>
                </a:tc>
                <a:tc hMerge="1">
                  <a:txBody>
                    <a:bodyPr/>
                    <a:lstStyle/>
                    <a:p>
                      <a:endParaRPr kumimoji="1" lang="ja-JP" altLang="en-US"/>
                    </a:p>
                  </a:txBody>
                  <a:tcPr/>
                </a:tc>
                <a:tc>
                  <a:txBody>
                    <a:bodyPr/>
                    <a:lstStyle/>
                    <a:p>
                      <a:r>
                        <a:rPr kumimoji="1" lang="ja-JP" altLang="en-US" sz="1200" dirty="0"/>
                        <a:t>販売価格</a:t>
                      </a:r>
                    </a:p>
                  </a:txBody>
                  <a:tcPr>
                    <a:solidFill>
                      <a:srgbClr val="E8EBF1"/>
                    </a:solidFill>
                  </a:tcPr>
                </a:tc>
                <a:tc>
                  <a:txBody>
                    <a:bodyPr/>
                    <a:lstStyle/>
                    <a:p>
                      <a:r>
                        <a:rPr kumimoji="1" lang="en-US" altLang="ja-JP" sz="1200" dirty="0">
                          <a:solidFill>
                            <a:srgbClr val="FF0000"/>
                          </a:solidFill>
                        </a:rPr>
                        <a:t>XXX</a:t>
                      </a:r>
                      <a:endParaRPr kumimoji="1" lang="ja-JP" altLang="en-US" sz="1200" dirty="0">
                        <a:solidFill>
                          <a:srgbClr val="FF0000"/>
                        </a:solidFill>
                      </a:endParaRPr>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106649840"/>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gridSpan="2">
                  <a:txBody>
                    <a:bodyPr/>
                    <a:lstStyle/>
                    <a:p>
                      <a:r>
                        <a:rPr kumimoji="1" lang="ja-JP" altLang="en-US" sz="1200" dirty="0"/>
                        <a:t>定額利用モデル（リース、サブスク）</a:t>
                      </a:r>
                    </a:p>
                  </a:txBody>
                  <a:tcPr>
                    <a:solidFill>
                      <a:srgbClr val="E8EBF1"/>
                    </a:solidFill>
                  </a:tcPr>
                </a:tc>
                <a:tc hMerge="1">
                  <a:txBody>
                    <a:bodyPr/>
                    <a:lstStyle/>
                    <a:p>
                      <a:endParaRPr kumimoji="1" lang="ja-JP" altLang="en-US"/>
                    </a:p>
                  </a:txBody>
                  <a:tcPr/>
                </a:tc>
                <a:tc>
                  <a:txBody>
                    <a:bodyPr/>
                    <a:lstStyle/>
                    <a:p>
                      <a:r>
                        <a:rPr kumimoji="1" lang="ja-JP" altLang="en-US" sz="1200"/>
                        <a:t>月額</a:t>
                      </a:r>
                      <a:endParaRPr kumimoji="1" lang="ja-JP" altLang="en-US" sz="1200" dirty="0"/>
                    </a:p>
                  </a:txBody>
                  <a:tcPr>
                    <a:solidFill>
                      <a:srgbClr val="E8EBF1"/>
                    </a:solidFill>
                  </a:tcPr>
                </a:tc>
                <a:tc>
                  <a:txBody>
                    <a:bodyPr/>
                    <a:lstStyle/>
                    <a:p>
                      <a:endParaRPr kumimoji="1" lang="ja-JP" altLang="en-US" sz="120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511311472"/>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gridSpan="2">
                  <a:txBody>
                    <a:bodyPr/>
                    <a:lstStyle/>
                    <a:p>
                      <a:r>
                        <a:rPr kumimoji="1" lang="ja-JP" altLang="en-US" sz="1200" dirty="0"/>
                        <a:t>従量課金モデル</a:t>
                      </a:r>
                    </a:p>
                  </a:txBody>
                  <a:tcPr>
                    <a:solidFill>
                      <a:srgbClr val="E8EBF1"/>
                    </a:solidFill>
                  </a:tcPr>
                </a:tc>
                <a:tc hMerge="1">
                  <a:txBody>
                    <a:bodyPr/>
                    <a:lstStyle/>
                    <a:p>
                      <a:endParaRPr kumimoji="1" lang="ja-JP" altLang="en-US"/>
                    </a:p>
                  </a:txBody>
                  <a:tcPr/>
                </a:tc>
                <a:tc>
                  <a:txBody>
                    <a:bodyPr/>
                    <a:lstStyle/>
                    <a:p>
                      <a:r>
                        <a:rPr kumimoji="1" lang="ja-JP" altLang="en-US" sz="1200" dirty="0"/>
                        <a:t>価格</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2888434073"/>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a:txBody>
                    <a:bodyPr/>
                    <a:lstStyle/>
                    <a:p>
                      <a:r>
                        <a:rPr kumimoji="1" lang="ja-JP" altLang="en-US" sz="1200" dirty="0"/>
                        <a:t>その他</a:t>
                      </a:r>
                    </a:p>
                  </a:txBody>
                  <a:tcPr>
                    <a:solidFill>
                      <a:srgbClr val="E8EBF1"/>
                    </a:solidFill>
                  </a:tcPr>
                </a:tc>
                <a:tc>
                  <a:txBody>
                    <a:bodyPr/>
                    <a:lstStyle/>
                    <a:p>
                      <a:r>
                        <a:rPr kumimoji="1" lang="ja-JP" altLang="en-US" sz="800" dirty="0"/>
                        <a:t>具体的に</a:t>
                      </a:r>
                      <a:r>
                        <a:rPr kumimoji="1" lang="ja-JP" altLang="en-US" sz="1000" dirty="0"/>
                        <a:t>：</a:t>
                      </a:r>
                      <a:endParaRPr kumimoji="1" lang="en-US" altLang="ja-JP" sz="1000" dirty="0"/>
                    </a:p>
                    <a:p>
                      <a:endParaRPr kumimoji="1" lang="ja-JP" altLang="en-US" sz="1000" dirty="0"/>
                    </a:p>
                  </a:txBody>
                  <a:tcPr>
                    <a:solidFill>
                      <a:schemeClr val="accent1">
                        <a:lumMod val="60000"/>
                        <a:lumOff val="40000"/>
                      </a:schemeClr>
                    </a:solidFill>
                  </a:tcPr>
                </a:tc>
                <a:tc>
                  <a:txBody>
                    <a:bodyPr/>
                    <a:lstStyle/>
                    <a:p>
                      <a:r>
                        <a:rPr kumimoji="1" lang="ja-JP" altLang="en-US" sz="1200" dirty="0"/>
                        <a:t>価格</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1475071826"/>
                  </a:ext>
                </a:extLst>
              </a:tr>
            </a:tbl>
          </a:graphicData>
        </a:graphic>
      </p:graphicFrame>
      <p:graphicFrame>
        <p:nvGraphicFramePr>
          <p:cNvPr id="6" name="表 7">
            <a:extLst>
              <a:ext uri="{FF2B5EF4-FFF2-40B4-BE49-F238E27FC236}">
                <a16:creationId xmlns:a16="http://schemas.microsoft.com/office/drawing/2014/main" id="{79D1A336-E39A-1020-4769-847DED183AB9}"/>
              </a:ext>
            </a:extLst>
          </p:cNvPr>
          <p:cNvGraphicFramePr>
            <a:graphicFrameLocks noGrp="1"/>
          </p:cNvGraphicFramePr>
          <p:nvPr>
            <p:extLst>
              <p:ext uri="{D42A27DB-BD31-4B8C-83A1-F6EECF244321}">
                <p14:modId xmlns:p14="http://schemas.microsoft.com/office/powerpoint/2010/main" val="3434405779"/>
              </p:ext>
            </p:extLst>
          </p:nvPr>
        </p:nvGraphicFramePr>
        <p:xfrm>
          <a:off x="419100" y="2986186"/>
          <a:ext cx="9048750" cy="914400"/>
        </p:xfrm>
        <a:graphic>
          <a:graphicData uri="http://schemas.openxmlformats.org/drawingml/2006/table">
            <a:tbl>
              <a:tblPr firstCol="1">
                <a:tableStyleId>{21E4AEA4-8DFA-4A89-87EB-49C32662AFE0}</a:tableStyleId>
              </a:tblPr>
              <a:tblGrid>
                <a:gridCol w="2425700">
                  <a:extLst>
                    <a:ext uri="{9D8B030D-6E8A-4147-A177-3AD203B41FA5}">
                      <a16:colId xmlns:a16="http://schemas.microsoft.com/office/drawing/2014/main" val="2112355185"/>
                    </a:ext>
                  </a:extLst>
                </a:gridCol>
                <a:gridCol w="6623050">
                  <a:extLst>
                    <a:ext uri="{9D8B030D-6E8A-4147-A177-3AD203B41FA5}">
                      <a16:colId xmlns:a16="http://schemas.microsoft.com/office/drawing/2014/main" val="563338597"/>
                    </a:ext>
                  </a:extLst>
                </a:gridCol>
              </a:tblGrid>
              <a:tr h="370840">
                <a:tc>
                  <a:txBody>
                    <a:bodyPr/>
                    <a:lstStyle/>
                    <a:p>
                      <a:r>
                        <a:rPr kumimoji="1" lang="ja-JP" altLang="en-US" sz="1200" dirty="0"/>
                        <a:t>ロボットの導入後に発生する費用</a:t>
                      </a:r>
                      <a:endParaRPr kumimoji="1" lang="en-US" altLang="ja-JP" sz="1200" dirty="0"/>
                    </a:p>
                    <a:p>
                      <a:r>
                        <a:rPr kumimoji="1" lang="ja-JP" altLang="en-US" sz="1200" dirty="0"/>
                        <a:t>（例 ：定期保守・メンテナンス費用）</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年毎のメーカー点検。費用</a:t>
                      </a:r>
                      <a:r>
                        <a:rPr kumimoji="1" lang="en-US" altLang="ja-JP" sz="900" dirty="0">
                          <a:solidFill>
                            <a:srgbClr val="FF0000"/>
                          </a:solidFill>
                        </a:rPr>
                        <a:t>XX</a:t>
                      </a:r>
                      <a:r>
                        <a:rPr kumimoji="1" lang="ja-JP" altLang="en-US" sz="900" dirty="0">
                          <a:solidFill>
                            <a:srgbClr val="FF0000"/>
                          </a:solidFill>
                        </a:rPr>
                        <a:t>万円。点検に要する期間</a:t>
                      </a:r>
                      <a:r>
                        <a:rPr kumimoji="1" lang="en-US" altLang="ja-JP" sz="900" dirty="0">
                          <a:solidFill>
                            <a:srgbClr val="FF0000"/>
                          </a:solidFill>
                        </a:rPr>
                        <a:t>XX</a:t>
                      </a:r>
                      <a:r>
                        <a:rPr kumimoji="1" lang="ja-JP" altLang="en-US" sz="900" dirty="0">
                          <a:solidFill>
                            <a:srgbClr val="FF0000"/>
                          </a:solidFill>
                        </a:rPr>
                        <a:t>週間</a:t>
                      </a:r>
                      <a:endParaRPr kumimoji="1" lang="en-US" altLang="ja-JP" sz="900" dirty="0">
                        <a:solidFill>
                          <a:srgbClr val="FF0000"/>
                        </a:solidFill>
                      </a:endParaRPr>
                    </a:p>
                    <a:p>
                      <a:pPr>
                        <a:tabLst>
                          <a:tab pos="1257300" algn="l"/>
                        </a:tabLst>
                      </a:pPr>
                      <a:r>
                        <a:rPr kumimoji="1" lang="ja-JP" altLang="en-US" sz="900" dirty="0">
                          <a:solidFill>
                            <a:srgbClr val="FF0000"/>
                          </a:solidFill>
                        </a:rPr>
                        <a:t>（記入例） 消耗品</a:t>
                      </a:r>
                      <a:r>
                        <a:rPr kumimoji="1" lang="en-US" altLang="ja-JP" sz="900" dirty="0">
                          <a:solidFill>
                            <a:srgbClr val="FF0000"/>
                          </a:solidFill>
                        </a:rPr>
                        <a:t>XX</a:t>
                      </a:r>
                      <a:r>
                        <a:rPr kumimoji="1" lang="ja-JP" altLang="en-US" sz="900" dirty="0">
                          <a:solidFill>
                            <a:srgbClr val="FF0000"/>
                          </a:solidFill>
                        </a:rPr>
                        <a:t>（</a:t>
                      </a:r>
                      <a:r>
                        <a:rPr kumimoji="1" lang="en-US" altLang="ja-JP" sz="900" dirty="0">
                          <a:solidFill>
                            <a:srgbClr val="FF0000"/>
                          </a:solidFill>
                        </a:rPr>
                        <a:t>X</a:t>
                      </a:r>
                      <a:r>
                        <a:rPr kumimoji="1" lang="ja-JP" altLang="en-US" sz="900" dirty="0">
                          <a:solidFill>
                            <a:srgbClr val="FF0000"/>
                          </a:solidFill>
                        </a:rPr>
                        <a:t>万円）を</a:t>
                      </a:r>
                      <a:r>
                        <a:rPr kumimoji="1" lang="en-US" altLang="ja-JP" sz="900" dirty="0">
                          <a:solidFill>
                            <a:srgbClr val="FF0000"/>
                          </a:solidFill>
                        </a:rPr>
                        <a:t>X</a:t>
                      </a:r>
                      <a:r>
                        <a:rPr kumimoji="1" lang="ja-JP" altLang="en-US" sz="900" dirty="0">
                          <a:solidFill>
                            <a:srgbClr val="FF0000"/>
                          </a:solidFill>
                        </a:rPr>
                        <a:t>ヵ月に１回交換することを推奨。年間</a:t>
                      </a:r>
                      <a:r>
                        <a:rPr kumimoji="1" lang="en-US" altLang="ja-JP" sz="900" dirty="0">
                          <a:solidFill>
                            <a:srgbClr val="FF0000"/>
                          </a:solidFill>
                        </a:rPr>
                        <a:t>XX</a:t>
                      </a:r>
                      <a:r>
                        <a:rPr kumimoji="1" lang="ja-JP" altLang="en-US" sz="900" dirty="0">
                          <a:solidFill>
                            <a:srgbClr val="FF0000"/>
                          </a:solidFill>
                        </a:rPr>
                        <a:t>万円の費用が発生する見込み</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9211432"/>
                  </a:ext>
                </a:extLst>
              </a:tr>
            </a:tbl>
          </a:graphicData>
        </a:graphic>
      </p:graphicFrame>
      <p:sp>
        <p:nvSpPr>
          <p:cNvPr id="8" name="Rectangle 3">
            <a:extLst>
              <a:ext uri="{FF2B5EF4-FFF2-40B4-BE49-F238E27FC236}">
                <a16:creationId xmlns:a16="http://schemas.microsoft.com/office/drawing/2014/main" id="{275C90B8-736E-67F1-44E8-C46DAD77A7E1}"/>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導入実証後、施設におけるロボット等の実装の検討にあたり、施設側が想定しておくべき費用について記載してください。</a:t>
            </a:r>
            <a:endParaRPr lang="en-US" altLang="ja-JP" sz="1200" b="1" kern="0" dirty="0">
              <a:solidFill>
                <a:schemeClr val="tx1"/>
              </a:solidFill>
            </a:endParaRPr>
          </a:p>
        </p:txBody>
      </p:sp>
      <p:sp>
        <p:nvSpPr>
          <p:cNvPr id="5" name="Rectangle 3">
            <a:extLst>
              <a:ext uri="{FF2B5EF4-FFF2-40B4-BE49-F238E27FC236}">
                <a16:creationId xmlns:a16="http://schemas.microsoft.com/office/drawing/2014/main" id="{D020C057-5947-DA66-7527-5AB338DF5678}"/>
              </a:ext>
            </a:extLst>
          </p:cNvPr>
          <p:cNvSpPr txBox="1">
            <a:spLocks noChangeArrowheads="1"/>
          </p:cNvSpPr>
          <p:nvPr/>
        </p:nvSpPr>
        <p:spPr bwMode="auto">
          <a:xfrm>
            <a:off x="422275" y="434151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上記を踏まえ、施設がロボットの導入初年度に支払う総額（税抜）について記載してください。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D4FAAA4E-5D9D-B2E4-1DD0-0B1A3912EC3A}"/>
              </a:ext>
            </a:extLst>
          </p:cNvPr>
          <p:cNvGraphicFramePr>
            <a:graphicFrameLocks noGrp="1"/>
          </p:cNvGraphicFramePr>
          <p:nvPr>
            <p:extLst>
              <p:ext uri="{D42A27DB-BD31-4B8C-83A1-F6EECF244321}">
                <p14:modId xmlns:p14="http://schemas.microsoft.com/office/powerpoint/2010/main" val="681202642"/>
              </p:ext>
            </p:extLst>
          </p:nvPr>
        </p:nvGraphicFramePr>
        <p:xfrm>
          <a:off x="422275" y="4642269"/>
          <a:ext cx="9045575" cy="1097280"/>
        </p:xfrm>
        <a:graphic>
          <a:graphicData uri="http://schemas.openxmlformats.org/drawingml/2006/table">
            <a:tbl>
              <a:tblPr firstCol="1">
                <a:tableStyleId>{21E4AEA4-8DFA-4A89-87EB-49C32662AFE0}</a:tableStyleId>
              </a:tblPr>
              <a:tblGrid>
                <a:gridCol w="6770337">
                  <a:extLst>
                    <a:ext uri="{9D8B030D-6E8A-4147-A177-3AD203B41FA5}">
                      <a16:colId xmlns:a16="http://schemas.microsoft.com/office/drawing/2014/main" val="2238566322"/>
                    </a:ext>
                  </a:extLst>
                </a:gridCol>
                <a:gridCol w="1341788">
                  <a:extLst>
                    <a:ext uri="{9D8B030D-6E8A-4147-A177-3AD203B41FA5}">
                      <a16:colId xmlns:a16="http://schemas.microsoft.com/office/drawing/2014/main" val="3325405049"/>
                    </a:ext>
                  </a:extLst>
                </a:gridCol>
                <a:gridCol w="933450">
                  <a:extLst>
                    <a:ext uri="{9D8B030D-6E8A-4147-A177-3AD203B41FA5}">
                      <a16:colId xmlns:a16="http://schemas.microsoft.com/office/drawing/2014/main" val="2267641701"/>
                    </a:ext>
                  </a:extLst>
                </a:gridCol>
              </a:tblGrid>
              <a:tr h="548640">
                <a:tc>
                  <a:txBody>
                    <a:bodyPr/>
                    <a:lstStyle/>
                    <a:p>
                      <a:r>
                        <a:rPr kumimoji="1" lang="ja-JP" altLang="en-US" sz="1200" dirty="0"/>
                        <a:t>ロボットを購入する場合 　（保守・メンテ、消耗品の経費等の付帯経費を含む）</a:t>
                      </a:r>
                    </a:p>
                  </a:txBody>
                  <a:tcPr anchor="ctr">
                    <a:solidFill>
                      <a:schemeClr val="accent2"/>
                    </a:solidFill>
                  </a:tcPr>
                </a:tc>
                <a:tc>
                  <a:txBody>
                    <a:bodyPr/>
                    <a:lstStyle/>
                    <a:p>
                      <a:endParaRPr kumimoji="1" lang="ja-JP" altLang="en-US" sz="1200" dirty="0"/>
                    </a:p>
                  </a:txBody>
                  <a:tcPr anchor="ctr">
                    <a:solidFill>
                      <a:schemeClr val="accent1">
                        <a:lumMod val="60000"/>
                        <a:lumOff val="40000"/>
                      </a:schemeClr>
                    </a:solidFill>
                  </a:tcPr>
                </a:tc>
                <a:tc>
                  <a:txBody>
                    <a:bodyPr/>
                    <a:lstStyle/>
                    <a:p>
                      <a:r>
                        <a:rPr kumimoji="1" lang="ja-JP" altLang="en-US" sz="1200" dirty="0"/>
                        <a:t>万円</a:t>
                      </a:r>
                    </a:p>
                  </a:txBody>
                  <a:tcPr anchor="ctr">
                    <a:solidFill>
                      <a:srgbClr val="E8EBF1"/>
                    </a:solidFill>
                  </a:tcPr>
                </a:tc>
                <a:extLst>
                  <a:ext uri="{0D108BD9-81ED-4DB2-BD59-A6C34878D82A}">
                    <a16:rowId xmlns:a16="http://schemas.microsoft.com/office/drawing/2014/main" val="106649840"/>
                  </a:ext>
                </a:extLst>
              </a:tr>
              <a:tr h="548640">
                <a:tc>
                  <a:txBody>
                    <a:bodyPr/>
                    <a:lstStyle/>
                    <a:p>
                      <a:r>
                        <a:rPr kumimoji="1" lang="ja-JP" altLang="en-US" sz="1200" dirty="0"/>
                        <a:t>ロボットを月額リースで利用する場合　 （保守・メンテ、消耗品の経費を含む）</a:t>
                      </a:r>
                    </a:p>
                  </a:txBody>
                  <a:tcPr anchor="ctr">
                    <a:solidFill>
                      <a:schemeClr val="accent2"/>
                    </a:solidFill>
                  </a:tcPr>
                </a:tc>
                <a:tc>
                  <a:txBody>
                    <a:bodyPr/>
                    <a:lstStyle/>
                    <a:p>
                      <a:endParaRPr kumimoji="1" lang="ja-JP" altLang="en-US" sz="1200" dirty="0"/>
                    </a:p>
                  </a:txBody>
                  <a:tcPr anchor="ctr">
                    <a:solidFill>
                      <a:schemeClr val="accent1">
                        <a:lumMod val="60000"/>
                        <a:lumOff val="40000"/>
                      </a:schemeClr>
                    </a:solidFill>
                  </a:tcPr>
                </a:tc>
                <a:tc>
                  <a:txBody>
                    <a:bodyPr/>
                    <a:lstStyle/>
                    <a:p>
                      <a:r>
                        <a:rPr kumimoji="1" lang="ja-JP" altLang="en-US" sz="1200" dirty="0"/>
                        <a:t>万円</a:t>
                      </a:r>
                    </a:p>
                  </a:txBody>
                  <a:tcPr anchor="ctr">
                    <a:solidFill>
                      <a:srgbClr val="E8EBF1"/>
                    </a:solidFill>
                  </a:tcPr>
                </a:tc>
                <a:extLst>
                  <a:ext uri="{0D108BD9-81ED-4DB2-BD59-A6C34878D82A}">
                    <a16:rowId xmlns:a16="http://schemas.microsoft.com/office/drawing/2014/main" val="511311472"/>
                  </a:ext>
                </a:extLst>
              </a:tr>
            </a:tbl>
          </a:graphicData>
        </a:graphic>
      </p:graphicFrame>
      <p:sp>
        <p:nvSpPr>
          <p:cNvPr id="11" name="正方形/長方形 10">
            <a:extLst>
              <a:ext uri="{FF2B5EF4-FFF2-40B4-BE49-F238E27FC236}">
                <a16:creationId xmlns:a16="http://schemas.microsoft.com/office/drawing/2014/main" id="{DB3D12A4-D0EC-FC58-3404-75442727D69A}"/>
              </a:ext>
            </a:extLst>
          </p:cNvPr>
          <p:cNvSpPr/>
          <p:nvPr/>
        </p:nvSpPr>
        <p:spPr bwMode="auto">
          <a:xfrm>
            <a:off x="7659232" y="186813"/>
            <a:ext cx="183084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】2</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lang="ja-JP" altLang="en-US" dirty="0"/>
              <a:t> </a:t>
            </a:r>
            <a:r>
              <a:rPr kumimoji="1" lang="ja-JP" altLang="en-US" sz="1000" b="0" i="0" u="none" strike="noStrike" cap="none" normalizeH="0" baseline="0" dirty="0">
                <a:ln>
                  <a:noFill/>
                </a:ln>
                <a:solidFill>
                  <a:srgbClr val="000000"/>
                </a:solidFill>
                <a:effectLst/>
                <a:latin typeface="Arial" charset="0"/>
                <a:ea typeface="ＭＳ Ｐゴシック" charset="-128"/>
              </a:rPr>
              <a:t>実装への発展性</a:t>
            </a:r>
          </a:p>
        </p:txBody>
      </p:sp>
    </p:spTree>
    <p:extLst>
      <p:ext uri="{BB962C8B-B14F-4D97-AF65-F5344CB8AC3E}">
        <p14:creationId xmlns:p14="http://schemas.microsoft.com/office/powerpoint/2010/main" val="147500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６．導入実証後のロボット等の実装</a:t>
            </a:r>
          </a:p>
        </p:txBody>
      </p:sp>
      <p:sp>
        <p:nvSpPr>
          <p:cNvPr id="9" name="Rectangle 3">
            <a:extLst>
              <a:ext uri="{FF2B5EF4-FFF2-40B4-BE49-F238E27FC236}">
                <a16:creationId xmlns:a16="http://schemas.microsoft.com/office/drawing/2014/main" id="{4F80A7E7-6820-710B-B202-26D81AAD417B}"/>
              </a:ext>
            </a:extLst>
          </p:cNvPr>
          <p:cNvSpPr txBox="1">
            <a:spLocks noChangeArrowheads="1"/>
          </p:cNvSpPr>
          <p:nvPr/>
        </p:nvSpPr>
        <p:spPr bwMode="auto">
          <a:xfrm>
            <a:off x="406400" y="1368504"/>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ロボット等の実装にあたり、導入効果の拡充などの観点から、貴団体が追加的に提案するカスタマイズがあれば記載してください。</a:t>
            </a:r>
            <a:endParaRPr lang="en-US" altLang="ja-JP" sz="1200" b="1" kern="0" dirty="0">
              <a:solidFill>
                <a:schemeClr val="tx1"/>
              </a:solidFill>
            </a:endParaRPr>
          </a:p>
        </p:txBody>
      </p:sp>
      <p:graphicFrame>
        <p:nvGraphicFramePr>
          <p:cNvPr id="10" name="表 7">
            <a:extLst>
              <a:ext uri="{FF2B5EF4-FFF2-40B4-BE49-F238E27FC236}">
                <a16:creationId xmlns:a16="http://schemas.microsoft.com/office/drawing/2014/main" id="{E0DAF8D6-0FD7-1167-343D-B6246CF5059D}"/>
              </a:ext>
            </a:extLst>
          </p:cNvPr>
          <p:cNvGraphicFramePr>
            <a:graphicFrameLocks noGrp="1"/>
          </p:cNvGraphicFramePr>
          <p:nvPr>
            <p:extLst>
              <p:ext uri="{D42A27DB-BD31-4B8C-83A1-F6EECF244321}">
                <p14:modId xmlns:p14="http://schemas.microsoft.com/office/powerpoint/2010/main" val="2082577165"/>
              </p:ext>
            </p:extLst>
          </p:nvPr>
        </p:nvGraphicFramePr>
        <p:xfrm>
          <a:off x="406400" y="1685128"/>
          <a:ext cx="8686800" cy="3221850"/>
        </p:xfrm>
        <a:graphic>
          <a:graphicData uri="http://schemas.openxmlformats.org/drawingml/2006/table">
            <a:tbl>
              <a:tblPr firstCol="1">
                <a:tableStyleId>{21E4AEA4-8DFA-4A89-87EB-49C32662AFE0}</a:tableStyleId>
              </a:tblPr>
              <a:tblGrid>
                <a:gridCol w="2463800">
                  <a:extLst>
                    <a:ext uri="{9D8B030D-6E8A-4147-A177-3AD203B41FA5}">
                      <a16:colId xmlns:a16="http://schemas.microsoft.com/office/drawing/2014/main" val="2112355185"/>
                    </a:ext>
                  </a:extLst>
                </a:gridCol>
                <a:gridCol w="6223000">
                  <a:extLst>
                    <a:ext uri="{9D8B030D-6E8A-4147-A177-3AD203B41FA5}">
                      <a16:colId xmlns:a16="http://schemas.microsoft.com/office/drawing/2014/main" val="563338597"/>
                    </a:ext>
                  </a:extLst>
                </a:gridCol>
              </a:tblGrid>
              <a:tr h="1610925">
                <a:tc>
                  <a:txBody>
                    <a:bodyPr/>
                    <a:lstStyle/>
                    <a:p>
                      <a:r>
                        <a:rPr kumimoji="1" lang="ja-JP" altLang="en-US" sz="1200" dirty="0"/>
                        <a:t>追加的なカスタマイズ①</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の導入効果の拡充を目的とした、施設内のエレベーターとの連携。費用</a:t>
                      </a:r>
                      <a:r>
                        <a:rPr kumimoji="1" lang="en-US" altLang="ja-JP" sz="900" dirty="0">
                          <a:solidFill>
                            <a:srgbClr val="FF0000"/>
                          </a:solidFill>
                        </a:rPr>
                        <a:t>XX</a:t>
                      </a:r>
                      <a:r>
                        <a:rPr kumimoji="1" lang="ja-JP" altLang="en-US" sz="900" dirty="0">
                          <a:solidFill>
                            <a:srgbClr val="FF0000"/>
                          </a:solidFill>
                        </a:rPr>
                        <a:t>万円程度</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9211432"/>
                  </a:ext>
                </a:extLst>
              </a:tr>
              <a:tr h="1610925">
                <a:tc>
                  <a:txBody>
                    <a:bodyPr/>
                    <a:lstStyle/>
                    <a:p>
                      <a:r>
                        <a:rPr kumimoji="1" lang="ja-JP" altLang="en-US" sz="1200" dirty="0"/>
                        <a:t>追加的なカスタマイズ②</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の導入効果の拡充を目的とした、施設内の</a:t>
                      </a:r>
                      <a:r>
                        <a:rPr kumimoji="1" lang="en-US" altLang="ja-JP" sz="900" dirty="0">
                          <a:solidFill>
                            <a:srgbClr val="FF0000"/>
                          </a:solidFill>
                        </a:rPr>
                        <a:t>XX</a:t>
                      </a:r>
                      <a:r>
                        <a:rPr kumimoji="1" lang="ja-JP" altLang="en-US" sz="900" dirty="0">
                          <a:solidFill>
                            <a:srgbClr val="FF0000"/>
                          </a:solidFill>
                        </a:rPr>
                        <a:t>のシステムとの連携。費用</a:t>
                      </a:r>
                      <a:r>
                        <a:rPr kumimoji="1" lang="en-US" altLang="ja-JP" sz="900" dirty="0">
                          <a:solidFill>
                            <a:srgbClr val="FF0000"/>
                          </a:solidFill>
                        </a:rPr>
                        <a:t>XX</a:t>
                      </a:r>
                      <a:r>
                        <a:rPr kumimoji="1" lang="ja-JP" altLang="en-US" sz="900" dirty="0">
                          <a:solidFill>
                            <a:srgbClr val="FF0000"/>
                          </a:solidFill>
                        </a:rPr>
                        <a:t>万円程度</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txBody>
                  <a:tcPr/>
                </a:tc>
                <a:extLst>
                  <a:ext uri="{0D108BD9-81ED-4DB2-BD59-A6C34878D82A}">
                    <a16:rowId xmlns:a16="http://schemas.microsoft.com/office/drawing/2014/main" val="1938579061"/>
                  </a:ext>
                </a:extLst>
              </a:tr>
            </a:tbl>
          </a:graphicData>
        </a:graphic>
      </p:graphicFrame>
      <p:sp>
        <p:nvSpPr>
          <p:cNvPr id="5" name="正方形/長方形 4">
            <a:extLst>
              <a:ext uri="{FF2B5EF4-FFF2-40B4-BE49-F238E27FC236}">
                <a16:creationId xmlns:a16="http://schemas.microsoft.com/office/drawing/2014/main" id="{9080DB22-3E72-71FA-5F76-8B66DE534B7E}"/>
              </a:ext>
            </a:extLst>
          </p:cNvPr>
          <p:cNvSpPr/>
          <p:nvPr/>
        </p:nvSpPr>
        <p:spPr bwMode="auto">
          <a:xfrm>
            <a:off x="7659232" y="186813"/>
            <a:ext cx="183084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】2</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lang="ja-JP" altLang="en-US" dirty="0"/>
              <a:t> </a:t>
            </a:r>
            <a:r>
              <a:rPr kumimoji="1" lang="ja-JP" altLang="en-US" sz="1000" b="0" i="0" u="none" strike="noStrike" cap="none" normalizeH="0" baseline="0" dirty="0">
                <a:ln>
                  <a:noFill/>
                </a:ln>
                <a:solidFill>
                  <a:srgbClr val="000000"/>
                </a:solidFill>
                <a:effectLst/>
                <a:latin typeface="Arial" charset="0"/>
                <a:ea typeface="ＭＳ Ｐゴシック" charset="-128"/>
              </a:rPr>
              <a:t>実装への発展性</a:t>
            </a:r>
          </a:p>
        </p:txBody>
      </p:sp>
    </p:spTree>
    <p:extLst>
      <p:ext uri="{BB962C8B-B14F-4D97-AF65-F5344CB8AC3E}">
        <p14:creationId xmlns:p14="http://schemas.microsoft.com/office/powerpoint/2010/main" val="962270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７．ロボット等の導入実証の実施体制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貴団体における本事業の実施体制（担当者名／役職など）、各メンバーの役割分担を記載してください。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85180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　課長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1454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＜役割＞ロボットの改良を担当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＜役割＞ロボットの改良の企画、導入実証の運用提案の主担当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2602555476"/>
              </p:ext>
            </p:extLst>
          </p:nvPr>
        </p:nvGraphicFramePr>
        <p:xfrm>
          <a:off x="406401" y="1541699"/>
          <a:ext cx="8854102" cy="7772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900" dirty="0">
                          <a:solidFill>
                            <a:srgbClr val="FF0000"/>
                          </a:solidFill>
                        </a:rPr>
                        <a:t>（記入例）ロボット等の導入実証に</a:t>
                      </a:r>
                      <a:r>
                        <a:rPr kumimoji="1" lang="en-US" altLang="ja-JP" sz="900" dirty="0">
                          <a:solidFill>
                            <a:srgbClr val="FF0000"/>
                          </a:solidFill>
                        </a:rPr>
                        <a:t>XX</a:t>
                      </a:r>
                      <a:r>
                        <a:rPr kumimoji="1" lang="ja-JP" altLang="en-US" sz="900" dirty="0">
                          <a:solidFill>
                            <a:srgbClr val="FF0000"/>
                          </a:solidFill>
                        </a:rPr>
                        <a:t>名のスタッフが関わり、プロジェクトリーダーは</a:t>
                      </a:r>
                      <a:r>
                        <a:rPr kumimoji="1" lang="en-US" altLang="ja-JP" sz="900" dirty="0">
                          <a:solidFill>
                            <a:srgbClr val="FF0000"/>
                          </a:solidFill>
                        </a:rPr>
                        <a:t>XX</a:t>
                      </a:r>
                      <a:r>
                        <a:rPr kumimoji="1" lang="ja-JP" altLang="en-US" sz="900" dirty="0">
                          <a:solidFill>
                            <a:srgbClr val="FF0000"/>
                          </a:solidFill>
                        </a:rPr>
                        <a:t>が務める。</a:t>
                      </a:r>
                      <a:r>
                        <a:rPr kumimoji="1" lang="en-US" altLang="ja-JP" sz="900" dirty="0">
                          <a:solidFill>
                            <a:srgbClr val="FF0000"/>
                          </a:solidFill>
                        </a:rPr>
                        <a:t>XX</a:t>
                      </a:r>
                      <a:r>
                        <a:rPr kumimoji="1" lang="ja-JP" altLang="en-US" sz="900" dirty="0">
                          <a:solidFill>
                            <a:srgbClr val="FF0000"/>
                          </a:solidFill>
                        </a:rPr>
                        <a:t>は導入実証期間中の連絡窓口を務め、緊急時などには</a:t>
                      </a:r>
                      <a:r>
                        <a:rPr kumimoji="1" lang="en-US" altLang="ja-JP" sz="900" dirty="0">
                          <a:solidFill>
                            <a:srgbClr val="FF0000"/>
                          </a:solidFill>
                        </a:rPr>
                        <a:t>XX</a:t>
                      </a:r>
                      <a:r>
                        <a:rPr kumimoji="1" lang="ja-JP" altLang="en-US" sz="900" dirty="0">
                          <a:solidFill>
                            <a:srgbClr val="FF0000"/>
                          </a:solidFill>
                        </a:rPr>
                        <a:t>が即時対応を予定。</a:t>
                      </a:r>
                      <a:endParaRPr kumimoji="1" lang="en-US" altLang="ja-JP" sz="9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22721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営業担当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＜役割＞ロボット等の導入実証期間中の施設向けの各種サポートを担当</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35448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335460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52575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73831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530320"/>
            <a:ext cx="8503559" cy="1496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複数の企業・団体で応募する場合、適宜、スライドを追加してください。</a:t>
            </a:r>
            <a:endParaRPr lang="en-US" altLang="ja-JP" sz="900" kern="0" dirty="0">
              <a:solidFill>
                <a:schemeClr val="tx1"/>
              </a:solidFill>
            </a:endParaRPr>
          </a:p>
        </p:txBody>
      </p:sp>
      <p:sp>
        <p:nvSpPr>
          <p:cNvPr id="3" name="正方形/長方形 2">
            <a:extLst>
              <a:ext uri="{FF2B5EF4-FFF2-40B4-BE49-F238E27FC236}">
                <a16:creationId xmlns:a16="http://schemas.microsoft.com/office/drawing/2014/main" id="{F3DA98C4-A5AE-5351-59A3-E5DFB9556B3D}"/>
              </a:ext>
            </a:extLst>
          </p:cNvPr>
          <p:cNvSpPr/>
          <p:nvPr/>
        </p:nvSpPr>
        <p:spPr bwMode="auto">
          <a:xfrm>
            <a:off x="7659232" y="186813"/>
            <a:ext cx="183084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取組の実施体制</a:t>
            </a:r>
          </a:p>
        </p:txBody>
      </p:sp>
    </p:spTree>
    <p:extLst>
      <p:ext uri="{BB962C8B-B14F-4D97-AF65-F5344CB8AC3E}">
        <p14:creationId xmlns:p14="http://schemas.microsoft.com/office/powerpoint/2010/main" val="452785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８</a:t>
            </a:r>
            <a:r>
              <a:rPr lang="ja-JP" altLang="en-US" dirty="0"/>
              <a:t>．連携する</a:t>
            </a:r>
            <a:r>
              <a:rPr lang="ja-JP" altLang="en-US" dirty="0">
                <a:latin typeface="Arial" panose="020B0604020202020204" pitchFamily="34" charset="0"/>
                <a:ea typeface="ＭＳ Ｐゴシック" panose="020B0600070205080204" pitchFamily="50" charset="-128"/>
              </a:rPr>
              <a:t>神奈川県内の中小企業のロボット関連産業への参入状況</a:t>
            </a:r>
            <a:endParaRPr lang="en-US" altLang="ja-JP" dirty="0">
              <a:latin typeface="Arial" panose="020B0604020202020204" pitchFamily="34" charset="0"/>
              <a:ea typeface="ＭＳ Ｐゴシック" panose="020B0600070205080204" pitchFamily="50" charset="-128"/>
            </a:endParaRPr>
          </a:p>
        </p:txBody>
      </p:sp>
      <p:sp>
        <p:nvSpPr>
          <p:cNvPr id="18"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7197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latin typeface="Arial" panose="020B0604020202020204" pitchFamily="34" charset="0"/>
                <a:ea typeface="ＭＳ Ｐゴシック" panose="020B0600070205080204" pitchFamily="50" charset="-128"/>
              </a:rPr>
              <a:t>前頁までに記載いただいた提案内容を実施するための実施体制（外部協力先を含む）のうち、</a:t>
            </a:r>
            <a:r>
              <a:rPr lang="ja-JP" altLang="en-US" sz="1200" b="1" u="sng" kern="0" dirty="0">
                <a:solidFill>
                  <a:schemeClr val="tx1"/>
                </a:solidFill>
                <a:latin typeface="Arial" panose="020B0604020202020204" pitchFamily="34" charset="0"/>
                <a:ea typeface="ＭＳ Ｐゴシック" panose="020B0600070205080204" pitchFamily="50" charset="-128"/>
              </a:rPr>
              <a:t>神奈川県内の中小企業が</a:t>
            </a:r>
            <a:r>
              <a:rPr lang="ja-JP" altLang="en-US" sz="1200" b="1" kern="0" dirty="0">
                <a:solidFill>
                  <a:schemeClr val="tx1"/>
                </a:solidFill>
                <a:latin typeface="Arial" panose="020B0604020202020204" pitchFamily="34" charset="0"/>
                <a:ea typeface="ＭＳ Ｐゴシック" panose="020B0600070205080204" pitchFamily="50" charset="-128"/>
              </a:rPr>
              <a:t>、本事業を通じて</a:t>
            </a:r>
            <a:br>
              <a:rPr lang="en-US" altLang="ja-JP" sz="1200" b="1" kern="0" dirty="0">
                <a:solidFill>
                  <a:schemeClr val="tx1"/>
                </a:solidFill>
                <a:latin typeface="Arial" panose="020B0604020202020204" pitchFamily="34" charset="0"/>
                <a:ea typeface="ＭＳ Ｐゴシック" panose="020B0600070205080204" pitchFamily="50" charset="-128"/>
              </a:rPr>
            </a:br>
            <a:r>
              <a:rPr lang="ja-JP" altLang="en-US" sz="1200" b="1" kern="0" dirty="0">
                <a:solidFill>
                  <a:schemeClr val="tx1"/>
                </a:solidFill>
                <a:latin typeface="Arial" panose="020B0604020202020204" pitchFamily="34" charset="0"/>
                <a:ea typeface="ＭＳ Ｐゴシック" panose="020B0600070205080204" pitchFamily="50" charset="-128"/>
              </a:rPr>
              <a:t>初めてロボット関連産業に参入するものか、各社への確認結果を記載してください。</a:t>
            </a:r>
            <a:endParaRPr lang="en-US" altLang="ja-JP" sz="1200" b="1" kern="0" dirty="0">
              <a:solidFill>
                <a:schemeClr val="tx1"/>
              </a:solidFill>
              <a:latin typeface="Arial" panose="020B0604020202020204" pitchFamily="34" charset="0"/>
              <a:ea typeface="ＭＳ Ｐゴシック" panose="020B0600070205080204" pitchFamily="50" charset="-128"/>
            </a:endParaRPr>
          </a:p>
          <a:p>
            <a:pPr marL="0" indent="0" eaLnBrk="1" hangingPunct="1">
              <a:spcBef>
                <a:spcPts val="600"/>
              </a:spcBef>
              <a:buClr>
                <a:srgbClr val="5A5A5A"/>
              </a:buClr>
              <a:buSzPct val="100000"/>
              <a:buFont typeface="Wingdings" pitchFamily="2" charset="2"/>
              <a:buNone/>
            </a:pPr>
            <a:r>
              <a:rPr lang="en-US" altLang="ja-JP" sz="1200" b="1" kern="0" dirty="0">
                <a:solidFill>
                  <a:schemeClr val="tx1"/>
                </a:solidFill>
                <a:latin typeface="Arial" panose="020B0604020202020204" pitchFamily="34" charset="0"/>
                <a:ea typeface="ＭＳ Ｐゴシック" panose="020B0600070205080204" pitchFamily="50" charset="-128"/>
              </a:rPr>
              <a:t>※</a:t>
            </a:r>
            <a:r>
              <a:rPr lang="ja-JP" altLang="en-US" sz="1200" b="1" kern="0" dirty="0">
                <a:solidFill>
                  <a:schemeClr val="tx1"/>
                </a:solidFill>
                <a:latin typeface="Arial" panose="020B0604020202020204" pitchFamily="34" charset="0"/>
                <a:ea typeface="ＭＳ Ｐゴシック" panose="020B0600070205080204" pitchFamily="50" charset="-128"/>
              </a:rPr>
              <a:t>下表では、神奈川県内に事務所又は事業所を有する中小企業のみで構いません。</a:t>
            </a:r>
            <a:endParaRPr lang="en-US" altLang="ja-JP" sz="1200" b="1"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20" name="表 5">
            <a:extLst>
              <a:ext uri="{FF2B5EF4-FFF2-40B4-BE49-F238E27FC236}">
                <a16:creationId xmlns:a16="http://schemas.microsoft.com/office/drawing/2014/main" id="{47E032E3-0491-8760-17D9-1E039BA6750D}"/>
              </a:ext>
            </a:extLst>
          </p:cNvPr>
          <p:cNvGraphicFramePr>
            <a:graphicFrameLocks noGrp="1"/>
          </p:cNvGraphicFramePr>
          <p:nvPr>
            <p:extLst>
              <p:ext uri="{D42A27DB-BD31-4B8C-83A1-F6EECF244321}">
                <p14:modId xmlns:p14="http://schemas.microsoft.com/office/powerpoint/2010/main" val="1513389381"/>
              </p:ext>
            </p:extLst>
          </p:nvPr>
        </p:nvGraphicFramePr>
        <p:xfrm>
          <a:off x="419100" y="2338820"/>
          <a:ext cx="9048750" cy="1377773"/>
        </p:xfrm>
        <a:graphic>
          <a:graphicData uri="http://schemas.openxmlformats.org/drawingml/2006/table">
            <a:tbl>
              <a:tblPr firstRow="1">
                <a:tableStyleId>{93296810-A885-4BE3-A3E7-6D5BEEA58F35}</a:tableStyleId>
              </a:tblPr>
              <a:tblGrid>
                <a:gridCol w="1927285">
                  <a:extLst>
                    <a:ext uri="{9D8B030D-6E8A-4147-A177-3AD203B41FA5}">
                      <a16:colId xmlns:a16="http://schemas.microsoft.com/office/drawing/2014/main" val="1148928085"/>
                    </a:ext>
                  </a:extLst>
                </a:gridCol>
                <a:gridCol w="7121465">
                  <a:extLst>
                    <a:ext uri="{9D8B030D-6E8A-4147-A177-3AD203B41FA5}">
                      <a16:colId xmlns:a16="http://schemas.microsoft.com/office/drawing/2014/main" val="2281219890"/>
                    </a:ext>
                  </a:extLst>
                </a:gridCol>
              </a:tblGrid>
              <a:tr h="3208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連携予定の企業名</a:t>
                      </a:r>
                    </a:p>
                  </a:txBody>
                  <a:tcPr/>
                </a:tc>
                <a:tc>
                  <a:txBody>
                    <a:bodyPr/>
                    <a:lstStyle/>
                    <a:p>
                      <a:pPr algn="ctr"/>
                      <a:r>
                        <a:rPr kumimoji="1" lang="ja-JP" altLang="en-US" sz="1100" dirty="0">
                          <a:solidFill>
                            <a:schemeClr val="bg1"/>
                          </a:solidFill>
                        </a:rPr>
                        <a:t>ロボット関連産業への参入状況</a:t>
                      </a:r>
                    </a:p>
                  </a:txBody>
                  <a:tcPr/>
                </a:tc>
                <a:extLst>
                  <a:ext uri="{0D108BD9-81ED-4DB2-BD59-A6C34878D82A}">
                    <a16:rowId xmlns:a16="http://schemas.microsoft.com/office/drawing/2014/main" val="291565587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の改良業務を委託予定の神奈川県内に事業所を構える</a:t>
                      </a:r>
                      <a:r>
                        <a:rPr kumimoji="1" lang="en-US" altLang="ja-JP" sz="1100" dirty="0">
                          <a:solidFill>
                            <a:srgbClr val="FF0000"/>
                          </a:solidFill>
                        </a:rPr>
                        <a:t>XX</a:t>
                      </a:r>
                      <a:r>
                        <a:rPr kumimoji="1" lang="ja-JP" altLang="en-US" sz="1100" dirty="0">
                          <a:solidFill>
                            <a:srgbClr val="FF0000"/>
                          </a:solidFill>
                        </a:rPr>
                        <a:t>社は、本事業で弊社からロボットの</a:t>
                      </a:r>
                      <a:r>
                        <a:rPr kumimoji="1" lang="en-US" altLang="ja-JP" sz="1100" dirty="0">
                          <a:solidFill>
                            <a:srgbClr val="FF0000"/>
                          </a:solidFill>
                        </a:rPr>
                        <a:t>XX</a:t>
                      </a:r>
                      <a:r>
                        <a:rPr kumimoji="1" lang="ja-JP" altLang="en-US" sz="1100" dirty="0">
                          <a:solidFill>
                            <a:srgbClr val="FF0000"/>
                          </a:solidFill>
                        </a:rPr>
                        <a:t>部分の一部改良を委託することにより、初めてロボット関連産業に参入することになる（</a:t>
                      </a:r>
                      <a:r>
                        <a:rPr kumimoji="1" lang="en-US" altLang="ja-JP" sz="1100" dirty="0">
                          <a:solidFill>
                            <a:srgbClr val="FF0000"/>
                          </a:solidFill>
                        </a:rPr>
                        <a:t>XX</a:t>
                      </a:r>
                      <a:r>
                        <a:rPr kumimoji="1" lang="ja-JP" altLang="en-US" sz="1100" dirty="0">
                          <a:solidFill>
                            <a:srgbClr val="FF0000"/>
                          </a:solidFill>
                        </a:rPr>
                        <a:t>社</a:t>
                      </a:r>
                      <a:r>
                        <a:rPr kumimoji="1" lang="en-US" altLang="ja-JP" sz="1100" dirty="0">
                          <a:solidFill>
                            <a:srgbClr val="FF0000"/>
                          </a:solidFill>
                        </a:rPr>
                        <a:t>XX</a:t>
                      </a:r>
                      <a:r>
                        <a:rPr kumimoji="1" lang="ja-JP" altLang="en-US" sz="1100" dirty="0">
                          <a:solidFill>
                            <a:srgbClr val="FF0000"/>
                          </a:solidFill>
                        </a:rPr>
                        <a:t>課長に確認済）。</a:t>
                      </a:r>
                    </a:p>
                  </a:txBody>
                  <a:tcPr/>
                </a:tc>
                <a:extLst>
                  <a:ext uri="{0D108BD9-81ED-4DB2-BD59-A6C34878D82A}">
                    <a16:rowId xmlns:a16="http://schemas.microsoft.com/office/drawing/2014/main" val="113377256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p>
                      <a:endParaRPr kumimoji="1" lang="ja-JP" altLang="en-US" sz="1100" dirty="0">
                        <a:solidFill>
                          <a:srgbClr val="FF0000"/>
                        </a:solidFill>
                      </a:endParaRPr>
                    </a:p>
                  </a:txBody>
                  <a:tcPr/>
                </a:tc>
                <a:tc>
                  <a:txBody>
                    <a:bodyPr/>
                    <a:lstStyle/>
                    <a:p>
                      <a:r>
                        <a:rPr kumimoji="1" lang="en-US" altLang="ja-JP" sz="1100" dirty="0">
                          <a:solidFill>
                            <a:srgbClr val="FF0000"/>
                          </a:solidFill>
                        </a:rPr>
                        <a:t>XX</a:t>
                      </a:r>
                      <a:r>
                        <a:rPr kumimoji="1" lang="ja-JP" altLang="en-US" sz="1100" dirty="0">
                          <a:solidFill>
                            <a:srgbClr val="FF0000"/>
                          </a:solidFill>
                        </a:rPr>
                        <a:t>社にはこれまでも弊社からロボットの</a:t>
                      </a:r>
                      <a:r>
                        <a:rPr kumimoji="1" lang="en-US" altLang="ja-JP" sz="1100" dirty="0">
                          <a:solidFill>
                            <a:srgbClr val="FF0000"/>
                          </a:solidFill>
                        </a:rPr>
                        <a:t>XX</a:t>
                      </a:r>
                      <a:r>
                        <a:rPr kumimoji="1" lang="ja-JP" altLang="en-US" sz="1100" dirty="0">
                          <a:solidFill>
                            <a:srgbClr val="FF0000"/>
                          </a:solidFill>
                        </a:rPr>
                        <a:t>部分の開発を委託しており、長年、ロボット関連産業で事業活動を行っている。豊富な開発実績を有する</a:t>
                      </a:r>
                      <a:r>
                        <a:rPr kumimoji="1" lang="en-US" altLang="ja-JP" sz="1100" dirty="0">
                          <a:solidFill>
                            <a:srgbClr val="FF0000"/>
                          </a:solidFill>
                        </a:rPr>
                        <a:t>XX</a:t>
                      </a:r>
                      <a:r>
                        <a:rPr kumimoji="1" lang="ja-JP" altLang="en-US" sz="1100" dirty="0">
                          <a:solidFill>
                            <a:srgbClr val="FF0000"/>
                          </a:solidFill>
                        </a:rPr>
                        <a:t>社と連携することで、本プロジェクトの</a:t>
                      </a:r>
                      <a:r>
                        <a:rPr kumimoji="1" lang="en-US" altLang="ja-JP" sz="1100" dirty="0">
                          <a:solidFill>
                            <a:srgbClr val="FF0000"/>
                          </a:solidFill>
                        </a:rPr>
                        <a:t>XX</a:t>
                      </a:r>
                      <a:r>
                        <a:rPr kumimoji="1" lang="ja-JP" altLang="en-US" sz="1100" dirty="0">
                          <a:solidFill>
                            <a:srgbClr val="FF0000"/>
                          </a:solidFill>
                        </a:rPr>
                        <a:t>の改良業務も円滑に進むものと考えている。</a:t>
                      </a:r>
                    </a:p>
                  </a:txBody>
                  <a:tcPr/>
                </a:tc>
                <a:extLst>
                  <a:ext uri="{0D108BD9-81ED-4DB2-BD59-A6C34878D82A}">
                    <a16:rowId xmlns:a16="http://schemas.microsoft.com/office/drawing/2014/main" val="140498346"/>
                  </a:ext>
                </a:extLst>
              </a:tr>
            </a:tbl>
          </a:graphicData>
        </a:graphic>
      </p:graphicFrame>
      <p:sp>
        <p:nvSpPr>
          <p:cNvPr id="2" name="正方形/長方形 1">
            <a:extLst>
              <a:ext uri="{FF2B5EF4-FFF2-40B4-BE49-F238E27FC236}">
                <a16:creationId xmlns:a16="http://schemas.microsoft.com/office/drawing/2014/main" id="{170934D2-33A3-9682-85A9-E0DB7FEA4C76}"/>
              </a:ext>
            </a:extLst>
          </p:cNvPr>
          <p:cNvSpPr/>
          <p:nvPr/>
        </p:nvSpPr>
        <p:spPr bwMode="auto">
          <a:xfrm>
            <a:off x="7659232" y="186813"/>
            <a:ext cx="183084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取組の実施体制</a:t>
            </a:r>
          </a:p>
        </p:txBody>
      </p:sp>
    </p:spTree>
    <p:extLst>
      <p:ext uri="{BB962C8B-B14F-4D97-AF65-F5344CB8AC3E}">
        <p14:creationId xmlns:p14="http://schemas.microsoft.com/office/powerpoint/2010/main" val="163050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９．改良～導入実証・改良後の販売予定のスケジュール</a:t>
            </a:r>
            <a:endParaRPr kumimoji="1" lang="ja-JP" altLang="en-US" dirty="0"/>
          </a:p>
        </p:txBody>
      </p:sp>
      <p:sp>
        <p:nvSpPr>
          <p:cNvPr id="3" name="Rectangle 3">
            <a:extLst>
              <a:ext uri="{FF2B5EF4-FFF2-40B4-BE49-F238E27FC236}">
                <a16:creationId xmlns:a16="http://schemas.microsoft.com/office/drawing/2014/main" id="{AEFEB9C1-9D53-2ED7-5CBB-0F2E2BB8E947}"/>
              </a:ext>
            </a:extLst>
          </p:cNvPr>
          <p:cNvSpPr txBox="1">
            <a:spLocks noChangeArrowheads="1"/>
          </p:cNvSpPr>
          <p:nvPr/>
        </p:nvSpPr>
        <p:spPr bwMode="auto">
          <a:xfrm>
            <a:off x="406401" y="1212236"/>
            <a:ext cx="9061450" cy="86607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ロボットの改良～ロボット等の導入実証、改良後の販売予定（</a:t>
            </a:r>
            <a:r>
              <a:rPr lang="en-US" altLang="ja-JP" sz="1200" b="1" kern="0" dirty="0">
                <a:solidFill>
                  <a:schemeClr val="tx1"/>
                </a:solidFill>
              </a:rPr>
              <a:t>2026</a:t>
            </a:r>
            <a:r>
              <a:rPr lang="ja-JP" altLang="en-US" sz="1200" b="1" kern="0" dirty="0">
                <a:solidFill>
                  <a:schemeClr val="tx1"/>
                </a:solidFill>
              </a:rPr>
              <a:t>年度以降含む）に関するスケジュールを記載してください。</a:t>
            </a:r>
            <a:endParaRPr lang="en-US" altLang="ja-JP" sz="1200" b="1" kern="0" dirty="0">
              <a:solidFill>
                <a:schemeClr val="tx1"/>
              </a:solidFill>
            </a:endParaRPr>
          </a:p>
          <a:p>
            <a:pPr marL="0" indent="0" eaLnBrk="1" hangingPunct="1">
              <a:spcBef>
                <a:spcPct val="0"/>
              </a:spcBef>
              <a:buClr>
                <a:srgbClr val="5A5A5A"/>
              </a:buClr>
              <a:buSzPct val="100000"/>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なお、「４．導入実証に向けたロボットの改良」の経費支援の上限額により改良に要するスケジュールが異なる場合には、留意事項の欄に</a:t>
            </a:r>
            <a:br>
              <a:rPr lang="en-US" altLang="ja-JP" sz="1200" b="1" kern="0" dirty="0">
                <a:solidFill>
                  <a:schemeClr val="tx1"/>
                </a:solidFill>
              </a:rPr>
            </a:br>
            <a:r>
              <a:rPr lang="ja-JP" altLang="en-US" sz="1200" b="1" kern="0" dirty="0">
                <a:solidFill>
                  <a:schemeClr val="tx1"/>
                </a:solidFill>
              </a:rPr>
              <a:t>　　　それぞれの改良ケースに対応した想定スケジュールを記載してください。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sz="1200" b="1" kern="0" dirty="0">
              <a:solidFill>
                <a:schemeClr val="tx1"/>
              </a:solidFill>
            </a:endParaRPr>
          </a:p>
        </p:txBody>
      </p:sp>
      <p:graphicFrame>
        <p:nvGraphicFramePr>
          <p:cNvPr id="4" name="表 4">
            <a:extLst>
              <a:ext uri="{FF2B5EF4-FFF2-40B4-BE49-F238E27FC236}">
                <a16:creationId xmlns:a16="http://schemas.microsoft.com/office/drawing/2014/main" id="{8E7A5205-9A0E-A2FD-EFD7-20CE68ACF6D9}"/>
              </a:ext>
            </a:extLst>
          </p:cNvPr>
          <p:cNvGraphicFramePr>
            <a:graphicFrameLocks noGrp="1"/>
          </p:cNvGraphicFramePr>
          <p:nvPr>
            <p:extLst>
              <p:ext uri="{D42A27DB-BD31-4B8C-83A1-F6EECF244321}">
                <p14:modId xmlns:p14="http://schemas.microsoft.com/office/powerpoint/2010/main" val="2390103192"/>
              </p:ext>
            </p:extLst>
          </p:nvPr>
        </p:nvGraphicFramePr>
        <p:xfrm>
          <a:off x="406401" y="2019974"/>
          <a:ext cx="8686800" cy="3134530"/>
        </p:xfrm>
        <a:graphic>
          <a:graphicData uri="http://schemas.openxmlformats.org/drawingml/2006/table">
            <a:tbl>
              <a:tblPr firstRow="1">
                <a:tableStyleId>{21E4AEA4-8DFA-4A89-87EB-49C32662AFE0}</a:tableStyleId>
              </a:tblPr>
              <a:tblGrid>
                <a:gridCol w="2895600">
                  <a:extLst>
                    <a:ext uri="{9D8B030D-6E8A-4147-A177-3AD203B41FA5}">
                      <a16:colId xmlns:a16="http://schemas.microsoft.com/office/drawing/2014/main" val="1439629523"/>
                    </a:ext>
                  </a:extLst>
                </a:gridCol>
                <a:gridCol w="1638299">
                  <a:extLst>
                    <a:ext uri="{9D8B030D-6E8A-4147-A177-3AD203B41FA5}">
                      <a16:colId xmlns:a16="http://schemas.microsoft.com/office/drawing/2014/main" val="2051807880"/>
                    </a:ext>
                  </a:extLst>
                </a:gridCol>
                <a:gridCol w="4152901">
                  <a:extLst>
                    <a:ext uri="{9D8B030D-6E8A-4147-A177-3AD203B41FA5}">
                      <a16:colId xmlns:a16="http://schemas.microsoft.com/office/drawing/2014/main" val="3193398003"/>
                    </a:ext>
                  </a:extLst>
                </a:gridCol>
              </a:tblGrid>
              <a:tr h="313453">
                <a:tc>
                  <a:txBody>
                    <a:bodyPr/>
                    <a:lstStyle/>
                    <a:p>
                      <a:pPr algn="ctr"/>
                      <a:r>
                        <a:rPr kumimoji="1" lang="ja-JP" altLang="en-US" sz="1200" dirty="0"/>
                        <a:t>実施内容</a:t>
                      </a:r>
                    </a:p>
                  </a:txBody>
                  <a:tcPr/>
                </a:tc>
                <a:tc>
                  <a:txBody>
                    <a:bodyPr/>
                    <a:lstStyle/>
                    <a:p>
                      <a:pPr algn="ctr"/>
                      <a:r>
                        <a:rPr kumimoji="1" lang="ja-JP" altLang="en-US" sz="1200" dirty="0"/>
                        <a:t>時期</a:t>
                      </a:r>
                    </a:p>
                  </a:txBody>
                  <a:tcPr/>
                </a:tc>
                <a:tc>
                  <a:txBody>
                    <a:bodyPr/>
                    <a:lstStyle/>
                    <a:p>
                      <a:pPr algn="ctr"/>
                      <a:r>
                        <a:rPr kumimoji="1" lang="ja-JP" altLang="en-US" sz="1200" dirty="0"/>
                        <a:t>留意事項</a:t>
                      </a:r>
                    </a:p>
                  </a:txBody>
                  <a:tcPr/>
                </a:tc>
                <a:extLst>
                  <a:ext uri="{0D108BD9-81ED-4DB2-BD59-A6C34878D82A}">
                    <a16:rowId xmlns:a16="http://schemas.microsoft.com/office/drawing/2014/main" val="1415328427"/>
                  </a:ext>
                </a:extLst>
              </a:tr>
              <a:tr h="313453">
                <a:tc>
                  <a:txBody>
                    <a:bodyPr/>
                    <a:lstStyle/>
                    <a:p>
                      <a:endParaRPr kumimoji="1" lang="ja-JP" altLang="en-US" sz="1200" dirty="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197383653"/>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a:p>
                  </a:txBody>
                  <a:tcPr/>
                </a:tc>
                <a:extLst>
                  <a:ext uri="{0D108BD9-81ED-4DB2-BD59-A6C34878D82A}">
                    <a16:rowId xmlns:a16="http://schemas.microsoft.com/office/drawing/2014/main" val="1231357579"/>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a:p>
                  </a:txBody>
                  <a:tcPr/>
                </a:tc>
                <a:extLst>
                  <a:ext uri="{0D108BD9-81ED-4DB2-BD59-A6C34878D82A}">
                    <a16:rowId xmlns:a16="http://schemas.microsoft.com/office/drawing/2014/main" val="274179856"/>
                  </a:ext>
                </a:extLst>
              </a:tr>
              <a:tr h="313453">
                <a:tc>
                  <a:txBody>
                    <a:bodyPr/>
                    <a:lstStyle/>
                    <a:p>
                      <a:endParaRPr kumimoji="1" lang="ja-JP" altLang="en-US" sz="1200" dirty="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3780872234"/>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030670031"/>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057606144"/>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353084598"/>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1450538"/>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1422185431"/>
                  </a:ext>
                </a:extLst>
              </a:tr>
            </a:tbl>
          </a:graphicData>
        </a:graphic>
      </p:graphicFrame>
      <p:sp>
        <p:nvSpPr>
          <p:cNvPr id="5" name="Rectangle 3">
            <a:extLst>
              <a:ext uri="{FF2B5EF4-FFF2-40B4-BE49-F238E27FC236}">
                <a16:creationId xmlns:a16="http://schemas.microsoft.com/office/drawing/2014/main" id="{3A45D57F-D979-8FDC-BA79-898E6B09E19D}"/>
              </a:ext>
            </a:extLst>
          </p:cNvPr>
          <p:cNvSpPr txBox="1">
            <a:spLocks noChangeArrowheads="1"/>
          </p:cNvSpPr>
          <p:nvPr/>
        </p:nvSpPr>
        <p:spPr bwMode="auto">
          <a:xfrm>
            <a:off x="406400" y="6441626"/>
            <a:ext cx="8686801"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スケジュールには、少なくとも、①改良（</a:t>
            </a:r>
            <a:r>
              <a:rPr lang="ja-JP" altLang="en-US" sz="900" u="sng" kern="0" dirty="0">
                <a:solidFill>
                  <a:schemeClr val="tx1"/>
                </a:solidFill>
              </a:rPr>
              <a:t>再委託等で県内中小企業と連携する場合はその旨を記載</a:t>
            </a:r>
            <a:r>
              <a:rPr lang="ja-JP" altLang="en-US" sz="900" kern="0" dirty="0">
                <a:solidFill>
                  <a:schemeClr val="tx1"/>
                </a:solidFill>
              </a:rPr>
              <a:t>）、導入実証の方針に関する施設側とのすりあわせ、②改良、③施設内での事前の動作テスト（試験運用）、④施設スタッフ向けの説明会・操作研修会、⑤導入実証（の実施期間）、⑥実施報告書の提出　は記載してください。</a:t>
            </a:r>
            <a:endParaRPr lang="en-US" altLang="ja-JP" sz="900" kern="0" dirty="0">
              <a:solidFill>
                <a:schemeClr val="tx1"/>
              </a:solidFill>
            </a:endParaRPr>
          </a:p>
        </p:txBody>
      </p:sp>
      <p:sp>
        <p:nvSpPr>
          <p:cNvPr id="7" name="正方形/長方形 6">
            <a:extLst>
              <a:ext uri="{FF2B5EF4-FFF2-40B4-BE49-F238E27FC236}">
                <a16:creationId xmlns:a16="http://schemas.microsoft.com/office/drawing/2014/main" id="{33023E46-FD3C-820B-0CCF-DE64128294F3}"/>
              </a:ext>
            </a:extLst>
          </p:cNvPr>
          <p:cNvSpPr/>
          <p:nvPr/>
        </p:nvSpPr>
        <p:spPr bwMode="auto">
          <a:xfrm>
            <a:off x="7659232" y="186813"/>
            <a:ext cx="183084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取組の実施体制</a:t>
            </a:r>
          </a:p>
        </p:txBody>
      </p:sp>
    </p:spTree>
    <p:extLst>
      <p:ext uri="{BB962C8B-B14F-4D97-AF65-F5344CB8AC3E}">
        <p14:creationId xmlns:p14="http://schemas.microsoft.com/office/powerpoint/2010/main" val="85050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１０．概算経費</a:t>
            </a:r>
            <a:endParaRPr kumimoji="1" lang="ja-JP" altLang="en-US" dirty="0"/>
          </a:p>
        </p:txBody>
      </p:sp>
      <p:sp>
        <p:nvSpPr>
          <p:cNvPr id="5" name="Rectangle 3">
            <a:extLst>
              <a:ext uri="{FF2B5EF4-FFF2-40B4-BE49-F238E27FC236}">
                <a16:creationId xmlns:a16="http://schemas.microsoft.com/office/drawing/2014/main" id="{09A47558-23C3-48FB-2247-E8E0E83F5592}"/>
              </a:ext>
            </a:extLst>
          </p:cNvPr>
          <p:cNvSpPr txBox="1">
            <a:spLocks noChangeArrowheads="1"/>
          </p:cNvSpPr>
          <p:nvPr/>
        </p:nvSpPr>
        <p:spPr bwMode="auto">
          <a:xfrm>
            <a:off x="406401" y="1263036"/>
            <a:ext cx="9061450" cy="138454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ロボットの改良、ロボット等の導入実証に要する概算経費を記載してください。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募集要項「別紙２」を踏まえ、概算経費を記載してください。なお、別紙２の項目「別紙</a:t>
            </a:r>
            <a:r>
              <a:rPr lang="en-US" altLang="ja-JP" sz="1200" b="1" kern="0" dirty="0">
                <a:solidFill>
                  <a:schemeClr val="tx1"/>
                </a:solidFill>
              </a:rPr>
              <a:t>2-2</a:t>
            </a:r>
            <a:r>
              <a:rPr lang="ja-JP" altLang="en-US" sz="1200" b="1" kern="0" dirty="0">
                <a:solidFill>
                  <a:schemeClr val="tx1"/>
                </a:solidFill>
              </a:rPr>
              <a:t>」に挙げた経費以外は支援の対象とはなりません</a:t>
            </a:r>
            <a:br>
              <a:rPr lang="en-US" altLang="ja-JP" sz="1200" b="1" kern="0" dirty="0">
                <a:solidFill>
                  <a:schemeClr val="tx1"/>
                </a:solidFill>
              </a:rPr>
            </a:br>
            <a:r>
              <a:rPr lang="ja-JP" altLang="en-US" sz="1200" b="1" kern="0" dirty="0">
                <a:solidFill>
                  <a:schemeClr val="tx1"/>
                </a:solidFill>
              </a:rPr>
              <a:t>　　　のでご注意ください。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本事業の経費支援が対象とする「人件費」では、応募者側の人件費単価ではなく、健保等級単価に基づく時間単価を適用し算出します。</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経費支援の上限額（税込</a:t>
            </a:r>
            <a:r>
              <a:rPr lang="en-US" altLang="ja-JP" sz="1200" b="1" kern="0" dirty="0">
                <a:solidFill>
                  <a:schemeClr val="tx1"/>
                </a:solidFill>
              </a:rPr>
              <a:t>500</a:t>
            </a:r>
            <a:r>
              <a:rPr lang="ja-JP" altLang="en-US" sz="1200" b="1" kern="0" dirty="0">
                <a:solidFill>
                  <a:schemeClr val="tx1"/>
                </a:solidFill>
              </a:rPr>
              <a:t>万円）を超えた部分は応募者の負担となります。なお、上限額を超過し、施設課題の解決に資するより良いご</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提案を頂くことに問題はございません。</a:t>
            </a:r>
            <a:endParaRPr lang="en-US" altLang="ja-JP" sz="1200" b="1" kern="0" dirty="0">
              <a:solidFill>
                <a:schemeClr val="tx1"/>
              </a:solidFill>
            </a:endParaRPr>
          </a:p>
        </p:txBody>
      </p:sp>
      <p:sp>
        <p:nvSpPr>
          <p:cNvPr id="3" name="正方形/長方形 2">
            <a:extLst>
              <a:ext uri="{FF2B5EF4-FFF2-40B4-BE49-F238E27FC236}">
                <a16:creationId xmlns:a16="http://schemas.microsoft.com/office/drawing/2014/main" id="{C39A4D0F-B559-3811-C10E-C7217990BD1B}"/>
              </a:ext>
            </a:extLst>
          </p:cNvPr>
          <p:cNvSpPr/>
          <p:nvPr/>
        </p:nvSpPr>
        <p:spPr bwMode="auto">
          <a:xfrm>
            <a:off x="6803924" y="186813"/>
            <a:ext cx="26861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kumimoji="1" lang="en-US" altLang="ja-JP" sz="1000" b="0" i="0" u="none" strike="noStrike" cap="none" normalizeH="0" baseline="0" dirty="0">
                <a:ln>
                  <a:noFill/>
                </a:ln>
                <a:solidFill>
                  <a:srgbClr val="000000"/>
                </a:solidFill>
                <a:effectLst/>
                <a:latin typeface="Arial" charset="0"/>
                <a:ea typeface="ＭＳ Ｐゴシック" charset="-128"/>
              </a:rPr>
              <a:t>2.</a:t>
            </a:r>
            <a:r>
              <a:rPr kumimoji="1" lang="ja-JP" altLang="en-US" sz="1000" b="0" i="0" u="none" strike="noStrike" cap="none" normalizeH="0" baseline="0" dirty="0">
                <a:ln>
                  <a:noFill/>
                </a:ln>
                <a:solidFill>
                  <a:srgbClr val="000000"/>
                </a:solidFill>
                <a:effectLst/>
                <a:latin typeface="Arial" charset="0"/>
                <a:ea typeface="ＭＳ Ｐゴシック" charset="-128"/>
              </a:rPr>
              <a:t>取組の実施体制</a:t>
            </a:r>
          </a:p>
        </p:txBody>
      </p:sp>
      <p:graphicFrame>
        <p:nvGraphicFramePr>
          <p:cNvPr id="6" name="表 5">
            <a:extLst>
              <a:ext uri="{FF2B5EF4-FFF2-40B4-BE49-F238E27FC236}">
                <a16:creationId xmlns:a16="http://schemas.microsoft.com/office/drawing/2014/main" id="{63D4F6E1-74C2-D15F-5C14-08BB473BE1F2}"/>
              </a:ext>
            </a:extLst>
          </p:cNvPr>
          <p:cNvGraphicFramePr>
            <a:graphicFrameLocks noGrp="1"/>
          </p:cNvGraphicFramePr>
          <p:nvPr/>
        </p:nvGraphicFramePr>
        <p:xfrm>
          <a:off x="1012372" y="3425808"/>
          <a:ext cx="7580085" cy="2387236"/>
        </p:xfrm>
        <a:graphic>
          <a:graphicData uri="http://schemas.openxmlformats.org/drawingml/2006/table">
            <a:tbl>
              <a:tblPr firstCol="1">
                <a:tableStyleId>{93296810-A885-4BE3-A3E7-6D5BEEA58F35}</a:tableStyleId>
              </a:tblPr>
              <a:tblGrid>
                <a:gridCol w="3487057">
                  <a:extLst>
                    <a:ext uri="{9D8B030D-6E8A-4147-A177-3AD203B41FA5}">
                      <a16:colId xmlns:a16="http://schemas.microsoft.com/office/drawing/2014/main" val="215551646"/>
                    </a:ext>
                  </a:extLst>
                </a:gridCol>
                <a:gridCol w="3048000">
                  <a:extLst>
                    <a:ext uri="{9D8B030D-6E8A-4147-A177-3AD203B41FA5}">
                      <a16:colId xmlns:a16="http://schemas.microsoft.com/office/drawing/2014/main" val="3082257446"/>
                    </a:ext>
                  </a:extLst>
                </a:gridCol>
                <a:gridCol w="1045028">
                  <a:extLst>
                    <a:ext uri="{9D8B030D-6E8A-4147-A177-3AD203B41FA5}">
                      <a16:colId xmlns:a16="http://schemas.microsoft.com/office/drawing/2014/main" val="442277258"/>
                    </a:ext>
                  </a:extLst>
                </a:gridCol>
              </a:tblGrid>
              <a:tr h="596809">
                <a:tc>
                  <a:txBody>
                    <a:bodyPr/>
                    <a:lstStyle/>
                    <a:p>
                      <a:r>
                        <a:rPr kumimoji="1" lang="ja-JP" altLang="en-US" sz="1200" dirty="0"/>
                        <a:t>ロボットの改良に要する経費（税込）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万円</a:t>
                      </a:r>
                    </a:p>
                  </a:txBody>
                  <a:tcPr anchor="ctr"/>
                </a:tc>
                <a:extLst>
                  <a:ext uri="{0D108BD9-81ED-4DB2-BD59-A6C34878D82A}">
                    <a16:rowId xmlns:a16="http://schemas.microsoft.com/office/drawing/2014/main" val="88087248"/>
                  </a:ext>
                </a:extLst>
              </a:tr>
              <a:tr h="596809">
                <a:tc>
                  <a:txBody>
                    <a:bodyPr/>
                    <a:lstStyle/>
                    <a:p>
                      <a:r>
                        <a:rPr kumimoji="1" lang="ja-JP" altLang="en-US" sz="1200" dirty="0"/>
                        <a:t>ロボット等の導入実証に要する経費（税込）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4091238644"/>
                  </a:ext>
                </a:extLst>
              </a:tr>
              <a:tr h="596809">
                <a:tc>
                  <a:txBody>
                    <a:bodyPr/>
                    <a:lstStyle/>
                    <a:p>
                      <a:r>
                        <a:rPr kumimoji="1" lang="ja-JP" altLang="en-US" sz="1200" dirty="0"/>
                        <a:t>総額（税込）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96102351"/>
                  </a:ext>
                </a:extLst>
              </a:tr>
              <a:tr h="596809">
                <a:tc>
                  <a:txBody>
                    <a:bodyPr/>
                    <a:lstStyle/>
                    <a:p>
                      <a:r>
                        <a:rPr kumimoji="1" lang="ja-JP" altLang="en-US" sz="1200" dirty="0"/>
                        <a:t>経費支援を除く応募者の自己負担額</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2038813408"/>
                  </a:ext>
                </a:extLst>
              </a:tr>
            </a:tbl>
          </a:graphicData>
        </a:graphic>
      </p:graphicFrame>
    </p:spTree>
    <p:extLst>
      <p:ext uri="{BB962C8B-B14F-4D97-AF65-F5344CB8AC3E}">
        <p14:creationId xmlns:p14="http://schemas.microsoft.com/office/powerpoint/2010/main" val="902219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１．応募者の概要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2829952001"/>
              </p:ext>
            </p:extLst>
          </p:nvPr>
        </p:nvGraphicFramePr>
        <p:xfrm>
          <a:off x="406400" y="2490046"/>
          <a:ext cx="8694058" cy="384048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1110996">
                  <a:extLst>
                    <a:ext uri="{9D8B030D-6E8A-4147-A177-3AD203B41FA5}">
                      <a16:colId xmlns:a16="http://schemas.microsoft.com/office/drawing/2014/main" val="2585763277"/>
                    </a:ext>
                  </a:extLst>
                </a:gridCol>
                <a:gridCol w="5284362">
                  <a:extLst>
                    <a:ext uri="{9D8B030D-6E8A-4147-A177-3AD203B41FA5}">
                      <a16:colId xmlns:a16="http://schemas.microsoft.com/office/drawing/2014/main" val="59238129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endParaRPr kumimoji="1" lang="ja-JP" altLang="en-US" sz="1200"/>
                    </a:p>
                  </a:txBody>
                  <a:tcPr/>
                </a:tc>
                <a:tc hMerge="1">
                  <a:txBody>
                    <a:bodyPr/>
                    <a:lstStyle/>
                    <a:p>
                      <a:endParaRPr kumimoji="1" lang="ja-JP" altLang="en-US"/>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gridSpan="2">
                  <a:txBody>
                    <a:bodyPr/>
                    <a:lstStyle/>
                    <a:p>
                      <a:r>
                        <a:rPr kumimoji="1" lang="ja-JP" altLang="en-US" sz="1200" dirty="0"/>
                        <a:t>〒</a:t>
                      </a:r>
                    </a:p>
                  </a:txBody>
                  <a:tcPr/>
                </a:tc>
                <a:tc hMerge="1">
                  <a:txBody>
                    <a:bodyPr/>
                    <a:lstStyle/>
                    <a:p>
                      <a:endParaRPr kumimoji="1" lang="ja-JP" altLang="en-US"/>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r>
                        <a:rPr kumimoji="1" lang="ja-JP" altLang="en-US" sz="1200" dirty="0"/>
                        <a:t>　　　　　　　　　　　　　万円</a:t>
                      </a:r>
                    </a:p>
                  </a:txBody>
                  <a:tcPr/>
                </a:tc>
                <a:tc hMerge="1">
                  <a:txBody>
                    <a:bodyPr/>
                    <a:lstStyle/>
                    <a:p>
                      <a:endParaRPr kumimoji="1" lang="ja-JP" altLang="en-US"/>
                    </a:p>
                  </a:txBody>
                  <a:tcPr/>
                </a:tc>
                <a:extLst>
                  <a:ext uri="{0D108BD9-81ED-4DB2-BD59-A6C34878D82A}">
                    <a16:rowId xmlns:a16="http://schemas.microsoft.com/office/drawing/2014/main" val="3218308166"/>
                  </a:ext>
                </a:extLst>
              </a:tr>
              <a:tr h="153106">
                <a:tc gridSpan="2">
                  <a:txBody>
                    <a:bodyPr/>
                    <a:lstStyle/>
                    <a:p>
                      <a:r>
                        <a:rPr kumimoji="1" lang="ja-JP" altLang="en-US" sz="1200" dirty="0"/>
                        <a:t>会社全体の従業員数</a:t>
                      </a:r>
                    </a:p>
                  </a:txBody>
                  <a:tcPr/>
                </a:tc>
                <a:tc hMerge="1">
                  <a:txBody>
                    <a:bodyPr/>
                    <a:lstStyle/>
                    <a:p>
                      <a:endParaRPr kumimoji="1" lang="ja-JP" altLang="en-US"/>
                    </a:p>
                  </a:txBody>
                  <a:tcPr/>
                </a:tc>
                <a:tc gridSpan="2">
                  <a:txBody>
                    <a:bodyPr/>
                    <a:lstStyle/>
                    <a:p>
                      <a:r>
                        <a:rPr kumimoji="1" lang="ja-JP" altLang="en-US" sz="1200" dirty="0"/>
                        <a:t>　　　　　　　　　　　　　名</a:t>
                      </a:r>
                    </a:p>
                  </a:txBody>
                  <a:tcPr/>
                </a:tc>
                <a:tc hMerge="1">
                  <a:txBody>
                    <a:bodyPr/>
                    <a:lstStyle/>
                    <a:p>
                      <a:endParaRPr kumimoji="1" lang="ja-JP" altLang="en-US"/>
                    </a:p>
                  </a:txBody>
                  <a:tcPr/>
                </a:tc>
                <a:extLst>
                  <a:ext uri="{0D108BD9-81ED-4DB2-BD59-A6C34878D82A}">
                    <a16:rowId xmlns:a16="http://schemas.microsoft.com/office/drawing/2014/main" val="4107134583"/>
                  </a:ext>
                </a:extLst>
              </a:tr>
              <a:tr h="153106">
                <a:tc gridSpan="2">
                  <a:txBody>
                    <a:bodyPr/>
                    <a:lstStyle/>
                    <a:p>
                      <a:r>
                        <a:rPr kumimoji="1" lang="ja-JP" altLang="en-US" sz="1200" dirty="0"/>
                        <a:t>神奈川県内の事務所・事業所</a:t>
                      </a:r>
                    </a:p>
                  </a:txBody>
                  <a:tcPr/>
                </a:tc>
                <a:tc hMerge="1">
                  <a:txBody>
                    <a:bodyPr/>
                    <a:lstStyle/>
                    <a:p>
                      <a:endParaRPr kumimoji="1" lang="ja-JP" altLang="en-US"/>
                    </a:p>
                  </a:txBody>
                  <a:tcPr/>
                </a:tc>
                <a:tc>
                  <a:txBody>
                    <a:bodyPr/>
                    <a:lstStyle/>
                    <a:p>
                      <a:r>
                        <a:rPr kumimoji="1" lang="ja-JP" altLang="en-US" sz="1200" dirty="0"/>
                        <a:t>　有　・　無　　　</a:t>
                      </a:r>
                    </a:p>
                  </a:txBody>
                  <a:tcPr/>
                </a:tc>
                <a:tc>
                  <a:txBody>
                    <a:bodyPr/>
                    <a:lstStyle/>
                    <a:p>
                      <a:r>
                        <a:rPr kumimoji="1" lang="ja-JP" altLang="en-US" sz="900" dirty="0"/>
                        <a:t>（有の場合）住所</a:t>
                      </a:r>
                      <a:r>
                        <a:rPr kumimoji="1" lang="ja-JP" altLang="en-US" sz="1200" dirty="0"/>
                        <a:t>：</a:t>
                      </a:r>
                    </a:p>
                  </a:txBody>
                  <a:tcPr/>
                </a:tc>
                <a:extLst>
                  <a:ext uri="{0D108BD9-81ED-4DB2-BD59-A6C34878D82A}">
                    <a16:rowId xmlns:a16="http://schemas.microsoft.com/office/drawing/2014/main" val="557843539"/>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gridSpan="2">
                  <a:txBody>
                    <a:bodyPr/>
                    <a:lstStyle/>
                    <a:p>
                      <a:endParaRPr kumimoji="1" lang="ja-JP" altLang="en-US" sz="1200" dirty="0"/>
                    </a:p>
                  </a:txBody>
                  <a:tcPr/>
                </a:tc>
                <a:tc hMerge="1">
                  <a:txBody>
                    <a:bodyPr/>
                    <a:lstStyle/>
                    <a:p>
                      <a:endParaRPr kumimoji="1" lang="ja-JP" altLang="en-US"/>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01648" y="6429325"/>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複数の事業者等が共同で応募する場合、本スライドには本事業の業務を統括する法人のみを記載し、それ以外の法人の概要は「実施体制」のスライドに記載してください。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法人の種類により記載が難しい項目については、空欄のまま提出してください。</a:t>
            </a:r>
            <a:endParaRPr lang="en-US" altLang="ja-JP" sz="90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763973147"/>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募集要項３（１）の応募資格のすべての要件を満たしています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２．ロボット等の導入実証を提案する対象施設</a:t>
            </a:r>
          </a:p>
        </p:txBody>
      </p:sp>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18521" y="5749292"/>
            <a:ext cx="851534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複数の施設、複数の募集テーマに対し、提案を行うことも可能です。</a:t>
            </a:r>
            <a:br>
              <a:rPr lang="en-US" altLang="ja-JP" sz="900" kern="0" dirty="0">
                <a:solidFill>
                  <a:schemeClr val="tx1"/>
                </a:solidFill>
              </a:rPr>
            </a:br>
            <a:r>
              <a:rPr lang="ja-JP" altLang="en-US" sz="900" kern="0" dirty="0">
                <a:solidFill>
                  <a:schemeClr val="tx1"/>
                </a:solidFill>
              </a:rPr>
              <a:t>なお、複数の施設、複数の募集テーマに対し提案をされる際には、それぞれに対し応募申請書を作成・提出してください。</a:t>
            </a:r>
            <a:endParaRPr lang="en-US" altLang="ja-JP" sz="900" kern="0" dirty="0">
              <a:solidFill>
                <a:schemeClr val="tx1"/>
              </a:solidFill>
            </a:endParaRPr>
          </a:p>
        </p:txBody>
      </p:sp>
      <p:sp>
        <p:nvSpPr>
          <p:cNvPr id="4" name="Rectangle 3">
            <a:extLst>
              <a:ext uri="{FF2B5EF4-FFF2-40B4-BE49-F238E27FC236}">
                <a16:creationId xmlns:a16="http://schemas.microsoft.com/office/drawing/2014/main" id="{E79830C3-D5BB-4CC4-9A2A-67A9DC3CF85B}"/>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選定施設（３施設）のうち、貴団体がロボット等の導入実証を提案する施設、募集テーマに「○」をつけてください。</a:t>
            </a:r>
            <a:endParaRPr lang="en-US" altLang="ja-JP" sz="1200" b="1" kern="0" dirty="0">
              <a:solidFill>
                <a:schemeClr val="tx1"/>
              </a:solidFill>
            </a:endParaRPr>
          </a:p>
        </p:txBody>
      </p:sp>
      <p:graphicFrame>
        <p:nvGraphicFramePr>
          <p:cNvPr id="5" name="表 6">
            <a:extLst>
              <a:ext uri="{FF2B5EF4-FFF2-40B4-BE49-F238E27FC236}">
                <a16:creationId xmlns:a16="http://schemas.microsoft.com/office/drawing/2014/main" id="{593F549B-350C-AE7D-E026-759EC7DD5E51}"/>
              </a:ext>
            </a:extLst>
          </p:cNvPr>
          <p:cNvGraphicFramePr>
            <a:graphicFrameLocks noGrp="1"/>
          </p:cNvGraphicFramePr>
          <p:nvPr>
            <p:extLst>
              <p:ext uri="{D42A27DB-BD31-4B8C-83A1-F6EECF244321}">
                <p14:modId xmlns:p14="http://schemas.microsoft.com/office/powerpoint/2010/main" val="2173458479"/>
              </p:ext>
            </p:extLst>
          </p:nvPr>
        </p:nvGraphicFramePr>
        <p:xfrm>
          <a:off x="406401" y="1609968"/>
          <a:ext cx="9061450" cy="1937307"/>
        </p:xfrm>
        <a:graphic>
          <a:graphicData uri="http://schemas.openxmlformats.org/drawingml/2006/table">
            <a:tbl>
              <a:tblPr firstRow="1">
                <a:tableStyleId>{21E4AEA4-8DFA-4A89-87EB-49C32662AFE0}</a:tableStyleId>
              </a:tblPr>
              <a:tblGrid>
                <a:gridCol w="948627">
                  <a:extLst>
                    <a:ext uri="{9D8B030D-6E8A-4147-A177-3AD203B41FA5}">
                      <a16:colId xmlns:a16="http://schemas.microsoft.com/office/drawing/2014/main" val="3837662803"/>
                    </a:ext>
                  </a:extLst>
                </a:gridCol>
                <a:gridCol w="2466345">
                  <a:extLst>
                    <a:ext uri="{9D8B030D-6E8A-4147-A177-3AD203B41FA5}">
                      <a16:colId xmlns:a16="http://schemas.microsoft.com/office/drawing/2014/main" val="3674643208"/>
                    </a:ext>
                  </a:extLst>
                </a:gridCol>
                <a:gridCol w="5646478">
                  <a:extLst>
                    <a:ext uri="{9D8B030D-6E8A-4147-A177-3AD203B41FA5}">
                      <a16:colId xmlns:a16="http://schemas.microsoft.com/office/drawing/2014/main" val="3799341126"/>
                    </a:ext>
                  </a:extLst>
                </a:gridCol>
              </a:tblGrid>
              <a:tr h="171698">
                <a:tc>
                  <a:txBody>
                    <a:bodyPr/>
                    <a:lstStyle/>
                    <a:p>
                      <a:pPr algn="ctr"/>
                      <a:r>
                        <a:rPr kumimoji="1" lang="ja-JP" altLang="en-US" sz="1200" dirty="0"/>
                        <a:t>チェック欄</a:t>
                      </a:r>
                    </a:p>
                  </a:txBody>
                  <a:tcPr/>
                </a:tc>
                <a:tc>
                  <a:txBody>
                    <a:bodyPr/>
                    <a:lstStyle/>
                    <a:p>
                      <a:pPr algn="ctr"/>
                      <a:r>
                        <a:rPr kumimoji="1" lang="ja-JP" altLang="en-US" sz="1200" dirty="0"/>
                        <a:t>施設名</a:t>
                      </a:r>
                    </a:p>
                  </a:txBody>
                  <a:tcPr/>
                </a:tc>
                <a:tc>
                  <a:txBody>
                    <a:bodyPr/>
                    <a:lstStyle/>
                    <a:p>
                      <a:pPr algn="ctr"/>
                      <a:r>
                        <a:rPr kumimoji="1" lang="ja-JP" altLang="en-US" sz="1200" dirty="0"/>
                        <a:t>募集テーマ</a:t>
                      </a:r>
                    </a:p>
                  </a:txBody>
                  <a:tcPr/>
                </a:tc>
                <a:extLst>
                  <a:ext uri="{0D108BD9-81ED-4DB2-BD59-A6C34878D82A}">
                    <a16:rowId xmlns:a16="http://schemas.microsoft.com/office/drawing/2014/main" val="2415846636"/>
                  </a:ext>
                </a:extLst>
              </a:tr>
              <a:tr h="554329">
                <a:tc>
                  <a:txBody>
                    <a:bodyPr/>
                    <a:lstStyle/>
                    <a:p>
                      <a:pPr algn="ctr"/>
                      <a:endParaRPr kumimoji="1" lang="ja-JP" altLang="en-US" sz="1200" dirty="0"/>
                    </a:p>
                  </a:txBody>
                  <a:tcPr>
                    <a:solidFill>
                      <a:schemeClr val="accent1">
                        <a:lumMod val="60000"/>
                        <a:lumOff val="40000"/>
                      </a:schemeClr>
                    </a:solidFill>
                  </a:tcPr>
                </a:tc>
                <a:tc>
                  <a:txBody>
                    <a:bodyPr/>
                    <a:lstStyle/>
                    <a:p>
                      <a:pPr marR="68580" algn="l"/>
                      <a:r>
                        <a:rPr lang="en-US" altLang="ja-JP" sz="1100" kern="100" dirty="0" err="1">
                          <a:effectLst/>
                          <a:latin typeface="+mn-ea"/>
                          <a:ea typeface="+mn-ea"/>
                          <a:cs typeface="Times New Roman" panose="02020603050405020304" pitchFamily="18" charset="0"/>
                        </a:rPr>
                        <a:t>Uvance</a:t>
                      </a:r>
                      <a:r>
                        <a:rPr lang="ja-JP" altLang="en-US" sz="1100" kern="100" dirty="0">
                          <a:effectLst/>
                          <a:latin typeface="+mn-ea"/>
                          <a:ea typeface="+mn-ea"/>
                          <a:cs typeface="Times New Roman" panose="02020603050405020304" pitchFamily="18" charset="0"/>
                        </a:rPr>
                        <a:t>とどろきスタジアム</a:t>
                      </a:r>
                      <a:endParaRPr lang="en-US" altLang="ja-JP" sz="1100" kern="100" dirty="0">
                        <a:effectLst/>
                        <a:latin typeface="+mn-ea"/>
                        <a:ea typeface="+mn-ea"/>
                        <a:cs typeface="Times New Roman" panose="02020603050405020304" pitchFamily="18" charset="0"/>
                      </a:endParaRPr>
                    </a:p>
                    <a:p>
                      <a:pPr marR="68580" algn="l"/>
                      <a:r>
                        <a:rPr lang="en-US" altLang="ja-JP" sz="1100" kern="100" dirty="0">
                          <a:effectLst/>
                          <a:latin typeface="+mn-ea"/>
                          <a:ea typeface="+mn-ea"/>
                          <a:cs typeface="Times New Roman" panose="02020603050405020304" pitchFamily="18" charset="0"/>
                        </a:rPr>
                        <a:t>by Fujitsu</a:t>
                      </a:r>
                      <a:r>
                        <a:rPr lang="ja-JP" altLang="en-US" sz="1100" kern="100" dirty="0">
                          <a:effectLst/>
                          <a:latin typeface="+mn-ea"/>
                          <a:ea typeface="+mn-ea"/>
                          <a:cs typeface="Times New Roman" panose="02020603050405020304" pitchFamily="18" charset="0"/>
                        </a:rPr>
                        <a:t>（等々力陸上競技場） </a:t>
                      </a:r>
                      <a:endParaRPr lang="ja-JP" sz="1100" kern="100" dirty="0">
                        <a:effectLst/>
                        <a:latin typeface="+mn-ea"/>
                        <a:ea typeface="+mn-ea"/>
                        <a:cs typeface="Times New Roman" panose="02020603050405020304" pitchFamily="18" charset="0"/>
                      </a:endParaRPr>
                    </a:p>
                  </a:txBody>
                  <a:tcPr marL="36195" marR="36195" marT="0" marB="0" anchor="ctr"/>
                </a:tc>
                <a:tc>
                  <a:txBody>
                    <a:bodyPr/>
                    <a:lstStyle/>
                    <a:p>
                      <a:pPr marL="171450" indent="-171450">
                        <a:buFont typeface="Arial" panose="020B0604020202020204" pitchFamily="34" charset="0"/>
                        <a:buChar char="•"/>
                      </a:pPr>
                      <a:r>
                        <a:rPr kumimoji="1" lang="ja-JP" altLang="en-US" sz="1100" u="none" dirty="0">
                          <a:latin typeface="+mn-ea"/>
                          <a:ea typeface="+mn-ea"/>
                        </a:rPr>
                        <a:t>鳥糞被害への対策による観客が安心して観戦できる環境づくりの実現</a:t>
                      </a:r>
                    </a:p>
                  </a:txBody>
                  <a:tcPr anchor="ctr"/>
                </a:tc>
                <a:extLst>
                  <a:ext uri="{0D108BD9-81ED-4DB2-BD59-A6C34878D82A}">
                    <a16:rowId xmlns:a16="http://schemas.microsoft.com/office/drawing/2014/main" val="3984243760"/>
                  </a:ext>
                </a:extLst>
              </a:tr>
              <a:tr h="554329">
                <a:tc>
                  <a:txBody>
                    <a:bodyPr/>
                    <a:lstStyle/>
                    <a:p>
                      <a:pPr algn="ctr"/>
                      <a:endParaRPr kumimoji="1" lang="ja-JP" altLang="en-US" sz="1200" dirty="0"/>
                    </a:p>
                  </a:txBody>
                  <a:tcPr>
                    <a:solidFill>
                      <a:schemeClr val="accent1">
                        <a:lumMod val="60000"/>
                        <a:lumOff val="40000"/>
                      </a:schemeClr>
                    </a:solidFill>
                  </a:tcPr>
                </a:tc>
                <a:tc>
                  <a:txBody>
                    <a:bodyPr/>
                    <a:lstStyle/>
                    <a:p>
                      <a:pPr marR="68580" algn="l"/>
                      <a:r>
                        <a:rPr lang="ja-JP" altLang="en-US" sz="1100" kern="100" dirty="0">
                          <a:effectLst/>
                          <a:latin typeface="+mn-ea"/>
                          <a:ea typeface="+mn-ea"/>
                          <a:cs typeface="Times New Roman" panose="02020603050405020304" pitchFamily="18" charset="0"/>
                        </a:rPr>
                        <a:t>児童発達支援・放課後等デイサービス</a:t>
                      </a:r>
                      <a:endParaRPr lang="en-US" altLang="ja-JP" sz="1100" kern="100" dirty="0">
                        <a:effectLst/>
                        <a:latin typeface="+mn-ea"/>
                        <a:ea typeface="+mn-ea"/>
                        <a:cs typeface="Times New Roman" panose="02020603050405020304" pitchFamily="18" charset="0"/>
                      </a:endParaRPr>
                    </a:p>
                    <a:p>
                      <a:pPr marR="68580" algn="l"/>
                      <a:r>
                        <a:rPr lang="ja-JP" altLang="en-US" sz="1100" kern="100" dirty="0">
                          <a:effectLst/>
                          <a:latin typeface="+mn-ea"/>
                          <a:ea typeface="+mn-ea"/>
                          <a:cs typeface="Times New Roman" panose="02020603050405020304" pitchFamily="18" charset="0"/>
                        </a:rPr>
                        <a:t>・相談支援窓口 </a:t>
                      </a:r>
                      <a:r>
                        <a:rPr lang="en-US" altLang="ja-JP" sz="1100" kern="100" dirty="0">
                          <a:effectLst/>
                          <a:latin typeface="+mn-ea"/>
                          <a:ea typeface="+mn-ea"/>
                          <a:cs typeface="Times New Roman" panose="02020603050405020304" pitchFamily="18" charset="0"/>
                        </a:rPr>
                        <a:t>Thank you </a:t>
                      </a:r>
                      <a:endParaRPr lang="ja-JP" sz="1100" kern="100" dirty="0">
                        <a:effectLst/>
                        <a:latin typeface="+mn-ea"/>
                        <a:ea typeface="+mn-ea"/>
                        <a:cs typeface="Times New Roman" panose="02020603050405020304" pitchFamily="18" charset="0"/>
                      </a:endParaRPr>
                    </a:p>
                  </a:txBody>
                  <a:tcPr marL="36195" marR="36195" marT="0" marB="0" anchor="ctr"/>
                </a:tc>
                <a:tc>
                  <a:txBody>
                    <a:bodyPr/>
                    <a:lstStyle/>
                    <a:p>
                      <a:pPr marL="171450" indent="-171450">
                        <a:buFont typeface="Arial" panose="020B0604020202020204" pitchFamily="34" charset="0"/>
                        <a:buChar char="•"/>
                      </a:pPr>
                      <a:r>
                        <a:rPr kumimoji="1" lang="ja-JP" altLang="en-US" sz="1100" u="none" dirty="0">
                          <a:latin typeface="+mn-ea"/>
                          <a:ea typeface="+mn-ea"/>
                        </a:rPr>
                        <a:t>施設に通う児童への福祉サービスの向上や、職員の業務効率化の実現</a:t>
                      </a:r>
                    </a:p>
                  </a:txBody>
                  <a:tcPr anchor="ctr"/>
                </a:tc>
                <a:extLst>
                  <a:ext uri="{0D108BD9-81ED-4DB2-BD59-A6C34878D82A}">
                    <a16:rowId xmlns:a16="http://schemas.microsoft.com/office/drawing/2014/main" val="2677728743"/>
                  </a:ext>
                </a:extLst>
              </a:tr>
              <a:tr h="554329">
                <a:tc>
                  <a:txBody>
                    <a:bodyPr/>
                    <a:lstStyle/>
                    <a:p>
                      <a:pPr algn="ctr"/>
                      <a:endParaRPr kumimoji="1" lang="ja-JP" altLang="en-US" sz="1200" dirty="0"/>
                    </a:p>
                  </a:txBody>
                  <a:tcPr>
                    <a:solidFill>
                      <a:schemeClr val="accent1">
                        <a:lumMod val="60000"/>
                        <a:lumOff val="40000"/>
                      </a:schemeClr>
                    </a:solidFill>
                  </a:tcPr>
                </a:tc>
                <a:tc>
                  <a:txBody>
                    <a:bodyPr/>
                    <a:lstStyle/>
                    <a:p>
                      <a:pPr marR="68580" algn="l"/>
                      <a:r>
                        <a:rPr lang="ja-JP" altLang="en-US" sz="1100" kern="100" dirty="0">
                          <a:effectLst/>
                          <a:latin typeface="+mn-ea"/>
                          <a:ea typeface="+mn-ea"/>
                          <a:cs typeface="Times New Roman" panose="02020603050405020304" pitchFamily="18" charset="0"/>
                        </a:rPr>
                        <a:t>サープラ横浜あそびタウン </a:t>
                      </a:r>
                      <a:endParaRPr lang="ja-JP" sz="1100" kern="100" dirty="0">
                        <a:effectLst/>
                        <a:latin typeface="+mn-ea"/>
                        <a:ea typeface="+mn-ea"/>
                        <a:cs typeface="Times New Roman" panose="02020603050405020304" pitchFamily="18" charset="0"/>
                      </a:endParaRPr>
                    </a:p>
                  </a:txBody>
                  <a:tcPr marL="36195" marR="36195" marT="0" marB="0" anchor="ctr"/>
                </a:tc>
                <a:tc>
                  <a:txBody>
                    <a:bodyPr/>
                    <a:lstStyle/>
                    <a:p>
                      <a:pPr marL="171450" indent="-171450">
                        <a:buFont typeface="Arial" panose="020B0604020202020204" pitchFamily="34" charset="0"/>
                        <a:buChar char="•"/>
                      </a:pPr>
                      <a:r>
                        <a:rPr kumimoji="1" lang="ja-JP" altLang="en-US" sz="1100" u="none" dirty="0">
                          <a:latin typeface="+mn-ea"/>
                          <a:ea typeface="+mn-ea"/>
                        </a:rPr>
                        <a:t>効率的な店内物流業務の実施とエンターテインメント性を加えた搬送ロボットの運用</a:t>
                      </a:r>
                    </a:p>
                  </a:txBody>
                  <a:tcPr anchor="ctr"/>
                </a:tc>
                <a:extLst>
                  <a:ext uri="{0D108BD9-81ED-4DB2-BD59-A6C34878D82A}">
                    <a16:rowId xmlns:a16="http://schemas.microsoft.com/office/drawing/2014/main" val="4078896815"/>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kumimoji="1" lang="ja-JP" altLang="en-US" dirty="0"/>
              <a:t>３．導入実証に用いるロボットの概要（１）</a:t>
            </a:r>
          </a:p>
        </p:txBody>
      </p:sp>
      <p:graphicFrame>
        <p:nvGraphicFramePr>
          <p:cNvPr id="3" name="表 4">
            <a:extLst>
              <a:ext uri="{FF2B5EF4-FFF2-40B4-BE49-F238E27FC236}">
                <a16:creationId xmlns:a16="http://schemas.microsoft.com/office/drawing/2014/main" id="{441BCB39-BC3B-0966-E940-1113C3B18B66}"/>
              </a:ext>
            </a:extLst>
          </p:cNvPr>
          <p:cNvGraphicFramePr>
            <a:graphicFrameLocks noGrp="1"/>
          </p:cNvGraphicFramePr>
          <p:nvPr>
            <p:extLst>
              <p:ext uri="{D42A27DB-BD31-4B8C-83A1-F6EECF244321}">
                <p14:modId xmlns:p14="http://schemas.microsoft.com/office/powerpoint/2010/main" val="1104657102"/>
              </p:ext>
            </p:extLst>
          </p:nvPr>
        </p:nvGraphicFramePr>
        <p:xfrm>
          <a:off x="377372" y="1258510"/>
          <a:ext cx="9055001" cy="4900988"/>
        </p:xfrm>
        <a:graphic>
          <a:graphicData uri="http://schemas.openxmlformats.org/drawingml/2006/table">
            <a:tbl>
              <a:tblPr firstCol="1">
                <a:tableStyleId>{21E4AEA4-8DFA-4A89-87EB-49C32662AFE0}</a:tableStyleId>
              </a:tblPr>
              <a:tblGrid>
                <a:gridCol w="774700">
                  <a:extLst>
                    <a:ext uri="{9D8B030D-6E8A-4147-A177-3AD203B41FA5}">
                      <a16:colId xmlns:a16="http://schemas.microsoft.com/office/drawing/2014/main" val="1714642985"/>
                    </a:ext>
                  </a:extLst>
                </a:gridCol>
                <a:gridCol w="1663700">
                  <a:extLst>
                    <a:ext uri="{9D8B030D-6E8A-4147-A177-3AD203B41FA5}">
                      <a16:colId xmlns:a16="http://schemas.microsoft.com/office/drawing/2014/main" val="1956868378"/>
                    </a:ext>
                  </a:extLst>
                </a:gridCol>
                <a:gridCol w="469900">
                  <a:extLst>
                    <a:ext uri="{9D8B030D-6E8A-4147-A177-3AD203B41FA5}">
                      <a16:colId xmlns:a16="http://schemas.microsoft.com/office/drawing/2014/main" val="2585763277"/>
                    </a:ext>
                  </a:extLst>
                </a:gridCol>
                <a:gridCol w="232228">
                  <a:extLst>
                    <a:ext uri="{9D8B030D-6E8A-4147-A177-3AD203B41FA5}">
                      <a16:colId xmlns:a16="http://schemas.microsoft.com/office/drawing/2014/main" val="2210843406"/>
                    </a:ext>
                  </a:extLst>
                </a:gridCol>
                <a:gridCol w="377372">
                  <a:extLst>
                    <a:ext uri="{9D8B030D-6E8A-4147-A177-3AD203B41FA5}">
                      <a16:colId xmlns:a16="http://schemas.microsoft.com/office/drawing/2014/main" val="3297259533"/>
                    </a:ext>
                  </a:extLst>
                </a:gridCol>
                <a:gridCol w="444501">
                  <a:extLst>
                    <a:ext uri="{9D8B030D-6E8A-4147-A177-3AD203B41FA5}">
                      <a16:colId xmlns:a16="http://schemas.microsoft.com/office/drawing/2014/main" val="1110977376"/>
                    </a:ext>
                  </a:extLst>
                </a:gridCol>
                <a:gridCol w="660701">
                  <a:extLst>
                    <a:ext uri="{9D8B030D-6E8A-4147-A177-3AD203B41FA5}">
                      <a16:colId xmlns:a16="http://schemas.microsoft.com/office/drawing/2014/main" val="1572150630"/>
                    </a:ext>
                  </a:extLst>
                </a:gridCol>
                <a:gridCol w="250854">
                  <a:extLst>
                    <a:ext uri="{9D8B030D-6E8A-4147-A177-3AD203B41FA5}">
                      <a16:colId xmlns:a16="http://schemas.microsoft.com/office/drawing/2014/main" val="147576707"/>
                    </a:ext>
                  </a:extLst>
                </a:gridCol>
                <a:gridCol w="404284">
                  <a:extLst>
                    <a:ext uri="{9D8B030D-6E8A-4147-A177-3AD203B41FA5}">
                      <a16:colId xmlns:a16="http://schemas.microsoft.com/office/drawing/2014/main" val="2293272651"/>
                    </a:ext>
                  </a:extLst>
                </a:gridCol>
                <a:gridCol w="568909">
                  <a:extLst>
                    <a:ext uri="{9D8B030D-6E8A-4147-A177-3AD203B41FA5}">
                      <a16:colId xmlns:a16="http://schemas.microsoft.com/office/drawing/2014/main" val="3337795832"/>
                    </a:ext>
                  </a:extLst>
                </a:gridCol>
                <a:gridCol w="478970">
                  <a:extLst>
                    <a:ext uri="{9D8B030D-6E8A-4147-A177-3AD203B41FA5}">
                      <a16:colId xmlns:a16="http://schemas.microsoft.com/office/drawing/2014/main" val="1840026406"/>
                    </a:ext>
                  </a:extLst>
                </a:gridCol>
                <a:gridCol w="563640">
                  <a:extLst>
                    <a:ext uri="{9D8B030D-6E8A-4147-A177-3AD203B41FA5}">
                      <a16:colId xmlns:a16="http://schemas.microsoft.com/office/drawing/2014/main" val="2953822918"/>
                    </a:ext>
                  </a:extLst>
                </a:gridCol>
                <a:gridCol w="223034">
                  <a:extLst>
                    <a:ext uri="{9D8B030D-6E8A-4147-A177-3AD203B41FA5}">
                      <a16:colId xmlns:a16="http://schemas.microsoft.com/office/drawing/2014/main" val="1382781389"/>
                    </a:ext>
                  </a:extLst>
                </a:gridCol>
                <a:gridCol w="427937">
                  <a:extLst>
                    <a:ext uri="{9D8B030D-6E8A-4147-A177-3AD203B41FA5}">
                      <a16:colId xmlns:a16="http://schemas.microsoft.com/office/drawing/2014/main" val="2822892704"/>
                    </a:ext>
                  </a:extLst>
                </a:gridCol>
                <a:gridCol w="781531">
                  <a:extLst>
                    <a:ext uri="{9D8B030D-6E8A-4147-A177-3AD203B41FA5}">
                      <a16:colId xmlns:a16="http://schemas.microsoft.com/office/drawing/2014/main" val="2913209639"/>
                    </a:ext>
                  </a:extLst>
                </a:gridCol>
                <a:gridCol w="145570">
                  <a:extLst>
                    <a:ext uri="{9D8B030D-6E8A-4147-A177-3AD203B41FA5}">
                      <a16:colId xmlns:a16="http://schemas.microsoft.com/office/drawing/2014/main" val="1217512917"/>
                    </a:ext>
                  </a:extLst>
                </a:gridCol>
                <a:gridCol w="587170">
                  <a:extLst>
                    <a:ext uri="{9D8B030D-6E8A-4147-A177-3AD203B41FA5}">
                      <a16:colId xmlns:a16="http://schemas.microsoft.com/office/drawing/2014/main" val="2810764349"/>
                    </a:ext>
                  </a:extLst>
                </a:gridCol>
              </a:tblGrid>
              <a:tr h="290817">
                <a:tc gridSpan="2">
                  <a:txBody>
                    <a:bodyPr/>
                    <a:lstStyle/>
                    <a:p>
                      <a:r>
                        <a:rPr kumimoji="1" lang="ja-JP" altLang="en-US" sz="1200" b="1" dirty="0">
                          <a:solidFill>
                            <a:schemeClr val="bg1"/>
                          </a:solidFill>
                        </a:rPr>
                        <a:t>ロボットの名称 （製品名）</a:t>
                      </a:r>
                    </a:p>
                  </a:txBody>
                  <a:tcPr anchor="ctr"/>
                </a:tc>
                <a:tc hMerge="1">
                  <a:txBody>
                    <a:bodyPr/>
                    <a:lstStyle/>
                    <a:p>
                      <a:endParaRPr kumimoji="1" lang="ja-JP" altLang="en-US"/>
                    </a:p>
                  </a:txBody>
                  <a:tcPr/>
                </a:tc>
                <a:tc gridSpan="2">
                  <a:txBody>
                    <a:bodyPr/>
                    <a:lstStyle/>
                    <a:p>
                      <a:r>
                        <a:rPr kumimoji="1" lang="ja-JP" altLang="en-US" sz="1200" dirty="0"/>
                        <a:t>製品名</a:t>
                      </a:r>
                    </a:p>
                  </a:txBody>
                  <a:tcPr>
                    <a:solidFill>
                      <a:srgbClr val="E8EBF1"/>
                    </a:solidFill>
                  </a:tcPr>
                </a:tc>
                <a:tc hMerge="1">
                  <a:txBody>
                    <a:bodyPr/>
                    <a:lstStyle/>
                    <a:p>
                      <a:endParaRPr kumimoji="1" lang="ja-JP" altLang="en-US"/>
                    </a:p>
                  </a:txBody>
                  <a:tcPr/>
                </a:tc>
                <a:tc gridSpan="1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6333312"/>
                  </a:ext>
                </a:extLst>
              </a:tr>
              <a:tr h="1454086">
                <a:tc gridSpan="2">
                  <a:txBody>
                    <a:bodyPr/>
                    <a:lstStyle/>
                    <a:p>
                      <a:r>
                        <a:rPr kumimoji="1" lang="ja-JP" altLang="en-US" sz="1200" b="1" dirty="0">
                          <a:solidFill>
                            <a:schemeClr val="bg1"/>
                          </a:solidFill>
                        </a:rPr>
                        <a:t>ロボットの概要・特徴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p>
                      <a:endParaRPr kumimoji="1" lang="en-US" altLang="ja-JP" sz="1200" b="1" dirty="0">
                        <a:solidFill>
                          <a:schemeClr val="bg1"/>
                        </a:solidFill>
                      </a:endParaRPr>
                    </a:p>
                    <a:p>
                      <a:r>
                        <a:rPr kumimoji="1" lang="en-US" altLang="ja-JP" sz="900" dirty="0"/>
                        <a:t> * </a:t>
                      </a:r>
                      <a:r>
                        <a:rPr kumimoji="1" lang="ja-JP" altLang="en-US" sz="900" dirty="0"/>
                        <a:t> 対象のロボットの概要がか分かるように記載してください</a:t>
                      </a:r>
                      <a:endParaRPr kumimoji="1" lang="ja-JP" altLang="en-US" sz="900" b="1" dirty="0">
                        <a:solidFill>
                          <a:schemeClr val="bg1"/>
                        </a:solidFill>
                      </a:endParaRPr>
                    </a:p>
                  </a:txBody>
                  <a:tcPr anchor="ctr"/>
                </a:tc>
                <a:tc hMerge="1">
                  <a:txBody>
                    <a:bodyPr/>
                    <a:lstStyle/>
                    <a:p>
                      <a:endParaRPr kumimoji="1" lang="ja-JP" altLang="en-US"/>
                    </a:p>
                  </a:txBody>
                  <a:tcPr/>
                </a:tc>
                <a:tc gridSpan="15">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3735272"/>
                  </a:ext>
                </a:extLst>
              </a:tr>
              <a:tr h="290817">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ロボットの仕様</a:t>
                      </a:r>
                    </a:p>
                  </a:txBody>
                  <a:tcPr anchor="ctr"/>
                </a:tc>
                <a:tc>
                  <a:txBody>
                    <a:bodyPr/>
                    <a:lstStyle/>
                    <a:p>
                      <a:r>
                        <a:rPr kumimoji="1" lang="ja-JP" altLang="en-US" sz="1200" b="1" kern="1200" dirty="0">
                          <a:solidFill>
                            <a:schemeClr val="bg1"/>
                          </a:solidFill>
                          <a:latin typeface="+mn-lt"/>
                          <a:ea typeface="+mn-ea"/>
                          <a:cs typeface="+mn-cs"/>
                        </a:rPr>
                        <a:t>本体サイズ</a:t>
                      </a:r>
                      <a:endParaRPr kumimoji="1" lang="ja-JP" altLang="en-US" b="1" dirty="0">
                        <a:solidFill>
                          <a:schemeClr val="bg1"/>
                        </a:solidFill>
                      </a:endParaRPr>
                    </a:p>
                  </a:txBody>
                  <a:tcPr anchor="ctr">
                    <a:solidFill>
                      <a:schemeClr val="accent2"/>
                    </a:solidFill>
                  </a:tcPr>
                </a:tc>
                <a:tc>
                  <a:txBody>
                    <a:bodyPr/>
                    <a:lstStyle/>
                    <a:p>
                      <a:pPr algn="r"/>
                      <a:r>
                        <a:rPr kumimoji="1" lang="ja-JP" altLang="en-US" sz="1200" dirty="0"/>
                        <a:t>幅</a:t>
                      </a:r>
                    </a:p>
                  </a:txBody>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高さ</a:t>
                      </a:r>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3265541365"/>
                  </a:ext>
                </a:extLst>
              </a:tr>
              <a:tr h="29081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r>
                        <a:rPr kumimoji="1" lang="ja-JP" altLang="en-US" sz="1200" b="1" kern="1200" dirty="0">
                          <a:solidFill>
                            <a:schemeClr val="bg1"/>
                          </a:solidFill>
                          <a:latin typeface="+mn-lt"/>
                          <a:ea typeface="+mn-ea"/>
                          <a:cs typeface="+mn-cs"/>
                        </a:rPr>
                        <a:t>重量</a:t>
                      </a:r>
                      <a:endParaRPr kumimoji="1" lang="ja-JP" altLang="en-US" sz="1200" b="1" dirty="0">
                        <a:solidFill>
                          <a:schemeClr val="bg1"/>
                        </a:solidFill>
                      </a:endParaRPr>
                    </a:p>
                  </a:txBody>
                  <a:tcPr anchor="ctr">
                    <a:solidFill>
                      <a:schemeClr val="accent2"/>
                    </a:solidFill>
                  </a:tcPr>
                </a:tc>
                <a:tc gridSpan="4">
                  <a:txBody>
                    <a:bodyPr/>
                    <a:lstStyle/>
                    <a:p>
                      <a:r>
                        <a:rPr kumimoji="1" lang="ja-JP" altLang="en-US" sz="1200" dirty="0"/>
                        <a:t>　　　　　　　　　</a:t>
                      </a:r>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dirty="0"/>
                        <a:t>kg</a:t>
                      </a:r>
                      <a:r>
                        <a:rPr kumimoji="1" lang="ja-JP" altLang="en-US" sz="1200"/>
                        <a:t>）　　</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376110"/>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kern="1200" dirty="0">
                          <a:solidFill>
                            <a:schemeClr val="bg1"/>
                          </a:solidFill>
                          <a:latin typeface="+mn-lt"/>
                          <a:ea typeface="+mn-ea"/>
                          <a:cs typeface="+mn-cs"/>
                        </a:rPr>
                        <a:t>平均速度</a:t>
                      </a:r>
                      <a:endParaRPr kumimoji="1" lang="ja-JP" altLang="en-US" sz="1200" b="1" dirty="0">
                        <a:solidFill>
                          <a:schemeClr val="bg1"/>
                        </a:solidFill>
                      </a:endParaRP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Km/h</a:t>
                      </a:r>
                      <a:r>
                        <a:rPr kumimoji="1" lang="ja-JP" altLang="en-US" sz="1200" dirty="0"/>
                        <a:t>）　　</a:t>
                      </a:r>
                      <a:r>
                        <a:rPr kumimoji="1" lang="en-US" altLang="ja-JP" sz="1200" dirty="0"/>
                        <a:t>※</a:t>
                      </a:r>
                      <a:r>
                        <a:rPr kumimoji="1" lang="ja-JP" altLang="en-US" sz="1200" dirty="0"/>
                        <a:t>ロボットが走行する場合のみ記載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17248998"/>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最少旋回半径</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dirty="0"/>
                        <a:t>cm</a:t>
                      </a:r>
                      <a:r>
                        <a:rPr kumimoji="1" lang="ja-JP" altLang="en-US" sz="1200"/>
                        <a:t>）　　　 </a:t>
                      </a:r>
                      <a:r>
                        <a:rPr kumimoji="1" lang="en-US" altLang="ja-JP" sz="1200" dirty="0"/>
                        <a:t>※</a:t>
                      </a:r>
                      <a:r>
                        <a:rPr kumimoji="1" lang="ja-JP" altLang="en-US" sz="1200"/>
                        <a:t>ロボットが走行する場合のみ記載</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5696206"/>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最大積載量</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kg</a:t>
                      </a:r>
                      <a:r>
                        <a:rPr kumimoji="1" lang="ja-JP" altLang="en-US" sz="1200" dirty="0"/>
                        <a:t>）　　　　</a:t>
                      </a:r>
                      <a:r>
                        <a:rPr kumimoji="1" lang="en-US" altLang="ja-JP" sz="1200" dirty="0"/>
                        <a:t>※</a:t>
                      </a:r>
                      <a:r>
                        <a:rPr kumimoji="1" lang="ja-JP" altLang="en-US" sz="1200" dirty="0"/>
                        <a:t>ロボットが貨物等を搭載する場合のみ記載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1782015"/>
                  </a:ext>
                </a:extLst>
              </a:tr>
              <a:tr h="663166">
                <a:tc vMerge="1">
                  <a:txBody>
                    <a:bodyPr/>
                    <a:lstStyle/>
                    <a:p>
                      <a:endParaRPr kumimoji="1" lang="ja-JP" altLang="en-US" sz="1200" b="1" dirty="0">
                        <a:solidFill>
                          <a:schemeClr val="bg1"/>
                        </a:solidFill>
                      </a:endParaRPr>
                    </a:p>
                  </a:txBody>
                  <a:tcPr/>
                </a:tc>
                <a:tc rowSpan="2">
                  <a:txBody>
                    <a:bodyPr/>
                    <a:lstStyle/>
                    <a:p>
                      <a:r>
                        <a:rPr kumimoji="1" lang="ja-JP" altLang="en-US" sz="1200" b="1" dirty="0">
                          <a:solidFill>
                            <a:schemeClr val="bg1"/>
                          </a:solidFill>
                        </a:rPr>
                        <a:t>動力源・電源</a:t>
                      </a:r>
                      <a:endParaRPr kumimoji="1" lang="en-US" altLang="ja-JP" sz="1200" b="1" dirty="0">
                        <a:solidFill>
                          <a:schemeClr val="bg1"/>
                        </a:solidFill>
                      </a:endParaRPr>
                    </a:p>
                  </a:txBody>
                  <a:tcPr anchor="ctr">
                    <a:solidFill>
                      <a:schemeClr val="accent2"/>
                    </a:solidFill>
                  </a:tcPr>
                </a:tc>
                <a:tc gridSpan="15">
                  <a:txBody>
                    <a:bodyPr/>
                    <a:lstStyle/>
                    <a:p>
                      <a:endParaRPr kumimoji="1" lang="ja-JP" altLang="en-US" sz="1200" dirty="0"/>
                    </a:p>
                  </a:txBody>
                  <a:tcPr>
                    <a:solidFill>
                      <a:schemeClr val="accent1">
                        <a:lumMod val="60000"/>
                        <a:lumOff val="40000"/>
                      </a:schemeClr>
                    </a:solidFill>
                  </a:tcPr>
                </a:tc>
                <a:tc hMerge="1">
                  <a:txBody>
                    <a:bodyPr/>
                    <a:lstStyle/>
                    <a:p>
                      <a:r>
                        <a:rPr kumimoji="1" lang="ja-JP" altLang="en-US" sz="1200" dirty="0"/>
                        <a:t>コンセント（常時接続）</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充電</a:t>
                      </a:r>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その他</a:t>
                      </a:r>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2005676686"/>
                  </a:ext>
                </a:extLst>
              </a:tr>
              <a:tr h="290817">
                <a:tc vMerge="1">
                  <a:txBody>
                    <a:bodyPr/>
                    <a:lstStyle/>
                    <a:p>
                      <a:endParaRPr kumimoji="1" lang="ja-JP" altLang="en-US"/>
                    </a:p>
                  </a:txBody>
                  <a:tcPr/>
                </a:tc>
                <a:tc vMerge="1">
                  <a:txBody>
                    <a:bodyPr/>
                    <a:lstStyle/>
                    <a:p>
                      <a:endParaRPr kumimoji="1" lang="en-US" altLang="ja-JP" sz="1200" b="1" dirty="0">
                        <a:solidFill>
                          <a:schemeClr val="bg1"/>
                        </a:solidFill>
                      </a:endParaRPr>
                    </a:p>
                  </a:txBody>
                  <a:tcPr>
                    <a:solidFill>
                      <a:schemeClr val="accent2"/>
                    </a:solidFill>
                  </a:tcPr>
                </a:tc>
                <a:tc gridSpan="3">
                  <a:txBody>
                    <a:bodyPr/>
                    <a:lstStyle/>
                    <a:p>
                      <a:r>
                        <a:rPr kumimoji="1" lang="ja-JP" altLang="en-US" sz="1200" dirty="0"/>
                        <a:t>充電時間</a:t>
                      </a:r>
                    </a:p>
                  </a:txBody>
                  <a:tcPr>
                    <a:solidFill>
                      <a:srgbClr val="E8EBF1"/>
                    </a:solidFill>
                  </a:tcPr>
                </a:tc>
                <a:tc hMerge="1">
                  <a:txBody>
                    <a:bodyPr/>
                    <a:lstStyle/>
                    <a:p>
                      <a:endParaRPr kumimoji="1" lang="ja-JP" altLang="en-US"/>
                    </a:p>
                  </a:txBody>
                  <a:tcPr/>
                </a:tc>
                <a:tc hMerge="1">
                  <a:txBody>
                    <a:bodyPr/>
                    <a:lstStyle/>
                    <a:p>
                      <a:endParaRPr kumimoji="1" lang="ja-JP" altLang="en-US" sz="1200" dirty="0"/>
                    </a:p>
                  </a:txBody>
                  <a:tcPr>
                    <a:solidFill>
                      <a:srgbClr val="E8EBF1"/>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時間</a:t>
                      </a:r>
                      <a:r>
                        <a:rPr kumimoji="1" lang="en-US" altLang="ja-JP" sz="1200" dirty="0"/>
                        <a:t>)</a:t>
                      </a:r>
                      <a:endParaRPr kumimoji="1" lang="ja-JP" altLang="en-US" sz="1200" dirty="0"/>
                    </a:p>
                  </a:txBody>
                  <a:tcPr>
                    <a:solidFill>
                      <a:srgbClr val="E8EBF1"/>
                    </a:solidFill>
                  </a:tcPr>
                </a:tc>
                <a:tc hMerge="1">
                  <a:txBody>
                    <a:bodyPr/>
                    <a:lstStyle/>
                    <a:p>
                      <a:r>
                        <a:rPr kumimoji="1" lang="ja-JP" altLang="en-US" sz="1200" dirty="0"/>
                        <a:t>時間</a:t>
                      </a:r>
                    </a:p>
                  </a:txBody>
                  <a:tcPr>
                    <a:solidFill>
                      <a:schemeClr val="accent1">
                        <a:lumMod val="60000"/>
                        <a:lumOff val="40000"/>
                      </a:schemeClr>
                    </a:solidFill>
                  </a:tcPr>
                </a:tc>
                <a:tc gridSpan="3">
                  <a:txBody>
                    <a:bodyPr/>
                    <a:lstStyle/>
                    <a:p>
                      <a:r>
                        <a:rPr kumimoji="1" lang="ja-JP" altLang="en-US" sz="1200" dirty="0"/>
                        <a:t>連続使用時間</a:t>
                      </a:r>
                    </a:p>
                  </a:txBody>
                  <a:tcPr>
                    <a:solidFill>
                      <a:srgbClr val="E8EBF1"/>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分</a:t>
                      </a:r>
                      <a:r>
                        <a:rPr kumimoji="1" lang="en-US" altLang="ja-JP" sz="1200" dirty="0"/>
                        <a:t>)</a:t>
                      </a:r>
                      <a:endParaRPr kumimoji="1" lang="ja-JP" altLang="en-US" sz="1200" dirty="0"/>
                    </a:p>
                  </a:txBody>
                  <a:tcPr>
                    <a:solidFill>
                      <a:srgbClr val="E8EBF1"/>
                    </a:solidFill>
                  </a:tcPr>
                </a:tc>
                <a:tc hMerge="1">
                  <a:txBody>
                    <a:bodyPr/>
                    <a:lstStyle/>
                    <a:p>
                      <a:r>
                        <a:rPr kumimoji="1" lang="en-US" altLang="ja-JP" sz="1200" dirty="0"/>
                        <a:t>(</a:t>
                      </a:r>
                      <a:r>
                        <a:rPr kumimoji="1" lang="ja-JP" altLang="en-US" sz="1200" dirty="0"/>
                        <a:t>分</a:t>
                      </a:r>
                      <a:r>
                        <a:rPr kumimoji="1" lang="en-US" altLang="ja-JP" sz="1200" dirty="0"/>
                        <a:t>)</a:t>
                      </a:r>
                      <a:endParaRPr kumimoji="1" lang="ja-JP" altLang="en-US" dirty="0"/>
                    </a:p>
                  </a:txBody>
                  <a:tcPr>
                    <a:solidFill>
                      <a:srgbClr val="E8EBF1"/>
                    </a:solidFill>
                  </a:tcPr>
                </a:tc>
                <a:extLst>
                  <a:ext uri="{0D108BD9-81ED-4DB2-BD59-A6C34878D82A}">
                    <a16:rowId xmlns:a16="http://schemas.microsoft.com/office/drawing/2014/main" val="4073096577"/>
                  </a:ext>
                </a:extLst>
              </a:tr>
              <a:tr h="29081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充電機（充電ステーション）の大きさ</a:t>
                      </a:r>
                    </a:p>
                  </a:txBody>
                  <a:tcPr anchor="ctr">
                    <a:solidFill>
                      <a:schemeClr val="accent2"/>
                    </a:solidFill>
                  </a:tcPr>
                </a:tc>
                <a:tc>
                  <a:txBody>
                    <a:bodyPr/>
                    <a:lstStyle/>
                    <a:p>
                      <a:pPr algn="r"/>
                      <a:r>
                        <a:rPr kumimoji="1" lang="ja-JP" altLang="en-US" sz="1200" dirty="0"/>
                        <a:t>幅</a:t>
                      </a:r>
                    </a:p>
                  </a:txBody>
                  <a:tcPr>
                    <a:solidFill>
                      <a:srgbClr val="E8EBF1"/>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dirty="0"/>
                    </a:p>
                  </a:txBody>
                  <a:tcPr/>
                </a:tc>
                <a:tc>
                  <a:txBody>
                    <a:bodyPr/>
                    <a:lstStyle/>
                    <a:p>
                      <a:r>
                        <a:rPr kumimoji="1" lang="en-US" altLang="ja-JP" sz="1200" dirty="0"/>
                        <a:t>(mm)</a:t>
                      </a:r>
                      <a:endParaRPr kumimoji="1" lang="ja-JP" altLang="en-US" sz="1200" dirty="0"/>
                    </a:p>
                  </a:txBody>
                  <a:tcPr/>
                </a:tc>
                <a:tc gridSpan="5">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sz="1200" dirty="0"/>
                    </a:p>
                  </a:txBody>
                  <a:tcPr/>
                </a:tc>
                <a:tc hMerge="1">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4197035641"/>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コンセントプラグ形状</a:t>
                      </a:r>
                    </a:p>
                  </a:txBody>
                  <a:tcPr anchor="ctr">
                    <a:solidFill>
                      <a:schemeClr val="accent2"/>
                    </a:solidFill>
                  </a:tcPr>
                </a:tc>
                <a:tc gridSpan="15">
                  <a:txBody>
                    <a:bodyPr/>
                    <a:lstStyle/>
                    <a:p>
                      <a:pPr algn="l"/>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3608054110"/>
                  </a:ext>
                </a:extLst>
              </a:tr>
            </a:tbl>
          </a:graphicData>
        </a:graphic>
      </p:graphicFrame>
      <p:sp>
        <p:nvSpPr>
          <p:cNvPr id="7" name="Rectangle 3">
            <a:extLst>
              <a:ext uri="{FF2B5EF4-FFF2-40B4-BE49-F238E27FC236}">
                <a16:creationId xmlns:a16="http://schemas.microsoft.com/office/drawing/2014/main" id="{D93FB026-E78D-6B7B-BB1B-A476677ECBA3}"/>
              </a:ext>
            </a:extLst>
          </p:cNvPr>
          <p:cNvSpPr txBox="1">
            <a:spLocks noChangeArrowheads="1"/>
          </p:cNvSpPr>
          <p:nvPr/>
        </p:nvSpPr>
        <p:spPr bwMode="auto">
          <a:xfrm>
            <a:off x="451758" y="6420009"/>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複数のロボットで応募する場合、適宜、スライドを追加してください。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ロボットの製品パンフレット、ユーザー向けの操作マニュアル（説明書）があれば、あわせてご提出ください。</a:t>
            </a:r>
            <a:endParaRPr lang="en-US" altLang="ja-JP" sz="900" kern="0" dirty="0">
              <a:solidFill>
                <a:schemeClr val="tx1"/>
              </a:solidFill>
            </a:endParaRPr>
          </a:p>
        </p:txBody>
      </p:sp>
      <p:sp>
        <p:nvSpPr>
          <p:cNvPr id="5" name="正方形/長方形 4">
            <a:extLst>
              <a:ext uri="{FF2B5EF4-FFF2-40B4-BE49-F238E27FC236}">
                <a16:creationId xmlns:a16="http://schemas.microsoft.com/office/drawing/2014/main" id="{B6850A48-DD86-3A6C-CFF7-2838E2CE6E6B}"/>
              </a:ext>
            </a:extLst>
          </p:cNvPr>
          <p:cNvSpPr/>
          <p:nvPr/>
        </p:nvSpPr>
        <p:spPr bwMode="auto">
          <a:xfrm>
            <a:off x="6803924" y="186813"/>
            <a:ext cx="26861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取組の安全性</a:t>
            </a:r>
          </a:p>
        </p:txBody>
      </p:sp>
    </p:spTree>
    <p:extLst>
      <p:ext uri="{BB962C8B-B14F-4D97-AF65-F5344CB8AC3E}">
        <p14:creationId xmlns:p14="http://schemas.microsoft.com/office/powerpoint/2010/main" val="160342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kumimoji="1" lang="ja-JP" altLang="en-US" dirty="0"/>
              <a:t>３．導入実証に用いるロボットの概要（２）</a:t>
            </a:r>
          </a:p>
        </p:txBody>
      </p:sp>
      <p:sp>
        <p:nvSpPr>
          <p:cNvPr id="4" name="正方形/長方形 3">
            <a:extLst>
              <a:ext uri="{FF2B5EF4-FFF2-40B4-BE49-F238E27FC236}">
                <a16:creationId xmlns:a16="http://schemas.microsoft.com/office/drawing/2014/main" id="{239CB5A3-79DC-338B-8812-C0FA55881027}"/>
              </a:ext>
            </a:extLst>
          </p:cNvPr>
          <p:cNvSpPr/>
          <p:nvPr/>
        </p:nvSpPr>
        <p:spPr bwMode="auto">
          <a:xfrm>
            <a:off x="377372" y="1244600"/>
            <a:ext cx="774700" cy="4950756"/>
          </a:xfrm>
          <a:prstGeom prst="rect">
            <a:avLst/>
          </a:prstGeom>
          <a:solidFill>
            <a:schemeClr val="accent2"/>
          </a:solidFill>
          <a:ln w="12700" cap="flat" cmpd="sng" algn="ctr">
            <a:solidFill>
              <a:schemeClr val="bg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fontAlgn="auto">
              <a:lnSpc>
                <a:spcPct val="100000"/>
              </a:lnSpc>
              <a:spcBef>
                <a:spcPts val="0"/>
              </a:spcBef>
              <a:spcAft>
                <a:spcPts val="0"/>
              </a:spcAft>
              <a:buClrTx/>
            </a:pPr>
            <a:r>
              <a:rPr lang="ja-JP" altLang="en-US" sz="1200" b="1" dirty="0">
                <a:solidFill>
                  <a:schemeClr val="lt1"/>
                </a:solidFill>
                <a:latin typeface="+mn-lt"/>
                <a:ea typeface="+mn-ea"/>
              </a:rPr>
              <a:t>ロボット</a:t>
            </a:r>
            <a:endParaRPr lang="en-US" altLang="ja-JP" sz="1200" b="1" dirty="0">
              <a:solidFill>
                <a:schemeClr val="lt1"/>
              </a:solidFill>
              <a:latin typeface="+mn-lt"/>
              <a:ea typeface="+mn-ea"/>
            </a:endParaRPr>
          </a:p>
          <a:p>
            <a:pPr fontAlgn="auto">
              <a:lnSpc>
                <a:spcPct val="100000"/>
              </a:lnSpc>
              <a:spcBef>
                <a:spcPts val="0"/>
              </a:spcBef>
              <a:spcAft>
                <a:spcPts val="0"/>
              </a:spcAft>
              <a:buClrTx/>
            </a:pPr>
            <a:r>
              <a:rPr lang="ja-JP" altLang="en-US" sz="1200" b="1" dirty="0">
                <a:solidFill>
                  <a:schemeClr val="lt1"/>
                </a:solidFill>
                <a:latin typeface="+mn-lt"/>
                <a:ea typeface="+mn-ea"/>
              </a:rPr>
              <a:t>の画像</a:t>
            </a:r>
            <a:endParaRPr lang="en-US" altLang="ja-JP" sz="1200" b="1" dirty="0">
              <a:solidFill>
                <a:schemeClr val="lt1"/>
              </a:solidFill>
              <a:latin typeface="+mn-lt"/>
              <a:ea typeface="+mn-ea"/>
            </a:endParaRPr>
          </a:p>
        </p:txBody>
      </p:sp>
      <p:sp>
        <p:nvSpPr>
          <p:cNvPr id="5" name="正方形/長方形 4">
            <a:extLst>
              <a:ext uri="{FF2B5EF4-FFF2-40B4-BE49-F238E27FC236}">
                <a16:creationId xmlns:a16="http://schemas.microsoft.com/office/drawing/2014/main" id="{8D36C1FD-7F45-5649-BCB6-64BE7CF5B26C}"/>
              </a:ext>
            </a:extLst>
          </p:cNvPr>
          <p:cNvSpPr/>
          <p:nvPr/>
        </p:nvSpPr>
        <p:spPr bwMode="auto">
          <a:xfrm>
            <a:off x="1234803"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画像１ （こちらに添付してください）</a:t>
            </a:r>
          </a:p>
        </p:txBody>
      </p:sp>
      <p:sp>
        <p:nvSpPr>
          <p:cNvPr id="6" name="正方形/長方形 5">
            <a:extLst>
              <a:ext uri="{FF2B5EF4-FFF2-40B4-BE49-F238E27FC236}">
                <a16:creationId xmlns:a16="http://schemas.microsoft.com/office/drawing/2014/main" id="{28B8AAE1-00F6-1264-AC4E-830FBB4F821B}"/>
              </a:ext>
            </a:extLst>
          </p:cNvPr>
          <p:cNvSpPr/>
          <p:nvPr/>
        </p:nvSpPr>
        <p:spPr bwMode="auto">
          <a:xfrm>
            <a:off x="5299054"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画像２（こちらに添付してください）</a:t>
            </a:r>
          </a:p>
        </p:txBody>
      </p:sp>
      <p:sp>
        <p:nvSpPr>
          <p:cNvPr id="8" name="Rectangle 3">
            <a:extLst>
              <a:ext uri="{FF2B5EF4-FFF2-40B4-BE49-F238E27FC236}">
                <a16:creationId xmlns:a16="http://schemas.microsoft.com/office/drawing/2014/main" id="{CAC45E04-5AEB-2069-F982-6E4BC14696A1}"/>
              </a:ext>
            </a:extLst>
          </p:cNvPr>
          <p:cNvSpPr txBox="1">
            <a:spLocks noChangeArrowheads="1"/>
          </p:cNvSpPr>
          <p:nvPr/>
        </p:nvSpPr>
        <p:spPr bwMode="auto">
          <a:xfrm>
            <a:off x="451758" y="6420009"/>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複数のロボットで応募する場合、適宜、スライドを追加してください。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ロボットの製品パンフレット、ユーザー向けの操作マニュアル（説明書）があれば、あわせてご提出ください。</a:t>
            </a:r>
            <a:endParaRPr lang="en-US" altLang="ja-JP" sz="900" kern="0" dirty="0">
              <a:solidFill>
                <a:schemeClr val="tx1"/>
              </a:solidFill>
            </a:endParaRPr>
          </a:p>
        </p:txBody>
      </p:sp>
      <p:sp>
        <p:nvSpPr>
          <p:cNvPr id="3" name="正方形/長方形 2">
            <a:extLst>
              <a:ext uri="{FF2B5EF4-FFF2-40B4-BE49-F238E27FC236}">
                <a16:creationId xmlns:a16="http://schemas.microsoft.com/office/drawing/2014/main" id="{E9D4B827-870B-6BDE-D888-679A1E1AF8AC}"/>
              </a:ext>
            </a:extLst>
          </p:cNvPr>
          <p:cNvSpPr/>
          <p:nvPr/>
        </p:nvSpPr>
        <p:spPr bwMode="auto">
          <a:xfrm>
            <a:off x="6803924" y="186813"/>
            <a:ext cx="26861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取組の安全性</a:t>
            </a:r>
          </a:p>
        </p:txBody>
      </p:sp>
    </p:spTree>
    <p:extLst>
      <p:ext uri="{BB962C8B-B14F-4D97-AF65-F5344CB8AC3E}">
        <p14:creationId xmlns:p14="http://schemas.microsoft.com/office/powerpoint/2010/main" val="214313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４．導入実証に向けたロボットの改良</a:t>
            </a:r>
          </a:p>
        </p:txBody>
      </p:sp>
      <p:graphicFrame>
        <p:nvGraphicFramePr>
          <p:cNvPr id="3" name="表 3">
            <a:extLst>
              <a:ext uri="{FF2B5EF4-FFF2-40B4-BE49-F238E27FC236}">
                <a16:creationId xmlns:a16="http://schemas.microsoft.com/office/drawing/2014/main" id="{569A511C-93EF-1677-0673-EB02E713B2BF}"/>
              </a:ext>
            </a:extLst>
          </p:cNvPr>
          <p:cNvGraphicFramePr>
            <a:graphicFrameLocks noGrp="1"/>
          </p:cNvGraphicFramePr>
          <p:nvPr/>
        </p:nvGraphicFramePr>
        <p:xfrm>
          <a:off x="406401" y="2580238"/>
          <a:ext cx="8826229" cy="3615674"/>
        </p:xfrm>
        <a:graphic>
          <a:graphicData uri="http://schemas.openxmlformats.org/drawingml/2006/table">
            <a:tbl>
              <a:tblPr firstRow="1" firstCol="1">
                <a:tableStyleId>{21E4AEA4-8DFA-4A89-87EB-49C32662AFE0}</a:tableStyleId>
              </a:tblPr>
              <a:tblGrid>
                <a:gridCol w="1014639">
                  <a:extLst>
                    <a:ext uri="{9D8B030D-6E8A-4147-A177-3AD203B41FA5}">
                      <a16:colId xmlns:a16="http://schemas.microsoft.com/office/drawing/2014/main" val="2285842022"/>
                    </a:ext>
                  </a:extLst>
                </a:gridCol>
                <a:gridCol w="3905795">
                  <a:extLst>
                    <a:ext uri="{9D8B030D-6E8A-4147-A177-3AD203B41FA5}">
                      <a16:colId xmlns:a16="http://schemas.microsoft.com/office/drawing/2014/main" val="332784520"/>
                    </a:ext>
                  </a:extLst>
                </a:gridCol>
                <a:gridCol w="3905795">
                  <a:extLst>
                    <a:ext uri="{9D8B030D-6E8A-4147-A177-3AD203B41FA5}">
                      <a16:colId xmlns:a16="http://schemas.microsoft.com/office/drawing/2014/main" val="3137415318"/>
                    </a:ext>
                  </a:extLst>
                </a:gridCol>
              </a:tblGrid>
              <a:tr h="477948">
                <a:tc>
                  <a:txBody>
                    <a:bodyPr/>
                    <a:lstStyle/>
                    <a:p>
                      <a:pPr algn="ctr"/>
                      <a:r>
                        <a:rPr kumimoji="1" lang="ja-JP" altLang="en-US" sz="1200" dirty="0"/>
                        <a:t>区分</a:t>
                      </a:r>
                    </a:p>
                  </a:txBody>
                  <a:tcPr anchor="ctr"/>
                </a:tc>
                <a:tc>
                  <a:txBody>
                    <a:bodyPr/>
                    <a:lstStyle/>
                    <a:p>
                      <a:pPr algn="ctr"/>
                      <a:r>
                        <a:rPr kumimoji="1" lang="ja-JP" altLang="en-US" sz="1200" dirty="0"/>
                        <a:t>施設の特徴・ニーズにあわせた</a:t>
                      </a:r>
                      <a:endParaRPr kumimoji="1" lang="en-US" altLang="ja-JP" sz="1200" dirty="0"/>
                    </a:p>
                    <a:p>
                      <a:pPr algn="ctr"/>
                      <a:r>
                        <a:rPr kumimoji="1" lang="ja-JP" altLang="en-US" sz="1200" dirty="0"/>
                        <a:t>ロボットの改良の内容</a:t>
                      </a:r>
                    </a:p>
                  </a:txBody>
                  <a:tcPr anchor="ctr"/>
                </a:tc>
                <a:tc>
                  <a:txBody>
                    <a:bodyPr/>
                    <a:lstStyle/>
                    <a:p>
                      <a:pPr algn="ctr"/>
                      <a:r>
                        <a:rPr kumimoji="1" lang="ja-JP" altLang="en-US" sz="1200" dirty="0"/>
                        <a:t>改良の必要性</a:t>
                      </a:r>
                      <a:endParaRPr kumimoji="1" lang="en-US" altLang="ja-JP" sz="1200" dirty="0"/>
                    </a:p>
                    <a:p>
                      <a:pPr algn="ctr"/>
                      <a:r>
                        <a:rPr kumimoji="1" lang="ja-JP" altLang="en-US" sz="1050" dirty="0"/>
                        <a:t>（改良により、施設側に提供可能な価値、成果）</a:t>
                      </a:r>
                    </a:p>
                  </a:txBody>
                  <a:tcPr anchor="ctr"/>
                </a:tc>
                <a:extLst>
                  <a:ext uri="{0D108BD9-81ED-4DB2-BD59-A6C34878D82A}">
                    <a16:rowId xmlns:a16="http://schemas.microsoft.com/office/drawing/2014/main" val="877677658"/>
                  </a:ext>
                </a:extLst>
              </a:tr>
              <a:tr h="1568863">
                <a:tc>
                  <a:txBody>
                    <a:bodyPr/>
                    <a:lstStyle/>
                    <a:p>
                      <a:pPr marL="0" indent="0">
                        <a:buFont typeface="Arial" panose="020B0604020202020204" pitchFamily="34" charset="0"/>
                        <a:buNone/>
                      </a:pPr>
                      <a:r>
                        <a:rPr kumimoji="1" lang="ja-JP" altLang="en-US" sz="1200" b="1" dirty="0">
                          <a:solidFill>
                            <a:schemeClr val="bg1"/>
                          </a:solidFill>
                        </a:rPr>
                        <a:t>ソフトウェア</a:t>
                      </a:r>
                    </a:p>
                  </a:txBody>
                  <a:tcPr anchor="ctr"/>
                </a:tc>
                <a:tc>
                  <a:txBody>
                    <a:bodyPr/>
                    <a:lstStyle/>
                    <a:p>
                      <a:pPr marL="171450" indent="-171450">
                        <a:buFont typeface="Arial" panose="020B0604020202020204" pitchFamily="34" charset="0"/>
                        <a:buChar char="•"/>
                      </a:pPr>
                      <a:r>
                        <a:rPr kumimoji="1" lang="en-US" altLang="ja-JP" sz="1200" dirty="0"/>
                        <a:t>XXXX</a:t>
                      </a: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1973595531"/>
                  </a:ext>
                </a:extLst>
              </a:tr>
              <a:tr h="1568863">
                <a:tc>
                  <a:txBody>
                    <a:bodyPr/>
                    <a:lstStyle/>
                    <a:p>
                      <a:pPr marL="0" indent="0">
                        <a:buFont typeface="Arial" panose="020B0604020202020204" pitchFamily="34" charset="0"/>
                        <a:buNone/>
                      </a:pPr>
                      <a:r>
                        <a:rPr kumimoji="1" lang="ja-JP" altLang="en-US" sz="1200" b="1" dirty="0">
                          <a:solidFill>
                            <a:schemeClr val="bg1"/>
                          </a:solidFill>
                        </a:rPr>
                        <a:t>ハードウェア</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852780981"/>
                  </a:ext>
                </a:extLst>
              </a:tr>
            </a:tbl>
          </a:graphicData>
        </a:graphic>
      </p:graphicFrame>
      <p:sp>
        <p:nvSpPr>
          <p:cNvPr id="4" name="Rectangle 3">
            <a:extLst>
              <a:ext uri="{FF2B5EF4-FFF2-40B4-BE49-F238E27FC236}">
                <a16:creationId xmlns:a16="http://schemas.microsoft.com/office/drawing/2014/main" id="{82A18DF1-4380-B0CE-96B4-41A501AD38A4}"/>
              </a:ext>
            </a:extLst>
          </p:cNvPr>
          <p:cNvSpPr txBox="1">
            <a:spLocks noChangeArrowheads="1"/>
          </p:cNvSpPr>
          <p:nvPr/>
        </p:nvSpPr>
        <p:spPr bwMode="auto">
          <a:xfrm>
            <a:off x="406401" y="1263036"/>
            <a:ext cx="9061450" cy="118494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施設が抱える課題の解決に対し、貴団体が提案するロボットの改良の内容、その必要性について記載してください。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本事業における経費支援には、「ロボットの改良に係る経費」に加え、「導入実証の実施に係る経費」も含むものとします。</a:t>
            </a:r>
            <a:br>
              <a:rPr lang="en-US" altLang="ja-JP" sz="1200" b="1" kern="0" dirty="0">
                <a:solidFill>
                  <a:schemeClr val="tx1"/>
                </a:solidFill>
              </a:rPr>
            </a:br>
            <a:r>
              <a:rPr lang="ja-JP" altLang="en-US" sz="1200" b="1" kern="0" dirty="0">
                <a:solidFill>
                  <a:schemeClr val="tx1"/>
                </a:solidFill>
              </a:rPr>
              <a:t>　　　（経費支援の上限額を超えた部分は応募者の負担となります。上限額を超過し、施設課題の解決に資するより良いご提案を頂くことに</a:t>
            </a:r>
            <a:br>
              <a:rPr lang="en-US" altLang="ja-JP" sz="1200" b="1" kern="0" dirty="0">
                <a:solidFill>
                  <a:schemeClr val="tx1"/>
                </a:solidFill>
              </a:rPr>
            </a:br>
            <a:r>
              <a:rPr lang="ja-JP" altLang="en-US" sz="1200" b="1" kern="0" dirty="0">
                <a:solidFill>
                  <a:schemeClr val="tx1"/>
                </a:solidFill>
              </a:rPr>
              <a:t>　　　　問題はございません。）</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a:t>
            </a:r>
            <a:r>
              <a:rPr lang="ja-JP" altLang="en-US" sz="1200" b="1" kern="0" dirty="0">
                <a:solidFill>
                  <a:schemeClr val="tx1"/>
                </a:solidFill>
              </a:rPr>
              <a:t>本事業における経費支援は、</a:t>
            </a:r>
            <a:r>
              <a:rPr lang="zh-CN" altLang="en-US" sz="1200" b="1" kern="0" dirty="0">
                <a:solidFill>
                  <a:schemeClr val="tx1"/>
                </a:solidFill>
              </a:rPr>
              <a:t> 上限</a:t>
            </a:r>
            <a:r>
              <a:rPr lang="en-US" altLang="zh-CN" sz="1200" b="1" kern="0" dirty="0">
                <a:solidFill>
                  <a:schemeClr val="tx1"/>
                </a:solidFill>
              </a:rPr>
              <a:t>500</a:t>
            </a:r>
            <a:r>
              <a:rPr lang="zh-CN" altLang="en-US" sz="1200" b="1" kern="0" dirty="0">
                <a:solidFill>
                  <a:schemeClr val="tx1"/>
                </a:solidFill>
              </a:rPr>
              <a:t>万円</a:t>
            </a:r>
            <a:r>
              <a:rPr lang="en-US" altLang="zh-CN" sz="1200" b="1" kern="0" dirty="0">
                <a:solidFill>
                  <a:schemeClr val="tx1"/>
                </a:solidFill>
              </a:rPr>
              <a:t>(</a:t>
            </a:r>
            <a:r>
              <a:rPr lang="zh-CN" altLang="en-US" sz="1200" b="1" kern="0" dirty="0">
                <a:solidFill>
                  <a:schemeClr val="tx1"/>
                </a:solidFill>
              </a:rPr>
              <a:t>税込</a:t>
            </a:r>
            <a:r>
              <a:rPr lang="en-US" altLang="zh-CN" sz="1200" b="1" kern="0" dirty="0">
                <a:solidFill>
                  <a:schemeClr val="tx1"/>
                </a:solidFill>
              </a:rPr>
              <a:t>)</a:t>
            </a:r>
            <a:r>
              <a:rPr lang="ja-JP" altLang="en-US" sz="1200" b="1" kern="0" dirty="0">
                <a:solidFill>
                  <a:schemeClr val="tx1"/>
                </a:solidFill>
              </a:rPr>
              <a:t>となります。</a:t>
            </a:r>
            <a:endParaRPr lang="en-US" altLang="ja-JP" sz="1200" b="1" kern="0" dirty="0">
              <a:solidFill>
                <a:schemeClr val="tx1"/>
              </a:solidFill>
            </a:endParaRPr>
          </a:p>
        </p:txBody>
      </p:sp>
      <p:sp>
        <p:nvSpPr>
          <p:cNvPr id="6" name="Rectangle 3">
            <a:extLst>
              <a:ext uri="{FF2B5EF4-FFF2-40B4-BE49-F238E27FC236}">
                <a16:creationId xmlns:a16="http://schemas.microsoft.com/office/drawing/2014/main" id="{1E54AC03-D08C-19AB-E8BD-85E4F6AC8280}"/>
              </a:ext>
            </a:extLst>
          </p:cNvPr>
          <p:cNvSpPr txBox="1">
            <a:spLocks noChangeArrowheads="1"/>
          </p:cNvSpPr>
          <p:nvPr/>
        </p:nvSpPr>
        <p:spPr bwMode="auto">
          <a:xfrm>
            <a:off x="439865" y="6461290"/>
            <a:ext cx="8714108"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ロボットの改良として、ロボットそのもののカスタマイズに加え、別の</a:t>
            </a:r>
            <a:r>
              <a:rPr lang="en-US" altLang="ja-JP" sz="900" kern="0" dirty="0">
                <a:solidFill>
                  <a:schemeClr val="tx1"/>
                </a:solidFill>
              </a:rPr>
              <a:t>IoT</a:t>
            </a:r>
            <a:r>
              <a:rPr lang="ja-JP" altLang="en-US" sz="900" kern="0" dirty="0">
                <a:solidFill>
                  <a:schemeClr val="tx1"/>
                </a:solidFill>
              </a:rPr>
              <a:t>デバイスとロボットを組み合わせたサービスの拡張、施設側のシステムとの連携などのための対応を</a:t>
            </a:r>
            <a:br>
              <a:rPr lang="en-US" altLang="ja-JP" sz="900" kern="0" dirty="0">
                <a:solidFill>
                  <a:schemeClr val="tx1"/>
                </a:solidFill>
              </a:rPr>
            </a:br>
            <a:r>
              <a:rPr lang="ja-JP" altLang="en-US" sz="900" kern="0" dirty="0">
                <a:solidFill>
                  <a:schemeClr val="tx1"/>
                </a:solidFill>
              </a:rPr>
              <a:t>想定しています。</a:t>
            </a:r>
            <a:endParaRPr lang="en-US" altLang="ja-JP" sz="900" kern="0" dirty="0">
              <a:solidFill>
                <a:schemeClr val="tx1"/>
              </a:solidFill>
            </a:endParaRPr>
          </a:p>
        </p:txBody>
      </p:sp>
      <p:sp>
        <p:nvSpPr>
          <p:cNvPr id="7" name="正方形/長方形 6">
            <a:extLst>
              <a:ext uri="{FF2B5EF4-FFF2-40B4-BE49-F238E27FC236}">
                <a16:creationId xmlns:a16="http://schemas.microsoft.com/office/drawing/2014/main" id="{7E9EFC05-7CDA-DEAA-E46C-D6B3B306CFA5}"/>
              </a:ext>
            </a:extLst>
          </p:cNvPr>
          <p:cNvSpPr/>
          <p:nvPr/>
        </p:nvSpPr>
        <p:spPr bwMode="auto">
          <a:xfrm>
            <a:off x="6803924" y="186813"/>
            <a:ext cx="26861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取組の安全性</a:t>
            </a:r>
          </a:p>
        </p:txBody>
      </p:sp>
    </p:spTree>
    <p:extLst>
      <p:ext uri="{BB962C8B-B14F-4D97-AF65-F5344CB8AC3E}">
        <p14:creationId xmlns:p14="http://schemas.microsoft.com/office/powerpoint/2010/main" val="80444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５．ロボット等の導入実証に関する提案（</a:t>
            </a:r>
            <a:r>
              <a:rPr lang="ja-JP" altLang="en-US" dirty="0"/>
              <a:t>１</a:t>
            </a:r>
            <a:r>
              <a:rPr kumimoji="1" lang="ja-JP" altLang="en-US" dirty="0"/>
              <a:t>）</a:t>
            </a:r>
          </a:p>
        </p:txBody>
      </p:sp>
      <p:graphicFrame>
        <p:nvGraphicFramePr>
          <p:cNvPr id="6" name="表 6">
            <a:extLst>
              <a:ext uri="{FF2B5EF4-FFF2-40B4-BE49-F238E27FC236}">
                <a16:creationId xmlns:a16="http://schemas.microsoft.com/office/drawing/2014/main" id="{710E8406-0969-75F1-CBF6-EC873F1C57DD}"/>
              </a:ext>
            </a:extLst>
          </p:cNvPr>
          <p:cNvGraphicFramePr>
            <a:graphicFrameLocks noGrp="1"/>
          </p:cNvGraphicFramePr>
          <p:nvPr>
            <p:extLst>
              <p:ext uri="{D42A27DB-BD31-4B8C-83A1-F6EECF244321}">
                <p14:modId xmlns:p14="http://schemas.microsoft.com/office/powerpoint/2010/main" val="385606467"/>
              </p:ext>
            </p:extLst>
          </p:nvPr>
        </p:nvGraphicFramePr>
        <p:xfrm>
          <a:off x="406398" y="1818083"/>
          <a:ext cx="8757264" cy="1874520"/>
        </p:xfrm>
        <a:graphic>
          <a:graphicData uri="http://schemas.openxmlformats.org/drawingml/2006/table">
            <a:tbl>
              <a:tblPr firstCol="1">
                <a:tableStyleId>{21E4AEA4-8DFA-4A89-87EB-49C32662AFE0}</a:tableStyleId>
              </a:tblPr>
              <a:tblGrid>
                <a:gridCol w="1770721">
                  <a:extLst>
                    <a:ext uri="{9D8B030D-6E8A-4147-A177-3AD203B41FA5}">
                      <a16:colId xmlns:a16="http://schemas.microsoft.com/office/drawing/2014/main" val="3533283372"/>
                    </a:ext>
                  </a:extLst>
                </a:gridCol>
                <a:gridCol w="6986543">
                  <a:extLst>
                    <a:ext uri="{9D8B030D-6E8A-4147-A177-3AD203B41FA5}">
                      <a16:colId xmlns:a16="http://schemas.microsoft.com/office/drawing/2014/main" val="1347554959"/>
                    </a:ext>
                  </a:extLst>
                </a:gridCol>
              </a:tblGrid>
              <a:tr h="875559">
                <a:tc>
                  <a:txBody>
                    <a:bodyPr/>
                    <a:lstStyle/>
                    <a:p>
                      <a:r>
                        <a:rPr kumimoji="1" lang="ja-JP" altLang="en-US" sz="1200" dirty="0"/>
                        <a:t>① ロボット等の運用</a:t>
                      </a:r>
                      <a:endParaRPr kumimoji="1" lang="en-US" altLang="ja-JP" sz="1200" dirty="0"/>
                    </a:p>
                    <a:p>
                      <a:r>
                        <a:rPr kumimoji="1" lang="ja-JP" altLang="en-US" sz="1200" dirty="0"/>
                        <a:t>　　イメージ</a:t>
                      </a:r>
                    </a:p>
                  </a:txBody>
                  <a:tcPr/>
                </a:tc>
                <a:tc>
                  <a:txBody>
                    <a:bodyPr/>
                    <a:lstStyle/>
                    <a:p>
                      <a:pPr marL="0" indent="0">
                        <a:buFont typeface="Arial" panose="020B0604020202020204" pitchFamily="34" charset="0"/>
                        <a:buNone/>
                      </a:pPr>
                      <a:r>
                        <a:rPr kumimoji="1" lang="ja-JP" altLang="en-US" sz="900" dirty="0">
                          <a:solidFill>
                            <a:srgbClr val="FF0000"/>
                          </a:solidFill>
                        </a:rPr>
                        <a:t>（記入例） 改良により機能拡張した</a:t>
                      </a:r>
                      <a:r>
                        <a:rPr kumimoji="1" lang="en-US" altLang="ja-JP" sz="900" dirty="0">
                          <a:solidFill>
                            <a:srgbClr val="FF0000"/>
                          </a:solidFill>
                        </a:rPr>
                        <a:t>XX</a:t>
                      </a:r>
                      <a:r>
                        <a:rPr kumimoji="1" lang="ja-JP" altLang="en-US" sz="900" dirty="0">
                          <a:solidFill>
                            <a:srgbClr val="FF0000"/>
                          </a:solidFill>
                        </a:rPr>
                        <a:t>を活用することで、ロボットの操作に不慣れな施設スタッフも直感的にロボットを操作することができる。施設の出入口から中央共用部までのエリアを対象に、</a:t>
                      </a:r>
                      <a:r>
                        <a:rPr kumimoji="1" lang="en-US" altLang="ja-JP" sz="900" dirty="0">
                          <a:solidFill>
                            <a:srgbClr val="FF0000"/>
                          </a:solidFill>
                        </a:rPr>
                        <a:t>XX</a:t>
                      </a:r>
                      <a:r>
                        <a:rPr kumimoji="1" lang="ja-JP" altLang="en-US" sz="900" dirty="0">
                          <a:solidFill>
                            <a:srgbClr val="FF0000"/>
                          </a:solidFill>
                        </a:rPr>
                        <a:t>の作業を行う施設スタッフに追随する形でロボットが</a:t>
                      </a:r>
                      <a:r>
                        <a:rPr kumimoji="1" lang="en-US" altLang="ja-JP" sz="900" dirty="0">
                          <a:solidFill>
                            <a:srgbClr val="FF0000"/>
                          </a:solidFill>
                        </a:rPr>
                        <a:t>XX</a:t>
                      </a:r>
                      <a:r>
                        <a:rPr kumimoji="1" lang="ja-JP" altLang="en-US" sz="900" dirty="0">
                          <a:solidFill>
                            <a:srgbClr val="FF0000"/>
                          </a:solidFill>
                        </a:rPr>
                        <a:t>業務を補完する。</a:t>
                      </a:r>
                      <a:endParaRPr kumimoji="1" lang="en-US" altLang="ja-JP" sz="900" dirty="0">
                        <a:solidFill>
                          <a:srgbClr val="FF0000"/>
                        </a:solidFill>
                      </a:endParaRPr>
                    </a:p>
                    <a:p>
                      <a:pPr marL="171450" indent="-171450">
                        <a:buFont typeface="Arial" panose="020B0604020202020204" pitchFamily="34" charset="0"/>
                        <a:buChar char="•"/>
                      </a:pPr>
                      <a:r>
                        <a:rPr kumimoji="1" lang="en-US" altLang="ja-JP" sz="1200" dirty="0"/>
                        <a:t>XXXX</a:t>
                      </a: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729342236"/>
                  </a:ext>
                </a:extLst>
              </a:tr>
              <a:tr h="919336">
                <a:tc>
                  <a:txBody>
                    <a:bodyPr/>
                    <a:lstStyle/>
                    <a:p>
                      <a:r>
                        <a:rPr kumimoji="1" lang="ja-JP" altLang="en-US" sz="1200" dirty="0"/>
                        <a:t>② </a:t>
                      </a:r>
                      <a:r>
                        <a:rPr kumimoji="1" lang="en-US" altLang="ja-JP" sz="1200" dirty="0"/>
                        <a:t>1</a:t>
                      </a:r>
                      <a:r>
                        <a:rPr kumimoji="1" lang="ja-JP" altLang="en-US" sz="1200" dirty="0"/>
                        <a:t>の運用により期待</a:t>
                      </a:r>
                      <a:br>
                        <a:rPr kumimoji="1" lang="en-US" altLang="ja-JP" sz="1200" dirty="0"/>
                      </a:br>
                      <a:r>
                        <a:rPr kumimoji="1" lang="ja-JP" altLang="en-US" sz="1200" dirty="0"/>
                        <a:t>　　される効果</a:t>
                      </a:r>
                    </a:p>
                  </a:txBody>
                  <a:tcPr/>
                </a:tc>
                <a:tc>
                  <a:txBody>
                    <a:bodyPr/>
                    <a:lstStyle/>
                    <a:p>
                      <a:pPr marL="0" indent="0">
                        <a:buFont typeface="Arial" panose="020B0604020202020204" pitchFamily="34" charset="0"/>
                        <a:buNone/>
                      </a:pPr>
                      <a:r>
                        <a:rPr kumimoji="1" lang="ja-JP" altLang="en-US" sz="900" dirty="0">
                          <a:solidFill>
                            <a:srgbClr val="FF0000"/>
                          </a:solidFill>
                        </a:rPr>
                        <a:t>（記入例） 現在、施設スタッフが人力で行う</a:t>
                      </a:r>
                      <a:r>
                        <a:rPr kumimoji="1" lang="en-US" altLang="ja-JP" sz="900" dirty="0">
                          <a:solidFill>
                            <a:srgbClr val="FF0000"/>
                          </a:solidFill>
                        </a:rPr>
                        <a:t>XX</a:t>
                      </a:r>
                      <a:r>
                        <a:rPr kumimoji="1" lang="ja-JP" altLang="en-US" sz="900" dirty="0">
                          <a:solidFill>
                            <a:srgbClr val="FF0000"/>
                          </a:solidFill>
                        </a:rPr>
                        <a:t>の作業の漏れをなくすとともに、</a:t>
                      </a:r>
                      <a:r>
                        <a:rPr kumimoji="1" lang="en-US" altLang="ja-JP" sz="900" dirty="0">
                          <a:solidFill>
                            <a:srgbClr val="FF0000"/>
                          </a:solidFill>
                        </a:rPr>
                        <a:t>XX</a:t>
                      </a:r>
                      <a:r>
                        <a:rPr kumimoji="1" lang="ja-JP" altLang="en-US" sz="900" dirty="0">
                          <a:solidFill>
                            <a:srgbClr val="FF0000"/>
                          </a:solidFill>
                        </a:rPr>
                        <a:t>業務に係る工数の</a:t>
                      </a:r>
                      <a:r>
                        <a:rPr kumimoji="1" lang="en-US" altLang="ja-JP" sz="900" dirty="0">
                          <a:solidFill>
                            <a:srgbClr val="FF0000"/>
                          </a:solidFill>
                        </a:rPr>
                        <a:t>X</a:t>
                      </a:r>
                      <a:r>
                        <a:rPr kumimoji="1" lang="ja-JP" altLang="en-US" sz="900" dirty="0">
                          <a:solidFill>
                            <a:srgbClr val="FF0000"/>
                          </a:solidFill>
                        </a:rPr>
                        <a:t>割削減を見込む</a:t>
                      </a:r>
                      <a:endParaRPr kumimoji="1" lang="en-US" altLang="ja-JP" sz="900" dirty="0">
                        <a:solidFill>
                          <a:srgbClr val="FF0000"/>
                        </a:solidFill>
                      </a:endParaRPr>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48015444"/>
                  </a:ext>
                </a:extLst>
              </a:tr>
            </a:tbl>
          </a:graphicData>
        </a:graphic>
      </p:graphicFrame>
      <p:graphicFrame>
        <p:nvGraphicFramePr>
          <p:cNvPr id="11" name="表 6">
            <a:extLst>
              <a:ext uri="{FF2B5EF4-FFF2-40B4-BE49-F238E27FC236}">
                <a16:creationId xmlns:a16="http://schemas.microsoft.com/office/drawing/2014/main" id="{58359373-6827-19AE-86D4-2BDC14C54815}"/>
              </a:ext>
            </a:extLst>
          </p:cNvPr>
          <p:cNvGraphicFramePr>
            <a:graphicFrameLocks noGrp="1"/>
          </p:cNvGraphicFramePr>
          <p:nvPr>
            <p:extLst>
              <p:ext uri="{D42A27DB-BD31-4B8C-83A1-F6EECF244321}">
                <p14:modId xmlns:p14="http://schemas.microsoft.com/office/powerpoint/2010/main" val="2134063844"/>
              </p:ext>
            </p:extLst>
          </p:nvPr>
        </p:nvGraphicFramePr>
        <p:xfrm>
          <a:off x="406398" y="4122253"/>
          <a:ext cx="8757267" cy="2373545"/>
        </p:xfrm>
        <a:graphic>
          <a:graphicData uri="http://schemas.openxmlformats.org/drawingml/2006/table">
            <a:tbl>
              <a:tblPr firstCol="1">
                <a:tableStyleId>{21E4AEA4-8DFA-4A89-87EB-49C32662AFE0}</a:tableStyleId>
              </a:tblPr>
              <a:tblGrid>
                <a:gridCol w="1770721">
                  <a:extLst>
                    <a:ext uri="{9D8B030D-6E8A-4147-A177-3AD203B41FA5}">
                      <a16:colId xmlns:a16="http://schemas.microsoft.com/office/drawing/2014/main" val="3533283372"/>
                    </a:ext>
                  </a:extLst>
                </a:gridCol>
                <a:gridCol w="6986546">
                  <a:extLst>
                    <a:ext uri="{9D8B030D-6E8A-4147-A177-3AD203B41FA5}">
                      <a16:colId xmlns:a16="http://schemas.microsoft.com/office/drawing/2014/main" val="1347554959"/>
                    </a:ext>
                  </a:extLst>
                </a:gridCol>
              </a:tblGrid>
              <a:tr h="826740">
                <a:tc>
                  <a:txBody>
                    <a:bodyPr/>
                    <a:lstStyle/>
                    <a:p>
                      <a:r>
                        <a:rPr kumimoji="1" lang="ja-JP" altLang="en-US" sz="1200" dirty="0"/>
                        <a:t>⓪ 業務フローの見直し</a:t>
                      </a:r>
                      <a:br>
                        <a:rPr kumimoji="1" lang="en-US" altLang="ja-JP" sz="1200" dirty="0"/>
                      </a:br>
                      <a:r>
                        <a:rPr kumimoji="1" lang="ja-JP" altLang="en-US" sz="1200" dirty="0"/>
                        <a:t>　　に関する提案</a:t>
                      </a:r>
                    </a:p>
                  </a:txBody>
                  <a:tcPr anchor="ctr">
                    <a:solidFill>
                      <a:schemeClr val="accent2"/>
                    </a:solidFill>
                  </a:tcPr>
                </a:tc>
                <a:tc>
                  <a:txBody>
                    <a:bodyPr/>
                    <a:lstStyle/>
                    <a:p>
                      <a:pPr marL="0" indent="0">
                        <a:buFont typeface="Arial" panose="020B0604020202020204" pitchFamily="34" charset="0"/>
                        <a:buNone/>
                      </a:pPr>
                      <a:r>
                        <a:rPr kumimoji="1" lang="ja-JP" altLang="en-US" sz="900" dirty="0">
                          <a:solidFill>
                            <a:srgbClr val="FF0000"/>
                          </a:solidFill>
                        </a:rPr>
                        <a:t>（記入例） 現在は</a:t>
                      </a:r>
                      <a:r>
                        <a:rPr kumimoji="1" lang="en-US" altLang="ja-JP" sz="900" dirty="0">
                          <a:solidFill>
                            <a:srgbClr val="FF0000"/>
                          </a:solidFill>
                        </a:rPr>
                        <a:t>XX</a:t>
                      </a:r>
                      <a:r>
                        <a:rPr kumimoji="1" lang="ja-JP" altLang="en-US" sz="900" dirty="0">
                          <a:solidFill>
                            <a:srgbClr val="FF0000"/>
                          </a:solidFill>
                        </a:rPr>
                        <a:t>業務を</a:t>
                      </a:r>
                      <a:r>
                        <a:rPr kumimoji="1" lang="en-US" altLang="ja-JP" sz="900" dirty="0">
                          <a:solidFill>
                            <a:srgbClr val="FF0000"/>
                          </a:solidFill>
                        </a:rPr>
                        <a:t>XX</a:t>
                      </a:r>
                      <a:r>
                        <a:rPr kumimoji="1" lang="ja-JP" altLang="en-US" sz="900" dirty="0">
                          <a:solidFill>
                            <a:srgbClr val="FF0000"/>
                          </a:solidFill>
                        </a:rPr>
                        <a:t>毎に１回ずつ実施しているが、ロボットの運用効率を高めるため、</a:t>
                      </a:r>
                      <a:r>
                        <a:rPr kumimoji="1" lang="en-US" altLang="ja-JP" sz="900" dirty="0">
                          <a:solidFill>
                            <a:srgbClr val="FF0000"/>
                          </a:solidFill>
                        </a:rPr>
                        <a:t>XX</a:t>
                      </a:r>
                      <a:r>
                        <a:rPr kumimoji="1" lang="ja-JP" altLang="en-US" sz="900" dirty="0">
                          <a:solidFill>
                            <a:srgbClr val="FF0000"/>
                          </a:solidFill>
                        </a:rPr>
                        <a:t>業務を始める際にスタッフが</a:t>
                      </a:r>
                      <a:r>
                        <a:rPr kumimoji="1" lang="en-US" altLang="ja-JP" sz="900" dirty="0">
                          <a:solidFill>
                            <a:srgbClr val="FF0000"/>
                          </a:solidFill>
                        </a:rPr>
                        <a:t>XX</a:t>
                      </a:r>
                      <a:r>
                        <a:rPr kumimoji="1" lang="ja-JP" altLang="en-US" sz="900" dirty="0">
                          <a:solidFill>
                            <a:srgbClr val="FF0000"/>
                          </a:solidFill>
                        </a:rPr>
                        <a:t>を行うことで、ロボットが効率的に</a:t>
                      </a:r>
                      <a:r>
                        <a:rPr kumimoji="1" lang="en-US" altLang="ja-JP" sz="900" dirty="0">
                          <a:solidFill>
                            <a:srgbClr val="FF0000"/>
                          </a:solidFill>
                        </a:rPr>
                        <a:t>XX</a:t>
                      </a:r>
                      <a:r>
                        <a:rPr kumimoji="1" lang="ja-JP" altLang="en-US" sz="900" dirty="0">
                          <a:solidFill>
                            <a:srgbClr val="FF0000"/>
                          </a:solidFill>
                        </a:rPr>
                        <a:t>を行うことができるようにする。</a:t>
                      </a:r>
                      <a:endParaRPr kumimoji="1" lang="en-US" altLang="ja-JP" sz="900" dirty="0">
                        <a:solidFill>
                          <a:srgbClr val="FF0000"/>
                        </a:solidFill>
                      </a:endParaRPr>
                    </a:p>
                    <a:p>
                      <a:pPr marL="0" indent="0">
                        <a:buFont typeface="Arial" panose="020B0604020202020204" pitchFamily="34" charset="0"/>
                        <a:buNone/>
                      </a:pPr>
                      <a:endParaRPr kumimoji="1" lang="en-US" altLang="ja-JP" sz="900" dirty="0">
                        <a:solidFill>
                          <a:srgbClr val="FF0000"/>
                        </a:solidFill>
                      </a:endParaRPr>
                    </a:p>
                    <a:p>
                      <a:pPr marL="171450" indent="-171450">
                        <a:buFont typeface="Arial" panose="020B0604020202020204" pitchFamily="34" charset="0"/>
                        <a:buChar char="•"/>
                      </a:pPr>
                      <a:r>
                        <a:rPr kumimoji="1" lang="en-US" altLang="ja-JP" sz="1200" dirty="0"/>
                        <a:t>XXXX</a:t>
                      </a:r>
                    </a:p>
                  </a:txBody>
                  <a:tcPr/>
                </a:tc>
                <a:extLst>
                  <a:ext uri="{0D108BD9-81ED-4DB2-BD59-A6C34878D82A}">
                    <a16:rowId xmlns:a16="http://schemas.microsoft.com/office/drawing/2014/main" val="1649339669"/>
                  </a:ext>
                </a:extLst>
              </a:tr>
              <a:tr h="826740">
                <a:tc>
                  <a:txBody>
                    <a:bodyPr/>
                    <a:lstStyle/>
                    <a:p>
                      <a:r>
                        <a:rPr kumimoji="1" lang="ja-JP" altLang="en-US" sz="1200" dirty="0"/>
                        <a:t>① ロボットの</a:t>
                      </a:r>
                      <a:endParaRPr kumimoji="1" lang="en-US" altLang="ja-JP" sz="1200" dirty="0"/>
                    </a:p>
                    <a:p>
                      <a:r>
                        <a:rPr kumimoji="1" lang="ja-JP" altLang="en-US" sz="1200" dirty="0"/>
                        <a:t>　  運用イメージ</a:t>
                      </a:r>
                    </a:p>
                  </a:txBody>
                  <a:tcPr anchor="ctr">
                    <a:solidFill>
                      <a:schemeClr val="accent2"/>
                    </a:solidFill>
                  </a:tcPr>
                </a:tc>
                <a:tc>
                  <a:txBody>
                    <a:bodyPr/>
                    <a:lstStyle/>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729342236"/>
                  </a:ext>
                </a:extLst>
              </a:tr>
              <a:tr h="720065">
                <a:tc>
                  <a:txBody>
                    <a:bodyPr/>
                    <a:lstStyle/>
                    <a:p>
                      <a:r>
                        <a:rPr kumimoji="1" lang="ja-JP" altLang="en-US" sz="1200" dirty="0"/>
                        <a:t>② </a:t>
                      </a:r>
                      <a:r>
                        <a:rPr kumimoji="1" lang="en-US" altLang="ja-JP" sz="1200" dirty="0"/>
                        <a:t>1</a:t>
                      </a:r>
                      <a:r>
                        <a:rPr kumimoji="1" lang="ja-JP" altLang="en-US" sz="1200" dirty="0"/>
                        <a:t>の運用により</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　　期待される効果</a:t>
                      </a:r>
                      <a:br>
                        <a:rPr kumimoji="1" lang="en-US" altLang="ja-JP" sz="1200" dirty="0"/>
                      </a:br>
                      <a:r>
                        <a:rPr kumimoji="1" lang="ja-JP" altLang="en-US" sz="1200" dirty="0"/>
                        <a:t>　　（効果検証の指標）</a:t>
                      </a:r>
                    </a:p>
                  </a:txBody>
                  <a:tcPr anchor="ctr">
                    <a:solidFill>
                      <a:schemeClr val="accent2"/>
                    </a:solidFill>
                  </a:tcPr>
                </a:tc>
                <a:tc>
                  <a:txBody>
                    <a:bodyPr/>
                    <a:lstStyle/>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48015444"/>
                  </a:ext>
                </a:extLst>
              </a:tr>
            </a:tbl>
          </a:graphicData>
        </a:graphic>
      </p:graphicFrame>
      <p:sp>
        <p:nvSpPr>
          <p:cNvPr id="12" name="正方形/長方形 11">
            <a:extLst>
              <a:ext uri="{FF2B5EF4-FFF2-40B4-BE49-F238E27FC236}">
                <a16:creationId xmlns:a16="http://schemas.microsoft.com/office/drawing/2014/main" id="{EB99EC30-F188-0457-6F46-4751CAE5D2B2}"/>
              </a:ext>
            </a:extLst>
          </p:cNvPr>
          <p:cNvSpPr/>
          <p:nvPr/>
        </p:nvSpPr>
        <p:spPr bwMode="auto">
          <a:xfrm>
            <a:off x="6342203" y="186813"/>
            <a:ext cx="3191096"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成果の水平展開の可能性</a:t>
            </a:r>
          </a:p>
        </p:txBody>
      </p:sp>
      <p:sp>
        <p:nvSpPr>
          <p:cNvPr id="13" name="Rectangle 3">
            <a:extLst>
              <a:ext uri="{FF2B5EF4-FFF2-40B4-BE49-F238E27FC236}">
                <a16:creationId xmlns:a16="http://schemas.microsoft.com/office/drawing/2014/main" id="{5A017DF8-15F2-2F59-166E-063D6AA53ADC}"/>
              </a:ext>
            </a:extLst>
          </p:cNvPr>
          <p:cNvSpPr txBox="1">
            <a:spLocks noChangeArrowheads="1"/>
          </p:cNvSpPr>
          <p:nvPr/>
        </p:nvSpPr>
        <p:spPr bwMode="auto">
          <a:xfrm>
            <a:off x="406401" y="1212236"/>
            <a:ext cx="9061450" cy="49981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施設が抱える課題の解決に対し、貴団体が提案するロボット等の導入実証の内容について記載してください。</a:t>
            </a:r>
            <a:endParaRPr lang="en-US" altLang="ja-JP" sz="1200" b="1" kern="0" dirty="0">
              <a:solidFill>
                <a:schemeClr val="tx1"/>
              </a:solidFill>
            </a:endParaRPr>
          </a:p>
          <a:p>
            <a:pPr marL="0" indent="0" eaLnBrk="1" hangingPunct="1">
              <a:spcBef>
                <a:spcPct val="0"/>
              </a:spcBef>
              <a:spcAft>
                <a:spcPts val="600"/>
              </a:spcAft>
              <a:buClr>
                <a:srgbClr val="5A5A5A"/>
              </a:buClr>
              <a:buSzPct val="100000"/>
              <a:buFont typeface="Wingdings" pitchFamily="2" charset="2"/>
              <a:buNone/>
            </a:pPr>
            <a:r>
              <a:rPr lang="en-US" altLang="ja-JP" sz="1200" b="1" kern="0" dirty="0">
                <a:solidFill>
                  <a:schemeClr val="tx1"/>
                </a:solidFill>
                <a:highlight>
                  <a:srgbClr val="FFDDDD"/>
                </a:highlight>
              </a:rPr>
              <a:t>【A. </a:t>
            </a:r>
            <a:r>
              <a:rPr lang="ja-JP" altLang="en-US" sz="1200" b="1" kern="0" dirty="0">
                <a:solidFill>
                  <a:schemeClr val="tx1"/>
                </a:solidFill>
                <a:highlight>
                  <a:srgbClr val="FFDDDD"/>
                </a:highlight>
              </a:rPr>
              <a:t>現在の施設の業務フローを前提としたユースケース</a:t>
            </a:r>
            <a:r>
              <a:rPr lang="en-US" altLang="ja-JP" sz="1200" b="1" kern="0" dirty="0">
                <a:solidFill>
                  <a:schemeClr val="tx1"/>
                </a:solidFill>
                <a:highlight>
                  <a:srgbClr val="FFDDDD"/>
                </a:highlight>
              </a:rPr>
              <a:t>】</a:t>
            </a:r>
          </a:p>
        </p:txBody>
      </p:sp>
      <p:sp>
        <p:nvSpPr>
          <p:cNvPr id="14" name="Rectangle 3">
            <a:extLst>
              <a:ext uri="{FF2B5EF4-FFF2-40B4-BE49-F238E27FC236}">
                <a16:creationId xmlns:a16="http://schemas.microsoft.com/office/drawing/2014/main" id="{D3DEB1C6-5D9F-9EE4-DE79-5A54C3F563BC}"/>
              </a:ext>
            </a:extLst>
          </p:cNvPr>
          <p:cNvSpPr txBox="1">
            <a:spLocks noChangeArrowheads="1"/>
          </p:cNvSpPr>
          <p:nvPr/>
        </p:nvSpPr>
        <p:spPr bwMode="auto">
          <a:xfrm>
            <a:off x="406398" y="3798572"/>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en-US" altLang="ja-JP" sz="1200" b="1" kern="0" dirty="0">
                <a:solidFill>
                  <a:schemeClr val="tx1"/>
                </a:solidFill>
                <a:highlight>
                  <a:srgbClr val="FFDDDD"/>
                </a:highlight>
              </a:rPr>
              <a:t>【B. </a:t>
            </a:r>
            <a:r>
              <a:rPr lang="ja-JP" altLang="en-US" sz="1200" b="1" kern="0" dirty="0">
                <a:solidFill>
                  <a:schemeClr val="tx1"/>
                </a:solidFill>
                <a:highlight>
                  <a:srgbClr val="FFDDDD"/>
                </a:highlight>
              </a:rPr>
              <a:t>ロボットの導入効果を最大化するため、施設の業務フローを見直した場合のユースケース</a:t>
            </a:r>
            <a:r>
              <a:rPr lang="en-US" altLang="ja-JP" sz="1200" b="1" kern="0" dirty="0">
                <a:solidFill>
                  <a:schemeClr val="tx1"/>
                </a:solidFill>
                <a:highlight>
                  <a:srgbClr val="FFDDDD"/>
                </a:highlight>
              </a:rPr>
              <a:t>】</a:t>
            </a:r>
          </a:p>
        </p:txBody>
      </p:sp>
    </p:spTree>
    <p:extLst>
      <p:ext uri="{BB962C8B-B14F-4D97-AF65-F5344CB8AC3E}">
        <p14:creationId xmlns:p14="http://schemas.microsoft.com/office/powerpoint/2010/main" val="145479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５．ロボット等の導入実証に関する提案（</a:t>
            </a:r>
            <a:r>
              <a:rPr lang="ja-JP" altLang="en-US" dirty="0"/>
              <a:t>２</a:t>
            </a:r>
            <a:r>
              <a:rPr kumimoji="1" lang="ja-JP" altLang="en-US" dirty="0"/>
              <a:t>）</a:t>
            </a:r>
          </a:p>
        </p:txBody>
      </p:sp>
      <p:sp>
        <p:nvSpPr>
          <p:cNvPr id="7" name="Rectangle 3">
            <a:extLst>
              <a:ext uri="{FF2B5EF4-FFF2-40B4-BE49-F238E27FC236}">
                <a16:creationId xmlns:a16="http://schemas.microsoft.com/office/drawing/2014/main" id="{25EBB957-8006-CB24-0863-6CF9006F8DD9}"/>
              </a:ext>
            </a:extLst>
          </p:cNvPr>
          <p:cNvSpPr txBox="1">
            <a:spLocks noChangeArrowheads="1"/>
          </p:cNvSpPr>
          <p:nvPr/>
        </p:nvSpPr>
        <p:spPr bwMode="auto">
          <a:xfrm>
            <a:off x="406400" y="1225143"/>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（通常のロボット等の操作・運用以外に） 導入実証期間中に、施設側で対応すべきことがあれば記載してください。</a:t>
            </a:r>
            <a:endParaRPr lang="en-US" altLang="ja-JP" sz="1200" b="1" kern="0" dirty="0">
              <a:solidFill>
                <a:schemeClr val="tx1"/>
              </a:solidFill>
            </a:endParaRPr>
          </a:p>
        </p:txBody>
      </p:sp>
      <p:graphicFrame>
        <p:nvGraphicFramePr>
          <p:cNvPr id="8" name="表 6">
            <a:extLst>
              <a:ext uri="{FF2B5EF4-FFF2-40B4-BE49-F238E27FC236}">
                <a16:creationId xmlns:a16="http://schemas.microsoft.com/office/drawing/2014/main" id="{85DB134B-87A7-AA9A-EDC9-6A8529C10D92}"/>
              </a:ext>
            </a:extLst>
          </p:cNvPr>
          <p:cNvGraphicFramePr>
            <a:graphicFrameLocks noGrp="1"/>
          </p:cNvGraphicFramePr>
          <p:nvPr>
            <p:extLst>
              <p:ext uri="{D42A27DB-BD31-4B8C-83A1-F6EECF244321}">
                <p14:modId xmlns:p14="http://schemas.microsoft.com/office/powerpoint/2010/main" val="548884173"/>
              </p:ext>
            </p:extLst>
          </p:nvPr>
        </p:nvGraphicFramePr>
        <p:xfrm>
          <a:off x="406401" y="1549435"/>
          <a:ext cx="8757264" cy="4713284"/>
        </p:xfrm>
        <a:graphic>
          <a:graphicData uri="http://schemas.openxmlformats.org/drawingml/2006/table">
            <a:tbl>
              <a:tblPr firstCol="1">
                <a:tableStyleId>{21E4AEA4-8DFA-4A89-87EB-49C32662AFE0}</a:tableStyleId>
              </a:tblPr>
              <a:tblGrid>
                <a:gridCol w="1770721">
                  <a:extLst>
                    <a:ext uri="{9D8B030D-6E8A-4147-A177-3AD203B41FA5}">
                      <a16:colId xmlns:a16="http://schemas.microsoft.com/office/drawing/2014/main" val="3533283372"/>
                    </a:ext>
                  </a:extLst>
                </a:gridCol>
                <a:gridCol w="6986543">
                  <a:extLst>
                    <a:ext uri="{9D8B030D-6E8A-4147-A177-3AD203B41FA5}">
                      <a16:colId xmlns:a16="http://schemas.microsoft.com/office/drawing/2014/main" val="1347554959"/>
                    </a:ext>
                  </a:extLst>
                </a:gridCol>
              </a:tblGrid>
              <a:tr h="1405716">
                <a:tc>
                  <a:txBody>
                    <a:bodyPr/>
                    <a:lstStyle/>
                    <a:p>
                      <a:r>
                        <a:rPr kumimoji="1" lang="ja-JP" altLang="en-US" sz="1200" dirty="0"/>
                        <a:t>③ 施設の設備の利用</a:t>
                      </a:r>
                      <a:endParaRPr kumimoji="1" lang="en-US" altLang="ja-JP" sz="1200" dirty="0"/>
                    </a:p>
                    <a:p>
                      <a:pPr>
                        <a:spcBef>
                          <a:spcPts val="600"/>
                        </a:spcBef>
                      </a:pPr>
                      <a:r>
                        <a:rPr kumimoji="1" lang="en-US" altLang="ja-JP" sz="900" dirty="0"/>
                        <a:t>    * </a:t>
                      </a:r>
                      <a:r>
                        <a:rPr kumimoji="1" lang="ja-JP" altLang="en-US" sz="900" dirty="0"/>
                        <a:t>該当する場合のみ記載</a:t>
                      </a:r>
                      <a:endParaRPr kumimoji="1" lang="en-US" altLang="ja-JP" sz="900" dirty="0"/>
                    </a:p>
                  </a:txBody>
                  <a:tcPr/>
                </a:tc>
                <a:tc>
                  <a:txBody>
                    <a:bodyPr/>
                    <a:lstStyle/>
                    <a:p>
                      <a:pPr marL="0" indent="0">
                        <a:buFont typeface="Arial" panose="020B0604020202020204" pitchFamily="34" charset="0"/>
                        <a:buNone/>
                      </a:pPr>
                      <a:r>
                        <a:rPr kumimoji="1" lang="ja-JP" altLang="en-US" sz="900" dirty="0">
                          <a:solidFill>
                            <a:srgbClr val="FF0000"/>
                          </a:solidFill>
                        </a:rPr>
                        <a:t>（記入例） 施設内の</a:t>
                      </a:r>
                      <a:r>
                        <a:rPr kumimoji="1" lang="en-US" altLang="ja-JP" sz="900" dirty="0">
                          <a:solidFill>
                            <a:srgbClr val="FF0000"/>
                          </a:solidFill>
                        </a:rPr>
                        <a:t>XX</a:t>
                      </a:r>
                      <a:r>
                        <a:rPr kumimoji="1" lang="ja-JP" altLang="en-US" sz="900" dirty="0">
                          <a:solidFill>
                            <a:srgbClr val="FF0000"/>
                          </a:solidFill>
                        </a:rPr>
                        <a:t>設備（例：ネットワーク、電源等）、</a:t>
                      </a:r>
                      <a:r>
                        <a:rPr kumimoji="1" lang="en-US" altLang="ja-JP" sz="900" dirty="0">
                          <a:solidFill>
                            <a:srgbClr val="FF0000"/>
                          </a:solidFill>
                        </a:rPr>
                        <a:t>XX</a:t>
                      </a:r>
                      <a:r>
                        <a:rPr kumimoji="1" lang="ja-JP" altLang="en-US" sz="900" dirty="0">
                          <a:solidFill>
                            <a:srgbClr val="FF0000"/>
                          </a:solidFill>
                        </a:rPr>
                        <a:t>機器を</a:t>
                      </a:r>
                      <a:r>
                        <a:rPr kumimoji="1" lang="en-US" altLang="ja-JP" sz="900" dirty="0">
                          <a:solidFill>
                            <a:srgbClr val="FF0000"/>
                          </a:solidFill>
                        </a:rPr>
                        <a:t>XX</a:t>
                      </a:r>
                      <a:r>
                        <a:rPr kumimoji="1" lang="ja-JP" altLang="en-US" sz="900" dirty="0">
                          <a:solidFill>
                            <a:srgbClr val="FF0000"/>
                          </a:solidFill>
                        </a:rPr>
                        <a:t>のために利用させて頂くことを想定</a:t>
                      </a:r>
                      <a:endParaRPr kumimoji="1" lang="en-US" altLang="ja-JP" sz="9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txBody>
                  <a:tcPr/>
                </a:tc>
                <a:extLst>
                  <a:ext uri="{0D108BD9-81ED-4DB2-BD59-A6C34878D82A}">
                    <a16:rowId xmlns:a16="http://schemas.microsoft.com/office/drawing/2014/main" val="2729342236"/>
                  </a:ext>
                </a:extLst>
              </a:tr>
              <a:tr h="1653784">
                <a:tc>
                  <a:txBody>
                    <a:bodyPr/>
                    <a:lstStyle/>
                    <a:p>
                      <a:r>
                        <a:rPr kumimoji="1" lang="ja-JP" altLang="en-US" sz="1200" dirty="0"/>
                        <a:t>④ メンテナンスの対応</a:t>
                      </a:r>
                    </a:p>
                  </a:txBody>
                  <a:tcPr/>
                </a:tc>
                <a:tc>
                  <a:txBody>
                    <a:bodyPr/>
                    <a:lstStyle/>
                    <a:p>
                      <a:pPr marL="0" indent="0">
                        <a:buFont typeface="Arial" panose="020B0604020202020204" pitchFamily="34" charset="0"/>
                        <a:buNone/>
                      </a:pPr>
                      <a:r>
                        <a:rPr kumimoji="1" lang="ja-JP" altLang="en-US" sz="900" dirty="0">
                          <a:solidFill>
                            <a:srgbClr val="FF0000"/>
                          </a:solidFill>
                        </a:rPr>
                        <a:t>（記入例） ロボット等の</a:t>
                      </a:r>
                      <a:r>
                        <a:rPr kumimoji="1" lang="en-US" altLang="ja-JP" sz="900" dirty="0">
                          <a:solidFill>
                            <a:srgbClr val="FF0000"/>
                          </a:solidFill>
                        </a:rPr>
                        <a:t>XX</a:t>
                      </a:r>
                      <a:r>
                        <a:rPr kumimoji="1" lang="ja-JP" altLang="en-US" sz="900" dirty="0">
                          <a:solidFill>
                            <a:srgbClr val="FF0000"/>
                          </a:solidFill>
                        </a:rPr>
                        <a:t>日単位のメンテナンスとして、施設側で</a:t>
                      </a:r>
                      <a:r>
                        <a:rPr kumimoji="1" lang="en-US" altLang="ja-JP" sz="900" dirty="0">
                          <a:solidFill>
                            <a:srgbClr val="FF0000"/>
                          </a:solidFill>
                        </a:rPr>
                        <a:t>XX</a:t>
                      </a:r>
                      <a:r>
                        <a:rPr kumimoji="1" lang="ja-JP" altLang="en-US" sz="900" dirty="0">
                          <a:solidFill>
                            <a:srgbClr val="FF0000"/>
                          </a:solidFill>
                        </a:rPr>
                        <a:t>（例：充電、機器の清掃）を実施して頂くことを想定。なお、</a:t>
                      </a:r>
                      <a:r>
                        <a:rPr kumimoji="1" lang="en-US" altLang="ja-JP" sz="900" dirty="0">
                          <a:solidFill>
                            <a:srgbClr val="FF0000"/>
                          </a:solidFill>
                        </a:rPr>
                        <a:t>XX</a:t>
                      </a:r>
                      <a:r>
                        <a:rPr kumimoji="1" lang="ja-JP" altLang="en-US" sz="900" dirty="0">
                          <a:solidFill>
                            <a:srgbClr val="FF0000"/>
                          </a:solidFill>
                        </a:rPr>
                        <a:t>に関するメンテナンスはロボット企業等側で</a:t>
                      </a:r>
                      <a:r>
                        <a:rPr kumimoji="1" lang="en-US" altLang="ja-JP" sz="900" dirty="0">
                          <a:solidFill>
                            <a:srgbClr val="FF0000"/>
                          </a:solidFill>
                        </a:rPr>
                        <a:t>XX</a:t>
                      </a:r>
                      <a:r>
                        <a:rPr kumimoji="1" lang="ja-JP" altLang="en-US" sz="900" dirty="0">
                          <a:solidFill>
                            <a:srgbClr val="FF0000"/>
                          </a:solidFill>
                        </a:rPr>
                        <a:t>の頻度で訪問対応することを想定。</a:t>
                      </a:r>
                      <a:endParaRPr kumimoji="1" lang="en-US" altLang="ja-JP" sz="900" dirty="0">
                        <a:solidFill>
                          <a:srgbClr val="FF0000"/>
                        </a:solidFill>
                      </a:endParaRPr>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48015444"/>
                  </a:ext>
                </a:extLst>
              </a:tr>
              <a:tr h="1653784">
                <a:tc>
                  <a:txBody>
                    <a:bodyPr/>
                    <a:lstStyle/>
                    <a:p>
                      <a:r>
                        <a:rPr kumimoji="1" lang="ja-JP" altLang="en-US" sz="1200" dirty="0"/>
                        <a:t>⑤ 緊急時の対応</a:t>
                      </a:r>
                      <a:endParaRPr kumimoji="1" lang="en-US" altLang="ja-JP" sz="1200" dirty="0"/>
                    </a:p>
                    <a:p>
                      <a:endParaRPr kumimoji="1" lang="ja-JP" altLang="en-US" sz="1200" dirty="0"/>
                    </a:p>
                  </a:txBody>
                  <a:tcPr/>
                </a:tc>
                <a:tc>
                  <a:txBody>
                    <a:bodyPr/>
                    <a:lstStyle/>
                    <a:p>
                      <a:pPr marL="0" indent="0">
                        <a:buFont typeface="Arial" panose="020B0604020202020204" pitchFamily="34" charset="0"/>
                        <a:buNone/>
                      </a:pPr>
                      <a:r>
                        <a:rPr kumimoji="1" lang="ja-JP" altLang="en-US" sz="900" spc="-20" baseline="0" dirty="0">
                          <a:solidFill>
                            <a:srgbClr val="FF0000"/>
                          </a:solidFill>
                        </a:rPr>
                        <a:t>（記入例） ロボット等にエラーが生じた場合、施設スタッフ側で、まずは手動でリセットボタン（緊急停止ボタン）を押すとともに、ロボット企業等側に連絡を入れて頂くことを想定。ロボット等の状態の詳細確認、メンテナンスはロボット企業等のスタッフが施設を訪問し、現場で対応することを想定。</a:t>
                      </a:r>
                      <a:endParaRPr kumimoji="1" lang="en-US" altLang="ja-JP" sz="900" spc="-20" baseline="0" dirty="0">
                        <a:solidFill>
                          <a:srgbClr val="FF0000"/>
                        </a:solidFill>
                      </a:endParaRPr>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1432893568"/>
                  </a:ext>
                </a:extLst>
              </a:tr>
            </a:tbl>
          </a:graphicData>
        </a:graphic>
      </p:graphicFrame>
      <p:sp>
        <p:nvSpPr>
          <p:cNvPr id="5" name="正方形/長方形 4">
            <a:extLst>
              <a:ext uri="{FF2B5EF4-FFF2-40B4-BE49-F238E27FC236}">
                <a16:creationId xmlns:a16="http://schemas.microsoft.com/office/drawing/2014/main" id="{D1D89E0F-1E1B-0E9D-BEEF-14ABE6534B45}"/>
              </a:ext>
            </a:extLst>
          </p:cNvPr>
          <p:cNvSpPr/>
          <p:nvPr/>
        </p:nvSpPr>
        <p:spPr bwMode="auto">
          <a:xfrm>
            <a:off x="6803924" y="186813"/>
            <a:ext cx="26861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 </a:t>
            </a:r>
            <a:r>
              <a:rPr kumimoji="1" lang="ja-JP" altLang="en-US" sz="1000" b="0" i="0" u="none" strike="noStrike" cap="none" normalizeH="0" baseline="0" dirty="0">
                <a:ln>
                  <a:noFill/>
                </a:ln>
                <a:solidFill>
                  <a:srgbClr val="000000"/>
                </a:solidFill>
                <a:effectLst/>
                <a:latin typeface="Arial" charset="0"/>
                <a:ea typeface="ＭＳ Ｐゴシック" charset="-128"/>
              </a:rPr>
              <a:t>取組の安全性</a:t>
            </a:r>
          </a:p>
        </p:txBody>
      </p:sp>
    </p:spTree>
    <p:extLst>
      <p:ext uri="{BB962C8B-B14F-4D97-AF65-F5344CB8AC3E}">
        <p14:creationId xmlns:p14="http://schemas.microsoft.com/office/powerpoint/2010/main" val="1682722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kumimoji="1" lang="ja-JP" altLang="en-US" dirty="0"/>
              <a:t>５．ロボット等の導入実証に関する提案（３）</a:t>
            </a:r>
          </a:p>
        </p:txBody>
      </p:sp>
      <p:graphicFrame>
        <p:nvGraphicFramePr>
          <p:cNvPr id="3" name="表 3">
            <a:extLst>
              <a:ext uri="{FF2B5EF4-FFF2-40B4-BE49-F238E27FC236}">
                <a16:creationId xmlns:a16="http://schemas.microsoft.com/office/drawing/2014/main" id="{569A511C-93EF-1677-0673-EB02E713B2BF}"/>
              </a:ext>
            </a:extLst>
          </p:cNvPr>
          <p:cNvGraphicFramePr>
            <a:graphicFrameLocks noGrp="1"/>
          </p:cNvGraphicFramePr>
          <p:nvPr/>
        </p:nvGraphicFramePr>
        <p:xfrm>
          <a:off x="406401" y="2335795"/>
          <a:ext cx="8826227" cy="3956851"/>
        </p:xfrm>
        <a:graphic>
          <a:graphicData uri="http://schemas.openxmlformats.org/drawingml/2006/table">
            <a:tbl>
              <a:tblPr firstRow="1" firstCol="1">
                <a:tableStyleId>{21E4AEA4-8DFA-4A89-87EB-49C32662AFE0}</a:tableStyleId>
              </a:tblPr>
              <a:tblGrid>
                <a:gridCol w="1568925">
                  <a:extLst>
                    <a:ext uri="{9D8B030D-6E8A-4147-A177-3AD203B41FA5}">
                      <a16:colId xmlns:a16="http://schemas.microsoft.com/office/drawing/2014/main" val="2285842022"/>
                    </a:ext>
                  </a:extLst>
                </a:gridCol>
                <a:gridCol w="7257302">
                  <a:extLst>
                    <a:ext uri="{9D8B030D-6E8A-4147-A177-3AD203B41FA5}">
                      <a16:colId xmlns:a16="http://schemas.microsoft.com/office/drawing/2014/main" val="332784520"/>
                    </a:ext>
                  </a:extLst>
                </a:gridCol>
              </a:tblGrid>
              <a:tr h="307924">
                <a:tc>
                  <a:txBody>
                    <a:bodyPr/>
                    <a:lstStyle/>
                    <a:p>
                      <a:pPr algn="ctr"/>
                      <a:r>
                        <a:rPr kumimoji="1" lang="ja-JP" altLang="en-US" sz="1200" dirty="0"/>
                        <a:t>区分</a:t>
                      </a:r>
                    </a:p>
                  </a:txBody>
                  <a:tcPr anchor="ctr"/>
                </a:tc>
                <a:tc>
                  <a:txBody>
                    <a:bodyPr/>
                    <a:lstStyle/>
                    <a:p>
                      <a:pPr algn="ctr"/>
                      <a:r>
                        <a:rPr kumimoji="1" lang="ja-JP" altLang="en-US" sz="1200" dirty="0"/>
                        <a:t>施設の特徴・ニーズにあわせたロボット等の導入実証に関する提案</a:t>
                      </a:r>
                    </a:p>
                  </a:txBody>
                  <a:tcPr anchor="ctr"/>
                </a:tc>
                <a:extLst>
                  <a:ext uri="{0D108BD9-81ED-4DB2-BD59-A6C34878D82A}">
                    <a16:rowId xmlns:a16="http://schemas.microsoft.com/office/drawing/2014/main" val="877677658"/>
                  </a:ext>
                </a:extLst>
              </a:tr>
              <a:tr h="1216309">
                <a:tc>
                  <a:txBody>
                    <a:bodyPr/>
                    <a:lstStyle/>
                    <a:p>
                      <a:pPr marL="0" indent="0">
                        <a:buFont typeface="Arial" panose="020B0604020202020204" pitchFamily="34" charset="0"/>
                        <a:buNone/>
                      </a:pPr>
                      <a:r>
                        <a:rPr kumimoji="1" lang="en-US" altLang="ja-JP" sz="1200" b="1" dirty="0">
                          <a:solidFill>
                            <a:schemeClr val="bg1"/>
                          </a:solidFill>
                        </a:rPr>
                        <a:t>A</a:t>
                      </a:r>
                      <a:r>
                        <a:rPr kumimoji="1" lang="ja-JP" altLang="en-US" sz="1200" b="1" dirty="0">
                          <a:solidFill>
                            <a:schemeClr val="bg1"/>
                          </a:solidFill>
                        </a:rPr>
                        <a:t>）</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導入実証開始前の</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施設に対する</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導入サポート</a:t>
                      </a:r>
                    </a:p>
                  </a:txBody>
                  <a:tcPr anchor="ctr"/>
                </a:tc>
                <a:tc>
                  <a:txBody>
                    <a:bodyPr/>
                    <a:lstStyle/>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1973595531"/>
                  </a:ext>
                </a:extLst>
              </a:tr>
              <a:tr h="1216309">
                <a:tc>
                  <a:txBody>
                    <a:bodyPr/>
                    <a:lstStyle/>
                    <a:p>
                      <a:pPr marL="0" indent="0">
                        <a:buFont typeface="Arial" panose="020B0604020202020204" pitchFamily="34" charset="0"/>
                        <a:buNone/>
                      </a:pPr>
                      <a:r>
                        <a:rPr kumimoji="1" lang="en-US" altLang="ja-JP" sz="1200" b="1" dirty="0">
                          <a:solidFill>
                            <a:schemeClr val="bg1"/>
                          </a:solidFill>
                        </a:rPr>
                        <a:t>B</a:t>
                      </a:r>
                      <a:r>
                        <a:rPr kumimoji="1" lang="ja-JP" altLang="en-US" sz="1200" b="1" dirty="0">
                          <a:solidFill>
                            <a:schemeClr val="bg1"/>
                          </a:solidFill>
                        </a:rPr>
                        <a:t>）</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導入実証期間中の</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施設に対する</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運用サポート</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852780981"/>
                  </a:ext>
                </a:extLst>
              </a:tr>
              <a:tr h="1216309">
                <a:tc>
                  <a:txBody>
                    <a:bodyPr/>
                    <a:lstStyle/>
                    <a:p>
                      <a:pPr marL="0" indent="0">
                        <a:buFont typeface="Arial" panose="020B0604020202020204" pitchFamily="34" charset="0"/>
                        <a:buNone/>
                      </a:pPr>
                      <a:r>
                        <a:rPr kumimoji="1" lang="en-US" altLang="ja-JP" sz="1200" b="1" dirty="0">
                          <a:solidFill>
                            <a:schemeClr val="bg1"/>
                          </a:solidFill>
                        </a:rPr>
                        <a:t>C</a:t>
                      </a:r>
                      <a:r>
                        <a:rPr kumimoji="1" lang="ja-JP" altLang="en-US" sz="1200" b="1" dirty="0">
                          <a:solidFill>
                            <a:schemeClr val="bg1"/>
                          </a:solidFill>
                        </a:rPr>
                        <a:t>）</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導入実証にあたり</a:t>
                      </a:r>
                      <a:endParaRPr kumimoji="1" lang="en-US" altLang="ja-JP" sz="1200" b="1" dirty="0">
                        <a:solidFill>
                          <a:schemeClr val="bg1"/>
                        </a:solidFill>
                      </a:endParaRPr>
                    </a:p>
                    <a:p>
                      <a:pPr marL="0" indent="0">
                        <a:buFont typeface="Arial" panose="020B0604020202020204" pitchFamily="34" charset="0"/>
                        <a:buNone/>
                      </a:pPr>
                      <a:r>
                        <a:rPr kumimoji="1" lang="ja-JP" altLang="en-US" sz="1200" b="1" dirty="0">
                          <a:solidFill>
                            <a:schemeClr val="bg1"/>
                          </a:solidFill>
                        </a:rPr>
                        <a:t>実施する安全対策</a:t>
                      </a:r>
                      <a:endParaRPr kumimoji="1" lang="en-US" altLang="ja-JP" sz="1200" b="1" dirty="0">
                        <a:solidFill>
                          <a:schemeClr val="bg1"/>
                        </a:solidFill>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3902453690"/>
                  </a:ext>
                </a:extLst>
              </a:tr>
            </a:tbl>
          </a:graphicData>
        </a:graphic>
      </p:graphicFrame>
      <p:sp>
        <p:nvSpPr>
          <p:cNvPr id="4" name="Rectangle 3">
            <a:extLst>
              <a:ext uri="{FF2B5EF4-FFF2-40B4-BE49-F238E27FC236}">
                <a16:creationId xmlns:a16="http://schemas.microsoft.com/office/drawing/2014/main" id="{82A18DF1-4380-B0CE-96B4-41A501AD38A4}"/>
              </a:ext>
            </a:extLst>
          </p:cNvPr>
          <p:cNvSpPr txBox="1">
            <a:spLocks noChangeArrowheads="1"/>
          </p:cNvSpPr>
          <p:nvPr/>
        </p:nvSpPr>
        <p:spPr bwMode="auto">
          <a:xfrm>
            <a:off x="406401" y="1263036"/>
            <a:ext cx="9061450" cy="94134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施設が抱える課題の解決に対し、貴団体が提案するロボット等の導入実証の内容について記載してください。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本事業における経費支援には、「ロボットの改良に係る経費」に加え、「導入実証の実施に係る経費」も含むものとします。</a:t>
            </a:r>
            <a:br>
              <a:rPr lang="en-US" altLang="ja-JP" sz="1200" b="1" kern="0" dirty="0">
                <a:solidFill>
                  <a:schemeClr val="tx1"/>
                </a:solidFill>
              </a:rPr>
            </a:br>
            <a:r>
              <a:rPr lang="ja-JP" altLang="en-US" sz="1200" b="1" kern="0" dirty="0">
                <a:solidFill>
                  <a:schemeClr val="tx1"/>
                </a:solidFill>
              </a:rPr>
              <a:t>　　　（経費支援の上限額（税込</a:t>
            </a:r>
            <a:r>
              <a:rPr lang="en-US" altLang="ja-JP" sz="1200" b="1" kern="0" dirty="0">
                <a:solidFill>
                  <a:schemeClr val="tx1"/>
                </a:solidFill>
              </a:rPr>
              <a:t>500</a:t>
            </a:r>
            <a:r>
              <a:rPr lang="ja-JP" altLang="en-US" sz="1200" b="1" kern="0" dirty="0">
                <a:solidFill>
                  <a:schemeClr val="tx1"/>
                </a:solidFill>
              </a:rPr>
              <a:t>万円）を超えた部分は応募者の負担となります。なお、上限額を超過しご提案をされることに問題はござい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ません。）</a:t>
            </a:r>
            <a:endParaRPr lang="en-US" altLang="ja-JP" sz="1200" b="1" kern="0" dirty="0">
              <a:solidFill>
                <a:schemeClr val="tx1"/>
              </a:solidFill>
            </a:endParaRPr>
          </a:p>
        </p:txBody>
      </p:sp>
      <p:sp>
        <p:nvSpPr>
          <p:cNvPr id="6" name="Rectangle 3">
            <a:extLst>
              <a:ext uri="{FF2B5EF4-FFF2-40B4-BE49-F238E27FC236}">
                <a16:creationId xmlns:a16="http://schemas.microsoft.com/office/drawing/2014/main" id="{085C31C6-10BE-1E87-F6E8-F9577C382AA4}"/>
              </a:ext>
            </a:extLst>
          </p:cNvPr>
          <p:cNvSpPr txBox="1">
            <a:spLocks noChangeArrowheads="1"/>
          </p:cNvSpPr>
          <p:nvPr/>
        </p:nvSpPr>
        <p:spPr bwMode="auto">
          <a:xfrm>
            <a:off x="406400" y="6441626"/>
            <a:ext cx="882622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en-US" altLang="ja-JP" sz="900" kern="0" dirty="0">
                <a:solidFill>
                  <a:schemeClr val="tx1"/>
                </a:solidFill>
              </a:rPr>
              <a:t>A</a:t>
            </a:r>
            <a:r>
              <a:rPr lang="ja-JP" altLang="en-US" sz="900" kern="0" dirty="0">
                <a:solidFill>
                  <a:schemeClr val="tx1"/>
                </a:solidFill>
              </a:rPr>
              <a:t>）では、ロボット等の操作内容・操作方法に関する説明会など、施設スタッフが自律的にロボット等を運用できるようになるためのサポートに関する提案を想定しています。</a:t>
            </a:r>
            <a:br>
              <a:rPr lang="en-US" altLang="ja-JP" sz="900" kern="0" dirty="0">
                <a:solidFill>
                  <a:schemeClr val="tx1"/>
                </a:solidFill>
              </a:rPr>
            </a:br>
            <a:r>
              <a:rPr lang="ja-JP" altLang="en-US" sz="900" kern="0" dirty="0">
                <a:solidFill>
                  <a:schemeClr val="tx1"/>
                </a:solidFill>
              </a:rPr>
              <a:t>また、</a:t>
            </a:r>
            <a:r>
              <a:rPr lang="en-US" altLang="ja-JP" sz="900" kern="0" dirty="0">
                <a:solidFill>
                  <a:schemeClr val="tx1"/>
                </a:solidFill>
              </a:rPr>
              <a:t>B</a:t>
            </a:r>
            <a:r>
              <a:rPr lang="ja-JP" altLang="en-US" sz="900" kern="0" dirty="0">
                <a:solidFill>
                  <a:schemeClr val="tx1"/>
                </a:solidFill>
              </a:rPr>
              <a:t>）では、期間中のメンテナンス、トラブル対応などにの施設向けのサポートに関する提案を想定しています。</a:t>
            </a:r>
            <a:endParaRPr lang="en-US" altLang="ja-JP" sz="900" kern="0" dirty="0">
              <a:solidFill>
                <a:schemeClr val="tx1"/>
              </a:solidFill>
            </a:endParaRPr>
          </a:p>
        </p:txBody>
      </p:sp>
    </p:spTree>
    <p:extLst>
      <p:ext uri="{BB962C8B-B14F-4D97-AF65-F5344CB8AC3E}">
        <p14:creationId xmlns:p14="http://schemas.microsoft.com/office/powerpoint/2010/main" val="3932895334"/>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3069</Words>
  <Application>Microsoft Office PowerPoint</Application>
  <PresentationFormat>A4 210 x 297 mm</PresentationFormat>
  <Paragraphs>275</Paragraphs>
  <Slides>15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ＭＳ Ｐゴシック</vt:lpstr>
      <vt:lpstr>ＭＳ Ｐ明朝</vt:lpstr>
      <vt:lpstr>Arial</vt:lpstr>
      <vt:lpstr>Times New Roman</vt:lpstr>
      <vt:lpstr>Wingdings</vt:lpstr>
      <vt:lpstr>1_新しいﾌﾟﾚｾﾞﾝﾃｰｼｮﾝ</vt:lpstr>
      <vt:lpstr>PowerPoint プレゼンテーション</vt:lpstr>
      <vt:lpstr>１．応募者の概要</vt:lpstr>
      <vt:lpstr>２．ロボット等の導入実証を提案する対象施設</vt:lpstr>
      <vt:lpstr>３．導入実証に用いるロボットの概要（１）</vt:lpstr>
      <vt:lpstr>３．導入実証に用いるロボットの概要（２）</vt:lpstr>
      <vt:lpstr>４．導入実証に向けたロボットの改良</vt:lpstr>
      <vt:lpstr>５．ロボット等の導入実証に関する提案（１）</vt:lpstr>
      <vt:lpstr>５．ロボット等の導入実証に関する提案（２）</vt:lpstr>
      <vt:lpstr>５．ロボット等の導入実証に関する提案（３）</vt:lpstr>
      <vt:lpstr>６．導入実証後のロボット等の実装</vt:lpstr>
      <vt:lpstr>６．導入実証後のロボット等の実装</vt:lpstr>
      <vt:lpstr>７．ロボット等の導入実証の実施体制</vt:lpstr>
      <vt:lpstr>８．連携する神奈川県内の中小企業のロボット関連産業への参入状況</vt:lpstr>
      <vt:lpstr>９．改良～導入実証・改良後の販売予定のスケジュール</vt:lpstr>
      <vt:lpstr>１０．概算経費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2025-07-29T06:02:10Z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