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4227" r:id="rId1"/>
  </p:sldMasterIdLst>
  <p:notesMasterIdLst>
    <p:notesMasterId r:id="rId18"/>
  </p:notesMasterIdLst>
  <p:handoutMasterIdLst>
    <p:handoutMasterId r:id="rId19"/>
  </p:handoutMasterIdLst>
  <p:sldIdLst>
    <p:sldId id="256" r:id="rId2"/>
    <p:sldId id="259" r:id="rId3"/>
    <p:sldId id="261" r:id="rId4"/>
    <p:sldId id="264" r:id="rId5"/>
    <p:sldId id="265" r:id="rId6"/>
    <p:sldId id="260" r:id="rId7"/>
    <p:sldId id="262" r:id="rId8"/>
    <p:sldId id="263" r:id="rId9"/>
    <p:sldId id="266" r:id="rId10"/>
    <p:sldId id="270" r:id="rId11"/>
    <p:sldId id="271" r:id="rId12"/>
    <p:sldId id="257" r:id="rId13"/>
    <p:sldId id="272" r:id="rId14"/>
    <p:sldId id="258" r:id="rId15"/>
    <p:sldId id="273" r:id="rId16"/>
    <p:sldId id="275" r:id="rId17"/>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6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532" autoAdjust="0"/>
  </p:normalViewPr>
  <p:slideViewPr>
    <p:cSldViewPr snapToGrid="0">
      <p:cViewPr varScale="1">
        <p:scale>
          <a:sx n="95" d="100"/>
          <a:sy n="95" d="100"/>
        </p:scale>
        <p:origin x="2040"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1" d="100"/>
          <a:sy n="61" d="100"/>
        </p:scale>
        <p:origin x="3254"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413" cy="495300"/>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34" tIns="45717" rIns="91434" bIns="45717"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1" y="9371013"/>
            <a:ext cx="2919413" cy="495300"/>
          </a:xfrm>
          <a:prstGeom prst="rect">
            <a:avLst/>
          </a:prstGeom>
        </p:spPr>
        <p:txBody>
          <a:bodyPr vert="horz" lIns="91434" tIns="45717" rIns="91434"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34" tIns="45717" rIns="91434" bIns="45717" rtlCol="0" anchor="b"/>
          <a:lstStyle>
            <a:lvl1pPr algn="r">
              <a:defRPr sz="1200"/>
            </a:lvl1pPr>
          </a:lstStyle>
          <a:p>
            <a:fld id="{173BEFC6-C5DF-4135-A9EA-55BAC5F4D888}" type="slidenum">
              <a:rPr kumimoji="1" lang="ja-JP" altLang="en-US" smtClean="0"/>
              <a:t>‹#›</a:t>
            </a:fld>
            <a:endParaRPr kumimoji="1" lang="ja-JP" altLang="en-US"/>
          </a:p>
        </p:txBody>
      </p:sp>
    </p:spTree>
    <p:extLst>
      <p:ext uri="{BB962C8B-B14F-4D97-AF65-F5344CB8AC3E}">
        <p14:creationId xmlns:p14="http://schemas.microsoft.com/office/powerpoint/2010/main" val="36920168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413" cy="495300"/>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34" tIns="45717" rIns="91434" bIns="45717"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73101" y="4748213"/>
            <a:ext cx="5389563" cy="3884612"/>
          </a:xfrm>
          <a:prstGeom prst="rect">
            <a:avLst/>
          </a:prstGeom>
        </p:spPr>
        <p:txBody>
          <a:bodyPr vert="horz" lIns="91434" tIns="45717" rIns="91434"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013"/>
            <a:ext cx="2919413" cy="495300"/>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34" tIns="45717" rIns="91434" bIns="45717" rtlCol="0" anchor="b"/>
          <a:lstStyle>
            <a:lvl1pPr algn="r">
              <a:defRPr sz="1200"/>
            </a:lvl1pPr>
          </a:lstStyle>
          <a:p>
            <a:fld id="{BD1AF470-F8E2-4ECA-84CF-D8ABAEE51543}" type="slidenum">
              <a:rPr kumimoji="1" lang="ja-JP" altLang="en-US" smtClean="0"/>
              <a:t>‹#›</a:t>
            </a:fld>
            <a:endParaRPr kumimoji="1" lang="ja-JP" altLang="en-US"/>
          </a:p>
        </p:txBody>
      </p:sp>
    </p:spTree>
    <p:extLst>
      <p:ext uri="{BB962C8B-B14F-4D97-AF65-F5344CB8AC3E}">
        <p14:creationId xmlns:p14="http://schemas.microsoft.com/office/powerpoint/2010/main" val="12660389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Tree>
    <p:extLst>
      <p:ext uri="{BB962C8B-B14F-4D97-AF65-F5344CB8AC3E}">
        <p14:creationId xmlns:p14="http://schemas.microsoft.com/office/powerpoint/2010/main" val="763369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Tree>
    <p:extLst>
      <p:ext uri="{BB962C8B-B14F-4D97-AF65-F5344CB8AC3E}">
        <p14:creationId xmlns:p14="http://schemas.microsoft.com/office/powerpoint/2010/main" val="2979561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smtClean="0">
              <a:solidFill>
                <a:srgbClr val="385623"/>
              </a:solidFill>
              <a:ea typeface="ＭＳ ゴシック" panose="020B0609070205080204" pitchFamily="49" charset="-128"/>
            </a:endParaRPr>
          </a:p>
        </p:txBody>
      </p:sp>
    </p:spTree>
    <p:extLst>
      <p:ext uri="{BB962C8B-B14F-4D97-AF65-F5344CB8AC3E}">
        <p14:creationId xmlns:p14="http://schemas.microsoft.com/office/powerpoint/2010/main" val="2334939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51079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966005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47447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53567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1CBCCE96-699C-4CBF-91BA-92F60204C714}" type="slidenum">
              <a:rPr kumimoji="1" lang="ja-JP" altLang="en-US" smtClean="0"/>
              <a:t>‹#›</a:t>
            </a:fld>
            <a:endParaRPr kumimoji="1" lang="ja-JP" altLang="en-US"/>
          </a:p>
        </p:txBody>
      </p:sp>
    </p:spTree>
    <p:extLst>
      <p:ext uri="{BB962C8B-B14F-4D97-AF65-F5344CB8AC3E}">
        <p14:creationId xmlns:p14="http://schemas.microsoft.com/office/powerpoint/2010/main" val="1793057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CBCCE96-699C-4CBF-91BA-92F60204C714}" type="slidenum">
              <a:rPr kumimoji="1" lang="ja-JP" altLang="en-US" smtClean="0"/>
              <a:t>‹#›</a:t>
            </a:fld>
            <a:endParaRPr kumimoji="1" lang="ja-JP" altLang="en-US"/>
          </a:p>
        </p:txBody>
      </p:sp>
    </p:spTree>
    <p:extLst>
      <p:ext uri="{BB962C8B-B14F-4D97-AF65-F5344CB8AC3E}">
        <p14:creationId xmlns:p14="http://schemas.microsoft.com/office/powerpoint/2010/main" val="1439450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CBCCE96-699C-4CBF-91BA-92F60204C714}" type="slidenum">
              <a:rPr kumimoji="1" lang="ja-JP" altLang="en-US" smtClean="0"/>
              <a:t>‹#›</a:t>
            </a:fld>
            <a:endParaRPr kumimoji="1" lang="ja-JP"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39176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CBCCE96-699C-4CBF-91BA-92F60204C714}" type="slidenum">
              <a:rPr kumimoji="1" lang="ja-JP" altLang="en-US" smtClean="0"/>
              <a:t>‹#›</a:t>
            </a:fld>
            <a:endParaRPr kumimoji="1" lang="ja-JP" altLang="en-US"/>
          </a:p>
        </p:txBody>
      </p:sp>
    </p:spTree>
    <p:extLst>
      <p:ext uri="{BB962C8B-B14F-4D97-AF65-F5344CB8AC3E}">
        <p14:creationId xmlns:p14="http://schemas.microsoft.com/office/powerpoint/2010/main" val="1226562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CBCCE96-699C-4CBF-91BA-92F60204C714}" type="slidenum">
              <a:rPr kumimoji="1" lang="ja-JP" altLang="en-US" smtClean="0"/>
              <a:t>‹#›</a:t>
            </a:fld>
            <a:endParaRPr kumimoji="1" lang="ja-JP"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99189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CBCCE96-699C-4CBF-91BA-92F60204C714}" type="slidenum">
              <a:rPr kumimoji="1" lang="ja-JP" altLang="en-US" smtClean="0"/>
              <a:t>‹#›</a:t>
            </a:fld>
            <a:endParaRPr kumimoji="1" lang="ja-JP" altLang="en-US"/>
          </a:p>
        </p:txBody>
      </p:sp>
    </p:spTree>
    <p:extLst>
      <p:ext uri="{BB962C8B-B14F-4D97-AF65-F5344CB8AC3E}">
        <p14:creationId xmlns:p14="http://schemas.microsoft.com/office/powerpoint/2010/main" val="663802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CBCCE96-699C-4CBF-91BA-92F60204C714}" type="slidenum">
              <a:rPr kumimoji="1" lang="ja-JP" altLang="en-US" smtClean="0"/>
              <a:t>‹#›</a:t>
            </a:fld>
            <a:endParaRPr kumimoji="1" lang="ja-JP" altLang="en-US"/>
          </a:p>
        </p:txBody>
      </p:sp>
    </p:spTree>
    <p:extLst>
      <p:ext uri="{BB962C8B-B14F-4D97-AF65-F5344CB8AC3E}">
        <p14:creationId xmlns:p14="http://schemas.microsoft.com/office/powerpoint/2010/main" val="1335638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CBCCE96-699C-4CBF-91BA-92F60204C714}" type="slidenum">
              <a:rPr kumimoji="1" lang="ja-JP" altLang="en-US" smtClean="0"/>
              <a:t>‹#›</a:t>
            </a:fld>
            <a:endParaRPr kumimoji="1" lang="ja-JP" altLang="en-US"/>
          </a:p>
        </p:txBody>
      </p:sp>
    </p:spTree>
    <p:extLst>
      <p:ext uri="{BB962C8B-B14F-4D97-AF65-F5344CB8AC3E}">
        <p14:creationId xmlns:p14="http://schemas.microsoft.com/office/powerpoint/2010/main" val="3938186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CBCCE96-699C-4CBF-91BA-92F60204C714}" type="slidenum">
              <a:rPr kumimoji="1" lang="ja-JP" altLang="en-US" smtClean="0"/>
              <a:t>‹#›</a:t>
            </a:fld>
            <a:endParaRPr kumimoji="1" lang="ja-JP" altLang="en-US"/>
          </a:p>
        </p:txBody>
      </p:sp>
    </p:spTree>
    <p:extLst>
      <p:ext uri="{BB962C8B-B14F-4D97-AF65-F5344CB8AC3E}">
        <p14:creationId xmlns:p14="http://schemas.microsoft.com/office/powerpoint/2010/main" val="4444629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CBCCE96-699C-4CBF-91BA-92F60204C714}" type="slidenum">
              <a:rPr kumimoji="1" lang="ja-JP" altLang="en-US" smtClean="0"/>
              <a:t>‹#›</a:t>
            </a:fld>
            <a:endParaRPr kumimoji="1" lang="ja-JP" altLang="en-US"/>
          </a:p>
        </p:txBody>
      </p:sp>
    </p:spTree>
    <p:extLst>
      <p:ext uri="{BB962C8B-B14F-4D97-AF65-F5344CB8AC3E}">
        <p14:creationId xmlns:p14="http://schemas.microsoft.com/office/powerpoint/2010/main" val="2517275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1CBCCE96-699C-4CBF-91BA-92F60204C714}" type="slidenum">
              <a:rPr kumimoji="1" lang="ja-JP" altLang="en-US" smtClean="0"/>
              <a:t>‹#›</a:t>
            </a:fld>
            <a:endParaRPr kumimoji="1" lang="ja-JP" altLang="en-US"/>
          </a:p>
        </p:txBody>
      </p:sp>
    </p:spTree>
    <p:extLst>
      <p:ext uri="{BB962C8B-B14F-4D97-AF65-F5344CB8AC3E}">
        <p14:creationId xmlns:p14="http://schemas.microsoft.com/office/powerpoint/2010/main" val="3848284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1CBCCE96-699C-4CBF-91BA-92F60204C714}" type="slidenum">
              <a:rPr kumimoji="1" lang="ja-JP" altLang="en-US" smtClean="0"/>
              <a:t>‹#›</a:t>
            </a:fld>
            <a:endParaRPr kumimoji="1" lang="ja-JP" altLang="en-US"/>
          </a:p>
        </p:txBody>
      </p:sp>
    </p:spTree>
    <p:extLst>
      <p:ext uri="{BB962C8B-B14F-4D97-AF65-F5344CB8AC3E}">
        <p14:creationId xmlns:p14="http://schemas.microsoft.com/office/powerpoint/2010/main" val="3977027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CBCCE96-699C-4CBF-91BA-92F60204C714}" type="slidenum">
              <a:rPr kumimoji="1" lang="ja-JP" altLang="en-US" smtClean="0"/>
              <a:t>‹#›</a:t>
            </a:fld>
            <a:endParaRPr kumimoji="1" lang="ja-JP" altLang="en-US"/>
          </a:p>
        </p:txBody>
      </p:sp>
    </p:spTree>
    <p:extLst>
      <p:ext uri="{BB962C8B-B14F-4D97-AF65-F5344CB8AC3E}">
        <p14:creationId xmlns:p14="http://schemas.microsoft.com/office/powerpoint/2010/main" val="743043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CBCCE96-699C-4CBF-91BA-92F60204C714}" type="slidenum">
              <a:rPr kumimoji="1" lang="ja-JP" altLang="en-US" smtClean="0"/>
              <a:t>‹#›</a:t>
            </a:fld>
            <a:endParaRPr kumimoji="1" lang="ja-JP" altLang="en-US"/>
          </a:p>
        </p:txBody>
      </p:sp>
    </p:spTree>
    <p:extLst>
      <p:ext uri="{BB962C8B-B14F-4D97-AF65-F5344CB8AC3E}">
        <p14:creationId xmlns:p14="http://schemas.microsoft.com/office/powerpoint/2010/main" val="3109096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CBCCE96-699C-4CBF-91BA-92F60204C714}" type="slidenum">
              <a:rPr kumimoji="1" lang="ja-JP" altLang="en-US" smtClean="0"/>
              <a:t>‹#›</a:t>
            </a:fld>
            <a:endParaRPr kumimoji="1" lang="ja-JP" altLang="en-US"/>
          </a:p>
        </p:txBody>
      </p:sp>
    </p:spTree>
    <p:extLst>
      <p:ext uri="{BB962C8B-B14F-4D97-AF65-F5344CB8AC3E}">
        <p14:creationId xmlns:p14="http://schemas.microsoft.com/office/powerpoint/2010/main" val="739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CBCCE96-699C-4CBF-91BA-92F60204C714}" type="slidenum">
              <a:rPr kumimoji="1" lang="ja-JP" altLang="en-US" smtClean="0"/>
              <a:t>‹#›</a:t>
            </a:fld>
            <a:endParaRPr kumimoji="1" lang="ja-JP" altLang="en-US"/>
          </a:p>
        </p:txBody>
      </p:sp>
    </p:spTree>
    <p:extLst>
      <p:ext uri="{BB962C8B-B14F-4D97-AF65-F5344CB8AC3E}">
        <p14:creationId xmlns:p14="http://schemas.microsoft.com/office/powerpoint/2010/main" val="3085497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1CBCCE96-699C-4CBF-91BA-92F60204C714}" type="slidenum">
              <a:rPr kumimoji="1" lang="ja-JP" altLang="en-US" smtClean="0"/>
              <a:t>‹#›</a:t>
            </a:fld>
            <a:endParaRPr kumimoji="1" lang="ja-JP" altLang="en-US"/>
          </a:p>
        </p:txBody>
      </p:sp>
    </p:spTree>
    <p:extLst>
      <p:ext uri="{BB962C8B-B14F-4D97-AF65-F5344CB8AC3E}">
        <p14:creationId xmlns:p14="http://schemas.microsoft.com/office/powerpoint/2010/main" val="1878313765"/>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 id="2147484240" r:id="rId13"/>
    <p:sldLayoutId id="2147484241" r:id="rId14"/>
    <p:sldLayoutId id="2147484242" r:id="rId15"/>
    <p:sldLayoutId id="2147484243" r:id="rId16"/>
  </p:sldLayoutIdLst>
  <p:hf sldNum="0" hdr="0" ftr="0"/>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jp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pref.kanagawa.jp/docs/xp8/kensanmokuzai/matinomori.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23109" y="695616"/>
            <a:ext cx="7294417" cy="2260020"/>
          </a:xfrm>
        </p:spPr>
        <p:txBody>
          <a:bodyPr>
            <a:noAutofit/>
          </a:bodyPr>
          <a:lstStyle/>
          <a:p>
            <a:r>
              <a:rPr lang="ja-JP" altLang="en-US" sz="6000" dirty="0">
                <a:latin typeface="ＭＳ ゴシック" panose="020B0609070205080204" pitchFamily="49" charset="-128"/>
                <a:ea typeface="ＭＳ ゴシック" panose="020B0609070205080204" pitchFamily="49" charset="-128"/>
              </a:rPr>
              <a:t>神奈川県まちのもり</a:t>
            </a:r>
            <a:r>
              <a:rPr lang="en-US" altLang="ja-JP" sz="6000" dirty="0">
                <a:latin typeface="ＭＳ ゴシック" panose="020B0609070205080204" pitchFamily="49" charset="-128"/>
                <a:ea typeface="ＭＳ ゴシック" panose="020B0609070205080204" pitchFamily="49" charset="-128"/>
              </a:rPr>
              <a:t/>
            </a:r>
            <a:br>
              <a:rPr lang="en-US" altLang="ja-JP" sz="6000" dirty="0">
                <a:latin typeface="ＭＳ ゴシック" panose="020B0609070205080204" pitchFamily="49" charset="-128"/>
                <a:ea typeface="ＭＳ ゴシック" panose="020B0609070205080204" pitchFamily="49" charset="-128"/>
              </a:rPr>
            </a:br>
            <a:r>
              <a:rPr lang="ja-JP" altLang="en-US" sz="6000" dirty="0">
                <a:latin typeface="ＭＳ ゴシック" panose="020B0609070205080204" pitchFamily="49" charset="-128"/>
                <a:ea typeface="ＭＳ ゴシック" panose="020B0609070205080204" pitchFamily="49" charset="-128"/>
              </a:rPr>
              <a:t>創出</a:t>
            </a:r>
            <a:r>
              <a:rPr lang="ja-JP" altLang="en-US" sz="6000" dirty="0" smtClean="0">
                <a:latin typeface="ＭＳ ゴシック" panose="020B0609070205080204" pitchFamily="49" charset="-128"/>
                <a:ea typeface="ＭＳ ゴシック" panose="020B0609070205080204" pitchFamily="49" charset="-128"/>
              </a:rPr>
              <a:t>事業について</a:t>
            </a:r>
            <a:endParaRPr lang="ja-JP" altLang="en-US" sz="6000" dirty="0">
              <a:latin typeface="ＭＳ ゴシック" panose="020B0609070205080204" pitchFamily="49" charset="-128"/>
              <a:ea typeface="ＭＳ ゴシック" panose="020B0609070205080204" pitchFamily="49" charset="-128"/>
            </a:endParaRPr>
          </a:p>
        </p:txBody>
      </p:sp>
      <p:sp>
        <p:nvSpPr>
          <p:cNvPr id="4" name="日付プレースホルダー 3"/>
          <p:cNvSpPr>
            <a:spLocks noGrp="1"/>
          </p:cNvSpPr>
          <p:nvPr>
            <p:ph type="dt" sz="half" idx="10"/>
          </p:nvPr>
        </p:nvSpPr>
        <p:spPr>
          <a:xfrm>
            <a:off x="6007769" y="4908884"/>
            <a:ext cx="2522992" cy="746145"/>
          </a:xfrm>
        </p:spPr>
        <p:txBody>
          <a:bodyPr/>
          <a:lstStyle/>
          <a:p>
            <a:r>
              <a:rPr kumimoji="1" lang="ja-JP" altLang="en-US" sz="1800" dirty="0" smtClean="0">
                <a:solidFill>
                  <a:schemeClr val="tx1"/>
                </a:solidFill>
                <a:latin typeface="+mn-ea"/>
              </a:rPr>
              <a:t>令和７年９月１日更新</a:t>
            </a:r>
            <a:endParaRPr kumimoji="1" lang="ja-JP" altLang="en-US" sz="1800" dirty="0">
              <a:solidFill>
                <a:schemeClr val="tx1"/>
              </a:solidFill>
              <a:latin typeface="+mn-ea"/>
            </a:endParaRPr>
          </a:p>
        </p:txBody>
      </p:sp>
    </p:spTree>
    <p:extLst>
      <p:ext uri="{BB962C8B-B14F-4D97-AF65-F5344CB8AC3E}">
        <p14:creationId xmlns:p14="http://schemas.microsoft.com/office/powerpoint/2010/main" val="903198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8" name="正方形/長方形 7"/>
          <p:cNvSpPr/>
          <p:nvPr/>
        </p:nvSpPr>
        <p:spPr>
          <a:xfrm>
            <a:off x="983589" y="1225826"/>
            <a:ext cx="7647709" cy="5509200"/>
          </a:xfrm>
          <a:prstGeom prst="rect">
            <a:avLst/>
          </a:prstGeom>
        </p:spPr>
        <p:txBody>
          <a:bodyPr wrap="square">
            <a:spAutoFit/>
          </a:bodyPr>
          <a:lstStyle/>
          <a:p>
            <a:r>
              <a:rPr lang="ja-JP" altLang="en-US" sz="3200" dirty="0" smtClean="0">
                <a:latin typeface="ＭＳ ゴシック" panose="020B0609070205080204" pitchFamily="49" charset="-128"/>
                <a:ea typeface="ＭＳ ゴシック" panose="020B0609070205080204" pitchFamily="49" charset="-128"/>
              </a:rPr>
              <a:t>　構造材・・・土台、大引き、梁、桁、母屋、菅柱、通し柱、母屋等</a:t>
            </a:r>
            <a:endParaRPr lang="en-US" altLang="ja-JP" sz="3200" dirty="0" smtClean="0">
              <a:latin typeface="ＭＳ ゴシック" panose="020B0609070205080204" pitchFamily="49" charset="-128"/>
              <a:ea typeface="ＭＳ ゴシック" panose="020B0609070205080204" pitchFamily="49" charset="-128"/>
            </a:endParaRPr>
          </a:p>
          <a:p>
            <a:endParaRPr lang="en-US" altLang="ja-JP" sz="3200" dirty="0">
              <a:latin typeface="ＭＳ ゴシック" panose="020B0609070205080204" pitchFamily="49" charset="-128"/>
              <a:ea typeface="ＭＳ ゴシック" panose="020B0609070205080204" pitchFamily="49" charset="-128"/>
            </a:endParaRPr>
          </a:p>
          <a:p>
            <a:r>
              <a:rPr lang="ja-JP" altLang="en-US" sz="3200" dirty="0" smtClean="0">
                <a:latin typeface="ＭＳ ゴシック" panose="020B0609070205080204" pitchFamily="49" charset="-128"/>
                <a:ea typeface="ＭＳ ゴシック" panose="020B0609070205080204" pitchFamily="49" charset="-128"/>
              </a:rPr>
              <a:t>　準構造材・・・構造材以外の部材</a:t>
            </a:r>
            <a:r>
              <a:rPr lang="en-US" altLang="ja-JP" sz="3200" dirty="0" smtClean="0">
                <a:latin typeface="ＭＳ ゴシック" panose="020B0609070205080204" pitchFamily="49" charset="-128"/>
                <a:ea typeface="ＭＳ ゴシック" panose="020B0609070205080204" pitchFamily="49" charset="-128"/>
              </a:rPr>
              <a:t>(</a:t>
            </a:r>
            <a:r>
              <a:rPr lang="ja-JP" altLang="en-US" sz="3200" dirty="0" smtClean="0">
                <a:latin typeface="ＭＳ ゴシック" panose="020B0609070205080204" pitchFamily="49" charset="-128"/>
                <a:ea typeface="ＭＳ ゴシック" panose="020B0609070205080204" pitchFamily="49" charset="-128"/>
              </a:rPr>
              <a:t>ただし、最終的に建築物として残らない部材を除く</a:t>
            </a:r>
            <a:r>
              <a:rPr lang="en-US" altLang="ja-JP" sz="3200" dirty="0" smtClean="0">
                <a:latin typeface="ＭＳ ゴシック" panose="020B0609070205080204" pitchFamily="49" charset="-128"/>
                <a:ea typeface="ＭＳ ゴシック" panose="020B0609070205080204" pitchFamily="49" charset="-128"/>
              </a:rPr>
              <a:t>)</a:t>
            </a:r>
          </a:p>
          <a:p>
            <a:r>
              <a:rPr lang="ja-JP" altLang="en-US" sz="3200" dirty="0" smtClean="0">
                <a:latin typeface="ＭＳ ゴシック" panose="020B0609070205080204" pitchFamily="49" charset="-128"/>
                <a:ea typeface="ＭＳ ゴシック" panose="020B0609070205080204" pitchFamily="49" charset="-128"/>
              </a:rPr>
              <a:t>　根太、垂木、厚物合板、間柱、筋交い、破風板、鼻隠し等</a:t>
            </a:r>
            <a:endParaRPr lang="en-US" altLang="ja-JP" sz="3200" dirty="0" smtClean="0">
              <a:latin typeface="ＭＳ ゴシック" panose="020B0609070205080204" pitchFamily="49" charset="-128"/>
              <a:ea typeface="ＭＳ ゴシック" panose="020B0609070205080204" pitchFamily="49" charset="-128"/>
            </a:endParaRPr>
          </a:p>
          <a:p>
            <a:endParaRPr lang="en-US" altLang="ja-JP" sz="3200" dirty="0" smtClean="0">
              <a:latin typeface="ＭＳ ゴシック" panose="020B0609070205080204" pitchFamily="49" charset="-128"/>
              <a:ea typeface="ＭＳ ゴシック" panose="020B0609070205080204" pitchFamily="49" charset="-128"/>
            </a:endParaRPr>
          </a:p>
          <a:p>
            <a:r>
              <a:rPr lang="en-US" altLang="ja-JP" sz="3200" dirty="0" smtClean="0">
                <a:latin typeface="ＭＳ ゴシック" panose="020B0609070205080204" pitchFamily="49" charset="-128"/>
                <a:ea typeface="ＭＳ ゴシック" panose="020B0609070205080204" pitchFamily="49" charset="-128"/>
              </a:rPr>
              <a:t>※</a:t>
            </a:r>
            <a:r>
              <a:rPr lang="ja-JP" altLang="en-US" sz="3200" dirty="0" smtClean="0">
                <a:latin typeface="ＭＳ ゴシック" panose="020B0609070205080204" pitchFamily="49" charset="-128"/>
                <a:ea typeface="ＭＳ ゴシック" panose="020B0609070205080204" pitchFamily="49" charset="-128"/>
              </a:rPr>
              <a:t>仮筋等で最終的に建築物として残らない場合は対象外。</a:t>
            </a:r>
            <a:endParaRPr lang="ja-JP" altLang="en-US" sz="3200" dirty="0">
              <a:latin typeface="ＭＳ ゴシック" panose="020B0609070205080204" pitchFamily="49" charset="-128"/>
              <a:ea typeface="ＭＳ ゴシック" panose="020B0609070205080204" pitchFamily="49" charset="-128"/>
            </a:endParaRPr>
          </a:p>
        </p:txBody>
      </p:sp>
      <p:sp>
        <p:nvSpPr>
          <p:cNvPr id="9" name="タイトル 1"/>
          <p:cNvSpPr>
            <a:spLocks noGrp="1"/>
          </p:cNvSpPr>
          <p:nvPr>
            <p:ph type="title"/>
          </p:nvPr>
        </p:nvSpPr>
        <p:spPr>
          <a:xfrm>
            <a:off x="1267891" y="494037"/>
            <a:ext cx="6589199" cy="576617"/>
          </a:xfrm>
        </p:spPr>
        <p:txBody>
          <a:bodyPr>
            <a:normAutofit fontScale="90000"/>
          </a:bodyPr>
          <a:lstStyle/>
          <a:p>
            <a:r>
              <a:rPr kumimoji="1" lang="ja-JP" altLang="en-US" dirty="0" smtClean="0"/>
              <a:t>対象となる木材</a:t>
            </a:r>
            <a:endParaRPr kumimoji="1" lang="ja-JP" altLang="en-US" dirty="0"/>
          </a:p>
        </p:txBody>
      </p:sp>
    </p:spTree>
    <p:extLst>
      <p:ext uri="{BB962C8B-B14F-4D97-AF65-F5344CB8AC3E}">
        <p14:creationId xmlns:p14="http://schemas.microsoft.com/office/powerpoint/2010/main" val="698724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06604" y="83783"/>
            <a:ext cx="6589199" cy="606174"/>
          </a:xfrm>
        </p:spPr>
        <p:txBody>
          <a:bodyPr>
            <a:normAutofit fontScale="90000"/>
          </a:bodyPr>
          <a:lstStyle/>
          <a:p>
            <a:r>
              <a:rPr kumimoji="1" lang="ja-JP" altLang="en-US" dirty="0" smtClean="0"/>
              <a:t>６．特典について</a:t>
            </a:r>
            <a:endParaRPr kumimoji="1" lang="ja-JP" altLang="en-US" dirty="0"/>
          </a:p>
        </p:txBody>
      </p:sp>
      <p:sp>
        <p:nvSpPr>
          <p:cNvPr id="5" name="正方形/長方形 4"/>
          <p:cNvSpPr/>
          <p:nvPr/>
        </p:nvSpPr>
        <p:spPr>
          <a:xfrm>
            <a:off x="1155469" y="1022466"/>
            <a:ext cx="7647709" cy="5139869"/>
          </a:xfrm>
          <a:prstGeom prst="rect">
            <a:avLst/>
          </a:prstGeom>
        </p:spPr>
        <p:txBody>
          <a:bodyPr wrap="square">
            <a:spAutoFit/>
          </a:bodyPr>
          <a:lstStyle/>
          <a:p>
            <a:r>
              <a:rPr lang="ja-JP" altLang="en-US" sz="2400" dirty="0" smtClean="0">
                <a:latin typeface="ＭＳ ゴシック" panose="020B0609070205080204" pitchFamily="49" charset="-128"/>
                <a:ea typeface="ＭＳ ゴシック" panose="020B0609070205080204" pitchFamily="49" charset="-128"/>
              </a:rPr>
              <a:t>○</a:t>
            </a:r>
            <a:r>
              <a:rPr lang="ja-JP" altLang="en-US" sz="2800" dirty="0" smtClean="0">
                <a:latin typeface="ＭＳ ゴシック" panose="020B0609070205080204" pitchFamily="49" charset="-128"/>
                <a:ea typeface="ＭＳ ゴシック" panose="020B0609070205080204" pitchFamily="49" charset="-128"/>
              </a:rPr>
              <a:t>木造</a:t>
            </a:r>
            <a:r>
              <a:rPr lang="ja-JP" altLang="en-US" sz="2800" dirty="0">
                <a:latin typeface="ＭＳ ゴシック" panose="020B0609070205080204" pitchFamily="49" charset="-128"/>
                <a:ea typeface="ＭＳ ゴシック" panose="020B0609070205080204" pitchFamily="49" charset="-128"/>
              </a:rPr>
              <a:t>施設の建築（１戸建住宅）の場合、</a:t>
            </a:r>
            <a:r>
              <a:rPr lang="ja-JP" altLang="en-US" sz="2800" dirty="0" smtClean="0">
                <a:latin typeface="ＭＳ ゴシック" panose="020B0609070205080204" pitchFamily="49" charset="-128"/>
                <a:ea typeface="ＭＳ ゴシック" panose="020B0609070205080204" pitchFamily="49" charset="-128"/>
              </a:rPr>
              <a:t>住宅　　ローン</a:t>
            </a:r>
            <a:r>
              <a:rPr lang="ja-JP" altLang="en-US" sz="2800" dirty="0">
                <a:latin typeface="ＭＳ ゴシック" panose="020B0609070205080204" pitchFamily="49" charset="-128"/>
                <a:ea typeface="ＭＳ ゴシック" panose="020B0609070205080204" pitchFamily="49" charset="-128"/>
              </a:rPr>
              <a:t>「フラット</a:t>
            </a:r>
            <a:r>
              <a:rPr lang="en-US" altLang="ja-JP" sz="2800" dirty="0">
                <a:latin typeface="ＭＳ ゴシック" panose="020B0609070205080204" pitchFamily="49" charset="-128"/>
                <a:ea typeface="ＭＳ ゴシック" panose="020B0609070205080204" pitchFamily="49" charset="-128"/>
              </a:rPr>
              <a:t>35</a:t>
            </a:r>
            <a:r>
              <a:rPr lang="ja-JP" altLang="en-US" sz="2800" dirty="0">
                <a:latin typeface="ＭＳ ゴシック" panose="020B0609070205080204" pitchFamily="49" charset="-128"/>
                <a:ea typeface="ＭＳ ゴシック" panose="020B0609070205080204" pitchFamily="49" charset="-128"/>
              </a:rPr>
              <a:t>」（住宅金融支援機構）における、「地域連携型（地域活性化）」メニューが活用可能</a:t>
            </a:r>
            <a:r>
              <a:rPr lang="ja-JP" altLang="en-US" sz="2800" dirty="0" smtClean="0">
                <a:latin typeface="ＭＳ ゴシック" panose="020B0609070205080204" pitchFamily="49" charset="-128"/>
                <a:ea typeface="ＭＳ ゴシック" panose="020B0609070205080204" pitchFamily="49" charset="-128"/>
              </a:rPr>
              <a:t>。</a:t>
            </a:r>
            <a:endParaRPr lang="en-US" altLang="ja-JP" sz="2800" dirty="0" smtClean="0">
              <a:latin typeface="ＭＳ ゴシック" panose="020B0609070205080204" pitchFamily="49" charset="-128"/>
              <a:ea typeface="ＭＳ ゴシック" panose="020B0609070205080204" pitchFamily="49" charset="-128"/>
            </a:endParaRPr>
          </a:p>
          <a:p>
            <a:r>
              <a:rPr lang="ja-JP" altLang="en-US" sz="2800" dirty="0">
                <a:latin typeface="ＭＳ ゴシック" panose="020B0609070205080204" pitchFamily="49" charset="-128"/>
                <a:ea typeface="ＭＳ ゴシック" panose="020B0609070205080204" pitchFamily="49" charset="-128"/>
              </a:rPr>
              <a:t>　</a:t>
            </a:r>
            <a:r>
              <a:rPr lang="ja-JP" altLang="en-US" sz="2800" dirty="0" smtClean="0">
                <a:latin typeface="ＭＳ ゴシック" panose="020B0609070205080204" pitchFamily="49" charset="-128"/>
                <a:ea typeface="ＭＳ ゴシック" panose="020B0609070205080204" pitchFamily="49" charset="-128"/>
              </a:rPr>
              <a:t>活用</a:t>
            </a:r>
            <a:r>
              <a:rPr lang="ja-JP" altLang="en-US" sz="2800" dirty="0">
                <a:latin typeface="ＭＳ ゴシック" panose="020B0609070205080204" pitchFamily="49" charset="-128"/>
                <a:ea typeface="ＭＳ ゴシック" panose="020B0609070205080204" pitchFamily="49" charset="-128"/>
              </a:rPr>
              <a:t>すると</a:t>
            </a:r>
            <a:r>
              <a:rPr lang="ja-JP" altLang="en-US" sz="2800" u="sng" dirty="0">
                <a:latin typeface="ＭＳ ゴシック" panose="020B0609070205080204" pitchFamily="49" charset="-128"/>
                <a:ea typeface="ＭＳ ゴシック" panose="020B0609070205080204" pitchFamily="49" charset="-128"/>
              </a:rPr>
              <a:t>住宅ローンの金利が下がります</a:t>
            </a:r>
            <a:r>
              <a:rPr lang="ja-JP" altLang="en-US" sz="2800" dirty="0">
                <a:latin typeface="ＭＳ ゴシック" panose="020B0609070205080204" pitchFamily="49" charset="-128"/>
                <a:ea typeface="ＭＳ ゴシック" panose="020B0609070205080204" pitchFamily="49" charset="-128"/>
              </a:rPr>
              <a:t>。</a:t>
            </a:r>
          </a:p>
          <a:p>
            <a:endParaRPr lang="en-US" altLang="ja-JP" sz="2800" dirty="0">
              <a:latin typeface="ＭＳ ゴシック" panose="020B0609070205080204" pitchFamily="49" charset="-128"/>
              <a:ea typeface="ＭＳ ゴシック" panose="020B0609070205080204" pitchFamily="49" charset="-128"/>
            </a:endParaRPr>
          </a:p>
          <a:p>
            <a:r>
              <a:rPr lang="ja-JP" altLang="en-US" sz="2800" dirty="0">
                <a:latin typeface="ＭＳ ゴシック" panose="020B0609070205080204" pitchFamily="49" charset="-128"/>
                <a:ea typeface="ＭＳ ゴシック" panose="020B0609070205080204" pitchFamily="49" charset="-128"/>
              </a:rPr>
              <a:t>○</a:t>
            </a:r>
            <a:r>
              <a:rPr lang="ja-JP" altLang="en-US" sz="2800" dirty="0" smtClean="0">
                <a:latin typeface="ＭＳ ゴシック" panose="020B0609070205080204" pitchFamily="49" charset="-128"/>
                <a:ea typeface="ＭＳ ゴシック" panose="020B0609070205080204" pitchFamily="49" charset="-128"/>
              </a:rPr>
              <a:t>「</a:t>
            </a:r>
            <a:r>
              <a:rPr lang="ja-JP" altLang="en-US" sz="2800" dirty="0">
                <a:latin typeface="ＭＳ ゴシック" panose="020B0609070205080204" pitchFamily="49" charset="-128"/>
                <a:ea typeface="ＭＳ ゴシック" panose="020B0609070205080204" pitchFamily="49" charset="-128"/>
              </a:rPr>
              <a:t>国産木材活用住宅ラベル」が発行、もしくは「かながわ木づかいエコ認証書」が交付されます。</a:t>
            </a:r>
          </a:p>
          <a:p>
            <a:endParaRPr lang="ja-JP" altLang="en-US" sz="2800" dirty="0">
              <a:latin typeface="ＭＳ ゴシック" panose="020B0609070205080204" pitchFamily="49" charset="-128"/>
              <a:ea typeface="ＭＳ ゴシック" panose="020B0609070205080204" pitchFamily="49" charset="-128"/>
            </a:endParaRPr>
          </a:p>
          <a:p>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一戸建住宅に</a:t>
            </a:r>
            <a:r>
              <a:rPr lang="ja-JP" altLang="en-US" sz="2000" dirty="0" smtClean="0">
                <a:latin typeface="ＭＳ ゴシック" panose="020B0609070205080204" pitchFamily="49" charset="-128"/>
                <a:ea typeface="ＭＳ ゴシック" panose="020B0609070205080204" pitchFamily="49" charset="-128"/>
              </a:rPr>
              <a:t>は「</a:t>
            </a:r>
            <a:r>
              <a:rPr lang="ja-JP" altLang="en-US" sz="2000" dirty="0">
                <a:latin typeface="ＭＳ ゴシック" panose="020B0609070205080204" pitchFamily="49" charset="-128"/>
                <a:ea typeface="ＭＳ ゴシック" panose="020B0609070205080204" pitchFamily="49" charset="-128"/>
              </a:rPr>
              <a:t>国産木材活用住宅ラベル」を発行し</a:t>
            </a:r>
            <a:r>
              <a:rPr lang="ja-JP" altLang="en-US" sz="2000" dirty="0" smtClean="0">
                <a:latin typeface="ＭＳ ゴシック" panose="020B0609070205080204" pitchFamily="49" charset="-128"/>
                <a:ea typeface="ＭＳ ゴシック" panose="020B0609070205080204" pitchFamily="49" charset="-128"/>
              </a:rPr>
              <a:t>、それ以外の場合には「かながわ木づかいエコ認証書」を交付します。</a:t>
            </a:r>
            <a:endParaRPr lang="ja-JP" altLang="en-US" sz="2000" dirty="0">
              <a:latin typeface="ＭＳ ゴシック" panose="020B0609070205080204" pitchFamily="49" charset="-128"/>
              <a:ea typeface="ＭＳ ゴシック" panose="020B0609070205080204" pitchFamily="49" charset="-128"/>
            </a:endParaRPr>
          </a:p>
        </p:txBody>
      </p:sp>
      <p:sp>
        <p:nvSpPr>
          <p:cNvPr id="3" name="日付プレースホルダー 2"/>
          <p:cNvSpPr>
            <a:spLocks noGrp="1"/>
          </p:cNvSpPr>
          <p:nvPr>
            <p:ph type="dt" sz="half" idx="10"/>
          </p:nvPr>
        </p:nvSpPr>
        <p:spPr/>
        <p:txBody>
          <a:bodyPr/>
          <a:lstStyle/>
          <a:p>
            <a:endParaRPr kumimoji="1" lang="ja-JP" altLang="en-US"/>
          </a:p>
        </p:txBody>
      </p:sp>
    </p:spTree>
    <p:extLst>
      <p:ext uri="{BB962C8B-B14F-4D97-AF65-F5344CB8AC3E}">
        <p14:creationId xmlns:p14="http://schemas.microsoft.com/office/powerpoint/2010/main" val="1509436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4917" y="67158"/>
            <a:ext cx="6589199" cy="589548"/>
          </a:xfrm>
        </p:spPr>
        <p:txBody>
          <a:bodyPr>
            <a:normAutofit fontScale="90000"/>
          </a:bodyPr>
          <a:lstStyle/>
          <a:p>
            <a:r>
              <a:rPr kumimoji="1" lang="ja-JP" altLang="en-US" dirty="0" smtClean="0">
                <a:latin typeface="+mj-ea"/>
              </a:rPr>
              <a:t>７．注意事項</a:t>
            </a:r>
            <a:endParaRPr kumimoji="1" lang="ja-JP" altLang="en-US" dirty="0">
              <a:latin typeface="+mj-ea"/>
            </a:endParaRPr>
          </a:p>
        </p:txBody>
      </p:sp>
      <p:sp>
        <p:nvSpPr>
          <p:cNvPr id="4" name="正方形/長方形 3"/>
          <p:cNvSpPr/>
          <p:nvPr/>
        </p:nvSpPr>
        <p:spPr>
          <a:xfrm>
            <a:off x="1080654" y="487025"/>
            <a:ext cx="8063345" cy="6370975"/>
          </a:xfrm>
          <a:prstGeom prst="rect">
            <a:avLst/>
          </a:prstGeom>
        </p:spPr>
        <p:txBody>
          <a:bodyPr wrap="square">
            <a:spAutoFit/>
          </a:bodyPr>
          <a:lstStyle/>
          <a:p>
            <a:pPr algn="just">
              <a:spcAft>
                <a:spcPts val="0"/>
              </a:spcAft>
            </a:pP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（１</a:t>
            </a: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申請書の受付は、先着順とし、予算に達した段階　　</a:t>
            </a:r>
            <a:endPar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で締め切ります。（実施要綱第５条第２項）</a:t>
            </a:r>
            <a:endPar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（２）</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県産</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木材を３㎥以上使用しない施設は申請する</a:t>
            </a:r>
            <a:r>
              <a:rPr lang="ja-JP" altLang="ja-JP" sz="2400" kern="100" dirty="0" err="1" smtClean="0">
                <a:latin typeface="ＭＳ ゴシック" panose="020B0609070205080204" pitchFamily="49" charset="-128"/>
                <a:ea typeface="ＭＳ ゴシック" panose="020B0609070205080204" pitchFamily="49" charset="-128"/>
                <a:cs typeface="Times New Roman" panose="02020603050405020304" pitchFamily="18" charset="0"/>
              </a:rPr>
              <a:t>こ</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と</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は出来ません</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（交付要綱別表）</a:t>
            </a:r>
            <a:endPar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（３）</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使用</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する製材等は、合法に伐採されたことが</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確認</a:t>
            </a:r>
            <a:endPar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できる</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ものに</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限ります。</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（交付要綱別表）</a:t>
            </a:r>
            <a:endPar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spcAft>
                <a:spcPts val="0"/>
              </a:spcAft>
            </a:pP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（４</a:t>
            </a: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事業</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完了後</a:t>
            </a:r>
            <a:r>
              <a:rPr lang="en-US"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10</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年間は、補助金交付の目的に</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反して</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endParaRPr>
          </a:p>
          <a:p>
            <a:pPr>
              <a:spcAft>
                <a:spcPts val="0"/>
              </a:spcAft>
            </a:pP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使用</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譲渡</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・貸し付け・担保に供する・取り壊し</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endPar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endParaRPr>
          </a:p>
          <a:p>
            <a:pPr>
              <a:spcAft>
                <a:spcPts val="0"/>
              </a:spcAft>
            </a:pP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廃棄</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することはできません</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endPar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endParaRPr>
          </a:p>
          <a:p>
            <a:pPr>
              <a:spcAft>
                <a:spcPts val="0"/>
              </a:spcAft>
            </a:pP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（交付要綱第</a:t>
            </a:r>
            <a:r>
              <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14</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条第１項）</a:t>
            </a:r>
            <a:endPar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endParaRPr>
          </a:p>
          <a:p>
            <a:r>
              <a:rPr kumimoji="1" lang="ja-JP" altLang="en-US" sz="2400" dirty="0" smtClean="0">
                <a:latin typeface="ＭＳ ゴシック" panose="020B0609070205080204" pitchFamily="49" charset="-128"/>
                <a:ea typeface="ＭＳ ゴシック" panose="020B0609070205080204" pitchFamily="49" charset="-128"/>
              </a:rPr>
              <a:t>（５）</a:t>
            </a:r>
            <a:r>
              <a:rPr kumimoji="1" lang="ja-JP" altLang="en-US" sz="2400" dirty="0">
                <a:latin typeface="ＭＳ ゴシック" panose="020B0609070205080204" pitchFamily="49" charset="-128"/>
                <a:ea typeface="ＭＳ ゴシック" panose="020B0609070205080204" pitchFamily="49" charset="-128"/>
              </a:rPr>
              <a:t>使用材料、延べ床面積が増えた場合であっても、</a:t>
            </a:r>
            <a:endParaRPr kumimoji="1" lang="en-US" altLang="ja-JP" sz="2400" dirty="0">
              <a:latin typeface="ＭＳ ゴシック" panose="020B0609070205080204" pitchFamily="49" charset="-128"/>
              <a:ea typeface="ＭＳ ゴシック" panose="020B0609070205080204" pitchFamily="49" charset="-128"/>
            </a:endParaRPr>
          </a:p>
          <a:p>
            <a:r>
              <a:rPr kumimoji="1" lang="ja-JP" altLang="en-US" sz="2400" dirty="0">
                <a:latin typeface="ＭＳ ゴシック" panose="020B0609070205080204" pitchFamily="49" charset="-128"/>
                <a:ea typeface="ＭＳ ゴシック" panose="020B0609070205080204" pitchFamily="49" charset="-128"/>
              </a:rPr>
              <a:t>　　交付決定額を超える補助を受けることは出来</a:t>
            </a:r>
            <a:r>
              <a:rPr kumimoji="1" lang="ja-JP" altLang="en-US" sz="2400" dirty="0" err="1">
                <a:latin typeface="ＭＳ ゴシック" panose="020B0609070205080204" pitchFamily="49" charset="-128"/>
                <a:ea typeface="ＭＳ ゴシック" panose="020B0609070205080204" pitchFamily="49" charset="-128"/>
              </a:rPr>
              <a:t>ませ</a:t>
            </a:r>
            <a:endParaRPr kumimoji="1" lang="en-US" altLang="ja-JP" sz="2400" dirty="0">
              <a:latin typeface="ＭＳ ゴシック" panose="020B0609070205080204" pitchFamily="49" charset="-128"/>
              <a:ea typeface="ＭＳ ゴシック" panose="020B0609070205080204" pitchFamily="49" charset="-128"/>
            </a:endParaRPr>
          </a:p>
          <a:p>
            <a:r>
              <a:rPr kumimoji="1" lang="ja-JP" altLang="en-US" sz="2400" dirty="0">
                <a:latin typeface="ＭＳ ゴシック" panose="020B0609070205080204" pitchFamily="49" charset="-128"/>
                <a:ea typeface="ＭＳ ゴシック" panose="020B0609070205080204" pitchFamily="49" charset="-128"/>
              </a:rPr>
              <a:t>　　ん（予算に余裕があり、変更交付決定を受けた場</a:t>
            </a:r>
            <a:endParaRPr kumimoji="1" lang="en-US" altLang="ja-JP" sz="2400" dirty="0">
              <a:latin typeface="ＭＳ ゴシック" panose="020B0609070205080204" pitchFamily="49" charset="-128"/>
              <a:ea typeface="ＭＳ ゴシック" panose="020B0609070205080204" pitchFamily="49" charset="-128"/>
            </a:endParaRPr>
          </a:p>
          <a:p>
            <a:r>
              <a:rPr kumimoji="1" lang="ja-JP" altLang="en-US" sz="2400" dirty="0">
                <a:latin typeface="ＭＳ ゴシック" panose="020B0609070205080204" pitchFamily="49" charset="-128"/>
                <a:ea typeface="ＭＳ ゴシック" panose="020B0609070205080204" pitchFamily="49" charset="-128"/>
              </a:rPr>
              <a:t>　　合はその額となります）</a:t>
            </a:r>
            <a:r>
              <a:rPr kumimoji="1" lang="ja-JP" altLang="en-US" sz="2400" dirty="0" smtClean="0">
                <a:latin typeface="ＭＳ ゴシック" panose="020B0609070205080204" pitchFamily="49" charset="-128"/>
                <a:ea typeface="ＭＳ ゴシック" panose="020B0609070205080204" pitchFamily="49" charset="-128"/>
              </a:rPr>
              <a:t>。</a:t>
            </a:r>
            <a:endParaRPr kumimoji="1" lang="en-US" altLang="ja-JP" sz="2400" dirty="0" smtClean="0">
              <a:latin typeface="ＭＳ ゴシック" panose="020B0609070205080204" pitchFamily="49" charset="-128"/>
              <a:ea typeface="ＭＳ ゴシック" panose="020B0609070205080204" pitchFamily="49" charset="-128"/>
            </a:endParaRPr>
          </a:p>
          <a:p>
            <a:r>
              <a:rPr kumimoji="1" lang="ja-JP" altLang="en-US" sz="2400" dirty="0">
                <a:latin typeface="ＭＳ ゴシック" panose="020B0609070205080204" pitchFamily="49" charset="-128"/>
                <a:ea typeface="ＭＳ ゴシック" panose="020B0609070205080204" pitchFamily="49" charset="-128"/>
              </a:rPr>
              <a:t>　</a:t>
            </a:r>
            <a:r>
              <a:rPr kumimoji="1" lang="ja-JP" altLang="en-US" sz="2400" dirty="0" smtClean="0">
                <a:latin typeface="ＭＳ ゴシック" panose="020B0609070205080204" pitchFamily="49" charset="-128"/>
                <a:ea typeface="ＭＳ ゴシック" panose="020B0609070205080204" pitchFamily="49" charset="-128"/>
              </a:rPr>
              <a:t>　（</a:t>
            </a:r>
            <a:r>
              <a:rPr kumimoji="1" lang="ja-JP" altLang="en-US" sz="2400" dirty="0">
                <a:latin typeface="ＭＳ ゴシック" panose="020B0609070205080204" pitchFamily="49" charset="-128"/>
                <a:ea typeface="ＭＳ ゴシック" panose="020B0609070205080204" pitchFamily="49" charset="-128"/>
              </a:rPr>
              <a:t>交付要綱第</a:t>
            </a:r>
            <a:r>
              <a:rPr kumimoji="1" lang="en-US" altLang="ja-JP" sz="2400" dirty="0">
                <a:latin typeface="ＭＳ ゴシック" panose="020B0609070205080204" pitchFamily="49" charset="-128"/>
                <a:ea typeface="ＭＳ ゴシック" panose="020B0609070205080204" pitchFamily="49" charset="-128"/>
              </a:rPr>
              <a:t>13</a:t>
            </a:r>
            <a:r>
              <a:rPr kumimoji="1" lang="ja-JP" altLang="en-US" sz="2400" dirty="0">
                <a:latin typeface="ＭＳ ゴシック" panose="020B0609070205080204" pitchFamily="49" charset="-128"/>
                <a:ea typeface="ＭＳ ゴシック" panose="020B0609070205080204" pitchFamily="49" charset="-128"/>
              </a:rPr>
              <a:t>条第１項</a:t>
            </a:r>
            <a:r>
              <a:rPr kumimoji="1" lang="ja-JP" altLang="en-US" sz="2400" dirty="0" smtClean="0">
                <a:latin typeface="ＭＳ ゴシック" panose="020B0609070205080204" pitchFamily="49" charset="-128"/>
                <a:ea typeface="ＭＳ ゴシック" panose="020B0609070205080204" pitchFamily="49" charset="-128"/>
              </a:rPr>
              <a:t>）</a:t>
            </a:r>
            <a:r>
              <a:rPr kumimoji="1" lang="ja-JP" altLang="en-US" sz="2400" dirty="0">
                <a:latin typeface="ＭＳ ゴシック" panose="020B0609070205080204" pitchFamily="49" charset="-128"/>
                <a:ea typeface="ＭＳ ゴシック" panose="020B0609070205080204" pitchFamily="49" charset="-128"/>
              </a:rPr>
              <a:t> </a:t>
            </a:r>
            <a:endParaRPr kumimoji="1" lang="en-US" altLang="ja-JP" sz="2400" dirty="0" smtClean="0">
              <a:latin typeface="ＭＳ ゴシック" panose="020B0609070205080204" pitchFamily="49" charset="-128"/>
              <a:ea typeface="ＭＳ ゴシック" panose="020B0609070205080204" pitchFamily="49" charset="-128"/>
            </a:endParaRPr>
          </a:p>
          <a:p>
            <a:r>
              <a:rPr kumimoji="1" lang="ja-JP" altLang="en-US" sz="2400" dirty="0" smtClean="0">
                <a:latin typeface="ＭＳ ゴシック" panose="020B0609070205080204" pitchFamily="49" charset="-128"/>
                <a:ea typeface="ＭＳ ゴシック" panose="020B0609070205080204" pitchFamily="49" charset="-128"/>
              </a:rPr>
              <a:t>（６）</a:t>
            </a:r>
            <a:r>
              <a:rPr kumimoji="1" lang="ja-JP" altLang="en-US" sz="2400" dirty="0">
                <a:latin typeface="ＭＳ ゴシック" panose="020B0609070205080204" pitchFamily="49" charset="-128"/>
                <a:ea typeface="ＭＳ ゴシック" panose="020B0609070205080204" pitchFamily="49" charset="-128"/>
              </a:rPr>
              <a:t>建築が完了し、施設が建築主に引き渡された後</a:t>
            </a:r>
            <a:endParaRPr kumimoji="1" lang="en-US" altLang="ja-JP" sz="2400" dirty="0">
              <a:latin typeface="ＭＳ ゴシック" panose="020B0609070205080204" pitchFamily="49" charset="-128"/>
              <a:ea typeface="ＭＳ ゴシック" panose="020B0609070205080204" pitchFamily="49" charset="-128"/>
            </a:endParaRPr>
          </a:p>
          <a:p>
            <a:r>
              <a:rPr kumimoji="1" lang="ja-JP" altLang="en-US" sz="2400" dirty="0">
                <a:latin typeface="ＭＳ ゴシック" panose="020B0609070205080204" pitchFamily="49" charset="-128"/>
                <a:ea typeface="ＭＳ ゴシック" panose="020B0609070205080204" pitchFamily="49" charset="-128"/>
              </a:rPr>
              <a:t>　　は補助の対象外です。（実施要綱第３条</a:t>
            </a:r>
            <a:r>
              <a:rPr kumimoji="1" lang="en-US" altLang="ja-JP" sz="2400" dirty="0">
                <a:latin typeface="ＭＳ ゴシック" panose="020B0609070205080204" pitchFamily="49" charset="-128"/>
                <a:ea typeface="ＭＳ ゴシック" panose="020B0609070205080204" pitchFamily="49" charset="-128"/>
              </a:rPr>
              <a:t>(5)</a:t>
            </a:r>
            <a:r>
              <a:rPr kumimoji="1" lang="ja-JP" altLang="en-US" sz="2400" dirty="0" smtClean="0">
                <a:latin typeface="ＭＳ ゴシック" panose="020B0609070205080204" pitchFamily="49" charset="-128"/>
                <a:ea typeface="ＭＳ ゴシック" panose="020B0609070205080204" pitchFamily="49" charset="-128"/>
              </a:rPr>
              <a:t>）</a:t>
            </a:r>
            <a:endPar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 name="日付プレースホルダー 2"/>
          <p:cNvSpPr>
            <a:spLocks noGrp="1"/>
          </p:cNvSpPr>
          <p:nvPr>
            <p:ph type="dt" sz="half" idx="10"/>
          </p:nvPr>
        </p:nvSpPr>
        <p:spPr/>
        <p:txBody>
          <a:bodyPr/>
          <a:lstStyle/>
          <a:p>
            <a:endParaRPr kumimoji="1" lang="ja-JP" altLang="en-US"/>
          </a:p>
        </p:txBody>
      </p:sp>
    </p:spTree>
    <p:extLst>
      <p:ext uri="{BB962C8B-B14F-4D97-AF65-F5344CB8AC3E}">
        <p14:creationId xmlns:p14="http://schemas.microsoft.com/office/powerpoint/2010/main" val="3449662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138845" y="240145"/>
            <a:ext cx="8005155" cy="6370975"/>
          </a:xfrm>
          <a:prstGeom prst="rect">
            <a:avLst/>
          </a:prstGeom>
          <a:noFill/>
        </p:spPr>
        <p:txBody>
          <a:bodyPr wrap="square" rtlCol="0">
            <a:spAutoFit/>
          </a:bodyPr>
          <a:lstStyle/>
          <a:p>
            <a:r>
              <a:rPr kumimoji="1" lang="ja-JP" altLang="en-US" sz="2400" dirty="0" smtClean="0">
                <a:latin typeface="ＭＳ ゴシック" panose="020B0609070205080204" pitchFamily="49" charset="-128"/>
                <a:ea typeface="ＭＳ ゴシック" panose="020B0609070205080204" pitchFamily="49" charset="-128"/>
              </a:rPr>
              <a:t>（７）当補助金は、森林環境譲与税を財源としてるこ</a:t>
            </a:r>
            <a:endParaRPr kumimoji="1" lang="en-US" altLang="ja-JP" sz="2400" dirty="0" smtClean="0">
              <a:latin typeface="ＭＳ ゴシック" panose="020B0609070205080204" pitchFamily="49" charset="-128"/>
              <a:ea typeface="ＭＳ ゴシック" panose="020B0609070205080204" pitchFamily="49" charset="-128"/>
            </a:endParaRPr>
          </a:p>
          <a:p>
            <a:r>
              <a:rPr kumimoji="1" lang="ja-JP" altLang="en-US" sz="2400" dirty="0">
                <a:latin typeface="ＭＳ ゴシック" panose="020B0609070205080204" pitchFamily="49" charset="-128"/>
                <a:ea typeface="ＭＳ ゴシック" panose="020B0609070205080204" pitchFamily="49" charset="-128"/>
              </a:rPr>
              <a:t>　</a:t>
            </a:r>
            <a:r>
              <a:rPr kumimoji="1" lang="ja-JP" altLang="en-US" sz="2400" dirty="0" smtClean="0">
                <a:latin typeface="ＭＳ ゴシック" panose="020B0609070205080204" pitchFamily="49" charset="-128"/>
                <a:ea typeface="ＭＳ ゴシック" panose="020B0609070205080204" pitchFamily="49" charset="-128"/>
              </a:rPr>
              <a:t>　とから、会計実地検査の対象です。受検対象と</a:t>
            </a:r>
            <a:endParaRPr kumimoji="1" lang="en-US" altLang="ja-JP" sz="2400" dirty="0" smtClean="0">
              <a:latin typeface="ＭＳ ゴシック" panose="020B0609070205080204" pitchFamily="49" charset="-128"/>
              <a:ea typeface="ＭＳ ゴシック" panose="020B0609070205080204" pitchFamily="49" charset="-128"/>
            </a:endParaRPr>
          </a:p>
          <a:p>
            <a:r>
              <a:rPr kumimoji="1" lang="ja-JP" altLang="en-US" sz="2400" dirty="0">
                <a:latin typeface="ＭＳ ゴシック" panose="020B0609070205080204" pitchFamily="49" charset="-128"/>
                <a:ea typeface="ＭＳ ゴシック" panose="020B0609070205080204" pitchFamily="49" charset="-128"/>
              </a:rPr>
              <a:t>　</a:t>
            </a:r>
            <a:r>
              <a:rPr kumimoji="1" lang="ja-JP" altLang="en-US" sz="2400" dirty="0" smtClean="0">
                <a:latin typeface="ＭＳ ゴシック" panose="020B0609070205080204" pitchFamily="49" charset="-128"/>
                <a:ea typeface="ＭＳ ゴシック" panose="020B0609070205080204" pitchFamily="49" charset="-128"/>
              </a:rPr>
              <a:t>　なった場合には、検査に協力していただく必要が</a:t>
            </a:r>
            <a:endParaRPr kumimoji="1" lang="en-US" altLang="ja-JP" sz="2400" dirty="0" smtClean="0">
              <a:latin typeface="ＭＳ ゴシック" panose="020B0609070205080204" pitchFamily="49" charset="-128"/>
              <a:ea typeface="ＭＳ ゴシック" panose="020B0609070205080204" pitchFamily="49" charset="-128"/>
            </a:endParaRPr>
          </a:p>
          <a:p>
            <a:r>
              <a:rPr kumimoji="1" lang="ja-JP" altLang="en-US" sz="2400" dirty="0">
                <a:latin typeface="ＭＳ ゴシック" panose="020B0609070205080204" pitchFamily="49" charset="-128"/>
                <a:ea typeface="ＭＳ ゴシック" panose="020B0609070205080204" pitchFamily="49" charset="-128"/>
              </a:rPr>
              <a:t>　</a:t>
            </a:r>
            <a:r>
              <a:rPr kumimoji="1" lang="ja-JP" altLang="en-US" sz="2400" dirty="0" smtClean="0">
                <a:latin typeface="ＭＳ ゴシック" panose="020B0609070205080204" pitchFamily="49" charset="-128"/>
                <a:ea typeface="ＭＳ ゴシック" panose="020B0609070205080204" pitchFamily="49" charset="-128"/>
              </a:rPr>
              <a:t>　あります。</a:t>
            </a:r>
            <a:endParaRPr kumimoji="1" lang="en-US" altLang="ja-JP" sz="2400" dirty="0" smtClean="0">
              <a:latin typeface="ＭＳ ゴシック" panose="020B0609070205080204" pitchFamily="49" charset="-128"/>
              <a:ea typeface="ＭＳ ゴシック" panose="020B0609070205080204" pitchFamily="49" charset="-128"/>
            </a:endParaRPr>
          </a:p>
          <a:p>
            <a:pPr>
              <a:spcAft>
                <a:spcPts val="0"/>
              </a:spcAft>
            </a:pP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（８）</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木造施設の建築（一戸建住宅）については、分譲</a:t>
            </a:r>
            <a:endParaRPr lang="en-US"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spcAft>
                <a:spcPts val="0"/>
              </a:spcAft>
            </a:pP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住宅の購入者及び建売住宅の建築主は対象外です。</a:t>
            </a:r>
            <a:endParaRPr lang="en-US"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spcAft>
                <a:spcPts val="0"/>
              </a:spcAft>
            </a:pP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また、建築請負事業者あたりの補助の上限は</a:t>
            </a:r>
            <a:r>
              <a:rPr lang="en-US"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10</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戸</a:t>
            </a:r>
            <a:endParaRPr lang="en-US"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spcAft>
                <a:spcPts val="0"/>
              </a:spcAft>
            </a:pP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までです（認証工務店は除く）</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kumimoji="1" lang="ja-JP" altLang="en-US" sz="2400" dirty="0" smtClean="0">
                <a:latin typeface="ＭＳ ゴシック" panose="020B0609070205080204" pitchFamily="49" charset="-128"/>
                <a:ea typeface="ＭＳ ゴシック" panose="020B0609070205080204" pitchFamily="49" charset="-128"/>
              </a:rPr>
              <a:t>　　　</a:t>
            </a:r>
            <a:endParaRPr kumimoji="1" lang="en-US" altLang="ja-JP" sz="2400" dirty="0" smtClean="0">
              <a:latin typeface="ＭＳ ゴシック" panose="020B0609070205080204" pitchFamily="49" charset="-128"/>
              <a:ea typeface="ＭＳ ゴシック" panose="020B0609070205080204" pitchFamily="49" charset="-128"/>
            </a:endParaRPr>
          </a:p>
          <a:p>
            <a:pPr>
              <a:spcAft>
                <a:spcPts val="0"/>
              </a:spcAft>
            </a:pPr>
            <a:r>
              <a:rPr kumimoji="1" lang="ja-JP" altLang="en-US" sz="2400" dirty="0">
                <a:latin typeface="ＭＳ ゴシック" panose="020B0609070205080204" pitchFamily="49" charset="-128"/>
                <a:ea typeface="ＭＳ ゴシック" panose="020B0609070205080204" pitchFamily="49" charset="-128"/>
              </a:rPr>
              <a:t>　</a:t>
            </a:r>
            <a:r>
              <a:rPr kumimoji="1" lang="ja-JP" altLang="en-US" sz="2400" dirty="0" smtClean="0">
                <a:latin typeface="ＭＳ ゴシック" panose="020B0609070205080204" pitchFamily="49" charset="-128"/>
                <a:ea typeface="ＭＳ ゴシック" panose="020B0609070205080204" pitchFamily="49" charset="-128"/>
              </a:rPr>
              <a:t>　　木造施設の建築（一戸建住宅）には、親族との２</a:t>
            </a:r>
            <a:endParaRPr kumimoji="1" lang="en-US" altLang="ja-JP" sz="2400" dirty="0" smtClean="0">
              <a:latin typeface="ＭＳ ゴシック" panose="020B0609070205080204" pitchFamily="49" charset="-128"/>
              <a:ea typeface="ＭＳ ゴシック" panose="020B0609070205080204" pitchFamily="49" charset="-128"/>
            </a:endParaRPr>
          </a:p>
          <a:p>
            <a:pPr>
              <a:spcAft>
                <a:spcPts val="0"/>
              </a:spcAft>
            </a:pPr>
            <a:r>
              <a:rPr kumimoji="1" lang="ja-JP" altLang="en-US" sz="2400" dirty="0">
                <a:latin typeface="ＭＳ ゴシック" panose="020B0609070205080204" pitchFamily="49" charset="-128"/>
                <a:ea typeface="ＭＳ ゴシック" panose="020B0609070205080204" pitchFamily="49" charset="-128"/>
              </a:rPr>
              <a:t>　</a:t>
            </a:r>
            <a:r>
              <a:rPr kumimoji="1" lang="ja-JP" altLang="en-US" sz="2400" dirty="0" smtClean="0">
                <a:latin typeface="ＭＳ ゴシック" panose="020B0609070205080204" pitchFamily="49" charset="-128"/>
                <a:ea typeface="ＭＳ ゴシック" panose="020B0609070205080204" pitchFamily="49" charset="-128"/>
              </a:rPr>
              <a:t>　世帯住宅（長屋建て、共同建て）を含みます。　</a:t>
            </a:r>
            <a:endParaRPr kumimoji="1" lang="en-US" altLang="ja-JP" sz="2400" dirty="0" smtClean="0">
              <a:latin typeface="ＭＳ ゴシック" panose="020B0609070205080204" pitchFamily="49" charset="-128"/>
              <a:ea typeface="ＭＳ ゴシック" panose="020B0609070205080204" pitchFamily="49" charset="-128"/>
            </a:endParaRPr>
          </a:p>
          <a:p>
            <a:r>
              <a:rPr kumimoji="1" lang="ja-JP" altLang="en-US" sz="2400" dirty="0">
                <a:latin typeface="ＭＳ ゴシック" panose="020B0609070205080204" pitchFamily="49" charset="-128"/>
                <a:ea typeface="ＭＳ ゴシック" panose="020B0609070205080204" pitchFamily="49" charset="-128"/>
              </a:rPr>
              <a:t>　</a:t>
            </a:r>
            <a:r>
              <a:rPr kumimoji="1" lang="ja-JP" altLang="en-US" sz="2400" dirty="0" smtClean="0">
                <a:latin typeface="ＭＳ ゴシック" panose="020B0609070205080204" pitchFamily="49" charset="-128"/>
                <a:ea typeface="ＭＳ ゴシック" panose="020B0609070205080204" pitchFamily="49" charset="-128"/>
              </a:rPr>
              <a:t>　　親族以外の長屋建、共同建は補助の対象外です。　　</a:t>
            </a:r>
            <a:endParaRPr kumimoji="1" lang="en-US" altLang="ja-JP" sz="2400" dirty="0" smtClean="0">
              <a:latin typeface="ＭＳ ゴシック" panose="020B0609070205080204" pitchFamily="49" charset="-128"/>
              <a:ea typeface="ＭＳ ゴシック" panose="020B0609070205080204" pitchFamily="49" charset="-128"/>
            </a:endParaRPr>
          </a:p>
          <a:p>
            <a:r>
              <a:rPr kumimoji="1"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1"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（交付</a:t>
            </a: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要綱別表</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、実施</a:t>
            </a: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要綱第３条</a:t>
            </a:r>
            <a:r>
              <a:rPr lang="en-US"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(7)</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2400" dirty="0" smtClean="0">
              <a:latin typeface="ＭＳ ゴシック" panose="020B0609070205080204" pitchFamily="49" charset="-128"/>
              <a:ea typeface="ＭＳ ゴシック" panose="020B0609070205080204" pitchFamily="49" charset="-128"/>
            </a:endParaRPr>
          </a:p>
          <a:p>
            <a:r>
              <a:rPr kumimoji="1" lang="ja-JP" altLang="en-US" sz="2400" dirty="0" smtClean="0">
                <a:latin typeface="ＭＳ ゴシック" panose="020B0609070205080204" pitchFamily="49" charset="-128"/>
                <a:ea typeface="ＭＳ ゴシック" panose="020B0609070205080204" pitchFamily="49" charset="-128"/>
              </a:rPr>
              <a:t>（９）県が行う木材の持つ公益的機能の普及・</a:t>
            </a:r>
            <a:r>
              <a:rPr kumimoji="1" lang="en-US" altLang="ja-JP" sz="2400" dirty="0" smtClean="0">
                <a:latin typeface="ＭＳ ゴシック" panose="020B0609070205080204" pitchFamily="49" charset="-128"/>
                <a:ea typeface="ＭＳ ゴシック" panose="020B0609070205080204" pitchFamily="49" charset="-128"/>
              </a:rPr>
              <a:t>PR</a:t>
            </a:r>
            <a:r>
              <a:rPr kumimoji="1" lang="ja-JP" altLang="en-US" sz="2400" dirty="0" smtClean="0">
                <a:latin typeface="ＭＳ ゴシック" panose="020B0609070205080204" pitchFamily="49" charset="-128"/>
                <a:ea typeface="ＭＳ ゴシック" panose="020B0609070205080204" pitchFamily="49" charset="-128"/>
              </a:rPr>
              <a:t>に協力</a:t>
            </a:r>
            <a:endParaRPr kumimoji="1" lang="en-US" altLang="ja-JP" sz="2400" dirty="0" smtClean="0">
              <a:latin typeface="ＭＳ ゴシック" panose="020B0609070205080204" pitchFamily="49" charset="-128"/>
              <a:ea typeface="ＭＳ ゴシック" panose="020B0609070205080204" pitchFamily="49" charset="-128"/>
            </a:endParaRPr>
          </a:p>
          <a:p>
            <a:r>
              <a:rPr kumimoji="1" lang="ja-JP" altLang="en-US" sz="2400" dirty="0">
                <a:latin typeface="ＭＳ ゴシック" panose="020B0609070205080204" pitchFamily="49" charset="-128"/>
                <a:ea typeface="ＭＳ ゴシック" panose="020B0609070205080204" pitchFamily="49" charset="-128"/>
              </a:rPr>
              <a:t>　</a:t>
            </a:r>
            <a:r>
              <a:rPr kumimoji="1" lang="ja-JP" altLang="en-US" sz="2400" dirty="0" smtClean="0">
                <a:latin typeface="ＭＳ ゴシック" panose="020B0609070205080204" pitchFamily="49" charset="-128"/>
                <a:ea typeface="ＭＳ ゴシック" panose="020B0609070205080204" pitchFamily="49" charset="-128"/>
              </a:rPr>
              <a:t>　して頂きます。（実施要綱第３条</a:t>
            </a:r>
            <a:r>
              <a:rPr kumimoji="1" lang="en-US" altLang="ja-JP" sz="2400" dirty="0" smtClean="0">
                <a:latin typeface="ＭＳ ゴシック" panose="020B0609070205080204" pitchFamily="49" charset="-128"/>
                <a:ea typeface="ＭＳ ゴシック" panose="020B0609070205080204" pitchFamily="49" charset="-128"/>
              </a:rPr>
              <a:t>(6)</a:t>
            </a:r>
            <a:r>
              <a:rPr kumimoji="1" lang="ja-JP" altLang="en-US" sz="2400" dirty="0" smtClean="0">
                <a:latin typeface="ＭＳ ゴシック" panose="020B0609070205080204" pitchFamily="49" charset="-128"/>
                <a:ea typeface="ＭＳ ゴシック" panose="020B0609070205080204" pitchFamily="49" charset="-128"/>
              </a:rPr>
              <a:t>）</a:t>
            </a:r>
            <a:endParaRPr kumimoji="1" lang="en-US" altLang="ja-JP" sz="2400" dirty="0" smtClean="0">
              <a:latin typeface="ＭＳ ゴシック" panose="020B0609070205080204" pitchFamily="49" charset="-128"/>
              <a:ea typeface="ＭＳ ゴシック" panose="020B0609070205080204" pitchFamily="49" charset="-128"/>
            </a:endParaRPr>
          </a:p>
          <a:p>
            <a:r>
              <a:rPr kumimoji="1" lang="ja-JP" altLang="en-US" sz="2400" dirty="0" smtClean="0">
                <a:latin typeface="ＭＳ ゴシック" panose="020B0609070205080204" pitchFamily="49" charset="-128"/>
                <a:ea typeface="ＭＳ ゴシック" panose="020B0609070205080204" pitchFamily="49" charset="-128"/>
              </a:rPr>
              <a:t>（</a:t>
            </a:r>
            <a:r>
              <a:rPr kumimoji="1" lang="en-US" altLang="ja-JP" sz="2400" dirty="0" smtClean="0">
                <a:latin typeface="ＭＳ ゴシック" panose="020B0609070205080204" pitchFamily="49" charset="-128"/>
                <a:ea typeface="ＭＳ ゴシック" panose="020B0609070205080204" pitchFamily="49" charset="-128"/>
              </a:rPr>
              <a:t>10</a:t>
            </a:r>
            <a:r>
              <a:rPr kumimoji="1" lang="ja-JP" altLang="en-US" sz="2400" dirty="0" smtClean="0">
                <a:latin typeface="ＭＳ ゴシック" panose="020B0609070205080204" pitchFamily="49" charset="-128"/>
                <a:ea typeface="ＭＳ ゴシック" panose="020B0609070205080204" pitchFamily="49" charset="-128"/>
              </a:rPr>
              <a:t>）補助対象の内容（木材の持つ効果への補助）が他</a:t>
            </a:r>
            <a:endParaRPr kumimoji="1" lang="en-US" altLang="ja-JP" sz="2400" dirty="0" smtClean="0">
              <a:latin typeface="ＭＳ ゴシック" panose="020B0609070205080204" pitchFamily="49" charset="-128"/>
              <a:ea typeface="ＭＳ ゴシック" panose="020B0609070205080204" pitchFamily="49" charset="-128"/>
            </a:endParaRPr>
          </a:p>
          <a:p>
            <a:r>
              <a:rPr kumimoji="1" lang="ja-JP" altLang="en-US" sz="2400" dirty="0">
                <a:latin typeface="ＭＳ ゴシック" panose="020B0609070205080204" pitchFamily="49" charset="-128"/>
                <a:ea typeface="ＭＳ ゴシック" panose="020B0609070205080204" pitchFamily="49" charset="-128"/>
              </a:rPr>
              <a:t>　</a:t>
            </a:r>
            <a:r>
              <a:rPr kumimoji="1" lang="ja-JP" altLang="en-US" sz="2400" dirty="0" smtClean="0">
                <a:latin typeface="ＭＳ ゴシック" panose="020B0609070205080204" pitchFamily="49" charset="-128"/>
                <a:ea typeface="ＭＳ ゴシック" panose="020B0609070205080204" pitchFamily="49" charset="-128"/>
              </a:rPr>
              <a:t>　の国庫補助事業の対象となる場合は、補助を行う</a:t>
            </a:r>
            <a:r>
              <a:rPr kumimoji="1" lang="ja-JP" altLang="en-US" sz="2400" dirty="0" err="1" smtClean="0">
                <a:latin typeface="ＭＳ ゴシック" panose="020B0609070205080204" pitchFamily="49" charset="-128"/>
                <a:ea typeface="ＭＳ ゴシック" panose="020B0609070205080204" pitchFamily="49" charset="-128"/>
              </a:rPr>
              <a:t>こ</a:t>
            </a:r>
            <a:endParaRPr kumimoji="1" lang="en-US" altLang="ja-JP" sz="2400" dirty="0" smtClean="0">
              <a:latin typeface="ＭＳ ゴシック" panose="020B0609070205080204" pitchFamily="49" charset="-128"/>
              <a:ea typeface="ＭＳ ゴシック" panose="020B0609070205080204" pitchFamily="49" charset="-128"/>
            </a:endParaRPr>
          </a:p>
          <a:p>
            <a:r>
              <a:rPr kumimoji="1" lang="ja-JP" altLang="en-US" sz="2400" dirty="0">
                <a:latin typeface="ＭＳ ゴシック" panose="020B0609070205080204" pitchFamily="49" charset="-128"/>
                <a:ea typeface="ＭＳ ゴシック" panose="020B0609070205080204" pitchFamily="49" charset="-128"/>
              </a:rPr>
              <a:t>　</a:t>
            </a:r>
            <a:r>
              <a:rPr kumimoji="1" lang="ja-JP" altLang="en-US" sz="2400" dirty="0" smtClean="0">
                <a:latin typeface="ＭＳ ゴシック" panose="020B0609070205080204" pitchFamily="49" charset="-128"/>
                <a:ea typeface="ＭＳ ゴシック" panose="020B0609070205080204" pitchFamily="49" charset="-128"/>
              </a:rPr>
              <a:t>　とが出来ません。（実施要綱第３条</a:t>
            </a:r>
            <a:r>
              <a:rPr kumimoji="1" lang="en-US" altLang="ja-JP" sz="2400" dirty="0" smtClean="0">
                <a:latin typeface="ＭＳ ゴシック" panose="020B0609070205080204" pitchFamily="49" charset="-128"/>
                <a:ea typeface="ＭＳ ゴシック" panose="020B0609070205080204" pitchFamily="49" charset="-128"/>
              </a:rPr>
              <a:t>(4)</a:t>
            </a:r>
            <a:r>
              <a:rPr kumimoji="1" lang="ja-JP" altLang="en-US" sz="2400" dirty="0" smtClean="0">
                <a:latin typeface="ＭＳ ゴシック" panose="020B0609070205080204" pitchFamily="49" charset="-128"/>
                <a:ea typeface="ＭＳ ゴシック" panose="020B0609070205080204" pitchFamily="49" charset="-128"/>
              </a:rPr>
              <a:t>）</a:t>
            </a:r>
            <a:endParaRPr kumimoji="1" lang="en-US" altLang="ja-JP" sz="24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24229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4247" y="1544976"/>
            <a:ext cx="6876357" cy="506420"/>
          </a:xfrm>
        </p:spPr>
        <p:txBody>
          <a:bodyPr>
            <a:normAutofit fontScale="90000"/>
          </a:bodyPr>
          <a:lstStyle/>
          <a:p>
            <a:r>
              <a:rPr kumimoji="1" lang="ja-JP" altLang="en-US" dirty="0" smtClean="0">
                <a:latin typeface="+mj-ea"/>
              </a:rPr>
              <a:t>補助金実績報告書を提出できる時点</a:t>
            </a:r>
            <a:endParaRPr lang="ja-JP" altLang="en-US" sz="1800" dirty="0">
              <a:latin typeface="+mj-ea"/>
            </a:endParaRPr>
          </a:p>
        </p:txBody>
      </p:sp>
      <p:sp>
        <p:nvSpPr>
          <p:cNvPr id="3" name="コンテンツ プレースホルダー 2"/>
          <p:cNvSpPr>
            <a:spLocks noGrp="1"/>
          </p:cNvSpPr>
          <p:nvPr>
            <p:ph idx="1"/>
          </p:nvPr>
        </p:nvSpPr>
        <p:spPr>
          <a:xfrm>
            <a:off x="1136998" y="2123789"/>
            <a:ext cx="7822276" cy="4646465"/>
          </a:xfrm>
        </p:spPr>
        <p:txBody>
          <a:bodyPr>
            <a:normAutofit/>
          </a:bodyPr>
          <a:lstStyle/>
          <a:p>
            <a:pPr marL="0" indent="0">
              <a:buNone/>
            </a:pPr>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　補助金交付申請書で提出のあった材料が申請書に記載のある建築場所に使用されていること（３０％以内の増減の場合は、実績報告書にて額を</a:t>
            </a:r>
            <a:r>
              <a:rPr lang="ja-JP" altLang="en-US" sz="2400" dirty="0" smtClean="0">
                <a:solidFill>
                  <a:schemeClr val="tx1"/>
                </a:solidFill>
                <a:latin typeface="ＭＳ ゴシック" panose="020B0609070205080204" pitchFamily="49" charset="-128"/>
                <a:ea typeface="ＭＳ ゴシック" panose="020B0609070205080204" pitchFamily="49" charset="-128"/>
              </a:rPr>
              <a:t>確定します</a:t>
            </a:r>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pPr marL="0" indent="0">
              <a:buNone/>
            </a:pPr>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　補助金交付申請書に記載の延べ床面積が確保されていることが確認できること</a:t>
            </a:r>
            <a:r>
              <a:rPr lang="ja-JP" altLang="en-US" sz="2400" dirty="0" smtClean="0">
                <a:solidFill>
                  <a:schemeClr val="tx1"/>
                </a:solidFill>
                <a:latin typeface="ＭＳ ゴシック" panose="020B0609070205080204" pitchFamily="49" charset="-128"/>
                <a:ea typeface="ＭＳ ゴシック" panose="020B0609070205080204" pitchFamily="49" charset="-128"/>
              </a:rPr>
              <a:t>（３０％</a:t>
            </a:r>
            <a:r>
              <a:rPr lang="ja-JP" altLang="en-US" sz="2400" dirty="0">
                <a:solidFill>
                  <a:schemeClr val="tx1"/>
                </a:solidFill>
                <a:latin typeface="ＭＳ ゴシック" panose="020B0609070205080204" pitchFamily="49" charset="-128"/>
                <a:ea typeface="ＭＳ ゴシック" panose="020B0609070205080204" pitchFamily="49" charset="-128"/>
              </a:rPr>
              <a:t>以内の増減の場合は、実績報告書</a:t>
            </a:r>
            <a:r>
              <a:rPr lang="ja-JP" altLang="en-US" sz="2400" dirty="0" smtClean="0">
                <a:solidFill>
                  <a:schemeClr val="tx1"/>
                </a:solidFill>
                <a:latin typeface="ＭＳ ゴシック" panose="020B0609070205080204" pitchFamily="49" charset="-128"/>
                <a:ea typeface="ＭＳ ゴシック" panose="020B0609070205080204" pitchFamily="49" charset="-128"/>
              </a:rPr>
              <a:t>にて額を確定します。） </a:t>
            </a:r>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a:t>
            </a:r>
            <a:endParaRPr kumimoji="1" lang="en-US" altLang="ja-JP" sz="2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2400" dirty="0" smtClean="0">
                <a:solidFill>
                  <a:schemeClr val="tx1"/>
                </a:solidFill>
                <a:latin typeface="ＭＳ ゴシック" panose="020B0609070205080204" pitchFamily="49" charset="-128"/>
                <a:ea typeface="ＭＳ ゴシック" panose="020B0609070205080204" pitchFamily="49" charset="-128"/>
              </a:rPr>
              <a:t>　</a:t>
            </a:r>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実績報告に添付するすべての書類が整っていること。　</a:t>
            </a:r>
            <a:endParaRPr kumimoji="1" lang="en-US" altLang="ja-JP" sz="2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2400" dirty="0">
                <a:solidFill>
                  <a:schemeClr val="tx1"/>
                </a:solidFill>
                <a:latin typeface="ＭＳ ゴシック" panose="020B0609070205080204" pitchFamily="49" charset="-128"/>
                <a:ea typeface="ＭＳ ゴシック" panose="020B0609070205080204" pitchFamily="49" charset="-128"/>
              </a:rPr>
              <a:t>　</a:t>
            </a:r>
            <a:r>
              <a:rPr lang="ja-JP" altLang="en-US" sz="2400" dirty="0" smtClean="0">
                <a:solidFill>
                  <a:schemeClr val="tx1"/>
                </a:solidFill>
                <a:latin typeface="ＭＳ ゴシック" panose="020B0609070205080204" pitchFamily="49" charset="-128"/>
                <a:ea typeface="ＭＳ ゴシック" panose="020B0609070205080204" pitchFamily="49" charset="-128"/>
              </a:rPr>
              <a:t>実績</a:t>
            </a:r>
            <a:r>
              <a:rPr lang="ja-JP" altLang="en-US" sz="2400" dirty="0">
                <a:solidFill>
                  <a:schemeClr val="tx1"/>
                </a:solidFill>
                <a:latin typeface="ＭＳ ゴシック" panose="020B0609070205080204" pitchFamily="49" charset="-128"/>
                <a:ea typeface="ＭＳ ゴシック" panose="020B0609070205080204" pitchFamily="49" charset="-128"/>
              </a:rPr>
              <a:t>報告書は</a:t>
            </a:r>
            <a:r>
              <a:rPr lang="en-US" altLang="ja-JP" sz="2400" dirty="0">
                <a:solidFill>
                  <a:schemeClr val="tx1"/>
                </a:solidFill>
                <a:latin typeface="ＭＳ ゴシック" panose="020B0609070205080204" pitchFamily="49" charset="-128"/>
                <a:ea typeface="ＭＳ ゴシック" panose="020B0609070205080204" pitchFamily="49" charset="-128"/>
              </a:rPr>
              <a:t>3</a:t>
            </a:r>
            <a:r>
              <a:rPr lang="ja-JP" altLang="en-US" sz="2400" dirty="0">
                <a:solidFill>
                  <a:schemeClr val="tx1"/>
                </a:solidFill>
                <a:latin typeface="ＭＳ ゴシック" panose="020B0609070205080204" pitchFamily="49" charset="-128"/>
                <a:ea typeface="ＭＳ ゴシック" panose="020B0609070205080204" pitchFamily="49" charset="-128"/>
              </a:rPr>
              <a:t>月</a:t>
            </a:r>
            <a:r>
              <a:rPr lang="en-US" altLang="ja-JP" sz="2400" dirty="0">
                <a:solidFill>
                  <a:schemeClr val="tx1"/>
                </a:solidFill>
                <a:latin typeface="ＭＳ ゴシック" panose="020B0609070205080204" pitchFamily="49" charset="-128"/>
                <a:ea typeface="ＭＳ ゴシック" panose="020B0609070205080204" pitchFamily="49" charset="-128"/>
              </a:rPr>
              <a:t>20</a:t>
            </a:r>
            <a:r>
              <a:rPr lang="ja-JP" altLang="en-US" sz="2400" dirty="0">
                <a:solidFill>
                  <a:schemeClr val="tx1"/>
                </a:solidFill>
                <a:latin typeface="ＭＳ ゴシック" panose="020B0609070205080204" pitchFamily="49" charset="-128"/>
                <a:ea typeface="ＭＳ ゴシック" panose="020B0609070205080204" pitchFamily="49" charset="-128"/>
              </a:rPr>
              <a:t>日までに</a:t>
            </a:r>
            <a:r>
              <a:rPr lang="ja-JP" altLang="en-US" sz="2400" dirty="0" smtClean="0">
                <a:solidFill>
                  <a:schemeClr val="tx1"/>
                </a:solidFill>
                <a:latin typeface="ＭＳ ゴシック" panose="020B0609070205080204" pitchFamily="49" charset="-128"/>
                <a:ea typeface="ＭＳ ゴシック" panose="020B0609070205080204" pitchFamily="49" charset="-128"/>
              </a:rPr>
              <a:t>提出（遅れると補助金が交付されません。）</a:t>
            </a:r>
            <a:endParaRPr kumimoji="1" lang="en-US" altLang="ja-JP" sz="2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endParaRPr lang="en-US" altLang="ja-JP" sz="2400" dirty="0">
              <a:latin typeface="ＭＳ ゴシック" panose="020B0609070205080204" pitchFamily="49" charset="-128"/>
              <a:ea typeface="ＭＳ ゴシック" panose="020B0609070205080204" pitchFamily="49" charset="-128"/>
            </a:endParaRPr>
          </a:p>
          <a:p>
            <a:pPr marL="0" indent="0">
              <a:buNone/>
            </a:pPr>
            <a:endParaRPr kumimoji="1" lang="en-US" altLang="ja-JP" sz="2400" dirty="0" smtClean="0">
              <a:latin typeface="ＭＳ ゴシック" panose="020B0609070205080204" pitchFamily="49" charset="-128"/>
              <a:ea typeface="ＭＳ ゴシック" panose="020B0609070205080204" pitchFamily="49" charset="-128"/>
            </a:endParaRPr>
          </a:p>
        </p:txBody>
      </p:sp>
      <p:sp>
        <p:nvSpPr>
          <p:cNvPr id="4" name="正方形/長方形 3"/>
          <p:cNvSpPr/>
          <p:nvPr/>
        </p:nvSpPr>
        <p:spPr>
          <a:xfrm>
            <a:off x="1016000" y="290604"/>
            <a:ext cx="7943274" cy="830997"/>
          </a:xfrm>
          <a:prstGeom prst="rect">
            <a:avLst/>
          </a:prstGeom>
        </p:spPr>
        <p:txBody>
          <a:bodyPr wrap="square">
            <a:spAutoFit/>
          </a:bodyPr>
          <a:lstStyle/>
          <a:p>
            <a:r>
              <a:rPr kumimoji="1" lang="ja-JP" altLang="en-US" sz="2400" dirty="0">
                <a:latin typeface="ＭＳ ゴシック" panose="020B0609070205080204" pitchFamily="49" charset="-128"/>
                <a:ea typeface="ＭＳ ゴシック" panose="020B0609070205080204" pitchFamily="49" charset="-128"/>
              </a:rPr>
              <a:t>（</a:t>
            </a:r>
            <a:r>
              <a:rPr kumimoji="1" lang="en-US" altLang="ja-JP" sz="2400" dirty="0">
                <a:latin typeface="ＭＳ ゴシック" panose="020B0609070205080204" pitchFamily="49" charset="-128"/>
                <a:ea typeface="ＭＳ ゴシック" panose="020B0609070205080204" pitchFamily="49" charset="-128"/>
              </a:rPr>
              <a:t>11</a:t>
            </a:r>
            <a:r>
              <a:rPr kumimoji="1" lang="ja-JP" altLang="en-US" sz="2400" dirty="0" smtClean="0">
                <a:latin typeface="ＭＳ ゴシック" panose="020B0609070205080204" pitchFamily="49" charset="-128"/>
                <a:ea typeface="ＭＳ ゴシック" panose="020B0609070205080204" pitchFamily="49" charset="-128"/>
              </a:rPr>
              <a:t>）木造</a:t>
            </a:r>
            <a:r>
              <a:rPr kumimoji="1" lang="ja-JP" altLang="en-US" sz="2400" dirty="0">
                <a:latin typeface="ＭＳ ゴシック" panose="020B0609070205080204" pitchFamily="49" charset="-128"/>
                <a:ea typeface="ＭＳ ゴシック" panose="020B0609070205080204" pitchFamily="49" charset="-128"/>
              </a:rPr>
              <a:t>の分譲</a:t>
            </a:r>
            <a:r>
              <a:rPr kumimoji="1" lang="ja-JP" altLang="en-US" sz="2400" dirty="0" smtClean="0">
                <a:latin typeface="ＭＳ ゴシック" panose="020B0609070205080204" pitchFamily="49" charset="-128"/>
                <a:ea typeface="ＭＳ ゴシック" panose="020B0609070205080204" pitchFamily="49" charset="-128"/>
              </a:rPr>
              <a:t>マンションに</a:t>
            </a:r>
            <a:r>
              <a:rPr kumimoji="1" lang="ja-JP" altLang="en-US" sz="2400" dirty="0">
                <a:latin typeface="ＭＳ ゴシック" panose="020B0609070205080204" pitchFamily="49" charset="-128"/>
                <a:ea typeface="ＭＳ ゴシック" panose="020B0609070205080204" pitchFamily="49" charset="-128"/>
              </a:rPr>
              <a:t>ついては、補助の</a:t>
            </a:r>
            <a:r>
              <a:rPr kumimoji="1" lang="ja-JP" altLang="en-US" sz="2400" dirty="0" smtClean="0">
                <a:latin typeface="ＭＳ ゴシック" panose="020B0609070205080204" pitchFamily="49" charset="-128"/>
                <a:ea typeface="ＭＳ ゴシック" panose="020B0609070205080204" pitchFamily="49" charset="-128"/>
              </a:rPr>
              <a:t>対象外</a:t>
            </a:r>
            <a:endParaRPr kumimoji="1" lang="en-US" altLang="ja-JP" sz="2400" dirty="0" smtClean="0">
              <a:latin typeface="ＭＳ ゴシック" panose="020B0609070205080204" pitchFamily="49" charset="-128"/>
              <a:ea typeface="ＭＳ ゴシック" panose="020B0609070205080204" pitchFamily="49" charset="-128"/>
            </a:endParaRPr>
          </a:p>
          <a:p>
            <a:r>
              <a:rPr kumimoji="1" lang="ja-JP" altLang="en-US" sz="2400" dirty="0">
                <a:latin typeface="ＭＳ ゴシック" panose="020B0609070205080204" pitchFamily="49" charset="-128"/>
                <a:ea typeface="ＭＳ ゴシック" panose="020B0609070205080204" pitchFamily="49" charset="-128"/>
              </a:rPr>
              <a:t>　</a:t>
            </a:r>
            <a:r>
              <a:rPr kumimoji="1" lang="ja-JP" altLang="en-US" sz="2400" dirty="0" smtClean="0">
                <a:latin typeface="ＭＳ ゴシック" panose="020B0609070205080204" pitchFamily="49" charset="-128"/>
                <a:ea typeface="ＭＳ ゴシック" panose="020B0609070205080204" pitchFamily="49" charset="-128"/>
              </a:rPr>
              <a:t>　です</a:t>
            </a:r>
            <a:r>
              <a:rPr kumimoji="1" lang="ja-JP" altLang="en-US" sz="2400" dirty="0">
                <a:latin typeface="ＭＳ ゴシック" panose="020B0609070205080204" pitchFamily="49" charset="-128"/>
                <a:ea typeface="ＭＳ ゴシック" panose="020B0609070205080204" pitchFamily="49" charset="-128"/>
              </a:rPr>
              <a:t>。</a:t>
            </a: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1" lang="ja-JP" altLang="en-US" sz="2400" dirty="0"/>
          </a:p>
        </p:txBody>
      </p:sp>
    </p:spTree>
    <p:extLst>
      <p:ext uri="{BB962C8B-B14F-4D97-AF65-F5344CB8AC3E}">
        <p14:creationId xmlns:p14="http://schemas.microsoft.com/office/powerpoint/2010/main" val="567251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06582" y="83783"/>
            <a:ext cx="7703127" cy="556297"/>
          </a:xfrm>
        </p:spPr>
        <p:txBody>
          <a:bodyPr>
            <a:normAutofit fontScale="90000"/>
          </a:bodyPr>
          <a:lstStyle/>
          <a:p>
            <a:r>
              <a:rPr kumimoji="1" lang="ja-JP" altLang="en-US" dirty="0" smtClean="0"/>
              <a:t>８．補助金審査の外部委託について</a:t>
            </a:r>
            <a:endParaRPr kumimoji="1" lang="ja-JP" altLang="en-US" dirty="0"/>
          </a:p>
        </p:txBody>
      </p:sp>
      <p:sp>
        <p:nvSpPr>
          <p:cNvPr id="4" name="コンテンツ プレースホルダー 2"/>
          <p:cNvSpPr>
            <a:spLocks noGrp="1"/>
          </p:cNvSpPr>
          <p:nvPr>
            <p:ph idx="1"/>
          </p:nvPr>
        </p:nvSpPr>
        <p:spPr>
          <a:xfrm>
            <a:off x="923638" y="947999"/>
            <a:ext cx="7990378" cy="4976205"/>
          </a:xfrm>
        </p:spPr>
        <p:txBody>
          <a:bodyPr>
            <a:normAutofit/>
          </a:bodyPr>
          <a:lstStyle/>
          <a:p>
            <a:pPr marL="0" indent="0">
              <a:buNone/>
            </a:pPr>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　「</a:t>
            </a:r>
            <a:r>
              <a:rPr lang="ja-JP" altLang="en-US" sz="2400" dirty="0">
                <a:solidFill>
                  <a:schemeClr val="tx1"/>
                </a:solidFill>
                <a:latin typeface="ＭＳ ゴシック" panose="020B0609070205080204" pitchFamily="49" charset="-128"/>
                <a:ea typeface="ＭＳ ゴシック" panose="020B0609070205080204" pitchFamily="49" charset="-128"/>
              </a:rPr>
              <a:t>神奈川県まちの</a:t>
            </a:r>
            <a:r>
              <a:rPr lang="ja-JP" altLang="en-US" sz="2400" dirty="0" smtClean="0">
                <a:solidFill>
                  <a:schemeClr val="tx1"/>
                </a:solidFill>
                <a:latin typeface="ＭＳ ゴシック" panose="020B0609070205080204" pitchFamily="49" charset="-128"/>
                <a:ea typeface="ＭＳ ゴシック" panose="020B0609070205080204" pitchFamily="49" charset="-128"/>
              </a:rPr>
              <a:t>もり</a:t>
            </a:r>
            <a:r>
              <a:rPr lang="ja-JP" altLang="en-US" sz="2400" dirty="0">
                <a:solidFill>
                  <a:schemeClr val="tx1"/>
                </a:solidFill>
                <a:latin typeface="ＭＳ ゴシック" panose="020B0609070205080204" pitchFamily="49" charset="-128"/>
                <a:ea typeface="ＭＳ ゴシック" panose="020B0609070205080204" pitchFamily="49" charset="-128"/>
              </a:rPr>
              <a:t>創出事業補助金</a:t>
            </a:r>
            <a:r>
              <a:rPr lang="ja-JP" altLang="en-US" sz="2400" dirty="0" smtClean="0">
                <a:solidFill>
                  <a:schemeClr val="tx1"/>
                </a:solidFill>
                <a:latin typeface="ＭＳ ゴシック" panose="020B0609070205080204" pitchFamily="49" charset="-128"/>
                <a:ea typeface="ＭＳ ゴシック" panose="020B0609070205080204" pitchFamily="49" charset="-128"/>
              </a:rPr>
              <a:t>」は申請書等の審査を委託しています。（補助金の交付決定、支払い等の事務は、県が行います。）</a:t>
            </a:r>
            <a:endParaRPr lang="en-US" altLang="ja-JP" sz="2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2400" dirty="0">
                <a:solidFill>
                  <a:schemeClr val="tx1"/>
                </a:solidFill>
                <a:latin typeface="ＭＳ ゴシック" panose="020B0609070205080204" pitchFamily="49" charset="-128"/>
                <a:ea typeface="ＭＳ ゴシック" panose="020B0609070205080204" pitchFamily="49" charset="-128"/>
              </a:rPr>
              <a:t>　</a:t>
            </a:r>
            <a:r>
              <a:rPr lang="ja-JP" altLang="en-US" sz="2400" dirty="0" smtClean="0">
                <a:solidFill>
                  <a:schemeClr val="tx1"/>
                </a:solidFill>
                <a:latin typeface="ＭＳ ゴシック" panose="020B0609070205080204" pitchFamily="49" charset="-128"/>
                <a:ea typeface="ＭＳ ゴシック" panose="020B0609070205080204" pitchFamily="49" charset="-128"/>
              </a:rPr>
              <a:t>受託</a:t>
            </a:r>
            <a:r>
              <a:rPr lang="ja-JP" altLang="en-US" sz="2400" dirty="0">
                <a:solidFill>
                  <a:schemeClr val="tx1"/>
                </a:solidFill>
                <a:latin typeface="ＭＳ ゴシック" panose="020B0609070205080204" pitchFamily="49" charset="-128"/>
                <a:ea typeface="ＭＳ ゴシック" panose="020B0609070205080204" pitchFamily="49" charset="-128"/>
              </a:rPr>
              <a:t>事</a:t>
            </a:r>
            <a:r>
              <a:rPr lang="ja-JP" altLang="en-US" sz="2400" dirty="0" smtClean="0">
                <a:solidFill>
                  <a:schemeClr val="tx1"/>
                </a:solidFill>
                <a:latin typeface="ＭＳ ゴシック" panose="020B0609070205080204" pitchFamily="49" charset="-128"/>
                <a:ea typeface="ＭＳ ゴシック" panose="020B0609070205080204" pitchFamily="49" charset="-128"/>
              </a:rPr>
              <a:t>業</a:t>
            </a:r>
            <a:r>
              <a:rPr lang="ja-JP" altLang="en-US" sz="2400" dirty="0">
                <a:solidFill>
                  <a:schemeClr val="tx1"/>
                </a:solidFill>
                <a:latin typeface="ＭＳ ゴシック" panose="020B0609070205080204" pitchFamily="49" charset="-128"/>
                <a:ea typeface="ＭＳ ゴシック" panose="020B0609070205080204" pitchFamily="49" charset="-128"/>
              </a:rPr>
              <a:t>者</a:t>
            </a:r>
            <a:r>
              <a:rPr lang="ja-JP" altLang="en-US" sz="2400" dirty="0" smtClean="0">
                <a:solidFill>
                  <a:schemeClr val="tx1"/>
                </a:solidFill>
                <a:latin typeface="ＭＳ ゴシック" panose="020B0609070205080204" pitchFamily="49" charset="-128"/>
                <a:ea typeface="ＭＳ ゴシック" panose="020B0609070205080204" pitchFamily="49" charset="-128"/>
              </a:rPr>
              <a:t>は、「かながわ森林・林材業活性化協議会」です。</a:t>
            </a:r>
            <a:endParaRPr lang="en-US" altLang="ja-JP" sz="2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2400" dirty="0">
                <a:solidFill>
                  <a:schemeClr val="tx1"/>
                </a:solidFill>
                <a:latin typeface="ＭＳ ゴシック" panose="020B0609070205080204" pitchFamily="49" charset="-128"/>
                <a:ea typeface="ＭＳ ゴシック" panose="020B0609070205080204" pitchFamily="49" charset="-128"/>
              </a:rPr>
              <a:t>　</a:t>
            </a:r>
            <a:r>
              <a:rPr lang="ja-JP" altLang="en-US" sz="2400" dirty="0" smtClean="0">
                <a:solidFill>
                  <a:schemeClr val="tx1"/>
                </a:solidFill>
                <a:latin typeface="ＭＳ ゴシック" panose="020B0609070205080204" pitchFamily="49" charset="-128"/>
                <a:ea typeface="ＭＳ ゴシック" panose="020B0609070205080204" pitchFamily="49" charset="-128"/>
              </a:rPr>
              <a:t>申請書の内容等について、「かながわ森林・林材業活性化協議会から問合せがある場合があります。</a:t>
            </a:r>
            <a:endParaRPr lang="en-US" altLang="ja-JP" sz="2400" dirty="0" smtClean="0">
              <a:solidFill>
                <a:schemeClr val="tx1"/>
              </a:solidFill>
              <a:latin typeface="ＭＳ ゴシック" panose="020B0609070205080204" pitchFamily="49" charset="-128"/>
              <a:ea typeface="ＭＳ ゴシック" panose="020B0609070205080204" pitchFamily="49" charset="-128"/>
            </a:endParaRPr>
          </a:p>
          <a:p>
            <a:pPr marL="0" indent="0">
              <a:buNone/>
            </a:pPr>
            <a:r>
              <a:rPr lang="ja-JP" altLang="en-US" sz="2400" dirty="0">
                <a:solidFill>
                  <a:schemeClr val="tx1"/>
                </a:solidFill>
                <a:latin typeface="ＭＳ ゴシック" panose="020B0609070205080204" pitchFamily="49" charset="-128"/>
                <a:ea typeface="ＭＳ ゴシック" panose="020B0609070205080204" pitchFamily="49" charset="-128"/>
              </a:rPr>
              <a:t>　</a:t>
            </a:r>
            <a:r>
              <a:rPr lang="ja-JP" altLang="en-US" sz="2400" dirty="0" smtClean="0">
                <a:solidFill>
                  <a:schemeClr val="tx1"/>
                </a:solidFill>
                <a:latin typeface="ＭＳ ゴシック" panose="020B0609070205080204" pitchFamily="49" charset="-128"/>
                <a:ea typeface="ＭＳ ゴシック" panose="020B0609070205080204" pitchFamily="49" charset="-128"/>
              </a:rPr>
              <a:t>問合せに応じて資料の修正等を行う場合は、「かながわ森林・林材業活性化協議会」と直接やりとりを行って頂くことになります。</a:t>
            </a:r>
            <a:endParaRPr lang="en-US" altLang="ja-JP" sz="2400" dirty="0">
              <a:latin typeface="ＭＳ ゴシック" panose="020B0609070205080204" pitchFamily="49" charset="-128"/>
              <a:ea typeface="ＭＳ ゴシック" panose="020B0609070205080204" pitchFamily="49" charset="-128"/>
            </a:endParaRPr>
          </a:p>
          <a:p>
            <a:pPr marL="0" indent="0">
              <a:buNone/>
            </a:pPr>
            <a:endParaRPr kumimoji="1" lang="en-US" altLang="ja-JP" sz="2400" dirty="0" smtClean="0">
              <a:latin typeface="ＭＳ ゴシック" panose="020B0609070205080204" pitchFamily="49" charset="-128"/>
              <a:ea typeface="ＭＳ ゴシック" panose="020B0609070205080204" pitchFamily="49" charset="-128"/>
            </a:endParaRPr>
          </a:p>
        </p:txBody>
      </p:sp>
      <p:sp>
        <p:nvSpPr>
          <p:cNvPr id="3" name="日付プレースホルダー 2"/>
          <p:cNvSpPr>
            <a:spLocks noGrp="1"/>
          </p:cNvSpPr>
          <p:nvPr>
            <p:ph type="dt" sz="half" idx="10"/>
          </p:nvPr>
        </p:nvSpPr>
        <p:spPr/>
        <p:txBody>
          <a:bodyPr/>
          <a:lstStyle/>
          <a:p>
            <a:endParaRPr kumimoji="1" lang="ja-JP" altLang="en-US"/>
          </a:p>
        </p:txBody>
      </p:sp>
    </p:spTree>
    <p:extLst>
      <p:ext uri="{BB962C8B-B14F-4D97-AF65-F5344CB8AC3E}">
        <p14:creationId xmlns:p14="http://schemas.microsoft.com/office/powerpoint/2010/main" val="1694482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64278" y="191849"/>
            <a:ext cx="8038406" cy="1280890"/>
          </a:xfrm>
        </p:spPr>
        <p:txBody>
          <a:bodyPr>
            <a:normAutofit fontScale="90000"/>
          </a:bodyPr>
          <a:lstStyle/>
          <a:p>
            <a:r>
              <a:rPr lang="ja-JP" altLang="en-US" dirty="0" smtClean="0"/>
              <a:t>神奈川県</a:t>
            </a:r>
            <a:r>
              <a:rPr lang="ja-JP" altLang="en-US" dirty="0"/>
              <a:t>まちのもり創出事業補助金住宅「事業種目」適用</a:t>
            </a:r>
            <a:r>
              <a:rPr lang="ja-JP" altLang="en-US" dirty="0" smtClean="0"/>
              <a:t>フローチャート</a:t>
            </a:r>
            <a:r>
              <a:rPr lang="en-US" altLang="ja-JP" dirty="0"/>
              <a:t>										</a:t>
            </a:r>
            <a:br>
              <a:rPr lang="en-US" altLang="ja-JP" dirty="0"/>
            </a:b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pic>
        <p:nvPicPr>
          <p:cNvPr id="7" name="図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991" y="1270363"/>
            <a:ext cx="5795969" cy="5514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025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85874" y="813736"/>
            <a:ext cx="7697931" cy="5634182"/>
          </a:xfrm>
        </p:spPr>
        <p:txBody>
          <a:bodyPr>
            <a:noAutofit/>
          </a:bodyPr>
          <a:lstStyle/>
          <a:p>
            <a:pPr marL="0" indent="0">
              <a:buNone/>
            </a:pPr>
            <a:r>
              <a:rPr lang="ja-JP" altLang="en-US" sz="3200" dirty="0">
                <a:latin typeface="ＭＳ ゴシック" panose="020B0609070205080204" pitchFamily="49" charset="-128"/>
                <a:ea typeface="ＭＳ ゴシック" panose="020B0609070205080204" pitchFamily="49" charset="-128"/>
              </a:rPr>
              <a:t>１．神奈川県まちのもり創出事業の概要</a:t>
            </a:r>
            <a:endParaRPr lang="en-US" altLang="ja-JP" sz="3200" dirty="0">
              <a:latin typeface="ＭＳ ゴシック" panose="020B0609070205080204" pitchFamily="49" charset="-128"/>
              <a:ea typeface="ＭＳ ゴシック" panose="020B0609070205080204" pitchFamily="49" charset="-128"/>
            </a:endParaRPr>
          </a:p>
          <a:p>
            <a:pPr marL="0" indent="0">
              <a:buNone/>
            </a:pPr>
            <a:r>
              <a:rPr lang="ja-JP" altLang="en-US" sz="3200" dirty="0">
                <a:latin typeface="ＭＳ ゴシック" panose="020B0609070205080204" pitchFamily="49" charset="-128"/>
                <a:ea typeface="ＭＳ ゴシック" panose="020B0609070205080204" pitchFamily="49" charset="-128"/>
              </a:rPr>
              <a:t>２．事業</a:t>
            </a:r>
            <a:r>
              <a:rPr lang="ja-JP" altLang="en-US" sz="3200" dirty="0" smtClean="0">
                <a:latin typeface="ＭＳ ゴシック" panose="020B0609070205080204" pitchFamily="49" charset="-128"/>
                <a:ea typeface="ＭＳ ゴシック" panose="020B0609070205080204" pitchFamily="49" charset="-128"/>
              </a:rPr>
              <a:t>イメージ</a:t>
            </a:r>
            <a:endParaRPr lang="en-US" altLang="ja-JP" sz="3200" dirty="0" smtClean="0">
              <a:latin typeface="ＭＳ ゴシック" panose="020B0609070205080204" pitchFamily="49" charset="-128"/>
              <a:ea typeface="ＭＳ ゴシック" panose="020B0609070205080204" pitchFamily="49" charset="-128"/>
            </a:endParaRPr>
          </a:p>
          <a:p>
            <a:pPr marL="0" indent="0">
              <a:buNone/>
            </a:pPr>
            <a:r>
              <a:rPr lang="ja-JP" altLang="en-US" sz="3200" dirty="0" smtClean="0">
                <a:latin typeface="ＭＳ ゴシック" panose="020B0609070205080204" pitchFamily="49" charset="-128"/>
                <a:ea typeface="ＭＳ ゴシック" panose="020B0609070205080204" pitchFamily="49" charset="-128"/>
              </a:rPr>
              <a:t>３．事業の流れ</a:t>
            </a:r>
            <a:endParaRPr lang="en-US" altLang="ja-JP" sz="3200" dirty="0">
              <a:latin typeface="ＭＳ ゴシック" panose="020B0609070205080204" pitchFamily="49" charset="-128"/>
              <a:ea typeface="ＭＳ ゴシック" panose="020B0609070205080204" pitchFamily="49" charset="-128"/>
            </a:endParaRPr>
          </a:p>
          <a:p>
            <a:pPr marL="0" indent="0">
              <a:buNone/>
            </a:pPr>
            <a:r>
              <a:rPr lang="ja-JP" altLang="en-US" sz="3200" dirty="0" smtClean="0">
                <a:latin typeface="ＭＳ ゴシック" panose="020B0609070205080204" pitchFamily="49" charset="-128"/>
                <a:ea typeface="ＭＳ ゴシック" panose="020B0609070205080204" pitchFamily="49" charset="-128"/>
              </a:rPr>
              <a:t>４．</a:t>
            </a:r>
            <a:r>
              <a:rPr lang="ja-JP" altLang="en-US" sz="3200" dirty="0">
                <a:latin typeface="ＭＳ ゴシック" panose="020B0609070205080204" pitchFamily="49" charset="-128"/>
                <a:ea typeface="ＭＳ ゴシック" panose="020B0609070205080204" pitchFamily="49" charset="-128"/>
              </a:rPr>
              <a:t>補助金</a:t>
            </a:r>
            <a:r>
              <a:rPr lang="ja-JP" altLang="en-US" sz="3200" dirty="0" smtClean="0">
                <a:latin typeface="ＭＳ ゴシック" panose="020B0609070205080204" pitchFamily="49" charset="-128"/>
                <a:ea typeface="ＭＳ ゴシック" panose="020B0609070205080204" pitchFamily="49" charset="-128"/>
              </a:rPr>
              <a:t>計算例</a:t>
            </a:r>
            <a:endParaRPr lang="en-US" altLang="ja-JP" sz="3200" dirty="0">
              <a:latin typeface="ＭＳ ゴシック" panose="020B0609070205080204" pitchFamily="49" charset="-128"/>
              <a:ea typeface="ＭＳ ゴシック" panose="020B0609070205080204" pitchFamily="49" charset="-128"/>
            </a:endParaRPr>
          </a:p>
          <a:p>
            <a:pPr marL="0" indent="0">
              <a:buNone/>
            </a:pPr>
            <a:r>
              <a:rPr lang="ja-JP" altLang="en-US" sz="3200" dirty="0" smtClean="0">
                <a:latin typeface="ＭＳ ゴシック" panose="020B0609070205080204" pitchFamily="49" charset="-128"/>
                <a:ea typeface="ＭＳ ゴシック" panose="020B0609070205080204" pitchFamily="49" charset="-128"/>
              </a:rPr>
              <a:t>５．</a:t>
            </a:r>
            <a:r>
              <a:rPr lang="ja-JP" altLang="en-US" sz="3200" dirty="0">
                <a:latin typeface="ＭＳ ゴシック" panose="020B0609070205080204" pitchFamily="49" charset="-128"/>
                <a:ea typeface="ＭＳ ゴシック" panose="020B0609070205080204" pitchFamily="49" charset="-128"/>
              </a:rPr>
              <a:t>補助金交付申請の方法</a:t>
            </a:r>
            <a:endParaRPr lang="en-US" altLang="ja-JP" sz="3200" dirty="0">
              <a:latin typeface="ＭＳ ゴシック" panose="020B0609070205080204" pitchFamily="49" charset="-128"/>
              <a:ea typeface="ＭＳ ゴシック" panose="020B0609070205080204" pitchFamily="49" charset="-128"/>
            </a:endParaRPr>
          </a:p>
          <a:p>
            <a:pPr marL="0" indent="0">
              <a:buNone/>
            </a:pPr>
            <a:r>
              <a:rPr lang="ja-JP" altLang="en-US" sz="3200" dirty="0" smtClean="0">
                <a:latin typeface="ＭＳ ゴシック" panose="020B0609070205080204" pitchFamily="49" charset="-128"/>
                <a:ea typeface="ＭＳ ゴシック" panose="020B0609070205080204" pitchFamily="49" charset="-128"/>
              </a:rPr>
              <a:t>６．特典について</a:t>
            </a:r>
            <a:endParaRPr lang="en-US" altLang="ja-JP" sz="3200" dirty="0">
              <a:latin typeface="ＭＳ ゴシック" panose="020B0609070205080204" pitchFamily="49" charset="-128"/>
              <a:ea typeface="ＭＳ ゴシック" panose="020B0609070205080204" pitchFamily="49" charset="-128"/>
            </a:endParaRPr>
          </a:p>
          <a:p>
            <a:pPr marL="0" indent="0">
              <a:buNone/>
            </a:pPr>
            <a:r>
              <a:rPr lang="ja-JP" altLang="en-US" sz="3200" dirty="0" smtClean="0">
                <a:latin typeface="ＭＳ ゴシック" panose="020B0609070205080204" pitchFamily="49" charset="-128"/>
                <a:ea typeface="ＭＳ ゴシック" panose="020B0609070205080204" pitchFamily="49" charset="-128"/>
              </a:rPr>
              <a:t>７．</a:t>
            </a:r>
            <a:r>
              <a:rPr lang="ja-JP" altLang="en-US" sz="3200" dirty="0">
                <a:latin typeface="ＭＳ ゴシック" panose="020B0609070205080204" pitchFamily="49" charset="-128"/>
                <a:ea typeface="ＭＳ ゴシック" panose="020B0609070205080204" pitchFamily="49" charset="-128"/>
              </a:rPr>
              <a:t>注意事項</a:t>
            </a:r>
            <a:endParaRPr lang="en-US" altLang="ja-JP" sz="3200" dirty="0">
              <a:latin typeface="ＭＳ ゴシック" panose="020B0609070205080204" pitchFamily="49" charset="-128"/>
              <a:ea typeface="ＭＳ ゴシック" panose="020B0609070205080204" pitchFamily="49" charset="-128"/>
            </a:endParaRPr>
          </a:p>
          <a:p>
            <a:pPr marL="0" indent="0">
              <a:buNone/>
            </a:pPr>
            <a:r>
              <a:rPr lang="ja-JP" altLang="en-US" sz="3200" dirty="0" smtClean="0">
                <a:latin typeface="ＭＳ ゴシック" panose="020B0609070205080204" pitchFamily="49" charset="-128"/>
                <a:ea typeface="ＭＳ ゴシック" panose="020B0609070205080204" pitchFamily="49" charset="-128"/>
              </a:rPr>
              <a:t>８．</a:t>
            </a:r>
            <a:r>
              <a:rPr lang="ja-JP" altLang="en-US" sz="3200" dirty="0">
                <a:latin typeface="ＭＳ ゴシック" panose="020B0609070205080204" pitchFamily="49" charset="-128"/>
                <a:ea typeface="ＭＳ ゴシック" panose="020B0609070205080204" pitchFamily="49" charset="-128"/>
              </a:rPr>
              <a:t>補助金審査の外部委託に</a:t>
            </a:r>
            <a:r>
              <a:rPr lang="ja-JP" altLang="en-US" sz="3200" dirty="0" smtClean="0">
                <a:latin typeface="ＭＳ ゴシック" panose="020B0609070205080204" pitchFamily="49" charset="-128"/>
                <a:ea typeface="ＭＳ ゴシック" panose="020B0609070205080204" pitchFamily="49" charset="-128"/>
              </a:rPr>
              <a:t>ついて</a:t>
            </a:r>
            <a:endParaRPr lang="en-US" altLang="ja-JP" sz="3200" dirty="0" smtClean="0">
              <a:latin typeface="ＭＳ ゴシック" panose="020B0609070205080204" pitchFamily="49" charset="-128"/>
              <a:ea typeface="ＭＳ ゴシック" panose="020B0609070205080204" pitchFamily="49" charset="-128"/>
            </a:endParaRPr>
          </a:p>
          <a:p>
            <a:pPr marL="0" indent="0">
              <a:buNone/>
            </a:pPr>
            <a:r>
              <a:rPr lang="en-US" altLang="ja-JP" sz="3200" dirty="0" smtClean="0">
                <a:latin typeface="ＭＳ ゴシック" panose="020B0609070205080204" pitchFamily="49" charset="-128"/>
                <a:ea typeface="ＭＳ ゴシック" panose="020B0609070205080204" pitchFamily="49" charset="-128"/>
              </a:rPr>
              <a:t>(</a:t>
            </a:r>
            <a:r>
              <a:rPr lang="ja-JP" altLang="en-US" sz="3200" dirty="0" smtClean="0">
                <a:latin typeface="ＭＳ ゴシック" panose="020B0609070205080204" pitchFamily="49" charset="-128"/>
                <a:ea typeface="ＭＳ ゴシック" panose="020B0609070205080204" pitchFamily="49" charset="-128"/>
              </a:rPr>
              <a:t>参考</a:t>
            </a:r>
            <a:r>
              <a:rPr lang="en-US" altLang="ja-JP" sz="3200" dirty="0" smtClean="0">
                <a:latin typeface="ＭＳ ゴシック" panose="020B0609070205080204" pitchFamily="49" charset="-128"/>
                <a:ea typeface="ＭＳ ゴシック" panose="020B0609070205080204" pitchFamily="49" charset="-128"/>
              </a:rPr>
              <a:t>)</a:t>
            </a:r>
            <a:r>
              <a:rPr lang="ja-JP" altLang="en-US" sz="3200" dirty="0" smtClean="0">
                <a:latin typeface="ＭＳ ゴシック" panose="020B0609070205080204" pitchFamily="49" charset="-128"/>
                <a:ea typeface="ＭＳ ゴシック" panose="020B0609070205080204" pitchFamily="49" charset="-128"/>
              </a:rPr>
              <a:t>「事業種目」適用フローチャート</a:t>
            </a:r>
            <a:endParaRPr lang="ja-JP" altLang="en-US" sz="3200" dirty="0">
              <a:latin typeface="ＭＳ ゴシック" panose="020B0609070205080204" pitchFamily="49" charset="-128"/>
              <a:ea typeface="ＭＳ ゴシック" panose="020B0609070205080204" pitchFamily="49" charset="-128"/>
            </a:endParaRPr>
          </a:p>
        </p:txBody>
      </p:sp>
      <p:sp>
        <p:nvSpPr>
          <p:cNvPr id="4" name="日付プレースホルダー 3"/>
          <p:cNvSpPr>
            <a:spLocks noGrp="1"/>
          </p:cNvSpPr>
          <p:nvPr>
            <p:ph type="dt" sz="half" idx="10"/>
          </p:nvPr>
        </p:nvSpPr>
        <p:spPr/>
        <p:txBody>
          <a:bodyPr/>
          <a:lstStyle/>
          <a:p>
            <a:endParaRPr kumimoji="1" lang="ja-JP" altLang="en-US"/>
          </a:p>
        </p:txBody>
      </p:sp>
    </p:spTree>
    <p:extLst>
      <p:ext uri="{BB962C8B-B14F-4D97-AF65-F5344CB8AC3E}">
        <p14:creationId xmlns:p14="http://schemas.microsoft.com/office/powerpoint/2010/main" val="1989664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310" y="110836"/>
            <a:ext cx="8811488" cy="696691"/>
          </a:xfrm>
        </p:spPr>
        <p:txBody>
          <a:bodyPr>
            <a:noAutofit/>
          </a:bodyPr>
          <a:lstStyle/>
          <a:p>
            <a:r>
              <a:rPr kumimoji="1" lang="ja-JP" altLang="en-US" dirty="0" smtClean="0"/>
              <a:t>１．神奈川県まちのもり創出事業の概要</a:t>
            </a:r>
            <a:endParaRPr kumimoji="1" lang="ja-JP" altLang="en-US" dirty="0"/>
          </a:p>
        </p:txBody>
      </p:sp>
      <p:sp>
        <p:nvSpPr>
          <p:cNvPr id="5" name="テキスト ボックス 4"/>
          <p:cNvSpPr txBox="1"/>
          <p:nvPr/>
        </p:nvSpPr>
        <p:spPr>
          <a:xfrm>
            <a:off x="826653" y="2052175"/>
            <a:ext cx="7952508" cy="4401205"/>
          </a:xfrm>
          <a:prstGeom prst="rect">
            <a:avLst/>
          </a:prstGeom>
          <a:noFill/>
        </p:spPr>
        <p:txBody>
          <a:bodyPr wrap="square" rtlCol="0">
            <a:spAutoFit/>
          </a:bodyPr>
          <a:lstStyle/>
          <a:p>
            <a:r>
              <a:rPr lang="ja-JP" altLang="ja-JP" sz="2800" b="1" dirty="0" smtClean="0">
                <a:solidFill>
                  <a:srgbClr val="385623"/>
                </a:solidFill>
                <a:latin typeface="ＭＳ ゴシック" panose="020B0609070205080204" pitchFamily="49" charset="-128"/>
                <a:ea typeface="ＭＳ ゴシック" panose="020B0609070205080204" pitchFamily="49" charset="-128"/>
              </a:rPr>
              <a:t>建築</a:t>
            </a:r>
            <a:r>
              <a:rPr lang="ja-JP" altLang="ja-JP" sz="2800" b="1" dirty="0">
                <a:solidFill>
                  <a:srgbClr val="385623"/>
                </a:solidFill>
                <a:latin typeface="ＭＳ ゴシック" panose="020B0609070205080204" pitchFamily="49" charset="-128"/>
                <a:ea typeface="ＭＳ ゴシック" panose="020B0609070205080204" pitchFamily="49" charset="-128"/>
              </a:rPr>
              <a:t>主が木造施設等を選択し建築を行うことで抑制される炭素</a:t>
            </a:r>
            <a:r>
              <a:rPr lang="ja-JP" altLang="ja-JP" sz="2800" b="1" dirty="0" smtClean="0">
                <a:solidFill>
                  <a:srgbClr val="385623"/>
                </a:solidFill>
                <a:latin typeface="ＭＳ ゴシック" panose="020B0609070205080204" pitchFamily="49" charset="-128"/>
                <a:ea typeface="ＭＳ ゴシック" panose="020B0609070205080204" pitchFamily="49" charset="-128"/>
              </a:rPr>
              <a:t>排出量</a:t>
            </a:r>
            <a:r>
              <a:rPr lang="en-US" altLang="ja-JP" sz="2800" b="1" dirty="0" smtClean="0">
                <a:solidFill>
                  <a:srgbClr val="385623"/>
                </a:solidFill>
                <a:latin typeface="ＭＳ ゴシック" panose="020B0609070205080204" pitchFamily="49" charset="-128"/>
                <a:ea typeface="ＭＳ ゴシック" panose="020B0609070205080204" pitchFamily="49" charset="-128"/>
              </a:rPr>
              <a:t>(※)</a:t>
            </a:r>
            <a:r>
              <a:rPr lang="ja-JP" altLang="ja-JP" sz="2800" b="1" dirty="0" smtClean="0">
                <a:solidFill>
                  <a:srgbClr val="385623"/>
                </a:solidFill>
                <a:latin typeface="ＭＳ ゴシック" panose="020B0609070205080204" pitchFamily="49" charset="-128"/>
                <a:ea typeface="ＭＳ ゴシック" panose="020B0609070205080204" pitchFamily="49" charset="-128"/>
              </a:rPr>
              <a:t>や</a:t>
            </a:r>
            <a:r>
              <a:rPr lang="ja-JP" altLang="en-US" sz="2800" b="1" dirty="0" smtClean="0">
                <a:solidFill>
                  <a:srgbClr val="385623"/>
                </a:solidFill>
                <a:latin typeface="ＭＳ ゴシック" panose="020B0609070205080204" pitchFamily="49" charset="-128"/>
                <a:ea typeface="ＭＳ ゴシック" panose="020B0609070205080204" pitchFamily="49" charset="-128"/>
              </a:rPr>
              <a:t>使用される木材に</a:t>
            </a:r>
            <a:r>
              <a:rPr lang="ja-JP" altLang="ja-JP" sz="2800" b="1" dirty="0" smtClean="0">
                <a:solidFill>
                  <a:srgbClr val="385623"/>
                </a:solidFill>
                <a:latin typeface="ＭＳ ゴシック" panose="020B0609070205080204" pitchFamily="49" charset="-128"/>
                <a:ea typeface="ＭＳ ゴシック" panose="020B0609070205080204" pitchFamily="49" charset="-128"/>
              </a:rPr>
              <a:t>固定</a:t>
            </a:r>
            <a:r>
              <a:rPr lang="ja-JP" altLang="ja-JP" sz="2800" b="1" dirty="0">
                <a:solidFill>
                  <a:srgbClr val="385623"/>
                </a:solidFill>
                <a:latin typeface="ＭＳ ゴシック" panose="020B0609070205080204" pitchFamily="49" charset="-128"/>
                <a:ea typeface="ＭＳ ゴシック" panose="020B0609070205080204" pitchFamily="49" charset="-128"/>
              </a:rPr>
              <a:t>される</a:t>
            </a:r>
            <a:r>
              <a:rPr lang="ja-JP" altLang="ja-JP" sz="2800" b="1" dirty="0" smtClean="0">
                <a:solidFill>
                  <a:srgbClr val="385623"/>
                </a:solidFill>
                <a:latin typeface="ＭＳ ゴシック" panose="020B0609070205080204" pitchFamily="49" charset="-128"/>
                <a:ea typeface="ＭＳ ゴシック" panose="020B0609070205080204" pitchFamily="49" charset="-128"/>
              </a:rPr>
              <a:t>炭素量の</a:t>
            </a:r>
            <a:r>
              <a:rPr lang="ja-JP" altLang="ja-JP" sz="2800" b="1" dirty="0">
                <a:solidFill>
                  <a:srgbClr val="385623"/>
                </a:solidFill>
                <a:latin typeface="ＭＳ ゴシック" panose="020B0609070205080204" pitchFamily="49" charset="-128"/>
                <a:ea typeface="ＭＳ ゴシック" panose="020B0609070205080204" pitchFamily="49" charset="-128"/>
              </a:rPr>
              <a:t>価値に対して補助を</a:t>
            </a:r>
            <a:r>
              <a:rPr lang="ja-JP" altLang="ja-JP" sz="2800" b="1" dirty="0" smtClean="0">
                <a:solidFill>
                  <a:srgbClr val="385623"/>
                </a:solidFill>
                <a:latin typeface="ＭＳ ゴシック" panose="020B0609070205080204" pitchFamily="49" charset="-128"/>
                <a:ea typeface="ＭＳ ゴシック" panose="020B0609070205080204" pitchFamily="49" charset="-128"/>
              </a:rPr>
              <a:t>行い</a:t>
            </a:r>
            <a:r>
              <a:rPr lang="ja-JP" altLang="en-US" sz="2800" b="1" dirty="0" smtClean="0">
                <a:solidFill>
                  <a:srgbClr val="385623"/>
                </a:solidFill>
                <a:latin typeface="ＭＳ ゴシック" panose="020B0609070205080204" pitchFamily="49" charset="-128"/>
                <a:ea typeface="ＭＳ ゴシック" panose="020B0609070205080204" pitchFamily="49" charset="-128"/>
              </a:rPr>
              <a:t>、</a:t>
            </a:r>
            <a:r>
              <a:rPr lang="ja-JP" altLang="ja-JP" sz="2800" b="1" u="sng" dirty="0" smtClean="0">
                <a:solidFill>
                  <a:srgbClr val="385623"/>
                </a:solidFill>
                <a:latin typeface="ＭＳ ゴシック" panose="020B0609070205080204" pitchFamily="49" charset="-128"/>
                <a:ea typeface="ＭＳ ゴシック" panose="020B0609070205080204" pitchFamily="49" charset="-128"/>
              </a:rPr>
              <a:t>木造</a:t>
            </a:r>
            <a:r>
              <a:rPr lang="ja-JP" altLang="ja-JP" sz="2800" b="1" u="sng" dirty="0">
                <a:solidFill>
                  <a:srgbClr val="385623"/>
                </a:solidFill>
                <a:latin typeface="ＭＳ ゴシック" panose="020B0609070205080204" pitchFamily="49" charset="-128"/>
                <a:ea typeface="ＭＳ ゴシック" panose="020B0609070205080204" pitchFamily="49" charset="-128"/>
              </a:rPr>
              <a:t>施設の環境負荷の低さや、木材の持つ炭素固定機能を広く県民に周知</a:t>
            </a:r>
            <a:r>
              <a:rPr lang="ja-JP" altLang="ja-JP" sz="2800" b="1" dirty="0">
                <a:solidFill>
                  <a:srgbClr val="385623"/>
                </a:solidFill>
                <a:latin typeface="ＭＳ ゴシック" panose="020B0609070205080204" pitchFamily="49" charset="-128"/>
                <a:ea typeface="ＭＳ ゴシック" panose="020B0609070205080204" pitchFamily="49" charset="-128"/>
              </a:rPr>
              <a:t>すると共に</a:t>
            </a:r>
            <a:r>
              <a:rPr lang="ja-JP" altLang="ja-JP" sz="2800" b="1" dirty="0" smtClean="0">
                <a:solidFill>
                  <a:srgbClr val="385623"/>
                </a:solidFill>
                <a:latin typeface="ＭＳ ゴシック" panose="020B0609070205080204" pitchFamily="49" charset="-128"/>
                <a:ea typeface="ＭＳ ゴシック" panose="020B0609070205080204" pitchFamily="49" charset="-128"/>
              </a:rPr>
              <a:t>、</a:t>
            </a:r>
            <a:r>
              <a:rPr lang="ja-JP" altLang="en-US" sz="2800" b="1" u="sng" dirty="0" smtClean="0">
                <a:solidFill>
                  <a:srgbClr val="385623"/>
                </a:solidFill>
                <a:latin typeface="ＭＳ ゴシック" panose="020B0609070205080204" pitchFamily="49" charset="-128"/>
                <a:ea typeface="ＭＳ ゴシック" panose="020B0609070205080204" pitchFamily="49" charset="-128"/>
              </a:rPr>
              <a:t>森林</a:t>
            </a:r>
            <a:r>
              <a:rPr lang="ja-JP" altLang="en-US" sz="2800" b="1" u="sng" dirty="0">
                <a:solidFill>
                  <a:srgbClr val="385623"/>
                </a:solidFill>
                <a:latin typeface="ＭＳ ゴシック" panose="020B0609070205080204" pitchFamily="49" charset="-128"/>
                <a:ea typeface="ＭＳ ゴシック" panose="020B0609070205080204" pitchFamily="49" charset="-128"/>
              </a:rPr>
              <a:t>環境</a:t>
            </a:r>
            <a:r>
              <a:rPr lang="ja-JP" altLang="ja-JP" sz="2800" b="1" u="sng" dirty="0" smtClean="0">
                <a:solidFill>
                  <a:srgbClr val="385623"/>
                </a:solidFill>
                <a:latin typeface="ＭＳ ゴシック" panose="020B0609070205080204" pitchFamily="49" charset="-128"/>
                <a:ea typeface="ＭＳ ゴシック" panose="020B0609070205080204" pitchFamily="49" charset="-128"/>
              </a:rPr>
              <a:t>譲与税に</a:t>
            </a:r>
            <a:r>
              <a:rPr lang="ja-JP" altLang="ja-JP" sz="2800" b="1" u="sng" dirty="0">
                <a:solidFill>
                  <a:srgbClr val="385623"/>
                </a:solidFill>
                <a:latin typeface="ＭＳ ゴシック" panose="020B0609070205080204" pitchFamily="49" charset="-128"/>
                <a:ea typeface="ＭＳ ゴシック" panose="020B0609070205080204" pitchFamily="49" charset="-128"/>
              </a:rPr>
              <a:t>対する理解や脱炭素社会の実現を</a:t>
            </a:r>
            <a:r>
              <a:rPr lang="ja-JP" altLang="ja-JP" sz="2800" b="1" u="sng" dirty="0" smtClean="0">
                <a:solidFill>
                  <a:srgbClr val="385623"/>
                </a:solidFill>
                <a:latin typeface="ＭＳ ゴシック" panose="020B0609070205080204" pitchFamily="49" charset="-128"/>
                <a:ea typeface="ＭＳ ゴシック" panose="020B0609070205080204" pitchFamily="49" charset="-128"/>
              </a:rPr>
              <a:t>目指</a:t>
            </a:r>
            <a:r>
              <a:rPr lang="ja-JP" altLang="en-US" sz="2800" b="1" u="sng" dirty="0" smtClean="0">
                <a:solidFill>
                  <a:srgbClr val="385623"/>
                </a:solidFill>
                <a:latin typeface="ＭＳ ゴシック" panose="020B0609070205080204" pitchFamily="49" charset="-128"/>
                <a:ea typeface="ＭＳ ゴシック" panose="020B0609070205080204" pitchFamily="49" charset="-128"/>
              </a:rPr>
              <a:t>す</a:t>
            </a:r>
            <a:r>
              <a:rPr lang="ja-JP" altLang="en-US" sz="2800" b="1" dirty="0" smtClean="0">
                <a:solidFill>
                  <a:srgbClr val="385623"/>
                </a:solidFill>
                <a:latin typeface="ＭＳ ゴシック" panose="020B0609070205080204" pitchFamily="49" charset="-128"/>
                <a:ea typeface="ＭＳ ゴシック" panose="020B0609070205080204" pitchFamily="49" charset="-128"/>
              </a:rPr>
              <a:t>。</a:t>
            </a:r>
            <a:endParaRPr lang="en-US" altLang="ja-JP" sz="2800" b="1" dirty="0" smtClean="0">
              <a:solidFill>
                <a:srgbClr val="385623"/>
              </a:solidFill>
              <a:latin typeface="ＭＳ ゴシック" panose="020B0609070205080204" pitchFamily="49" charset="-128"/>
              <a:ea typeface="ＭＳ ゴシック" panose="020B0609070205080204" pitchFamily="49" charset="-128"/>
            </a:endParaRPr>
          </a:p>
          <a:p>
            <a:endParaRPr lang="en-US" altLang="ja-JP" sz="2800" b="1" dirty="0">
              <a:solidFill>
                <a:srgbClr val="385623"/>
              </a:solidFill>
              <a:latin typeface="ＭＳ ゴシック" panose="020B0609070205080204" pitchFamily="49" charset="-128"/>
              <a:ea typeface="ＭＳ ゴシック" panose="020B0609070205080204" pitchFamily="49" charset="-128"/>
            </a:endParaRPr>
          </a:p>
          <a:p>
            <a:r>
              <a:rPr lang="en-US" altLang="ja-JP" sz="2800" b="1" dirty="0" smtClean="0">
                <a:solidFill>
                  <a:srgbClr val="385623"/>
                </a:solidFill>
                <a:latin typeface="ＭＳ ゴシック" panose="020B0609070205080204" pitchFamily="49" charset="-128"/>
                <a:ea typeface="ＭＳ ゴシック" panose="020B0609070205080204" pitchFamily="49" charset="-128"/>
              </a:rPr>
              <a:t>※</a:t>
            </a:r>
            <a:r>
              <a:rPr lang="ja-JP" altLang="en-US" sz="2800" b="1" dirty="0" smtClean="0">
                <a:solidFill>
                  <a:srgbClr val="385623"/>
                </a:solidFill>
                <a:latin typeface="ＭＳ ゴシック" panose="020B0609070205080204" pitchFamily="49" charset="-128"/>
                <a:ea typeface="ＭＳ ゴシック" panose="020B0609070205080204" pitchFamily="49" charset="-128"/>
              </a:rPr>
              <a:t>木材は他の建築資材と比べて材料製造時の炭素排出量が少ない。</a:t>
            </a:r>
            <a:endParaRPr lang="en-US" altLang="ja-JP" sz="2800" b="1" dirty="0" smtClean="0">
              <a:solidFill>
                <a:srgbClr val="385623"/>
              </a:solidFill>
              <a:latin typeface="ＭＳ ゴシック" panose="020B0609070205080204" pitchFamily="49" charset="-128"/>
              <a:ea typeface="ＭＳ ゴシック" panose="020B0609070205080204" pitchFamily="49" charset="-128"/>
            </a:endParaRPr>
          </a:p>
        </p:txBody>
      </p:sp>
      <p:sp>
        <p:nvSpPr>
          <p:cNvPr id="12" name="角丸四角形 11"/>
          <p:cNvSpPr/>
          <p:nvPr/>
        </p:nvSpPr>
        <p:spPr>
          <a:xfrm>
            <a:off x="600364" y="1547779"/>
            <a:ext cx="8405089" cy="5176294"/>
          </a:xfrm>
          <a:prstGeom prst="roundRect">
            <a:avLst>
              <a:gd name="adj" fmla="val 8522"/>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 name="テキスト ボックス 10"/>
          <p:cNvSpPr txBox="1"/>
          <p:nvPr/>
        </p:nvSpPr>
        <p:spPr>
          <a:xfrm>
            <a:off x="1168398" y="1286479"/>
            <a:ext cx="7269019" cy="552450"/>
          </a:xfrm>
          <a:prstGeom prst="rect">
            <a:avLst/>
          </a:prstGeom>
          <a:solidFill>
            <a:schemeClr val="accent6">
              <a:lumMod val="75000"/>
            </a:schemeClr>
          </a:solidFill>
          <a:ln w="6350">
            <a:solidFill>
              <a:schemeClr val="accent6">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ja-JP" sz="2800" b="1" dirty="0">
                <a:solidFill>
                  <a:schemeClr val="bg1"/>
                </a:solidFill>
                <a:latin typeface="ＭＳ ゴシック" panose="020B0609070205080204" pitchFamily="49" charset="-128"/>
                <a:ea typeface="ＭＳ ゴシック" panose="020B0609070205080204" pitchFamily="49" charset="-128"/>
              </a:rPr>
              <a:t>神奈川県まちのもり創出</a:t>
            </a:r>
            <a:r>
              <a:rPr lang="ja-JP" altLang="ja-JP" sz="2800" b="1" dirty="0" smtClean="0">
                <a:solidFill>
                  <a:schemeClr val="bg1"/>
                </a:solidFill>
                <a:latin typeface="ＭＳ ゴシック" panose="020B0609070205080204" pitchFamily="49" charset="-128"/>
                <a:ea typeface="ＭＳ ゴシック" panose="020B0609070205080204" pitchFamily="49" charset="-128"/>
              </a:rPr>
              <a:t>事業</a:t>
            </a:r>
            <a:r>
              <a:rPr lang="ja-JP" altLang="en-US" sz="2800" b="1" dirty="0" smtClean="0">
                <a:solidFill>
                  <a:schemeClr val="bg1"/>
                </a:solidFill>
                <a:latin typeface="ＭＳ ゴシック" panose="020B0609070205080204" pitchFamily="49" charset="-128"/>
                <a:ea typeface="ＭＳ ゴシック" panose="020B0609070205080204" pitchFamily="49" charset="-128"/>
              </a:rPr>
              <a:t>の目的</a:t>
            </a:r>
            <a:endParaRPr lang="ja-JP" altLang="ja-JP" sz="2800" dirty="0">
              <a:solidFill>
                <a:schemeClr val="bg1"/>
              </a:solidFill>
              <a:latin typeface="ＭＳ ゴシック" panose="020B0609070205080204" pitchFamily="49" charset="-128"/>
              <a:ea typeface="ＭＳ ゴシック" panose="020B0609070205080204" pitchFamily="49" charset="-128"/>
            </a:endParaRPr>
          </a:p>
        </p:txBody>
      </p:sp>
      <p:sp>
        <p:nvSpPr>
          <p:cNvPr id="3" name="日付プレースホルダー 2"/>
          <p:cNvSpPr>
            <a:spLocks noGrp="1"/>
          </p:cNvSpPr>
          <p:nvPr>
            <p:ph type="dt" sz="half" idx="10"/>
          </p:nvPr>
        </p:nvSpPr>
        <p:spPr/>
        <p:txBody>
          <a:bodyPr/>
          <a:lstStyle/>
          <a:p>
            <a:endParaRPr kumimoji="1" lang="ja-JP" altLang="en-US"/>
          </a:p>
        </p:txBody>
      </p:sp>
    </p:spTree>
    <p:extLst>
      <p:ext uri="{BB962C8B-B14F-4D97-AF65-F5344CB8AC3E}">
        <p14:creationId xmlns:p14="http://schemas.microsoft.com/office/powerpoint/2010/main" val="1454079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572655" y="609600"/>
            <a:ext cx="8405090" cy="6126469"/>
          </a:xfrm>
          <a:prstGeom prst="roundRect">
            <a:avLst>
              <a:gd name="adj" fmla="val 8522"/>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 name="正方形/長方形 4"/>
          <p:cNvSpPr/>
          <p:nvPr/>
        </p:nvSpPr>
        <p:spPr>
          <a:xfrm>
            <a:off x="665017" y="1226010"/>
            <a:ext cx="8312727" cy="4893647"/>
          </a:xfrm>
          <a:prstGeom prst="rect">
            <a:avLst/>
          </a:prstGeom>
        </p:spPr>
        <p:txBody>
          <a:bodyPr wrap="square">
            <a:spAutoFit/>
          </a:bodyPr>
          <a:lstStyle/>
          <a:p>
            <a:pPr algn="just">
              <a:spcAft>
                <a:spcPts val="0"/>
              </a:spcAft>
            </a:pPr>
            <a:r>
              <a:rPr lang="ja-JP" altLang="en-US" sz="2400" kern="100" dirty="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補助先</a:t>
            </a:r>
            <a:r>
              <a:rPr lang="ja-JP" altLang="ja-JP" sz="2400" kern="100" dirty="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en-US" altLang="ja-JP"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en-US" altLang="ja-JP" sz="2400" kern="100" dirty="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県産</a:t>
            </a:r>
            <a:r>
              <a:rPr lang="ja-JP" altLang="ja-JP" sz="2400" kern="100" dirty="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木材を３㎥以上使用した木造施設等を整備</a:t>
            </a:r>
            <a:r>
              <a:rPr lang="ja-JP" altLang="ja-JP"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する</a:t>
            </a:r>
            <a:endParaRPr lang="en-US" altLang="ja-JP"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en-US" altLang="ja-JP" sz="2400" kern="100" dirty="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400" u="sng"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建築主</a:t>
            </a:r>
            <a:r>
              <a:rPr lang="ja-JP" altLang="ja-JP"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400" u="sng" kern="100" dirty="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建築請負事業者による代理申請も可</a:t>
            </a:r>
            <a:r>
              <a:rPr lang="ja-JP" altLang="ja-JP" sz="2400" kern="100" dirty="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ja-JP" altLang="en-US"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補助</a:t>
            </a:r>
            <a:r>
              <a:rPr lang="ja-JP" altLang="ja-JP" sz="2400" kern="100" dirty="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内容　</a:t>
            </a:r>
            <a:endParaRPr lang="en-US" altLang="ja-JP"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en-US" altLang="ja-JP"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県内</a:t>
            </a:r>
            <a:r>
              <a:rPr lang="ja-JP" altLang="ja-JP" sz="2400" kern="100" dirty="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の木造施設の固定する炭素等への助成</a:t>
            </a:r>
            <a:endPar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ja-JP" altLang="en-US"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補助額</a:t>
            </a:r>
            <a:endParaRPr lang="en-US" altLang="ja-JP" sz="2400" kern="100" dirty="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ja-JP" altLang="en-US"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定額</a:t>
            </a:r>
            <a:r>
              <a:rPr lang="en-US" altLang="ja-JP"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炭素排出抑制効果 延床面積㎡あたり</a:t>
            </a:r>
            <a:r>
              <a:rPr lang="ja-JP" altLang="en-US"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2,000</a:t>
            </a:r>
            <a:r>
              <a:rPr lang="ja-JP" altLang="ja-JP"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円</a:t>
            </a:r>
            <a:r>
              <a:rPr lang="en-US"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p>
          <a:p>
            <a:pPr algn="just">
              <a:spcAft>
                <a:spcPts val="0"/>
              </a:spcAft>
            </a:pPr>
            <a:r>
              <a:rPr lang="en-US" altLang="ja-JP" sz="2400" kern="100" dirty="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400" kern="100" dirty="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木質化の場合は計上しない）</a:t>
            </a:r>
            <a:endPar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ja-JP" altLang="ja-JP" sz="2400" kern="100" dirty="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400" kern="100" dirty="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炭素</a:t>
            </a:r>
            <a:r>
              <a:rPr lang="ja-JP" altLang="ja-JP" sz="2400" kern="100" dirty="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固定効果　木材使用量㎥</a:t>
            </a:r>
            <a:r>
              <a:rPr lang="ja-JP" altLang="ja-JP"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あたり</a:t>
            </a:r>
            <a:r>
              <a:rPr lang="en-US" altLang="ja-JP"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    4,000</a:t>
            </a:r>
            <a:r>
              <a:rPr lang="ja-JP" altLang="ja-JP"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円</a:t>
            </a:r>
            <a:r>
              <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p>
          <a:p>
            <a:pPr algn="just">
              <a:spcAft>
                <a:spcPts val="0"/>
              </a:spcAft>
            </a:pPr>
            <a:r>
              <a:rPr lang="en-US" altLang="ja-JP" sz="2400" kern="100" dirty="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400" kern="100" dirty="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県産木材の場合</a:t>
            </a:r>
            <a:r>
              <a:rPr lang="en-US" altLang="ja-JP" sz="2400" kern="100" dirty="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 8,000</a:t>
            </a:r>
            <a:r>
              <a:rPr lang="ja-JP" altLang="ja-JP" sz="2400" kern="100" dirty="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円）</a:t>
            </a:r>
            <a:endPar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ja-JP" altLang="en-US"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上限</a:t>
            </a:r>
            <a:r>
              <a:rPr lang="ja-JP" altLang="ja-JP" sz="2400" kern="100" dirty="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木造</a:t>
            </a:r>
            <a:r>
              <a:rPr lang="ja-JP" altLang="ja-JP" sz="2400" kern="100" dirty="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施設の建築（一戸建住宅以外</a:t>
            </a:r>
            <a:r>
              <a:rPr lang="ja-JP" altLang="ja-JP"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2400" kern="100" dirty="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10,000</a:t>
            </a:r>
            <a:r>
              <a:rPr lang="ja-JP" altLang="ja-JP" sz="2400" kern="100" dirty="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千円</a:t>
            </a:r>
            <a:endPar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ja-JP" altLang="ja-JP" sz="2400" kern="100" dirty="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400" kern="100" dirty="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木造</a:t>
            </a:r>
            <a:r>
              <a:rPr lang="ja-JP" altLang="ja-JP" sz="2400" kern="100" dirty="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施設の建築（一戸建住宅）　</a:t>
            </a:r>
            <a:r>
              <a:rPr lang="en-US" altLang="ja-JP" sz="2400" kern="100" dirty="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  500</a:t>
            </a:r>
            <a:r>
              <a:rPr lang="ja-JP" altLang="ja-JP"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千円</a:t>
            </a:r>
            <a:endPar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en-US" altLang="ja-JP" sz="2400" kern="100" dirty="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施設</a:t>
            </a:r>
            <a:r>
              <a:rPr lang="ja-JP" altLang="ja-JP" sz="2400" kern="100" dirty="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の木質化（一戸建て住宅を</a:t>
            </a:r>
            <a:r>
              <a:rPr lang="ja-JP" altLang="ja-JP"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除く</a:t>
            </a:r>
            <a:r>
              <a:rPr lang="ja-JP" altLang="en-US"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2400" kern="100" dirty="0" smtClean="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2,000</a:t>
            </a:r>
            <a:r>
              <a:rPr lang="ja-JP" altLang="ja-JP" sz="2400" kern="100" dirty="0">
                <a:solidFill>
                  <a:srgbClr val="385623"/>
                </a:solidFill>
                <a:latin typeface="ＭＳ ゴシック" panose="020B0609070205080204" pitchFamily="49" charset="-128"/>
                <a:ea typeface="ＭＳ ゴシック" panose="020B0609070205080204" pitchFamily="49" charset="-128"/>
                <a:cs typeface="Times New Roman" panose="02020603050405020304" pitchFamily="18" charset="0"/>
              </a:rPr>
              <a:t>千円</a:t>
            </a:r>
            <a:endParaRPr lang="ja-JP" altLang="ja-JP" sz="2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6" name="テキスト ボックス 5"/>
          <p:cNvSpPr txBox="1"/>
          <p:nvPr/>
        </p:nvSpPr>
        <p:spPr>
          <a:xfrm>
            <a:off x="1867477" y="318122"/>
            <a:ext cx="6055592" cy="552450"/>
          </a:xfrm>
          <a:prstGeom prst="rect">
            <a:avLst/>
          </a:prstGeom>
          <a:solidFill>
            <a:schemeClr val="accent6">
              <a:lumMod val="75000"/>
            </a:schemeClr>
          </a:solidFill>
          <a:ln w="6350">
            <a:solidFill>
              <a:schemeClr val="accent6">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2800" kern="100" dirty="0" smtClean="0">
                <a:solidFill>
                  <a:srgbClr val="FFFFFF"/>
                </a:solidFill>
                <a:effectLst/>
                <a:latin typeface="游明朝" panose="02020400000000000000" pitchFamily="18" charset="-128"/>
                <a:ea typeface="HGP創英角ｺﾞｼｯｸUB" panose="020B0900000000000000" pitchFamily="50" charset="-128"/>
                <a:cs typeface="Times New Roman" panose="02020603050405020304" pitchFamily="18" charset="0"/>
              </a:rPr>
              <a:t>まち</a:t>
            </a:r>
            <a:r>
              <a:rPr lang="ja-JP" sz="2800" kern="100" dirty="0">
                <a:solidFill>
                  <a:srgbClr val="FFFFFF"/>
                </a:solidFill>
                <a:effectLst/>
                <a:latin typeface="游明朝" panose="02020400000000000000" pitchFamily="18" charset="-128"/>
                <a:ea typeface="HGP創英角ｺﾞｼｯｸUB" panose="020B0900000000000000" pitchFamily="50" charset="-128"/>
                <a:cs typeface="Times New Roman" panose="02020603050405020304" pitchFamily="18" charset="0"/>
              </a:rPr>
              <a:t>のもり創出事業補助金の内容</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 name="日付プレースホルダー 1"/>
          <p:cNvSpPr>
            <a:spLocks noGrp="1"/>
          </p:cNvSpPr>
          <p:nvPr>
            <p:ph type="dt" sz="half" idx="10"/>
          </p:nvPr>
        </p:nvSpPr>
        <p:spPr/>
        <p:txBody>
          <a:bodyPr/>
          <a:lstStyle/>
          <a:p>
            <a:endParaRPr kumimoji="1" lang="ja-JP" altLang="en-US"/>
          </a:p>
        </p:txBody>
      </p:sp>
    </p:spTree>
    <p:extLst>
      <p:ext uri="{BB962C8B-B14F-4D97-AF65-F5344CB8AC3E}">
        <p14:creationId xmlns:p14="http://schemas.microsoft.com/office/powerpoint/2010/main" val="3724328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583426" y="443058"/>
            <a:ext cx="8486684" cy="6227018"/>
          </a:xfrm>
          <a:prstGeom prst="rect">
            <a:avLst/>
          </a:prstGeom>
        </p:spPr>
      </p:pic>
      <p:sp>
        <p:nvSpPr>
          <p:cNvPr id="2" name="テキスト ボックス 1"/>
          <p:cNvSpPr txBox="1"/>
          <p:nvPr/>
        </p:nvSpPr>
        <p:spPr>
          <a:xfrm>
            <a:off x="583426" y="73726"/>
            <a:ext cx="2946400" cy="369332"/>
          </a:xfrm>
          <a:prstGeom prst="rect">
            <a:avLst/>
          </a:prstGeom>
          <a:noFill/>
        </p:spPr>
        <p:txBody>
          <a:bodyPr wrap="square" rtlCol="0">
            <a:spAutoFit/>
          </a:bodyPr>
          <a:lstStyle/>
          <a:p>
            <a:r>
              <a:rPr kumimoji="1" lang="ja-JP" altLang="en-US" dirty="0" smtClean="0"/>
              <a:t>交付要綱別表</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a:p>
        </p:txBody>
      </p:sp>
    </p:spTree>
    <p:extLst>
      <p:ext uri="{BB962C8B-B14F-4D97-AF65-F5344CB8AC3E}">
        <p14:creationId xmlns:p14="http://schemas.microsoft.com/office/powerpoint/2010/main" val="2011698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0" name="グループ化 199"/>
          <p:cNvGrpSpPr/>
          <p:nvPr/>
        </p:nvGrpSpPr>
        <p:grpSpPr>
          <a:xfrm>
            <a:off x="1431452" y="131006"/>
            <a:ext cx="7360643" cy="6615404"/>
            <a:chOff x="184543" y="167951"/>
            <a:chExt cx="7360643" cy="6615404"/>
          </a:xfrm>
        </p:grpSpPr>
        <p:sp>
          <p:nvSpPr>
            <p:cNvPr id="201" name="角丸四角形 200"/>
            <p:cNvSpPr/>
            <p:nvPr/>
          </p:nvSpPr>
          <p:spPr>
            <a:xfrm>
              <a:off x="362046" y="722845"/>
              <a:ext cx="2202248" cy="2632500"/>
            </a:xfrm>
            <a:prstGeom prst="roundRect">
              <a:avLst/>
            </a:prstGeom>
            <a:solidFill>
              <a:schemeClr val="bg1">
                <a:lumMod val="65000"/>
                <a:alpha val="30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角丸四角形 201"/>
            <p:cNvSpPr/>
            <p:nvPr/>
          </p:nvSpPr>
          <p:spPr>
            <a:xfrm>
              <a:off x="3116049" y="3927219"/>
              <a:ext cx="2077662" cy="1160904"/>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3" name="図 20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8781" y="2029976"/>
              <a:ext cx="1700929" cy="1700929"/>
            </a:xfrm>
            <a:prstGeom prst="rect">
              <a:avLst/>
            </a:prstGeom>
          </p:spPr>
        </p:pic>
        <p:sp>
          <p:nvSpPr>
            <p:cNvPr id="204" name="角丸四角形 203"/>
            <p:cNvSpPr/>
            <p:nvPr/>
          </p:nvSpPr>
          <p:spPr>
            <a:xfrm>
              <a:off x="2913189" y="317532"/>
              <a:ext cx="2329079" cy="3340599"/>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 name="図 20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8223" y="5245369"/>
              <a:ext cx="1156974" cy="1156974"/>
            </a:xfrm>
            <a:prstGeom prst="rect">
              <a:avLst/>
            </a:prstGeom>
          </p:spPr>
        </p:pic>
        <p:pic>
          <p:nvPicPr>
            <p:cNvPr id="206" name="図 20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6550" y="343592"/>
              <a:ext cx="1807285" cy="1730475"/>
            </a:xfrm>
            <a:prstGeom prst="rect">
              <a:avLst/>
            </a:prstGeom>
          </p:spPr>
        </p:pic>
        <p:pic>
          <p:nvPicPr>
            <p:cNvPr id="207" name="図 20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1373" y="334465"/>
              <a:ext cx="1612465" cy="1612465"/>
            </a:xfrm>
            <a:prstGeom prst="rect">
              <a:avLst/>
            </a:prstGeom>
          </p:spPr>
        </p:pic>
        <p:grpSp>
          <p:nvGrpSpPr>
            <p:cNvPr id="208" name="グループ化 207"/>
            <p:cNvGrpSpPr/>
            <p:nvPr/>
          </p:nvGrpSpPr>
          <p:grpSpPr>
            <a:xfrm>
              <a:off x="4008853" y="2081668"/>
              <a:ext cx="1150580" cy="941055"/>
              <a:chOff x="3831523" y="3829050"/>
              <a:chExt cx="1643939" cy="1059821"/>
            </a:xfrm>
          </p:grpSpPr>
          <p:pic>
            <p:nvPicPr>
              <p:cNvPr id="262" name="図 26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31523" y="3829050"/>
                <a:ext cx="1643939" cy="1059821"/>
              </a:xfrm>
              <a:prstGeom prst="rect">
                <a:avLst/>
              </a:prstGeom>
            </p:spPr>
          </p:pic>
          <p:pic>
            <p:nvPicPr>
              <p:cNvPr id="263" name="図 2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15207" y="4072796"/>
                <a:ext cx="700948" cy="648672"/>
              </a:xfrm>
              <a:prstGeom prst="rect">
                <a:avLst/>
              </a:prstGeom>
            </p:spPr>
          </p:pic>
          <p:pic>
            <p:nvPicPr>
              <p:cNvPr id="264" name="図 26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52418" y="4007441"/>
                <a:ext cx="705732" cy="648454"/>
              </a:xfrm>
              <a:prstGeom prst="rect">
                <a:avLst/>
              </a:prstGeom>
            </p:spPr>
          </p:pic>
        </p:grpSp>
        <p:grpSp>
          <p:nvGrpSpPr>
            <p:cNvPr id="209" name="グループ化 208"/>
            <p:cNvGrpSpPr/>
            <p:nvPr/>
          </p:nvGrpSpPr>
          <p:grpSpPr>
            <a:xfrm>
              <a:off x="2871347" y="2081002"/>
              <a:ext cx="1153397" cy="1025804"/>
              <a:chOff x="6553473" y="3829049"/>
              <a:chExt cx="1727762" cy="1510888"/>
            </a:xfrm>
          </p:grpSpPr>
          <p:pic>
            <p:nvPicPr>
              <p:cNvPr id="259" name="図 25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53473" y="3829049"/>
                <a:ext cx="1727762" cy="1510888"/>
              </a:xfrm>
              <a:prstGeom prst="rect">
                <a:avLst/>
              </a:prstGeom>
            </p:spPr>
          </p:pic>
          <p:pic>
            <p:nvPicPr>
              <p:cNvPr id="260" name="図 25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63994" y="4335049"/>
                <a:ext cx="646248" cy="788107"/>
              </a:xfrm>
              <a:prstGeom prst="rect">
                <a:avLst/>
              </a:prstGeom>
            </p:spPr>
          </p:pic>
          <p:pic>
            <p:nvPicPr>
              <p:cNvPr id="261" name="図 26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24524" y="4118267"/>
                <a:ext cx="646248" cy="788107"/>
              </a:xfrm>
              <a:prstGeom prst="rect">
                <a:avLst/>
              </a:prstGeom>
            </p:spPr>
          </p:pic>
        </p:grpSp>
        <p:grpSp>
          <p:nvGrpSpPr>
            <p:cNvPr id="210" name="グループ化 209"/>
            <p:cNvGrpSpPr/>
            <p:nvPr/>
          </p:nvGrpSpPr>
          <p:grpSpPr>
            <a:xfrm>
              <a:off x="466536" y="774211"/>
              <a:ext cx="1987605" cy="2095452"/>
              <a:chOff x="274749" y="170965"/>
              <a:chExt cx="3179845" cy="3392397"/>
            </a:xfrm>
          </p:grpSpPr>
          <p:pic>
            <p:nvPicPr>
              <p:cNvPr id="250" name="図 24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8225" y="809541"/>
                <a:ext cx="2083781" cy="1541998"/>
              </a:xfrm>
              <a:prstGeom prst="rect">
                <a:avLst/>
              </a:prstGeom>
            </p:spPr>
          </p:pic>
          <p:grpSp>
            <p:nvGrpSpPr>
              <p:cNvPr id="251" name="グループ化 250"/>
              <p:cNvGrpSpPr/>
              <p:nvPr/>
            </p:nvGrpSpPr>
            <p:grpSpPr>
              <a:xfrm>
                <a:off x="274749" y="359612"/>
                <a:ext cx="1628395" cy="3122863"/>
                <a:chOff x="995613" y="-1037288"/>
                <a:chExt cx="1950377" cy="4168578"/>
              </a:xfrm>
            </p:grpSpPr>
            <p:pic>
              <p:nvPicPr>
                <p:cNvPr id="256" name="図 25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95613" y="1180913"/>
                  <a:ext cx="1950377" cy="1950377"/>
                </a:xfrm>
                <a:prstGeom prst="rect">
                  <a:avLst/>
                </a:prstGeom>
              </p:spPr>
            </p:pic>
            <p:pic>
              <p:nvPicPr>
                <p:cNvPr id="257" name="図 25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06645" y="-56135"/>
                  <a:ext cx="999662" cy="1219099"/>
                </a:xfrm>
                <a:prstGeom prst="rect">
                  <a:avLst/>
                </a:prstGeom>
              </p:spPr>
            </p:pic>
            <p:pic>
              <p:nvPicPr>
                <p:cNvPr id="258" name="図 25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17869" y="-1037288"/>
                  <a:ext cx="999662" cy="1219100"/>
                </a:xfrm>
                <a:prstGeom prst="rect">
                  <a:avLst/>
                </a:prstGeom>
              </p:spPr>
            </p:pic>
          </p:grpSp>
          <p:grpSp>
            <p:nvGrpSpPr>
              <p:cNvPr id="252" name="グループ化 251"/>
              <p:cNvGrpSpPr/>
              <p:nvPr/>
            </p:nvGrpSpPr>
            <p:grpSpPr>
              <a:xfrm>
                <a:off x="1591365" y="170965"/>
                <a:ext cx="1863229" cy="3392397"/>
                <a:chOff x="1797076" y="-261611"/>
                <a:chExt cx="2128787" cy="3854276"/>
              </a:xfrm>
            </p:grpSpPr>
            <p:pic>
              <p:nvPicPr>
                <p:cNvPr id="253" name="図 25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01892" y="2139228"/>
                  <a:ext cx="1812889" cy="1453437"/>
                </a:xfrm>
                <a:prstGeom prst="rect">
                  <a:avLst/>
                </a:prstGeom>
              </p:spPr>
            </p:pic>
            <p:pic>
              <p:nvPicPr>
                <p:cNvPr id="254" name="図 25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97076" y="-261611"/>
                  <a:ext cx="999661" cy="1219100"/>
                </a:xfrm>
                <a:prstGeom prst="rect">
                  <a:avLst/>
                </a:prstGeom>
              </p:spPr>
            </p:pic>
            <p:pic>
              <p:nvPicPr>
                <p:cNvPr id="255" name="図 25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26203" y="717176"/>
                  <a:ext cx="999660" cy="1219098"/>
                </a:xfrm>
                <a:prstGeom prst="rect">
                  <a:avLst/>
                </a:prstGeom>
              </p:spPr>
            </p:pic>
          </p:grpSp>
        </p:grpSp>
        <p:sp>
          <p:nvSpPr>
            <p:cNvPr id="211" name="右矢印 210"/>
            <p:cNvSpPr/>
            <p:nvPr/>
          </p:nvSpPr>
          <p:spPr>
            <a:xfrm rot="16200000">
              <a:off x="4459427" y="5019382"/>
              <a:ext cx="319812" cy="466249"/>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右矢印 211"/>
            <p:cNvSpPr/>
            <p:nvPr/>
          </p:nvSpPr>
          <p:spPr>
            <a:xfrm>
              <a:off x="5242267" y="1342534"/>
              <a:ext cx="371761" cy="638516"/>
            </a:xfrm>
            <a:prstGeom prst="rightArrow">
              <a:avLst>
                <a:gd name="adj1" fmla="val 45529"/>
                <a:gd name="adj2" fmla="val 5000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右矢印 212"/>
            <p:cNvSpPr/>
            <p:nvPr/>
          </p:nvSpPr>
          <p:spPr>
            <a:xfrm rot="5400000">
              <a:off x="3861778" y="1870711"/>
              <a:ext cx="408174" cy="556301"/>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4" name="右矢印 213"/>
            <p:cNvSpPr/>
            <p:nvPr/>
          </p:nvSpPr>
          <p:spPr>
            <a:xfrm>
              <a:off x="2545892" y="1342534"/>
              <a:ext cx="312410" cy="614363"/>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5" name="図 21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603616" y="2260340"/>
              <a:ext cx="816157" cy="995313"/>
            </a:xfrm>
            <a:prstGeom prst="rect">
              <a:avLst/>
            </a:prstGeom>
          </p:spPr>
        </p:pic>
        <p:pic>
          <p:nvPicPr>
            <p:cNvPr id="216" name="図 21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405833" y="944065"/>
              <a:ext cx="757627" cy="923935"/>
            </a:xfrm>
            <a:prstGeom prst="rect">
              <a:avLst/>
            </a:prstGeom>
          </p:spPr>
        </p:pic>
        <p:grpSp>
          <p:nvGrpSpPr>
            <p:cNvPr id="217" name="グループ化 216"/>
            <p:cNvGrpSpPr/>
            <p:nvPr/>
          </p:nvGrpSpPr>
          <p:grpSpPr>
            <a:xfrm>
              <a:off x="429117" y="3594655"/>
              <a:ext cx="2242116" cy="1241758"/>
              <a:chOff x="5198566" y="2607597"/>
              <a:chExt cx="2464020" cy="1485107"/>
            </a:xfrm>
          </p:grpSpPr>
          <p:pic>
            <p:nvPicPr>
              <p:cNvPr id="242" name="図 24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212972" y="2607597"/>
                <a:ext cx="2434376" cy="1371365"/>
              </a:xfrm>
              <a:prstGeom prst="rect">
                <a:avLst/>
              </a:prstGeom>
            </p:spPr>
          </p:pic>
          <p:pic>
            <p:nvPicPr>
              <p:cNvPr id="243" name="図 24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436211" y="3018936"/>
                <a:ext cx="416587" cy="508033"/>
              </a:xfrm>
              <a:prstGeom prst="rect">
                <a:avLst/>
              </a:prstGeom>
            </p:spPr>
          </p:pic>
          <p:pic>
            <p:nvPicPr>
              <p:cNvPr id="244" name="図 24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198566" y="3552424"/>
                <a:ext cx="416587" cy="508033"/>
              </a:xfrm>
              <a:prstGeom prst="rect">
                <a:avLst/>
              </a:prstGeom>
            </p:spPr>
          </p:pic>
          <p:pic>
            <p:nvPicPr>
              <p:cNvPr id="245" name="図 24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654892" y="3470377"/>
                <a:ext cx="416587" cy="508033"/>
              </a:xfrm>
              <a:prstGeom prst="rect">
                <a:avLst/>
              </a:prstGeom>
            </p:spPr>
          </p:pic>
          <p:pic>
            <p:nvPicPr>
              <p:cNvPr id="246" name="図 24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827746" y="3577704"/>
                <a:ext cx="416587" cy="508033"/>
              </a:xfrm>
              <a:prstGeom prst="rect">
                <a:avLst/>
              </a:prstGeom>
            </p:spPr>
          </p:pic>
          <p:pic>
            <p:nvPicPr>
              <p:cNvPr id="247" name="図 24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92744" y="3584671"/>
                <a:ext cx="416587" cy="508033"/>
              </a:xfrm>
              <a:prstGeom prst="rect">
                <a:avLst/>
              </a:prstGeom>
            </p:spPr>
          </p:pic>
          <p:pic>
            <p:nvPicPr>
              <p:cNvPr id="248" name="図 24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043175" y="3470377"/>
                <a:ext cx="416587" cy="508033"/>
              </a:xfrm>
              <a:prstGeom prst="rect">
                <a:avLst/>
              </a:prstGeom>
            </p:spPr>
          </p:pic>
          <p:pic>
            <p:nvPicPr>
              <p:cNvPr id="249" name="図 24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245999" y="3494628"/>
                <a:ext cx="416587" cy="508033"/>
              </a:xfrm>
              <a:prstGeom prst="rect">
                <a:avLst/>
              </a:prstGeom>
            </p:spPr>
          </p:pic>
        </p:grpSp>
        <p:sp>
          <p:nvSpPr>
            <p:cNvPr id="218" name="右矢印 217"/>
            <p:cNvSpPr/>
            <p:nvPr/>
          </p:nvSpPr>
          <p:spPr>
            <a:xfrm rot="5400000">
              <a:off x="6317798" y="5100528"/>
              <a:ext cx="365497" cy="594002"/>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9" name="図 21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099727" y="977798"/>
              <a:ext cx="696639" cy="849559"/>
            </a:xfrm>
            <a:prstGeom prst="rect">
              <a:avLst/>
            </a:prstGeom>
          </p:spPr>
        </p:pic>
        <p:pic>
          <p:nvPicPr>
            <p:cNvPr id="220" name="図 21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881496" y="5426049"/>
              <a:ext cx="504712" cy="883523"/>
            </a:xfrm>
            <a:prstGeom prst="rect">
              <a:avLst/>
            </a:prstGeom>
          </p:spPr>
        </p:pic>
        <p:pic>
          <p:nvPicPr>
            <p:cNvPr id="221" name="図 22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842300" y="5512239"/>
              <a:ext cx="1316491" cy="615460"/>
            </a:xfrm>
            <a:prstGeom prst="rect">
              <a:avLst/>
            </a:prstGeom>
          </p:spPr>
        </p:pic>
        <p:sp>
          <p:nvSpPr>
            <p:cNvPr id="222" name="右矢印 221"/>
            <p:cNvSpPr/>
            <p:nvPr/>
          </p:nvSpPr>
          <p:spPr>
            <a:xfrm rot="10800000">
              <a:off x="5401432" y="5580278"/>
              <a:ext cx="370572" cy="610061"/>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右矢印 222"/>
            <p:cNvSpPr/>
            <p:nvPr/>
          </p:nvSpPr>
          <p:spPr>
            <a:xfrm rot="11822340">
              <a:off x="2692570" y="4089925"/>
              <a:ext cx="378133" cy="535068"/>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4" name="正方形/長方形 223"/>
            <p:cNvSpPr/>
            <p:nvPr/>
          </p:nvSpPr>
          <p:spPr>
            <a:xfrm>
              <a:off x="184543" y="237996"/>
              <a:ext cx="7360643" cy="643712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25" name="テキスト ボックス 224"/>
            <p:cNvSpPr txBox="1"/>
            <p:nvPr/>
          </p:nvSpPr>
          <p:spPr>
            <a:xfrm>
              <a:off x="6093546" y="5991414"/>
              <a:ext cx="1160289" cy="369332"/>
            </a:xfrm>
            <a:prstGeom prst="rect">
              <a:avLst/>
            </a:prstGeom>
            <a:noFill/>
          </p:spPr>
          <p:txBody>
            <a:bodyPr wrap="square" rtlCol="0">
              <a:spAutoFit/>
            </a:bodyPr>
            <a:lstStyle/>
            <a:p>
              <a:r>
                <a:rPr kumimoji="1" lang="ja-JP" altLang="en-US" dirty="0" smtClean="0"/>
                <a:t>貨幣化</a:t>
              </a:r>
              <a:endParaRPr kumimoji="1" lang="ja-JP" altLang="en-US" dirty="0"/>
            </a:p>
          </p:txBody>
        </p:sp>
        <p:sp>
          <p:nvSpPr>
            <p:cNvPr id="226" name="テキスト ボックス 225"/>
            <p:cNvSpPr txBox="1"/>
            <p:nvPr/>
          </p:nvSpPr>
          <p:spPr>
            <a:xfrm>
              <a:off x="4345169" y="6260822"/>
              <a:ext cx="707975" cy="369332"/>
            </a:xfrm>
            <a:prstGeom prst="rect">
              <a:avLst/>
            </a:prstGeom>
            <a:noFill/>
          </p:spPr>
          <p:txBody>
            <a:bodyPr wrap="square" rtlCol="0">
              <a:spAutoFit/>
            </a:bodyPr>
            <a:lstStyle/>
            <a:p>
              <a:r>
                <a:rPr lang="ja-JP" altLang="en-US" dirty="0"/>
                <a:t>補助</a:t>
              </a:r>
              <a:endParaRPr kumimoji="1" lang="ja-JP" altLang="en-US" dirty="0"/>
            </a:p>
          </p:txBody>
        </p:sp>
        <p:pic>
          <p:nvPicPr>
            <p:cNvPr id="227" name="図 22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294623" y="5426049"/>
              <a:ext cx="1050064" cy="886255"/>
            </a:xfrm>
            <a:prstGeom prst="rect">
              <a:avLst/>
            </a:prstGeom>
          </p:spPr>
        </p:pic>
        <p:sp>
          <p:nvSpPr>
            <p:cNvPr id="228" name="テキスト ボックス 227"/>
            <p:cNvSpPr txBox="1"/>
            <p:nvPr/>
          </p:nvSpPr>
          <p:spPr>
            <a:xfrm>
              <a:off x="184544" y="4692067"/>
              <a:ext cx="2728646" cy="646331"/>
            </a:xfrm>
            <a:prstGeom prst="rect">
              <a:avLst/>
            </a:prstGeom>
            <a:noFill/>
          </p:spPr>
          <p:txBody>
            <a:bodyPr wrap="square" rtlCol="0">
              <a:spAutoFit/>
            </a:bodyPr>
            <a:lstStyle/>
            <a:p>
              <a:pPr algn="ctr"/>
              <a:r>
                <a:rPr kumimoji="1" lang="ja-JP" altLang="en-US" dirty="0" smtClean="0"/>
                <a:t>まちのもり</a:t>
              </a:r>
              <a:endParaRPr kumimoji="1" lang="en-US" altLang="ja-JP" dirty="0" smtClean="0"/>
            </a:p>
            <a:p>
              <a:pPr algn="ctr"/>
              <a:r>
                <a:rPr kumimoji="1" lang="ja-JP" altLang="en-US" dirty="0" smtClean="0"/>
                <a:t>（炭素を長期間固定）</a:t>
              </a:r>
              <a:endParaRPr kumimoji="1" lang="ja-JP" altLang="en-US" dirty="0"/>
            </a:p>
          </p:txBody>
        </p:sp>
        <p:sp>
          <p:nvSpPr>
            <p:cNvPr id="229" name="テキスト ボックス 228"/>
            <p:cNvSpPr txBox="1"/>
            <p:nvPr/>
          </p:nvSpPr>
          <p:spPr>
            <a:xfrm>
              <a:off x="2865164" y="3006052"/>
              <a:ext cx="2715055" cy="584775"/>
            </a:xfrm>
            <a:prstGeom prst="rect">
              <a:avLst/>
            </a:prstGeom>
            <a:noFill/>
          </p:spPr>
          <p:txBody>
            <a:bodyPr wrap="square" rtlCol="0">
              <a:spAutoFit/>
            </a:bodyPr>
            <a:lstStyle/>
            <a:p>
              <a:r>
                <a:rPr kumimoji="1" lang="ja-JP" altLang="en-US" sz="1600" dirty="0" smtClean="0"/>
                <a:t>木材の持つ炭素固定機能</a:t>
              </a:r>
              <a:endParaRPr kumimoji="1" lang="en-US" altLang="ja-JP" sz="1600" dirty="0" smtClean="0"/>
            </a:p>
            <a:p>
              <a:r>
                <a:rPr lang="ja-JP" altLang="en-US" sz="1600" dirty="0"/>
                <a:t>　</a:t>
              </a:r>
              <a:r>
                <a:rPr lang="ja-JP" altLang="en-US" sz="1600" dirty="0" smtClean="0"/>
                <a:t>　炭素排出抑制機能　 </a:t>
              </a:r>
              <a:endParaRPr kumimoji="1" lang="ja-JP" altLang="en-US" sz="1600" dirty="0"/>
            </a:p>
          </p:txBody>
        </p:sp>
        <p:sp>
          <p:nvSpPr>
            <p:cNvPr id="230" name="テキスト ボックス 229"/>
            <p:cNvSpPr txBox="1"/>
            <p:nvPr/>
          </p:nvSpPr>
          <p:spPr>
            <a:xfrm>
              <a:off x="1012114" y="2854482"/>
              <a:ext cx="1469872" cy="369332"/>
            </a:xfrm>
            <a:prstGeom prst="rect">
              <a:avLst/>
            </a:prstGeom>
            <a:noFill/>
          </p:spPr>
          <p:txBody>
            <a:bodyPr wrap="square" rtlCol="0">
              <a:spAutoFit/>
            </a:bodyPr>
            <a:lstStyle/>
            <a:p>
              <a:r>
                <a:rPr kumimoji="1" lang="ja-JP" altLang="en-US" dirty="0" smtClean="0"/>
                <a:t>現　状</a:t>
              </a:r>
              <a:endParaRPr kumimoji="1" lang="ja-JP" altLang="en-US" dirty="0"/>
            </a:p>
          </p:txBody>
        </p:sp>
        <p:sp>
          <p:nvSpPr>
            <p:cNvPr id="231" name="テキスト ボックス 230"/>
            <p:cNvSpPr txBox="1"/>
            <p:nvPr/>
          </p:nvSpPr>
          <p:spPr>
            <a:xfrm>
              <a:off x="1387197" y="6242893"/>
              <a:ext cx="2025202" cy="369332"/>
            </a:xfrm>
            <a:prstGeom prst="rect">
              <a:avLst/>
            </a:prstGeom>
            <a:noFill/>
          </p:spPr>
          <p:txBody>
            <a:bodyPr wrap="square" rtlCol="0">
              <a:spAutoFit/>
            </a:bodyPr>
            <a:lstStyle/>
            <a:p>
              <a:r>
                <a:rPr kumimoji="1" lang="ja-JP" altLang="en-US" dirty="0" smtClean="0"/>
                <a:t>脱炭素社会の実現</a:t>
              </a:r>
              <a:endParaRPr kumimoji="1" lang="ja-JP" altLang="en-US" dirty="0"/>
            </a:p>
          </p:txBody>
        </p:sp>
        <p:pic>
          <p:nvPicPr>
            <p:cNvPr id="232" name="図 23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956373" y="4246258"/>
              <a:ext cx="1025743" cy="1250906"/>
            </a:xfrm>
            <a:prstGeom prst="rect">
              <a:avLst/>
            </a:prstGeom>
          </p:spPr>
        </p:pic>
        <p:sp>
          <p:nvSpPr>
            <p:cNvPr id="233" name="テキスト ボックス 232"/>
            <p:cNvSpPr txBox="1"/>
            <p:nvPr/>
          </p:nvSpPr>
          <p:spPr>
            <a:xfrm>
              <a:off x="230826" y="235484"/>
              <a:ext cx="2898406" cy="461665"/>
            </a:xfrm>
            <a:prstGeom prst="rect">
              <a:avLst/>
            </a:prstGeom>
            <a:noFill/>
          </p:spPr>
          <p:txBody>
            <a:bodyPr wrap="square" rtlCol="0">
              <a:spAutoFit/>
            </a:bodyPr>
            <a:lstStyle/>
            <a:p>
              <a:r>
                <a:rPr kumimoji="1" lang="ja-JP" altLang="en-US" sz="2400" dirty="0" smtClean="0"/>
                <a:t>２．事業イメージ</a:t>
              </a:r>
              <a:endParaRPr kumimoji="1" lang="ja-JP" altLang="en-US" sz="2400" dirty="0"/>
            </a:p>
          </p:txBody>
        </p:sp>
        <p:sp>
          <p:nvSpPr>
            <p:cNvPr id="234" name="テキスト ボックス 233"/>
            <p:cNvSpPr txBox="1"/>
            <p:nvPr/>
          </p:nvSpPr>
          <p:spPr>
            <a:xfrm>
              <a:off x="4045456" y="4692067"/>
              <a:ext cx="1168239" cy="369332"/>
            </a:xfrm>
            <a:prstGeom prst="rect">
              <a:avLst/>
            </a:prstGeom>
            <a:noFill/>
          </p:spPr>
          <p:txBody>
            <a:bodyPr wrap="square" rtlCol="0">
              <a:spAutoFit/>
            </a:bodyPr>
            <a:lstStyle/>
            <a:p>
              <a:r>
                <a:rPr kumimoji="1" lang="ja-JP" altLang="en-US" dirty="0" smtClean="0">
                  <a:latin typeface="+mj-ea"/>
                  <a:ea typeface="+mj-ea"/>
                </a:rPr>
                <a:t>普及・</a:t>
              </a:r>
              <a:r>
                <a:rPr kumimoji="1" lang="en-US" altLang="ja-JP" dirty="0" smtClean="0">
                  <a:latin typeface="+mj-ea"/>
                  <a:ea typeface="+mj-ea"/>
                </a:rPr>
                <a:t>PR</a:t>
              </a:r>
              <a:endParaRPr kumimoji="1" lang="ja-JP" altLang="en-US" dirty="0">
                <a:latin typeface="+mj-ea"/>
                <a:ea typeface="+mj-ea"/>
              </a:endParaRPr>
            </a:p>
          </p:txBody>
        </p:sp>
        <p:sp>
          <p:nvSpPr>
            <p:cNvPr id="235" name="右矢印 234"/>
            <p:cNvSpPr/>
            <p:nvPr/>
          </p:nvSpPr>
          <p:spPr>
            <a:xfrm rot="5400000">
              <a:off x="6295365" y="3858083"/>
              <a:ext cx="378133" cy="535068"/>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角丸四角形 235"/>
            <p:cNvSpPr/>
            <p:nvPr/>
          </p:nvSpPr>
          <p:spPr>
            <a:xfrm>
              <a:off x="5633989" y="300192"/>
              <a:ext cx="1700886" cy="3570352"/>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7" name="図 23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216880" y="3994899"/>
              <a:ext cx="892900" cy="922894"/>
            </a:xfrm>
            <a:prstGeom prst="rect">
              <a:avLst/>
            </a:prstGeom>
          </p:spPr>
        </p:pic>
        <p:pic>
          <p:nvPicPr>
            <p:cNvPr id="238" name="図 23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109780" y="3968597"/>
              <a:ext cx="913804" cy="836131"/>
            </a:xfrm>
            <a:prstGeom prst="rect">
              <a:avLst/>
            </a:prstGeom>
          </p:spPr>
        </p:pic>
        <p:sp>
          <p:nvSpPr>
            <p:cNvPr id="239" name="屈折矢印 238"/>
            <p:cNvSpPr/>
            <p:nvPr/>
          </p:nvSpPr>
          <p:spPr>
            <a:xfrm rot="5400000">
              <a:off x="612028" y="5388781"/>
              <a:ext cx="545618" cy="556611"/>
            </a:xfrm>
            <a:prstGeom prst="bentUpArrow">
              <a:avLst>
                <a:gd name="adj1" fmla="val 38902"/>
                <a:gd name="adj2" fmla="val 41219"/>
                <a:gd name="adj3" fmla="val 41991"/>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角丸四角形 239"/>
            <p:cNvSpPr/>
            <p:nvPr/>
          </p:nvSpPr>
          <p:spPr>
            <a:xfrm>
              <a:off x="1263875" y="5283341"/>
              <a:ext cx="2225437" cy="1333361"/>
            </a:xfrm>
            <a:prstGeom prst="roundRect">
              <a:avLst/>
            </a:prstGeom>
            <a:solidFill>
              <a:srgbClr val="0070C0">
                <a:alpha val="20000"/>
              </a:srgbClr>
            </a:solidFill>
            <a:ln w="349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角丸四角形 240"/>
            <p:cNvSpPr/>
            <p:nvPr/>
          </p:nvSpPr>
          <p:spPr>
            <a:xfrm>
              <a:off x="184543" y="167951"/>
              <a:ext cx="7360643" cy="6615404"/>
            </a:xfrm>
            <a:prstGeom prst="roundRect">
              <a:avLst>
                <a:gd name="adj" fmla="val 5913"/>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日付プレースホルダー 1"/>
          <p:cNvSpPr>
            <a:spLocks noGrp="1"/>
          </p:cNvSpPr>
          <p:nvPr>
            <p:ph type="dt" sz="half" idx="10"/>
          </p:nvPr>
        </p:nvSpPr>
        <p:spPr/>
        <p:txBody>
          <a:bodyPr/>
          <a:lstStyle/>
          <a:p>
            <a:endParaRPr kumimoji="1" lang="ja-JP" altLang="en-US"/>
          </a:p>
        </p:txBody>
      </p:sp>
    </p:spTree>
    <p:extLst>
      <p:ext uri="{BB962C8B-B14F-4D97-AF65-F5344CB8AC3E}">
        <p14:creationId xmlns:p14="http://schemas.microsoft.com/office/powerpoint/2010/main" val="3483800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656" y="0"/>
            <a:ext cx="2687782" cy="539672"/>
          </a:xfrm>
        </p:spPr>
        <p:txBody>
          <a:bodyPr>
            <a:normAutofit/>
          </a:bodyPr>
          <a:lstStyle/>
          <a:p>
            <a:r>
              <a:rPr kumimoji="1" lang="ja-JP" altLang="en-US" sz="2800" dirty="0" smtClean="0"/>
              <a:t>３．事業の流れ</a:t>
            </a:r>
            <a:endParaRPr kumimoji="1" lang="ja-JP" altLang="en-US" sz="2800" dirty="0"/>
          </a:p>
        </p:txBody>
      </p:sp>
      <p:pic>
        <p:nvPicPr>
          <p:cNvPr id="6" name="図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7348" y="404805"/>
            <a:ext cx="6093594" cy="6453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569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1127" y="0"/>
            <a:ext cx="6589199" cy="641272"/>
          </a:xfrm>
        </p:spPr>
        <p:txBody>
          <a:bodyPr>
            <a:normAutofit/>
          </a:bodyPr>
          <a:lstStyle/>
          <a:p>
            <a:r>
              <a:rPr kumimoji="1" lang="ja-JP" altLang="en-US" sz="3200" dirty="0" smtClean="0"/>
              <a:t>４．補助金の計算例</a:t>
            </a:r>
            <a:endParaRPr kumimoji="1" lang="ja-JP" altLang="en-US" sz="3200" dirty="0"/>
          </a:p>
        </p:txBody>
      </p:sp>
      <p:sp>
        <p:nvSpPr>
          <p:cNvPr id="7" name="正方形/長方形 6"/>
          <p:cNvSpPr/>
          <p:nvPr/>
        </p:nvSpPr>
        <p:spPr>
          <a:xfrm>
            <a:off x="1305097" y="815437"/>
            <a:ext cx="7689273" cy="5632311"/>
          </a:xfrm>
          <a:prstGeom prst="rect">
            <a:avLst/>
          </a:prstGeom>
        </p:spPr>
        <p:txBody>
          <a:bodyPr wrap="square">
            <a:spAutoFit/>
          </a:bodyPr>
          <a:lstStyle/>
          <a:p>
            <a:pPr algn="just">
              <a:spcAft>
                <a:spcPts val="0"/>
              </a:spcAft>
            </a:pP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木造施設（一戸建住宅以外）</a:t>
            </a:r>
            <a:endPar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延べ床面積</a:t>
            </a:r>
            <a:r>
              <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1,500</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㎡、木材使用量</a:t>
            </a:r>
            <a:r>
              <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300</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㎥、うち県産　　　木材</a:t>
            </a:r>
            <a:r>
              <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200</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㎥の老人福祉施設の場合</a:t>
            </a:r>
            <a:endPar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en-US"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2,000</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円</a:t>
            </a:r>
            <a:r>
              <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×1,500</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(4,000</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円</a:t>
            </a:r>
            <a:r>
              <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×100</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(8,000</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円</a:t>
            </a:r>
            <a:r>
              <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×200</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5,000,000</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円</a:t>
            </a:r>
            <a:endPar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endParaRPr lang="en-US"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木造施設（一戸建住宅）</a:t>
            </a:r>
            <a:endPar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延床面積</a:t>
            </a:r>
            <a:r>
              <a:rPr lang="en-US"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90</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㎡、木材使用量</a:t>
            </a:r>
            <a:r>
              <a:rPr lang="en-US"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17</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㎥、うち県産木材</a:t>
            </a:r>
            <a:r>
              <a:rPr lang="en-US"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13</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の一戸建</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住宅の</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場合</a:t>
            </a:r>
            <a:endPar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(2,000</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円×</a:t>
            </a:r>
            <a:r>
              <a:rPr lang="en-US"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90</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(4,000</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円</a:t>
            </a:r>
            <a:r>
              <a:rPr lang="en-US"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４</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(8,000</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円</a:t>
            </a:r>
            <a:r>
              <a:rPr lang="en-US"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×13</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300,000</a:t>
            </a:r>
            <a:r>
              <a:rPr lang="ja-JP"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円</a:t>
            </a:r>
            <a:endPar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endParaRPr lang="en-US"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施設の木質化（一戸建て住宅を除く）</a:t>
            </a:r>
            <a:endPar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木材</a:t>
            </a: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使</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用量</a:t>
            </a:r>
            <a:r>
              <a:rPr lang="en-US"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3</a:t>
            </a:r>
            <a:r>
              <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0</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㎥、うち県産木材</a:t>
            </a:r>
            <a:r>
              <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30</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㎥の場合</a:t>
            </a:r>
            <a:endPar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8,000</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円</a:t>
            </a:r>
            <a:r>
              <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×30</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240,000</a:t>
            </a:r>
            <a:r>
              <a:rPr lang="ja-JP" altLang="en-US"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円</a:t>
            </a:r>
            <a:endParaRPr lang="en-US" altLang="ja-JP" sz="2400" kern="100" dirty="0" smtClean="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 name="日付プレースホルダー 2"/>
          <p:cNvSpPr>
            <a:spLocks noGrp="1"/>
          </p:cNvSpPr>
          <p:nvPr>
            <p:ph type="dt" sz="half" idx="10"/>
          </p:nvPr>
        </p:nvSpPr>
        <p:spPr/>
        <p:txBody>
          <a:bodyPr/>
          <a:lstStyle/>
          <a:p>
            <a:endParaRPr kumimoji="1" lang="ja-JP" altLang="en-US"/>
          </a:p>
        </p:txBody>
      </p:sp>
    </p:spTree>
    <p:extLst>
      <p:ext uri="{BB962C8B-B14F-4D97-AF65-F5344CB8AC3E}">
        <p14:creationId xmlns:p14="http://schemas.microsoft.com/office/powerpoint/2010/main" val="3620188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9746" y="88401"/>
            <a:ext cx="6589199" cy="576617"/>
          </a:xfrm>
        </p:spPr>
        <p:txBody>
          <a:bodyPr>
            <a:normAutofit fontScale="90000"/>
          </a:bodyPr>
          <a:lstStyle/>
          <a:p>
            <a:r>
              <a:rPr kumimoji="1" lang="ja-JP" altLang="en-US" dirty="0" smtClean="0"/>
              <a:t>５．補助金の申請方法</a:t>
            </a:r>
            <a:endParaRPr kumimoji="1" lang="ja-JP" altLang="en-US" dirty="0"/>
          </a:p>
        </p:txBody>
      </p:sp>
      <p:sp>
        <p:nvSpPr>
          <p:cNvPr id="4" name="テキスト ボックス 3"/>
          <p:cNvSpPr txBox="1"/>
          <p:nvPr/>
        </p:nvSpPr>
        <p:spPr>
          <a:xfrm>
            <a:off x="766618" y="665018"/>
            <a:ext cx="7970982" cy="1323439"/>
          </a:xfrm>
          <a:prstGeom prst="rect">
            <a:avLst/>
          </a:prstGeom>
          <a:noFill/>
        </p:spPr>
        <p:txBody>
          <a:bodyPr wrap="square" rtlCol="0">
            <a:spAutoFit/>
          </a:bodyPr>
          <a:lstStyle/>
          <a:p>
            <a:r>
              <a:rPr kumimoji="1" lang="ja-JP" altLang="en-US" sz="2000" dirty="0" smtClean="0">
                <a:latin typeface="ＭＳ ゴシック" panose="020B0609070205080204" pitchFamily="49" charset="-128"/>
                <a:ea typeface="ＭＳ ゴシック" panose="020B0609070205080204" pitchFamily="49" charset="-128"/>
              </a:rPr>
              <a:t>補助金の申請受付開始日　</a:t>
            </a:r>
            <a:r>
              <a:rPr kumimoji="1" lang="ja-JP" altLang="en-US" sz="2000" dirty="0" smtClean="0">
                <a:solidFill>
                  <a:srgbClr val="FF0000"/>
                </a:solidFill>
                <a:latin typeface="ＭＳ ゴシック" panose="020B0609070205080204" pitchFamily="49" charset="-128"/>
                <a:ea typeface="ＭＳ ゴシック" panose="020B0609070205080204" pitchFamily="49" charset="-128"/>
              </a:rPr>
              <a:t>令和７年６月</a:t>
            </a:r>
            <a:r>
              <a:rPr kumimoji="1" lang="ja-JP" altLang="en-US" sz="2000" dirty="0">
                <a:solidFill>
                  <a:srgbClr val="FF0000"/>
                </a:solidFill>
                <a:latin typeface="ＭＳ ゴシック" panose="020B0609070205080204" pitchFamily="49" charset="-128"/>
                <a:ea typeface="ＭＳ ゴシック" panose="020B0609070205080204" pitchFamily="49" charset="-128"/>
              </a:rPr>
              <a:t>９</a:t>
            </a:r>
            <a:r>
              <a:rPr kumimoji="1" lang="ja-JP" altLang="en-US" sz="2000" dirty="0" smtClean="0">
                <a:solidFill>
                  <a:srgbClr val="FF0000"/>
                </a:solidFill>
                <a:latin typeface="ＭＳ ゴシック" panose="020B0609070205080204" pitchFamily="49" charset="-128"/>
                <a:ea typeface="ＭＳ ゴシック" panose="020B0609070205080204" pitchFamily="49" charset="-128"/>
              </a:rPr>
              <a:t>日（月）</a:t>
            </a:r>
            <a:endParaRPr kumimoji="1" lang="en-US" altLang="ja-JP" sz="2000" dirty="0" smtClean="0">
              <a:solidFill>
                <a:srgbClr val="FF0000"/>
              </a:solidFill>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　</a:t>
            </a:r>
            <a:r>
              <a:rPr kumimoji="1" lang="ja-JP" altLang="en-US" sz="2000" dirty="0" smtClean="0">
                <a:latin typeface="ＭＳ ゴシック" panose="020B0609070205080204" pitchFamily="49" charset="-128"/>
                <a:ea typeface="ＭＳ ゴシック" panose="020B0609070205080204" pitchFamily="49" charset="-128"/>
              </a:rPr>
              <a:t>　電</a:t>
            </a:r>
            <a:r>
              <a:rPr lang="ja-JP" altLang="en-US" sz="2000" dirty="0" smtClean="0">
                <a:solidFill>
                  <a:srgbClr val="000000"/>
                </a:solidFill>
                <a:latin typeface="ＭＳ ゴシック" panose="020B0609070205080204" pitchFamily="49" charset="-128"/>
                <a:ea typeface="ＭＳ ゴシック" panose="020B0609070205080204" pitchFamily="49" charset="-128"/>
              </a:rPr>
              <a:t>子</a:t>
            </a:r>
            <a:r>
              <a:rPr lang="ja-JP" altLang="en-US" sz="2000" dirty="0">
                <a:solidFill>
                  <a:srgbClr val="000000"/>
                </a:solidFill>
                <a:latin typeface="ＭＳ ゴシック" panose="020B0609070205080204" pitchFamily="49" charset="-128"/>
                <a:ea typeface="ＭＳ ゴシック" panose="020B0609070205080204" pitchFamily="49" charset="-128"/>
              </a:rPr>
              <a:t>メールにて申請の場合は</a:t>
            </a:r>
            <a:r>
              <a:rPr lang="ja-JP" altLang="en-US" sz="2000" dirty="0" smtClean="0">
                <a:solidFill>
                  <a:srgbClr val="000000"/>
                </a:solidFill>
                <a:latin typeface="ＭＳ ゴシック" panose="020B0609070205080204" pitchFamily="49" charset="-128"/>
                <a:ea typeface="ＭＳ ゴシック" panose="020B0609070205080204" pitchFamily="49" charset="-128"/>
              </a:rPr>
              <a:t>、６月</a:t>
            </a:r>
            <a:r>
              <a:rPr lang="ja-JP" altLang="en-US" sz="2000" dirty="0">
                <a:solidFill>
                  <a:srgbClr val="000000"/>
                </a:solidFill>
                <a:latin typeface="ＭＳ ゴシック" panose="020B0609070205080204" pitchFamily="49" charset="-128"/>
                <a:ea typeface="ＭＳ ゴシック" panose="020B0609070205080204" pitchFamily="49" charset="-128"/>
              </a:rPr>
              <a:t>９</a:t>
            </a:r>
            <a:r>
              <a:rPr lang="ja-JP" altLang="en-US" sz="2000" dirty="0" smtClean="0">
                <a:solidFill>
                  <a:srgbClr val="000000"/>
                </a:solidFill>
                <a:latin typeface="ＭＳ ゴシック" panose="020B0609070205080204" pitchFamily="49" charset="-128"/>
                <a:ea typeface="ＭＳ ゴシック" panose="020B0609070205080204" pitchFamily="49" charset="-128"/>
              </a:rPr>
              <a:t>日８時</a:t>
            </a:r>
            <a:r>
              <a:rPr lang="en-US" altLang="ja-JP" sz="2000" dirty="0">
                <a:solidFill>
                  <a:srgbClr val="000000"/>
                </a:solidFill>
                <a:latin typeface="ＭＳ ゴシック" panose="020B0609070205080204" pitchFamily="49" charset="-128"/>
                <a:ea typeface="ＭＳ ゴシック" panose="020B0609070205080204" pitchFamily="49" charset="-128"/>
              </a:rPr>
              <a:t>30</a:t>
            </a:r>
            <a:r>
              <a:rPr lang="ja-JP" altLang="en-US" sz="2000" dirty="0" smtClean="0">
                <a:solidFill>
                  <a:srgbClr val="000000"/>
                </a:solidFill>
                <a:latin typeface="ＭＳ ゴシック" panose="020B0609070205080204" pitchFamily="49" charset="-128"/>
                <a:ea typeface="ＭＳ ゴシック" panose="020B0609070205080204" pitchFamily="49" charset="-128"/>
              </a:rPr>
              <a:t>分以降</a:t>
            </a:r>
            <a:endParaRPr lang="en-US" altLang="ja-JP" sz="2000" dirty="0" smtClean="0">
              <a:solidFill>
                <a:srgbClr val="000000"/>
              </a:solidFill>
              <a:latin typeface="ＭＳ ゴシック" panose="020B0609070205080204" pitchFamily="49" charset="-128"/>
              <a:ea typeface="ＭＳ ゴシック" panose="020B0609070205080204" pitchFamily="49" charset="-128"/>
            </a:endParaRPr>
          </a:p>
          <a:p>
            <a:r>
              <a:rPr lang="ja-JP" altLang="en-US" sz="2000" dirty="0">
                <a:solidFill>
                  <a:srgbClr val="000000"/>
                </a:solidFill>
                <a:latin typeface="ＭＳ ゴシック" panose="020B0609070205080204" pitchFamily="49" charset="-128"/>
                <a:ea typeface="ＭＳ ゴシック" panose="020B0609070205080204" pitchFamily="49" charset="-128"/>
              </a:rPr>
              <a:t>　</a:t>
            </a:r>
            <a:r>
              <a:rPr lang="ja-JP" altLang="en-US" sz="2000" dirty="0" smtClean="0">
                <a:solidFill>
                  <a:srgbClr val="000000"/>
                </a:solidFill>
                <a:latin typeface="ＭＳ ゴシック" panose="020B0609070205080204" pitchFamily="49" charset="-128"/>
                <a:ea typeface="ＭＳ ゴシック" panose="020B0609070205080204" pitchFamily="49" charset="-128"/>
              </a:rPr>
              <a:t>受信有効（</a:t>
            </a:r>
            <a:r>
              <a:rPr lang="ja-JP" altLang="en-US" sz="2000" dirty="0">
                <a:solidFill>
                  <a:srgbClr val="000000"/>
                </a:solidFill>
                <a:latin typeface="ＭＳ ゴシック" panose="020B0609070205080204" pitchFamily="49" charset="-128"/>
                <a:ea typeface="ＭＳ ゴシック" panose="020B0609070205080204" pitchFamily="49" charset="-128"/>
              </a:rPr>
              <a:t>添付ファイルのデータ容量が多いと受信できない場合が</a:t>
            </a:r>
            <a:r>
              <a:rPr lang="ja-JP" altLang="en-US" sz="2000" dirty="0" smtClean="0">
                <a:solidFill>
                  <a:srgbClr val="000000"/>
                </a:solidFill>
                <a:latin typeface="ＭＳ ゴシック" panose="020B0609070205080204" pitchFamily="49" charset="-128"/>
                <a:ea typeface="ＭＳ ゴシック" panose="020B0609070205080204" pitchFamily="49" charset="-128"/>
              </a:rPr>
              <a:t>あります</a:t>
            </a:r>
            <a:r>
              <a:rPr lang="ja-JP" altLang="en-US" sz="2000" dirty="0">
                <a:solidFill>
                  <a:srgbClr val="000000"/>
                </a:solidFill>
                <a:latin typeface="ＭＳ ゴシック" panose="020B0609070205080204" pitchFamily="49" charset="-128"/>
                <a:ea typeface="ＭＳ ゴシック" panose="020B0609070205080204" pitchFamily="49" charset="-128"/>
              </a:rPr>
              <a:t>。</a:t>
            </a:r>
            <a:r>
              <a:rPr lang="ja-JP" altLang="en-US" sz="2000" dirty="0" smtClean="0">
                <a:solidFill>
                  <a:srgbClr val="000000"/>
                </a:solidFill>
                <a:latin typeface="ＭＳ ゴシック" panose="020B0609070205080204" pitchFamily="49" charset="-128"/>
                <a:ea typeface="ＭＳ ゴシック" panose="020B0609070205080204" pitchFamily="49" charset="-128"/>
              </a:rPr>
              <a:t>）</a:t>
            </a:r>
            <a:endParaRPr lang="ja-JP" altLang="en-US" sz="2000" dirty="0">
              <a:solidFill>
                <a:srgbClr val="000000"/>
              </a:solidFill>
              <a:latin typeface="ＭＳ ゴシック" panose="020B0609070205080204" pitchFamily="49" charset="-128"/>
              <a:ea typeface="ＭＳ ゴシック" panose="020B0609070205080204" pitchFamily="49" charset="-128"/>
            </a:endParaRPr>
          </a:p>
        </p:txBody>
      </p:sp>
      <p:sp>
        <p:nvSpPr>
          <p:cNvPr id="5" name="テキスト ボックス 4"/>
          <p:cNvSpPr txBox="1"/>
          <p:nvPr/>
        </p:nvSpPr>
        <p:spPr>
          <a:xfrm>
            <a:off x="748145" y="2139955"/>
            <a:ext cx="7989455" cy="4708981"/>
          </a:xfrm>
          <a:prstGeom prst="rect">
            <a:avLst/>
          </a:prstGeom>
          <a:noFill/>
        </p:spPr>
        <p:txBody>
          <a:bodyPr wrap="square" rtlCol="0">
            <a:spAutoFit/>
          </a:bodyPr>
          <a:lstStyle/>
          <a:p>
            <a:r>
              <a:rPr kumimoji="1" lang="ja-JP" altLang="en-US" sz="2000" dirty="0" smtClean="0">
                <a:latin typeface="ＭＳ ゴシック" panose="020B0609070205080204" pitchFamily="49" charset="-128"/>
                <a:ea typeface="ＭＳ ゴシック" panose="020B0609070205080204" pitchFamily="49" charset="-128"/>
              </a:rPr>
              <a:t>補助金交付申請書（第１号様式）に必要事項を記入の上添付書類を添えて提出</a:t>
            </a:r>
            <a:r>
              <a:rPr kumimoji="1" lang="en-US" altLang="ja-JP" sz="2000" dirty="0" smtClean="0">
                <a:latin typeface="ＭＳ ゴシック" panose="020B0609070205080204" pitchFamily="49" charset="-128"/>
                <a:ea typeface="ＭＳ ゴシック" panose="020B0609070205080204" pitchFamily="49" charset="-128"/>
              </a:rPr>
              <a:t>(</a:t>
            </a:r>
            <a:r>
              <a:rPr kumimoji="1" lang="ja-JP" altLang="en-US" sz="2000" dirty="0" smtClean="0">
                <a:latin typeface="ＭＳ ゴシック" panose="020B0609070205080204" pitchFamily="49" charset="-128"/>
                <a:ea typeface="ＭＳ ゴシック" panose="020B0609070205080204" pitchFamily="49" charset="-128"/>
              </a:rPr>
              <a:t>様式</a:t>
            </a:r>
            <a:r>
              <a:rPr kumimoji="1" lang="en-US" altLang="ja-JP" sz="2000" dirty="0" smtClean="0">
                <a:latin typeface="ＭＳ ゴシック" panose="020B0609070205080204" pitchFamily="49" charset="-128"/>
                <a:ea typeface="ＭＳ ゴシック" panose="020B0609070205080204" pitchFamily="49" charset="-128"/>
              </a:rPr>
              <a:t>Word</a:t>
            </a:r>
            <a:r>
              <a:rPr kumimoji="1" lang="ja-JP" altLang="en-US" sz="2000" dirty="0" err="1" smtClean="0">
                <a:latin typeface="ＭＳ ゴシック" panose="020B0609070205080204" pitchFamily="49" charset="-128"/>
                <a:ea typeface="ＭＳ ゴシック" panose="020B0609070205080204" pitchFamily="49" charset="-128"/>
              </a:rPr>
              <a:t>、</a:t>
            </a:r>
            <a:r>
              <a:rPr kumimoji="1" lang="en-US" altLang="ja-JP" sz="2000" dirty="0" smtClean="0">
                <a:latin typeface="ＭＳ ゴシック" panose="020B0609070205080204" pitchFamily="49" charset="-128"/>
                <a:ea typeface="ＭＳ ゴシック" panose="020B0609070205080204" pitchFamily="49" charset="-128"/>
              </a:rPr>
              <a:t>Excel</a:t>
            </a:r>
            <a:r>
              <a:rPr kumimoji="1" lang="ja-JP" altLang="en-US" sz="2000" dirty="0" smtClean="0">
                <a:latin typeface="ＭＳ ゴシック" panose="020B0609070205080204" pitchFamily="49" charset="-128"/>
                <a:ea typeface="ＭＳ ゴシック" panose="020B0609070205080204" pitchFamily="49" charset="-128"/>
              </a:rPr>
              <a:t>は</a:t>
            </a:r>
            <a:r>
              <a:rPr kumimoji="1" lang="en-US" altLang="ja-JP" sz="2000" dirty="0" smtClean="0">
                <a:latin typeface="ＭＳ ゴシック" panose="020B0609070205080204" pitchFamily="49" charset="-128"/>
                <a:ea typeface="ＭＳ ゴシック" panose="020B0609070205080204" pitchFamily="49" charset="-128"/>
              </a:rPr>
              <a:t>HP</a:t>
            </a:r>
            <a:r>
              <a:rPr kumimoji="1" lang="ja-JP" altLang="en-US" sz="2000" dirty="0" smtClean="0">
                <a:latin typeface="ＭＳ ゴシック" panose="020B0609070205080204" pitchFamily="49" charset="-128"/>
                <a:ea typeface="ＭＳ ゴシック" panose="020B0609070205080204" pitchFamily="49" charset="-128"/>
              </a:rPr>
              <a:t>掲載</a:t>
            </a:r>
            <a:r>
              <a:rPr kumimoji="1" lang="en-US" altLang="ja-JP" sz="2000" dirty="0" smtClean="0">
                <a:latin typeface="ＭＳ ゴシック" panose="020B0609070205080204" pitchFamily="49" charset="-128"/>
                <a:ea typeface="ＭＳ ゴシック" panose="020B0609070205080204" pitchFamily="49" charset="-128"/>
              </a:rPr>
              <a:t>)</a:t>
            </a:r>
          </a:p>
          <a:p>
            <a:r>
              <a:rPr lang="en-US" altLang="ja-JP" sz="2000" dirty="0">
                <a:latin typeface="ＭＳ ゴシック" panose="020B0609070205080204" pitchFamily="49" charset="-128"/>
                <a:ea typeface="ＭＳ ゴシック" panose="020B0609070205080204" pitchFamily="49" charset="-128"/>
                <a:hlinkClick r:id="rId3"/>
              </a:rPr>
              <a:t>https://www.pref.kanagawa.jp/docs/xp8/kensanmokuzai/matinomori.html</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smtClean="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神奈川県　まちのもり」で検索</a:t>
            </a:r>
          </a:p>
          <a:p>
            <a:endParaRPr kumimoji="1" lang="en-US" altLang="ja-JP" sz="2000" dirty="0" smtClean="0">
              <a:latin typeface="ＭＳ ゴシック" panose="020B0609070205080204" pitchFamily="49" charset="-128"/>
              <a:ea typeface="ＭＳ ゴシック" panose="020B0609070205080204" pitchFamily="49" charset="-128"/>
            </a:endParaRPr>
          </a:p>
          <a:p>
            <a:r>
              <a:rPr kumimoji="1" lang="ja-JP" altLang="en-US" sz="2000" dirty="0" smtClean="0">
                <a:latin typeface="ＭＳ ゴシック" panose="020B0609070205080204" pitchFamily="49" charset="-128"/>
                <a:ea typeface="ＭＳ ゴシック" panose="020B0609070205080204" pitchFamily="49" charset="-128"/>
              </a:rPr>
              <a:t>添付書類</a:t>
            </a:r>
            <a:endParaRPr kumimoji="1" lang="en-US" altLang="ja-JP" sz="2000" dirty="0" smtClean="0">
              <a:latin typeface="ＭＳ ゴシック" panose="020B0609070205080204" pitchFamily="49" charset="-128"/>
              <a:ea typeface="ＭＳ ゴシック" panose="020B0609070205080204" pitchFamily="49" charset="-128"/>
            </a:endParaRPr>
          </a:p>
          <a:p>
            <a:r>
              <a:rPr kumimoji="1" lang="ja-JP" altLang="en-US" sz="2000" dirty="0" smtClean="0">
                <a:latin typeface="ＭＳ ゴシック" panose="020B0609070205080204" pitchFamily="49" charset="-128"/>
                <a:ea typeface="ＭＳ ゴシック" panose="020B0609070205080204" pitchFamily="49" charset="-128"/>
              </a:rPr>
              <a:t>　事業計画書（第１号様式の１）</a:t>
            </a:r>
            <a:endParaRPr kumimoji="1" lang="en-US" altLang="ja-JP" sz="2000" dirty="0" smtClean="0">
              <a:latin typeface="ＭＳ ゴシック" panose="020B0609070205080204" pitchFamily="49" charset="-128"/>
              <a:ea typeface="ＭＳ ゴシック" panose="020B0609070205080204" pitchFamily="49" charset="-128"/>
            </a:endParaRPr>
          </a:p>
          <a:p>
            <a:r>
              <a:rPr kumimoji="1" lang="ja-JP" altLang="en-US" sz="2000" dirty="0" smtClean="0">
                <a:latin typeface="ＭＳ ゴシック" panose="020B0609070205080204" pitchFamily="49" charset="-128"/>
                <a:ea typeface="ＭＳ ゴシック" panose="020B0609070205080204" pitchFamily="49" charset="-128"/>
              </a:rPr>
              <a:t>　役員等氏名一覧表（第１号様式の２）</a:t>
            </a:r>
            <a:endParaRPr kumimoji="1" lang="en-US" altLang="ja-JP" sz="2000" dirty="0" smtClean="0">
              <a:latin typeface="ＭＳ ゴシック" panose="020B0609070205080204" pitchFamily="49" charset="-128"/>
              <a:ea typeface="ＭＳ ゴシック" panose="020B0609070205080204" pitchFamily="49" charset="-128"/>
            </a:endParaRPr>
          </a:p>
          <a:p>
            <a:r>
              <a:rPr kumimoji="1" lang="ja-JP" altLang="en-US" sz="2000" dirty="0" smtClean="0">
                <a:latin typeface="ＭＳ ゴシック" panose="020B0609070205080204" pitchFamily="49" charset="-128"/>
                <a:ea typeface="ＭＳ ゴシック" panose="020B0609070205080204" pitchFamily="49" charset="-128"/>
              </a:rPr>
              <a:t>　使用木材明細表（第１号様式の３）</a:t>
            </a:r>
            <a:endParaRPr kumimoji="1" lang="en-US" altLang="ja-JP" sz="2000" dirty="0" smtClean="0">
              <a:latin typeface="ＭＳ ゴシック" panose="020B0609070205080204" pitchFamily="49" charset="-128"/>
              <a:ea typeface="ＭＳ ゴシック" panose="020B0609070205080204" pitchFamily="49" charset="-128"/>
            </a:endParaRPr>
          </a:p>
          <a:p>
            <a:r>
              <a:rPr kumimoji="1" lang="ja-JP" altLang="en-US" sz="2000" dirty="0" smtClean="0">
                <a:latin typeface="ＭＳ ゴシック" panose="020B0609070205080204" pitchFamily="49" charset="-128"/>
                <a:ea typeface="ＭＳ ゴシック" panose="020B0609070205080204" pitchFamily="49" charset="-128"/>
              </a:rPr>
              <a:t>　現地案内図</a:t>
            </a:r>
            <a:endParaRPr kumimoji="1" lang="en-US" altLang="ja-JP" sz="2000" dirty="0" smtClean="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　</a:t>
            </a:r>
            <a:r>
              <a:rPr kumimoji="1" lang="ja-JP" altLang="en-US" sz="2000" dirty="0" smtClean="0">
                <a:latin typeface="ＭＳ ゴシック" panose="020B0609070205080204" pitchFamily="49" charset="-128"/>
                <a:ea typeface="ＭＳ ゴシック" panose="020B0609070205080204" pitchFamily="49" charset="-128"/>
              </a:rPr>
              <a:t>各階平面図（木造施設の建築の場合）</a:t>
            </a:r>
            <a:endParaRPr kumimoji="1" lang="en-US" altLang="ja-JP" sz="2000" dirty="0" smtClean="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　</a:t>
            </a:r>
            <a:r>
              <a:rPr kumimoji="1" lang="ja-JP" altLang="en-US" sz="2000" dirty="0" smtClean="0">
                <a:latin typeface="ＭＳ ゴシック" panose="020B0609070205080204" pitchFamily="49" charset="-128"/>
                <a:ea typeface="ＭＳ ゴシック" panose="020B0609070205080204" pitchFamily="49" charset="-128"/>
              </a:rPr>
              <a:t>木質化面積が分かる図面（施設の木質化の場合）</a:t>
            </a:r>
            <a:endParaRPr kumimoji="1" lang="en-US" altLang="ja-JP" sz="2000" dirty="0" smtClean="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　</a:t>
            </a:r>
            <a:r>
              <a:rPr kumimoji="1" lang="ja-JP" altLang="en-US" sz="2000" dirty="0" smtClean="0">
                <a:latin typeface="ＭＳ ゴシック" panose="020B0609070205080204" pitchFamily="49" charset="-128"/>
                <a:ea typeface="ＭＳ ゴシック" panose="020B0609070205080204" pitchFamily="49" charset="-128"/>
              </a:rPr>
              <a:t>建築確認証の写し（木造施設の建築の場合）</a:t>
            </a:r>
            <a:endParaRPr kumimoji="1" lang="en-US" altLang="ja-JP" sz="2000" dirty="0" smtClean="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　</a:t>
            </a:r>
            <a:r>
              <a:rPr kumimoji="1" lang="ja-JP" altLang="en-US" sz="2000" dirty="0" smtClean="0">
                <a:latin typeface="ＭＳ ゴシック" panose="020B0609070205080204" pitchFamily="49" charset="-128"/>
                <a:ea typeface="ＭＳ ゴシック" panose="020B0609070205080204" pitchFamily="49" charset="-128"/>
              </a:rPr>
              <a:t>工事請負契約書の写し</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3" name="日付プレースホルダー 2"/>
          <p:cNvSpPr>
            <a:spLocks noGrp="1"/>
          </p:cNvSpPr>
          <p:nvPr>
            <p:ph type="dt" sz="half" idx="10"/>
          </p:nvPr>
        </p:nvSpPr>
        <p:spPr/>
        <p:txBody>
          <a:bodyPr/>
          <a:lstStyle/>
          <a:p>
            <a:endParaRPr kumimoji="1" lang="ja-JP" altLang="en-US" dirty="0"/>
          </a:p>
        </p:txBody>
      </p:sp>
    </p:spTree>
    <p:extLst>
      <p:ext uri="{BB962C8B-B14F-4D97-AF65-F5344CB8AC3E}">
        <p14:creationId xmlns:p14="http://schemas.microsoft.com/office/powerpoint/2010/main" val="1432519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ウィスプ">
  <a:themeElements>
    <a:clrScheme name="ユーザー定義 5">
      <a:dk1>
        <a:sysClr val="windowText" lastClr="000000"/>
      </a:dk1>
      <a:lt1>
        <a:sysClr val="window" lastClr="FFFFFF"/>
      </a:lt1>
      <a:dk2>
        <a:srgbClr val="766F54"/>
      </a:dk2>
      <a:lt2>
        <a:srgbClr val="E3EACF"/>
      </a:lt2>
      <a:accent1>
        <a:srgbClr val="FDB6A2"/>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1183</TotalTime>
  <Words>1674</Words>
  <Application>Microsoft Office PowerPoint</Application>
  <PresentationFormat>画面に合わせる (4:3)</PresentationFormat>
  <Paragraphs>133</Paragraphs>
  <Slides>16</Slides>
  <Notes>7</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16</vt:i4>
      </vt:variant>
    </vt:vector>
  </HeadingPairs>
  <TitlesOfParts>
    <vt:vector size="26" baseType="lpstr">
      <vt:lpstr>HGP創英角ｺﾞｼｯｸUB</vt:lpstr>
      <vt:lpstr>ＭＳ ゴシック</vt:lpstr>
      <vt:lpstr>メイリオ</vt:lpstr>
      <vt:lpstr>游ゴシック</vt:lpstr>
      <vt:lpstr>游明朝</vt:lpstr>
      <vt:lpstr>Arial</vt:lpstr>
      <vt:lpstr>Century Gothic</vt:lpstr>
      <vt:lpstr>Times New Roman</vt:lpstr>
      <vt:lpstr>Wingdings 3</vt:lpstr>
      <vt:lpstr>ウィスプ</vt:lpstr>
      <vt:lpstr>神奈川県まちのもり 創出事業について</vt:lpstr>
      <vt:lpstr>PowerPoint プレゼンテーション</vt:lpstr>
      <vt:lpstr>１．神奈川県まちのもり創出事業の概要</vt:lpstr>
      <vt:lpstr>PowerPoint プレゼンテーション</vt:lpstr>
      <vt:lpstr>PowerPoint プレゼンテーション</vt:lpstr>
      <vt:lpstr>PowerPoint プレゼンテーション</vt:lpstr>
      <vt:lpstr>３．事業の流れ</vt:lpstr>
      <vt:lpstr>４．補助金の計算例</vt:lpstr>
      <vt:lpstr>５．補助金の申請方法</vt:lpstr>
      <vt:lpstr>対象となる木材</vt:lpstr>
      <vt:lpstr>６．特典について</vt:lpstr>
      <vt:lpstr>７．注意事項</vt:lpstr>
      <vt:lpstr>PowerPoint プレゼンテーション</vt:lpstr>
      <vt:lpstr>補助金実績報告書を提出できる時点</vt:lpstr>
      <vt:lpstr>８．補助金審査の外部委託について</vt:lpstr>
      <vt:lpstr>神奈川県まちのもり創出事業補助金住宅「事業種目」適用フローチャート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太田</cp:lastModifiedBy>
  <cp:revision>84</cp:revision>
  <cp:lastPrinted>2024-05-27T06:13:56Z</cp:lastPrinted>
  <dcterms:created xsi:type="dcterms:W3CDTF">2023-05-19T07:07:39Z</dcterms:created>
  <dcterms:modified xsi:type="dcterms:W3CDTF">2025-08-28T08:36:12Z</dcterms:modified>
</cp:coreProperties>
</file>