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16256000"/>
  <p:notesSz cx="6807200" cy="9939338"/>
  <p:defaultTextStyle>
    <a:defPPr>
      <a:defRPr lang="en-US"/>
    </a:defPPr>
    <a:lvl1pPr marL="0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29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59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88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18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47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177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08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236" algn="l" defTabSz="4570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CCFF"/>
    <a:srgbClr val="E9A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461" y="-2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146" y="1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r">
              <a:defRPr sz="1200"/>
            </a:lvl1pPr>
          </a:lstStyle>
          <a:p>
            <a:fld id="{E7E94BAF-91F1-436F-9E36-F1513BF914E9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1369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146" y="9441369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r">
              <a:defRPr sz="1200"/>
            </a:lvl1pPr>
          </a:lstStyle>
          <a:p>
            <a:fld id="{B1803D45-01A1-444B-8ED0-B7A18E4E0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270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6" y="1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r">
              <a:defRPr sz="1200"/>
            </a:lvl1pPr>
          </a:lstStyle>
          <a:p>
            <a:fld id="{EBA3E798-7802-46D4-A305-D5F6ECA2B947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1243013"/>
            <a:ext cx="25130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13" tIns="44156" rIns="88313" bIns="441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369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6" y="9441369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r">
              <a:defRPr sz="1200"/>
            </a:lvl1pPr>
          </a:lstStyle>
          <a:p>
            <a:fld id="{B5BBE7CD-5EBF-40CE-8B7F-6D1066EA2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9733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29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059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088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18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147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177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208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236" algn="l" defTabSz="9140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21"/>
            <a:ext cx="10363200" cy="5659495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93" indent="0" algn="ctr">
              <a:buNone/>
              <a:defRPr sz="2667"/>
            </a:lvl2pPr>
            <a:lvl3pPr marL="1219185" indent="0" algn="ctr">
              <a:buNone/>
              <a:defRPr sz="2400"/>
            </a:lvl3pPr>
            <a:lvl4pPr marL="1828777" indent="0" algn="ctr">
              <a:buNone/>
              <a:defRPr sz="2133"/>
            </a:lvl4pPr>
            <a:lvl5pPr marL="2438370" indent="0" algn="ctr">
              <a:buNone/>
              <a:defRPr sz="2133"/>
            </a:lvl5pPr>
            <a:lvl6pPr marL="3047962" indent="0" algn="ctr">
              <a:buNone/>
              <a:defRPr sz="2133"/>
            </a:lvl6pPr>
            <a:lvl7pPr marL="3657555" indent="0" algn="ctr">
              <a:buNone/>
              <a:defRPr sz="2133"/>
            </a:lvl7pPr>
            <a:lvl8pPr marL="4267147" indent="0" algn="ctr">
              <a:buNone/>
              <a:defRPr sz="2133"/>
            </a:lvl8pPr>
            <a:lvl9pPr marL="487673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92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84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5"/>
            <a:ext cx="2628900" cy="1377620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5"/>
            <a:ext cx="7734300" cy="1377620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4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1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10878736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93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7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6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5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14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73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2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27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4" y="3984982"/>
            <a:ext cx="5157787" cy="19529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3" indent="0">
              <a:buNone/>
              <a:defRPr sz="2667" b="1"/>
            </a:lvl2pPr>
            <a:lvl3pPr marL="1219185" indent="0">
              <a:buNone/>
              <a:defRPr sz="2400" b="1"/>
            </a:lvl3pPr>
            <a:lvl4pPr marL="1828777" indent="0">
              <a:buNone/>
              <a:defRPr sz="2133" b="1"/>
            </a:lvl4pPr>
            <a:lvl5pPr marL="2438370" indent="0">
              <a:buNone/>
              <a:defRPr sz="2133" b="1"/>
            </a:lvl5pPr>
            <a:lvl6pPr marL="3047962" indent="0">
              <a:buNone/>
              <a:defRPr sz="2133" b="1"/>
            </a:lvl6pPr>
            <a:lvl7pPr marL="3657555" indent="0">
              <a:buNone/>
              <a:defRPr sz="2133" b="1"/>
            </a:lvl7pPr>
            <a:lvl8pPr marL="4267147" indent="0">
              <a:buNone/>
              <a:defRPr sz="2133" b="1"/>
            </a:lvl8pPr>
            <a:lvl9pPr marL="487673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4" y="5937960"/>
            <a:ext cx="5157787" cy="873383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3984982"/>
            <a:ext cx="5183188" cy="19529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3" indent="0">
              <a:buNone/>
              <a:defRPr sz="2667" b="1"/>
            </a:lvl2pPr>
            <a:lvl3pPr marL="1219185" indent="0">
              <a:buNone/>
              <a:defRPr sz="2400" b="1"/>
            </a:lvl3pPr>
            <a:lvl4pPr marL="1828777" indent="0">
              <a:buNone/>
              <a:defRPr sz="2133" b="1"/>
            </a:lvl4pPr>
            <a:lvl5pPr marL="2438370" indent="0">
              <a:buNone/>
              <a:defRPr sz="2133" b="1"/>
            </a:lvl5pPr>
            <a:lvl6pPr marL="3047962" indent="0">
              <a:buNone/>
              <a:defRPr sz="2133" b="1"/>
            </a:lvl6pPr>
            <a:lvl7pPr marL="3657555" indent="0">
              <a:buNone/>
              <a:defRPr sz="2133" b="1"/>
            </a:lvl7pPr>
            <a:lvl8pPr marL="4267147" indent="0">
              <a:buNone/>
              <a:defRPr sz="2133" b="1"/>
            </a:lvl8pPr>
            <a:lvl9pPr marL="487673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5937960"/>
            <a:ext cx="5183188" cy="873383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56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0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1083735"/>
            <a:ext cx="3932236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0" y="2340569"/>
            <a:ext cx="6172201" cy="1155229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4876805"/>
            <a:ext cx="3932236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93" indent="0">
              <a:buNone/>
              <a:defRPr sz="1867"/>
            </a:lvl2pPr>
            <a:lvl3pPr marL="1219185" indent="0">
              <a:buNone/>
              <a:defRPr sz="1600"/>
            </a:lvl3pPr>
            <a:lvl4pPr marL="1828777" indent="0">
              <a:buNone/>
              <a:defRPr sz="1333"/>
            </a:lvl4pPr>
            <a:lvl5pPr marL="2438370" indent="0">
              <a:buNone/>
              <a:defRPr sz="1333"/>
            </a:lvl5pPr>
            <a:lvl6pPr marL="3047962" indent="0">
              <a:buNone/>
              <a:defRPr sz="1333"/>
            </a:lvl6pPr>
            <a:lvl7pPr marL="3657555" indent="0">
              <a:buNone/>
              <a:defRPr sz="1333"/>
            </a:lvl7pPr>
            <a:lvl8pPr marL="4267147" indent="0">
              <a:buNone/>
              <a:defRPr sz="1333"/>
            </a:lvl8pPr>
            <a:lvl9pPr marL="487673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0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1083735"/>
            <a:ext cx="3932236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90" y="2340569"/>
            <a:ext cx="6172201" cy="11552295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93" indent="0">
              <a:buNone/>
              <a:defRPr sz="3733"/>
            </a:lvl2pPr>
            <a:lvl3pPr marL="1219185" indent="0">
              <a:buNone/>
              <a:defRPr sz="3200"/>
            </a:lvl3pPr>
            <a:lvl4pPr marL="1828777" indent="0">
              <a:buNone/>
              <a:defRPr sz="2667"/>
            </a:lvl4pPr>
            <a:lvl5pPr marL="2438370" indent="0">
              <a:buNone/>
              <a:defRPr sz="2667"/>
            </a:lvl5pPr>
            <a:lvl6pPr marL="3047962" indent="0">
              <a:buNone/>
              <a:defRPr sz="2667"/>
            </a:lvl6pPr>
            <a:lvl7pPr marL="3657555" indent="0">
              <a:buNone/>
              <a:defRPr sz="2667"/>
            </a:lvl7pPr>
            <a:lvl8pPr marL="4267147" indent="0">
              <a:buNone/>
              <a:defRPr sz="2667"/>
            </a:lvl8pPr>
            <a:lvl9pPr marL="487673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4876805"/>
            <a:ext cx="3932236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93" indent="0">
              <a:buNone/>
              <a:defRPr sz="1867"/>
            </a:lvl2pPr>
            <a:lvl3pPr marL="1219185" indent="0">
              <a:buNone/>
              <a:defRPr sz="1600"/>
            </a:lvl3pPr>
            <a:lvl4pPr marL="1828777" indent="0">
              <a:buNone/>
              <a:defRPr sz="1333"/>
            </a:lvl4pPr>
            <a:lvl5pPr marL="2438370" indent="0">
              <a:buNone/>
              <a:defRPr sz="1333"/>
            </a:lvl5pPr>
            <a:lvl6pPr marL="3047962" indent="0">
              <a:buNone/>
              <a:defRPr sz="1333"/>
            </a:lvl6pPr>
            <a:lvl7pPr marL="3657555" indent="0">
              <a:buNone/>
              <a:defRPr sz="1333"/>
            </a:lvl7pPr>
            <a:lvl8pPr marL="4267147" indent="0">
              <a:buNone/>
              <a:defRPr sz="1333"/>
            </a:lvl8pPr>
            <a:lvl9pPr marL="487673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4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4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15066910"/>
            <a:ext cx="2743200" cy="865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3C8E-43F8-439A-9A3D-8AEDCC161A65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4" y="15066910"/>
            <a:ext cx="4114800" cy="865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15066910"/>
            <a:ext cx="2743200" cy="865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E8F4A-637E-4E2C-A629-62157E86E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98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85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7" indent="-304797" algn="l" defTabSz="121918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88" indent="-304797" algn="l" defTabSz="12191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82" indent="-304797" algn="l" defTabSz="12191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73" indent="-304797" algn="l" defTabSz="12191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65" indent="-304797" algn="l" defTabSz="12191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58" indent="-304797" algn="l" defTabSz="12191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0" indent="-304797" algn="l" defTabSz="12191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943" indent="-304797" algn="l" defTabSz="12191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535" indent="-304797" algn="l" defTabSz="12191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3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5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7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0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2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55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47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38" algn="l" defTabSz="12191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ホームベース 1"/>
          <p:cNvSpPr/>
          <p:nvPr/>
        </p:nvSpPr>
        <p:spPr>
          <a:xfrm rot="16200000">
            <a:off x="-1428675" y="-2082555"/>
            <a:ext cx="15073669" cy="12223384"/>
          </a:xfrm>
          <a:prstGeom prst="homePlate">
            <a:avLst>
              <a:gd name="adj" fmla="val 3866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58907" y="2318590"/>
            <a:ext cx="5360763" cy="178510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11000" b="1" dirty="0">
                <a:effectLst>
                  <a:glow rad="63500">
                    <a:srgbClr val="FF0000">
                      <a:alpha val="40000"/>
                    </a:srgb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  <a:ea typeface="BIZ UDPゴシック" panose="020B0400000000000000" pitchFamily="50" charset="-128"/>
              </a:rPr>
              <a:t>ＳＴＡＲＴ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89304" y="1355458"/>
            <a:ext cx="10232288" cy="1108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0" b="1" dirty="0">
                <a:latin typeface="Arial Narrow" panose="020B0606020202030204" pitchFamily="34" charset="0"/>
                <a:ea typeface="BIZ UDPゴシック" panose="020B0400000000000000" pitchFamily="50" charset="-128"/>
              </a:rPr>
              <a:t>医療的</a:t>
            </a:r>
            <a:r>
              <a:rPr kumimoji="1" lang="ja-JP" altLang="en-US" sz="6601" b="1" dirty="0">
                <a:latin typeface="Arial Narrow" panose="020B0606020202030204" pitchFamily="34" charset="0"/>
                <a:ea typeface="BIZ UDPゴシック" panose="020B0400000000000000" pitchFamily="50" charset="-128"/>
              </a:rPr>
              <a:t>ケア児の家族交流会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95653" y="3966048"/>
            <a:ext cx="1035934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令和４年度、</a:t>
            </a:r>
            <a:r>
              <a:rPr lang="ja-JP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大和市</a:t>
            </a:r>
            <a:r>
              <a:rPr lang="ja-JP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、綾瀬市在住の、在宅酸素、経管栄養等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医療的ケア</a:t>
            </a:r>
            <a:r>
              <a:rPr lang="ja-JP" altLang="en-US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が必要</a:t>
            </a:r>
            <a:r>
              <a:rPr lang="ja-JP" altLang="en-US" sz="28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なお子</a:t>
            </a:r>
            <a:r>
              <a:rPr lang="ja-JP" altLang="en-US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さんと、</a:t>
            </a:r>
            <a:r>
              <a:rPr lang="ja-JP" altLang="ja-JP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その</a:t>
            </a:r>
            <a:r>
              <a:rPr lang="ja-JP" altLang="en-US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ご</a:t>
            </a:r>
            <a:r>
              <a:rPr lang="ja-JP" altLang="ja-JP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家族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のため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</a:t>
            </a:r>
            <a:r>
              <a:rPr lang="en-US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Zoom</a:t>
            </a:r>
            <a:r>
              <a:rPr lang="ja-JP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交流会を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開始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しました。飲み物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片手にリラックス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した時間になりました。これからの</a:t>
            </a:r>
            <a:r>
              <a:rPr lang="ja-JP" altLang="en-US" sz="240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会を、皆さん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で一緒に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作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っていきませんか。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97883">
            <a:off x="-602864" y="-251315"/>
            <a:ext cx="6091644" cy="133282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4896">
            <a:off x="6719221" y="-155229"/>
            <a:ext cx="6077292" cy="128439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15713170"/>
            <a:ext cx="12201044" cy="53330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1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42302" y="11704694"/>
            <a:ext cx="9212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　法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オンライン開催</a:t>
            </a:r>
            <a:endParaRPr kumimoji="1" lang="en-US" altLang="ja-JP" sz="1600" b="1" spc="12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時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＜１回目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＞　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R5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月７日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１０：３０～１２：００</a:t>
            </a:r>
            <a:endParaRPr kumimoji="1" lang="en-US" altLang="ja-JP" sz="1600" b="1" spc="12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回目＞　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R5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月１６日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１３：３０～１５：００</a:t>
            </a:r>
            <a:endParaRPr kumimoji="1" lang="en-US" altLang="ja-JP" sz="1600" b="1" spc="12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＜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回目＞　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R6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１０：３０～１２：００　　　　</a:t>
            </a:r>
            <a:endParaRPr kumimoji="1" lang="en-US" altLang="ja-JP" sz="1600" b="1" spc="12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　容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本会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の名前を決めよう（</a:t>
            </a:r>
            <a:r>
              <a:rPr kumimoji="1" lang="en-US" altLang="ja-JP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回目予定）</a:t>
            </a:r>
            <a:endParaRPr kumimoji="1" lang="en-US" altLang="ja-JP" sz="1600" b="1" spc="12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在宅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生活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での役立つことやグッズの情報交換　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</a:t>
            </a:r>
            <a:endParaRPr kumimoji="1" lang="en-US" altLang="ja-JP" sz="1600" b="1" spc="12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対策について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備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えや避難の情報交換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etc…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600" b="1" spc="12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　催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神奈川県　厚木保健福祉事務所大和センター　</a:t>
            </a:r>
            <a:endParaRPr kumimoji="1" lang="en-US" altLang="ja-JP" sz="1600" b="1" spc="12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　催</a:t>
            </a:r>
            <a:r>
              <a:rPr kumimoji="1" lang="en-US" altLang="ja-JP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大和市　すくすく子育て課</a:t>
            </a:r>
            <a:endParaRPr kumimoji="1" lang="en-US" altLang="ja-JP" sz="1600" b="1" spc="12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綾瀬市　</a:t>
            </a:r>
            <a:r>
              <a:rPr kumimoji="1" lang="ja-JP" altLang="en-US" sz="1600" b="1" spc="12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kumimoji="1" lang="ja-JP" altLang="en-US" sz="1600" b="1" spc="12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福祉課</a:t>
            </a:r>
            <a:r>
              <a:rPr kumimoji="1" lang="ja-JP" altLang="en-US" sz="1600" spc="1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kumimoji="1" lang="en-US" altLang="ja-JP" sz="1600" spc="12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43344" y="15698661"/>
            <a:ext cx="5184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発行元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神奈川県厚木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保健福祉事務所大和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センター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保健福祉課　０４６－２６１－２９４８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フローチャート: 代替処理 29"/>
          <p:cNvSpPr/>
          <p:nvPr/>
        </p:nvSpPr>
        <p:spPr>
          <a:xfrm>
            <a:off x="1767654" y="9489740"/>
            <a:ext cx="8681013" cy="200249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6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06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sz="106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✿成長した先についてのお話を聞く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ことができました。</a:t>
            </a:r>
            <a:endParaRPr kumimoji="1" lang="en-US" altLang="ja-JP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✿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日頃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のう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れ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しかったこ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やちょっとした悩みごとを、ざっくばらんに</a:t>
            </a:r>
            <a:endParaRPr kumimoji="1" lang="en-US" altLang="ja-JP" sz="2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お話できました。</a:t>
            </a:r>
            <a:endParaRPr kumimoji="1" lang="en-US" altLang="ja-JP" sz="2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✿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ぜひ、また参加したい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です。</a:t>
            </a:r>
            <a:endParaRPr kumimoji="1" lang="en-US" altLang="ja-JP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との、お声をいただきました！</a:t>
            </a:r>
            <a:endParaRPr kumimoji="1" lang="en-US" altLang="ja-JP" sz="2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2411">
            <a:off x="9611102" y="8778412"/>
            <a:ext cx="2305421" cy="3752637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176"/>
          <a:stretch/>
        </p:blipFill>
        <p:spPr>
          <a:xfrm rot="20634592">
            <a:off x="325698" y="8845562"/>
            <a:ext cx="2179081" cy="3849182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10073340" y="8985048"/>
            <a:ext cx="1756395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6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06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ゲスト</a:t>
            </a: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出演</a:t>
            </a:r>
            <a:endParaRPr kumimoji="1" lang="en-US" altLang="ja-JP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訪問看護師</a:t>
            </a:r>
            <a:endParaRPr kumimoji="1" lang="en-US" altLang="ja-JP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ご本人の体調確認だけでなく、ご家族のサポートもできます。</a:t>
            </a:r>
            <a:endParaRPr kumimoji="1" lang="ja-JP" altLang="en-US" sz="2201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24573" y="9123912"/>
            <a:ext cx="20999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ゲスト</a:t>
            </a:r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出演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通所施設</a:t>
            </a:r>
            <a:r>
              <a:rPr kumimoji="1"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職員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（他地域）</a:t>
            </a:r>
            <a:endParaRPr kumimoji="1"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Aft>
                <a:spcPts val="0"/>
              </a:spcAft>
            </a:pPr>
            <a:r>
              <a:rPr kumimoji="1"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日頃</a:t>
            </a:r>
            <a:r>
              <a:rPr kumimoji="1"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から</a:t>
            </a:r>
            <a:r>
              <a:rPr kumimoji="1" lang="ja-JP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、</a:t>
            </a:r>
            <a:r>
              <a:rPr kumimoji="1" lang="ja-JP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色んな人</a:t>
            </a:r>
            <a:r>
              <a:rPr kumimoji="1" lang="ja-JP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kumimoji="1"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子</a:t>
            </a:r>
            <a:r>
              <a:rPr kumimoji="1" lang="ja-JP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ども</a:t>
            </a:r>
            <a:r>
              <a:rPr kumimoji="1" lang="ja-JP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のことを</a:t>
            </a:r>
            <a:r>
              <a:rPr kumimoji="1" lang="ja-JP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知って</a:t>
            </a:r>
            <a:endParaRPr kumimoji="1"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kumimoji="1" lang="ja-JP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もらう</a:t>
            </a:r>
            <a:r>
              <a:rPr kumimoji="1" lang="ja-JP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ことが</a:t>
            </a:r>
            <a:r>
              <a:rPr kumimoji="1" lang="ja-JP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大切</a:t>
            </a:r>
            <a:r>
              <a:rPr kumimoji="1"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です。</a:t>
            </a:r>
            <a:endParaRPr lang="ja-JP" altLang="ja-JP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456" y="5489911"/>
            <a:ext cx="4643733" cy="3989742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957596" y="6116338"/>
            <a:ext cx="411897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kumimoji="1" lang="ja-JP" altLang="en-US" sz="4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ご家族</a:t>
            </a:r>
            <a:endParaRPr kumimoji="1" lang="en-US" altLang="ja-JP" sz="48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画面越しにお子さんのお顔</a:t>
            </a:r>
            <a:endParaRPr kumimoji="1" lang="en-US" altLang="ja-JP" sz="2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も見えました♪</a:t>
            </a:r>
            <a:endParaRPr kumimoji="1"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5290">
            <a:off x="762907" y="6322002"/>
            <a:ext cx="3533958" cy="3166538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955422" y="7101826"/>
            <a:ext cx="297507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厚木保健福祉</a:t>
            </a:r>
            <a:r>
              <a:rPr kumimoji="1" lang="ja-JP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</a:t>
            </a:r>
            <a:r>
              <a:rPr kumimoji="1" lang="ja-JP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大和</a:t>
            </a:r>
            <a:r>
              <a:rPr kumimoji="1" lang="ja-JP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センター</a:t>
            </a:r>
            <a:r>
              <a:rPr kumimoji="1"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保健師</a:t>
            </a:r>
            <a:endParaRPr kumimoji="1" lang="en-US" altLang="ja-JP" sz="2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お子さんの病気のことはもちろん、　　　　ご家族についても、力になりたいと思っています！お気軽に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ご連絡ください。</a:t>
            </a:r>
            <a:endParaRPr lang="ja-JP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雲 40"/>
          <p:cNvSpPr/>
          <p:nvPr/>
        </p:nvSpPr>
        <p:spPr>
          <a:xfrm rot="21000947">
            <a:off x="404455" y="5871101"/>
            <a:ext cx="2292763" cy="1140582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pc="160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b="1" spc="160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R4</a:t>
            </a:r>
            <a:r>
              <a:rPr kumimoji="1" lang="ja-JP" altLang="en-US" b="1" spc="160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endParaRPr kumimoji="1" lang="en-US" altLang="ja-JP" b="1" spc="160" dirty="0" smtClean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800" b="1" spc="160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400" b="1" spc="160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参加者</a:t>
            </a:r>
            <a:endParaRPr kumimoji="1" lang="ja-JP" altLang="en-US" sz="2400" b="1" spc="160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1734">
            <a:off x="7899810" y="6026237"/>
            <a:ext cx="3471503" cy="3267451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8217662" y="6553438"/>
            <a:ext cx="30165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endParaRPr kumimoji="1" lang="en-US" altLang="ja-JP" sz="1400" dirty="0" smtClean="0">
              <a:solidFill>
                <a:srgbClr val="000000"/>
              </a:solidFill>
              <a:latin typeface="游明朝" panose="02020400000000000000" pitchFamily="18" charset="-128"/>
              <a:ea typeface="BIZ UDPゴシック" panose="020B0400000000000000" pitchFamily="50" charset="-128"/>
            </a:endParaRPr>
          </a:p>
          <a:p>
            <a:pPr algn="ctr">
              <a:spcAft>
                <a:spcPts val="0"/>
              </a:spcAft>
            </a:pPr>
            <a:r>
              <a:rPr kumimoji="1" lang="ja-JP" altLang="ja-JP" sz="1400" dirty="0" smtClean="0">
                <a:solidFill>
                  <a:srgbClr val="000000"/>
                </a:solidFill>
                <a:latin typeface="游明朝" panose="02020400000000000000" pitchFamily="18" charset="-128"/>
                <a:ea typeface="BIZ UDPゴシック" panose="020B0400000000000000" pitchFamily="50" charset="-128"/>
              </a:rPr>
              <a:t>大和市</a:t>
            </a:r>
            <a:r>
              <a:rPr kumimoji="1" lang="ja-JP" altLang="ja-JP" sz="1400" dirty="0">
                <a:solidFill>
                  <a:srgbClr val="000000"/>
                </a:solidFill>
                <a:latin typeface="游明朝" panose="02020400000000000000" pitchFamily="18" charset="-128"/>
                <a:ea typeface="BIZ UDPゴシック" panose="020B0400000000000000" pitchFamily="50" charset="-128"/>
              </a:rPr>
              <a:t>＆綾瀬市</a:t>
            </a:r>
            <a:r>
              <a:rPr kumimoji="1" lang="ja-JP" altLang="ja-JP" sz="2000" dirty="0">
                <a:solidFill>
                  <a:srgbClr val="000000"/>
                </a:solidFill>
                <a:latin typeface="游明朝" panose="02020400000000000000" pitchFamily="18" charset="-128"/>
                <a:ea typeface="BIZ UDPゴシック" panose="020B0400000000000000" pitchFamily="50" charset="-128"/>
              </a:rPr>
              <a:t>　</a:t>
            </a:r>
            <a:endParaRPr lang="ja-JP" altLang="ja-JP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kumimoji="1" lang="ja-JP" altLang="ja-JP" sz="2000" b="1" dirty="0">
                <a:solidFill>
                  <a:srgbClr val="000000"/>
                </a:solidFill>
                <a:latin typeface="游明朝" panose="02020400000000000000" pitchFamily="18" charset="-128"/>
                <a:ea typeface="BIZ UDPゴシック" panose="020B0400000000000000" pitchFamily="50" charset="-128"/>
              </a:rPr>
              <a:t>医療的ケア児等</a:t>
            </a:r>
            <a:endParaRPr lang="ja-JP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kumimoji="1" lang="ja-JP" altLang="ja-JP" sz="2000" b="1" dirty="0" smtClean="0">
                <a:solidFill>
                  <a:srgbClr val="000000"/>
                </a:solidFill>
                <a:latin typeface="游明朝" panose="02020400000000000000" pitchFamily="18" charset="-128"/>
                <a:ea typeface="BIZ UDPゴシック" panose="020B0400000000000000" pitchFamily="50" charset="-128"/>
              </a:rPr>
              <a:t>コーディネーター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kumimoji="1" lang="ja-JP" altLang="en-US" sz="14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ja-JP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過ごしやすい</a:t>
            </a:r>
            <a:r>
              <a:rPr kumimoji="1" lang="ja-JP" altLang="ja-JP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地域になるために</a:t>
            </a:r>
            <a:r>
              <a:rPr kumimoji="1" lang="ja-JP" altLang="ja-JP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、</a:t>
            </a:r>
            <a:endParaRPr kumimoji="1" lang="en-US" altLang="ja-JP" sz="1400" dirty="0" smtClean="0">
              <a:solidFill>
                <a:srgbClr val="000000"/>
              </a:solidFill>
              <a:latin typeface="ＭＳ Ｐゴシック" panose="020B0600070205080204" pitchFamily="50" charset="-128"/>
              <a:ea typeface="BIZ UDPゴシック" panose="020B0400000000000000" pitchFamily="50" charset="-128"/>
            </a:endParaRPr>
          </a:p>
          <a:p>
            <a:pPr>
              <a:spcAft>
                <a:spcPts val="0"/>
              </a:spcAft>
            </a:pPr>
            <a:r>
              <a:rPr kumimoji="1" lang="ja-JP" altLang="en-US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ja-JP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関係</a:t>
            </a:r>
            <a:r>
              <a:rPr kumimoji="1" lang="ja-JP" altLang="ja-JP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機関と連携し、一緒</a:t>
            </a:r>
            <a:r>
              <a:rPr kumimoji="1" lang="ja-JP" altLang="ja-JP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に</a:t>
            </a:r>
            <a:endParaRPr kumimoji="1" lang="en-US" altLang="ja-JP" sz="1400" dirty="0" smtClean="0">
              <a:solidFill>
                <a:srgbClr val="000000"/>
              </a:solidFill>
              <a:latin typeface="ＭＳ Ｐゴシック" panose="020B0600070205080204" pitchFamily="50" charset="-128"/>
              <a:ea typeface="BIZ UDPゴシック" panose="020B0400000000000000" pitchFamily="50" charset="-128"/>
            </a:endParaRPr>
          </a:p>
          <a:p>
            <a:pPr>
              <a:spcAft>
                <a:spcPts val="0"/>
              </a:spcAft>
            </a:pPr>
            <a:r>
              <a:rPr kumimoji="1" lang="ja-JP" altLang="en-US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ja-JP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考えていきます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！</a:t>
            </a:r>
            <a:endParaRPr lang="ja-JP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 </a:t>
            </a:r>
            <a:endParaRPr lang="ja-JP" altLang="ja-JP" sz="1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4" name="円形吹き出し 23"/>
          <p:cNvSpPr/>
          <p:nvPr/>
        </p:nvSpPr>
        <p:spPr>
          <a:xfrm>
            <a:off x="8804453" y="11573643"/>
            <a:ext cx="3285948" cy="2301702"/>
          </a:xfrm>
          <a:prstGeom prst="wedgeEllipseCallout">
            <a:avLst>
              <a:gd name="adj1" fmla="val -59262"/>
              <a:gd name="adj2" fmla="val 39598"/>
            </a:avLst>
          </a:prstGeom>
          <a:solidFill>
            <a:srgbClr val="FFFFCC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はホームページをご覧ください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477" y="7905271"/>
            <a:ext cx="1953477" cy="1025141"/>
          </a:xfrm>
          <a:prstGeom prst="rect">
            <a:avLst/>
          </a:prstGeom>
        </p:spPr>
      </p:pic>
      <p:sp>
        <p:nvSpPr>
          <p:cNvPr id="22" name="フローチャート: 端子 21"/>
          <p:cNvSpPr/>
          <p:nvPr/>
        </p:nvSpPr>
        <p:spPr>
          <a:xfrm>
            <a:off x="862251" y="11842081"/>
            <a:ext cx="905403" cy="3627316"/>
          </a:xfrm>
          <a:prstGeom prst="flowChartTerminator">
            <a:avLst/>
          </a:prstGeom>
          <a:solidFill>
            <a:srgbClr val="FFFFCC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年度の予定</a:t>
            </a:r>
            <a:endParaRPr kumimoji="1" lang="ja-JP" altLang="en-US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8034275" y="14406579"/>
            <a:ext cx="2313491" cy="120800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274689" y="14406592"/>
            <a:ext cx="1935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申込み先</a:t>
            </a:r>
            <a:r>
              <a: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058" y="12560115"/>
            <a:ext cx="945040" cy="94504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670" y="14718606"/>
            <a:ext cx="884742" cy="88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2275</TotalTime>
  <Words>547</Words>
  <Application>Microsoft Office PowerPoint</Application>
  <PresentationFormat>ユーザー設定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ＭＳ Ｐゴシック</vt:lpstr>
      <vt:lpstr>游ゴシック</vt:lpstr>
      <vt:lpstr>游ゴシック Light</vt:lpstr>
      <vt:lpstr>游明朝</vt:lpstr>
      <vt:lpstr>Arial</vt:lpstr>
      <vt:lpstr>Arial Narrow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100</cp:revision>
  <cp:lastPrinted>2023-05-12T04:34:36Z</cp:lastPrinted>
  <dcterms:created xsi:type="dcterms:W3CDTF">2023-01-19T23:48:18Z</dcterms:created>
  <dcterms:modified xsi:type="dcterms:W3CDTF">2023-05-12T05:53:41Z</dcterms:modified>
</cp:coreProperties>
</file>