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5143500" type="screen16x9"/>
  <p:notesSz cx="7099300" cy="102346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0" y="6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861441"/>
            <a:ext cx="5679440" cy="4605576"/>
          </a:xfrm>
          <a:prstGeom prst="rect">
            <a:avLst/>
          </a:prstGeom>
          <a:noFill/>
          <a:ln>
            <a:noFill/>
          </a:ln>
        </p:spPr>
        <p:txBody>
          <a:bodyPr spcFirstLastPara="1" wrap="square" lIns="99032" tIns="99032" rIns="99032" bIns="9903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7b24ffd258_0_21: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7b24ffd258_0_21: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a0836faa80_0_23: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a0836faa80_0_23: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1a0836faa80_0_47: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1a0836faa80_0_47: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1a0836faa80_0_56: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1a0836faa80_0_56: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1a0836faa80_0_68: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1a0836faa80_0_68: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17b24ffd258_0_26: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17b24ffd258_0_26: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17b24ffd258_0_80: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17b24ffd258_0_80: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19cea7db270_0_70: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19cea7db270_0_70: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7b24ffd258_0_71: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7b24ffd258_0_71: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1a73005c107_0_146: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1a73005c107_0_146: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19cea7db270_0_6: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19cea7db270_0_6: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1a73005c107_0_175: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9" name="Google Shape;269;g1a73005c107_0_175: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1c33462f4fb_0_2: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1c33462f4fb_0_2: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17b24ffd258_0_66: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17b24ffd258_0_66: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1a73005c107_0_120: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1a73005c107_0_120: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19cea7db270_0_60: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9" name="Google Shape;319;g19cea7db270_0_60: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g17b24ffd258_0_36: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8" name="Google Shape;328;g17b24ffd258_0_36: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17b24ffd258_0_46: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17b24ffd258_0_46: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1a0836faa80_0_90: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1a0836faa80_0_90: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1a73005c107_0_49: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6" name="Google Shape;356;g1a73005c107_0_49: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1a73005c107_0_74: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 name="Google Shape;369;g1a73005c107_0_74: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c33462f4fb_0_20: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c33462f4fb_0_20: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g1a73005c107_0_115: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5" name="Google Shape;385;g1a73005c107_0_115: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g1a73005c107_0_95: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4" name="Google Shape;394;g1a73005c107_0_95: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g1a73005c107_0_100: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3" name="Google Shape;403;g1a73005c107_0_100: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g17b24ffd258_0_61: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9" name="Google Shape;419;g17b24ffd258_0_61: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Google Shape;427;g1a73005c107_0_125: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8" name="Google Shape;428;g1a73005c107_0_125: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a0836faa80_0_4: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a0836faa80_0_4: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17b24ffd258_0_6: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17b24ffd258_0_6: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7b24ffd258_0_11: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17b24ffd258_0_11: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b38b36da43_0_94:notes"/>
          <p:cNvSpPr>
            <a:spLocks noGrp="1" noRot="1" noChangeAspect="1"/>
          </p:cNvSpPr>
          <p:nvPr>
            <p:ph type="sldImg" idx="2"/>
          </p:nvPr>
        </p:nvSpPr>
        <p:spPr>
          <a:xfrm>
            <a:off x="139700" y="768350"/>
            <a:ext cx="6819900"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1b38b36da43_0_94: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1c33462f4fb_0_25:notes"/>
          <p:cNvSpPr>
            <a:spLocks noGrp="1" noRot="1" noChangeAspect="1"/>
          </p:cNvSpPr>
          <p:nvPr>
            <p:ph type="sldImg" idx="2"/>
          </p:nvPr>
        </p:nvSpPr>
        <p:spPr>
          <a:xfrm>
            <a:off x="139700" y="768350"/>
            <a:ext cx="6819900"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1c33462f4fb_0_25: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9cea7db270_0_18:notes"/>
          <p:cNvSpPr>
            <a:spLocks noGrp="1" noRot="1" noChangeAspect="1"/>
          </p:cNvSpPr>
          <p:nvPr>
            <p:ph type="sldImg" idx="2"/>
          </p:nvPr>
        </p:nvSpPr>
        <p:spPr>
          <a:xfrm>
            <a:off x="141288" y="768350"/>
            <a:ext cx="6818312"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9cea7db270_0_18: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ja"/>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www.youtube.com/watch?v=BcvTXcLwtKo"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BcvTXcLwtKo"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www.pref.kanagawa.jp/osirase/0323/climate_change/kids/data/future/page1-1.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hyperlink" Target="https://www.pref.kanagawa.jp/osirase/0323/climate_change/kids/data/living/page1-1.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adaptation-platform.nies.go.jp/map/Kanagawa/index_past.html"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hyperlink" Target="https://www.data.jma.go.jp/obd/stats/etrn/index.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0"/>
            <a:ext cx="9143990" cy="5143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grpSp>
        <p:nvGrpSpPr>
          <p:cNvPr id="146" name="Google Shape;146;p22"/>
          <p:cNvGrpSpPr/>
          <p:nvPr/>
        </p:nvGrpSpPr>
        <p:grpSpPr>
          <a:xfrm>
            <a:off x="-9275" y="-18575"/>
            <a:ext cx="9144000" cy="5162100"/>
            <a:chOff x="-9275" y="-18575"/>
            <a:chExt cx="9144000" cy="5162100"/>
          </a:xfrm>
        </p:grpSpPr>
        <p:sp>
          <p:nvSpPr>
            <p:cNvPr id="147" name="Google Shape;147;p22"/>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2"/>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9" name="Google Shape;149;p22"/>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ワークA</a:t>
            </a:r>
            <a:endParaRPr/>
          </a:p>
        </p:txBody>
      </p:sp>
      <p:sp>
        <p:nvSpPr>
          <p:cNvPr id="150" name="Google Shape;150;p22"/>
          <p:cNvSpPr txBox="1">
            <a:spLocks noGrp="1"/>
          </p:cNvSpPr>
          <p:nvPr>
            <p:ph type="body" idx="1"/>
          </p:nvPr>
        </p:nvSpPr>
        <p:spPr>
          <a:xfrm>
            <a:off x="311700" y="847675"/>
            <a:ext cx="8520600" cy="40452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None/>
            </a:pPr>
            <a:r>
              <a:rPr lang="ja" sz="4300"/>
              <a:t>地球温暖化の影響で</a:t>
            </a:r>
            <a:br>
              <a:rPr lang="ja" sz="4300"/>
            </a:br>
            <a:r>
              <a:rPr lang="ja" sz="4300"/>
              <a:t>どんどん暑くなっている地球。</a:t>
            </a:r>
            <a:endParaRPr sz="4300"/>
          </a:p>
          <a:p>
            <a:pPr marL="0" lvl="0" indent="0" algn="l" rtl="0">
              <a:spcBef>
                <a:spcPts val="1200"/>
              </a:spcBef>
              <a:spcAft>
                <a:spcPts val="1200"/>
              </a:spcAft>
              <a:buNone/>
            </a:pPr>
            <a:r>
              <a:rPr lang="ja" sz="4300" b="1">
                <a:solidFill>
                  <a:srgbClr val="FF9900"/>
                </a:solidFill>
              </a:rPr>
              <a:t>みんなの住む地域でできる対策を</a:t>
            </a:r>
            <a:br>
              <a:rPr lang="ja" sz="4300" b="1">
                <a:solidFill>
                  <a:srgbClr val="FF9900"/>
                </a:solidFill>
              </a:rPr>
            </a:br>
            <a:r>
              <a:rPr lang="ja" sz="4300" b="1">
                <a:solidFill>
                  <a:srgbClr val="FF9900"/>
                </a:solidFill>
                <a:highlight>
                  <a:schemeClr val="accent6"/>
                </a:highlight>
              </a:rPr>
              <a:t>県知事になったつもり</a:t>
            </a:r>
            <a:r>
              <a:rPr lang="ja" sz="4300" b="1">
                <a:solidFill>
                  <a:srgbClr val="FF9900"/>
                </a:solidFill>
              </a:rPr>
              <a:t>で</a:t>
            </a:r>
            <a:br>
              <a:rPr lang="ja" sz="4300" b="1">
                <a:solidFill>
                  <a:srgbClr val="FF9900"/>
                </a:solidFill>
              </a:rPr>
            </a:br>
            <a:r>
              <a:rPr lang="ja" sz="4300" b="1">
                <a:solidFill>
                  <a:srgbClr val="FF9900"/>
                </a:solidFill>
              </a:rPr>
              <a:t>考えよう！</a:t>
            </a:r>
            <a:endParaRPr sz="4300" b="1">
              <a:solidFill>
                <a:srgbClr val="FF99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grpSp>
        <p:nvGrpSpPr>
          <p:cNvPr id="155" name="Google Shape;155;p23"/>
          <p:cNvGrpSpPr/>
          <p:nvPr/>
        </p:nvGrpSpPr>
        <p:grpSpPr>
          <a:xfrm>
            <a:off x="-9275" y="-18575"/>
            <a:ext cx="9144000" cy="5162100"/>
            <a:chOff x="-9275" y="-18575"/>
            <a:chExt cx="9144000" cy="5162100"/>
          </a:xfrm>
        </p:grpSpPr>
        <p:sp>
          <p:nvSpPr>
            <p:cNvPr id="156" name="Google Shape;156;p23"/>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3"/>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 name="Google Shape;158;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ヒント</a:t>
            </a:r>
            <a:endParaRPr/>
          </a:p>
        </p:txBody>
      </p:sp>
      <p:sp>
        <p:nvSpPr>
          <p:cNvPr id="159" name="Google Shape;159;p23"/>
          <p:cNvSpPr txBox="1">
            <a:spLocks noGrp="1"/>
          </p:cNvSpPr>
          <p:nvPr>
            <p:ph type="body" idx="4294967295"/>
          </p:nvPr>
        </p:nvSpPr>
        <p:spPr>
          <a:xfrm>
            <a:off x="311700" y="1152475"/>
            <a:ext cx="8520600" cy="3115500"/>
          </a:xfrm>
          <a:prstGeom prst="rect">
            <a:avLst/>
          </a:prstGeom>
        </p:spPr>
        <p:txBody>
          <a:bodyPr spcFirstLastPara="1" wrap="square" lIns="91425" tIns="91425" rIns="91425" bIns="91425" anchor="t" anchorCtr="0">
            <a:spAutoFit/>
          </a:bodyPr>
          <a:lstStyle/>
          <a:p>
            <a:pPr marL="457200" lvl="0" indent="-444500" algn="l" rtl="0">
              <a:spcBef>
                <a:spcPts val="0"/>
              </a:spcBef>
              <a:spcAft>
                <a:spcPts val="0"/>
              </a:spcAft>
              <a:buSzPts val="3400"/>
              <a:buChar char="●"/>
            </a:pPr>
            <a:r>
              <a:rPr lang="ja" sz="3400"/>
              <a:t>知事は、県内の施設・設備・制度・サービスなどを作ることができるよ！</a:t>
            </a:r>
            <a:endParaRPr sz="3400"/>
          </a:p>
          <a:p>
            <a:pPr marL="457200" lvl="0" indent="-444500" algn="l" rtl="0">
              <a:spcBef>
                <a:spcPts val="0"/>
              </a:spcBef>
              <a:spcAft>
                <a:spcPts val="0"/>
              </a:spcAft>
              <a:buSzPts val="3400"/>
              <a:buChar char="●"/>
            </a:pPr>
            <a:r>
              <a:rPr lang="ja" sz="3400"/>
              <a:t>知事は、広報誌やテレビ、ラジオ、インターネットなどを通して、いろんな情報をみんなに提供できるよ！</a:t>
            </a:r>
            <a:endParaRPr sz="3400" b="1">
              <a:solidFill>
                <a:srgbClr val="FF9900"/>
              </a:solidFill>
            </a:endParaRPr>
          </a:p>
        </p:txBody>
      </p:sp>
      <p:sp>
        <p:nvSpPr>
          <p:cNvPr id="160" name="Google Shape;160;p23"/>
          <p:cNvSpPr txBox="1"/>
          <p:nvPr/>
        </p:nvSpPr>
        <p:spPr>
          <a:xfrm>
            <a:off x="3193800" y="4345050"/>
            <a:ext cx="5663400" cy="4002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ja"/>
              <a:t>※実際は議会などでの承認を得る必要があるよ。</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grpSp>
        <p:nvGrpSpPr>
          <p:cNvPr id="165" name="Google Shape;165;p24"/>
          <p:cNvGrpSpPr/>
          <p:nvPr/>
        </p:nvGrpSpPr>
        <p:grpSpPr>
          <a:xfrm>
            <a:off x="-9275" y="-18575"/>
            <a:ext cx="9144000" cy="5162100"/>
            <a:chOff x="-9275" y="-18575"/>
            <a:chExt cx="9144000" cy="5162100"/>
          </a:xfrm>
        </p:grpSpPr>
        <p:sp>
          <p:nvSpPr>
            <p:cNvPr id="166" name="Google Shape;166;p24"/>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4"/>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8" name="Google Shape;168;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ワークの進め方</a:t>
            </a:r>
            <a:endParaRPr/>
          </a:p>
        </p:txBody>
      </p:sp>
      <p:sp>
        <p:nvSpPr>
          <p:cNvPr id="169" name="Google Shape;169;p24"/>
          <p:cNvSpPr txBox="1">
            <a:spLocks noGrp="1"/>
          </p:cNvSpPr>
          <p:nvPr>
            <p:ph type="body" idx="4294967295"/>
          </p:nvPr>
        </p:nvSpPr>
        <p:spPr>
          <a:xfrm>
            <a:off x="4660725" y="1152475"/>
            <a:ext cx="4483200" cy="28107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None/>
            </a:pPr>
            <a:r>
              <a:rPr lang="ja" sz="2600">
                <a:highlight>
                  <a:srgbClr val="F1C232"/>
                </a:highlight>
              </a:rPr>
              <a:t>1. 個人ワーク（5分）</a:t>
            </a:r>
            <a:r>
              <a:rPr lang="ja" sz="2600"/>
              <a:t/>
            </a:r>
            <a:br>
              <a:rPr lang="ja" sz="2600"/>
            </a:br>
            <a:r>
              <a:rPr lang="ja"/>
              <a:t>「1. 暑さがつらかった場所やシーン」を各自で思い出して書き出そう！</a:t>
            </a:r>
            <a:endParaRPr/>
          </a:p>
          <a:p>
            <a:pPr marL="0" lvl="0" indent="0" algn="l" rtl="0">
              <a:spcBef>
                <a:spcPts val="1200"/>
              </a:spcBef>
              <a:spcAft>
                <a:spcPts val="1200"/>
              </a:spcAft>
              <a:buClr>
                <a:schemeClr val="dk1"/>
              </a:buClr>
              <a:buSzPts val="1100"/>
              <a:buFont typeface="Arial"/>
              <a:buNone/>
            </a:pPr>
            <a:r>
              <a:rPr lang="ja" sz="2600">
                <a:highlight>
                  <a:srgbClr val="F1C232"/>
                </a:highlight>
              </a:rPr>
              <a:t>2. グループワーク（10分）</a:t>
            </a:r>
            <a:r>
              <a:rPr lang="ja" sz="2600"/>
              <a:t/>
            </a:r>
            <a:br>
              <a:rPr lang="ja" sz="2600"/>
            </a:br>
            <a:r>
              <a:rPr lang="ja"/>
              <a:t>1. の個人ワークの内容を共有し「県知事」になったつもりで対策のアイデアを出し合おう！</a:t>
            </a:r>
            <a:endParaRPr/>
          </a:p>
        </p:txBody>
      </p:sp>
      <p:pic>
        <p:nvPicPr>
          <p:cNvPr id="170" name="Google Shape;170;p24"/>
          <p:cNvPicPr preferRelativeResize="0"/>
          <p:nvPr/>
        </p:nvPicPr>
        <p:blipFill>
          <a:blip r:embed="rId3">
            <a:alphaModFix/>
          </a:blip>
          <a:stretch>
            <a:fillRect/>
          </a:stretch>
        </p:blipFill>
        <p:spPr>
          <a:xfrm>
            <a:off x="139250" y="1236025"/>
            <a:ext cx="4483198" cy="2532000"/>
          </a:xfrm>
          <a:prstGeom prst="rect">
            <a:avLst/>
          </a:prstGeom>
          <a:noFill/>
          <a:ln>
            <a:noFill/>
          </a:ln>
        </p:spPr>
      </p:pic>
      <p:sp>
        <p:nvSpPr>
          <p:cNvPr id="171" name="Google Shape;171;p24"/>
          <p:cNvSpPr txBox="1"/>
          <p:nvPr/>
        </p:nvSpPr>
        <p:spPr>
          <a:xfrm>
            <a:off x="3017400" y="4363600"/>
            <a:ext cx="5960400" cy="4002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ja"/>
              <a:t>※「自治体」とは、都道府県や市区町村などのことだよ。</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5"/>
          <p:cNvSpPr/>
          <p:nvPr/>
        </p:nvSpPr>
        <p:spPr>
          <a:xfrm>
            <a:off x="9400" y="0"/>
            <a:ext cx="9144000" cy="5143500"/>
          </a:xfrm>
          <a:prstGeom prst="rect">
            <a:avLst/>
          </a:pr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5"/>
          <p:cNvSpPr/>
          <p:nvPr/>
        </p:nvSpPr>
        <p:spPr>
          <a:xfrm>
            <a:off x="5097075" y="65000"/>
            <a:ext cx="39552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a:t>　　年　　組　名前：</a:t>
            </a:r>
            <a:endParaRPr/>
          </a:p>
        </p:txBody>
      </p:sp>
      <p:sp>
        <p:nvSpPr>
          <p:cNvPr id="178" name="Google Shape;178;p25"/>
          <p:cNvSpPr/>
          <p:nvPr/>
        </p:nvSpPr>
        <p:spPr>
          <a:xfrm>
            <a:off x="90400" y="734000"/>
            <a:ext cx="8982000" cy="16893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5"/>
          <p:cNvSpPr/>
          <p:nvPr/>
        </p:nvSpPr>
        <p:spPr>
          <a:xfrm>
            <a:off x="90400" y="3214700"/>
            <a:ext cx="8953500" cy="18177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5"/>
          <p:cNvSpPr txBox="1"/>
          <p:nvPr/>
        </p:nvSpPr>
        <p:spPr>
          <a:xfrm>
            <a:off x="9275" y="-18575"/>
            <a:ext cx="4308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ワークシートA「自治体レベルで対策を考えよう」</a:t>
            </a:r>
            <a:endParaRPr/>
          </a:p>
        </p:txBody>
      </p:sp>
      <p:sp>
        <p:nvSpPr>
          <p:cNvPr id="181" name="Google Shape;181;p25"/>
          <p:cNvSpPr/>
          <p:nvPr/>
        </p:nvSpPr>
        <p:spPr>
          <a:xfrm>
            <a:off x="90400" y="2484350"/>
            <a:ext cx="2646900" cy="6693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5"/>
          <p:cNvSpPr txBox="1"/>
          <p:nvPr/>
        </p:nvSpPr>
        <p:spPr>
          <a:xfrm>
            <a:off x="2737300" y="2661038"/>
            <a:ext cx="4308000" cy="4926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None/>
            </a:pPr>
            <a:r>
              <a:rPr lang="ja" sz="2000" b="1"/>
              <a:t>になったつもりで考える！</a:t>
            </a:r>
            <a:endParaRPr sz="2000" b="1"/>
          </a:p>
        </p:txBody>
      </p:sp>
      <p:sp>
        <p:nvSpPr>
          <p:cNvPr id="183" name="Google Shape;183;p25"/>
          <p:cNvSpPr/>
          <p:nvPr/>
        </p:nvSpPr>
        <p:spPr>
          <a:xfrm>
            <a:off x="258425" y="744971"/>
            <a:ext cx="3456900" cy="4665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b="1"/>
              <a:t>1.  暑さがつらかった場所やシーン</a:t>
            </a:r>
            <a:endParaRPr b="1"/>
          </a:p>
        </p:txBody>
      </p:sp>
      <p:sp>
        <p:nvSpPr>
          <p:cNvPr id="184" name="Google Shape;184;p25"/>
          <p:cNvSpPr/>
          <p:nvPr/>
        </p:nvSpPr>
        <p:spPr>
          <a:xfrm>
            <a:off x="258425" y="3262946"/>
            <a:ext cx="3126600" cy="4665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b="1"/>
              <a:t>2. どんな対策が必要？</a:t>
            </a:r>
            <a:endParaRPr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6"/>
          <p:cNvSpPr/>
          <p:nvPr/>
        </p:nvSpPr>
        <p:spPr>
          <a:xfrm>
            <a:off x="9400" y="0"/>
            <a:ext cx="9144000" cy="5143500"/>
          </a:xfrm>
          <a:prstGeom prst="rect">
            <a:avLst/>
          </a:pr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6"/>
          <p:cNvSpPr/>
          <p:nvPr/>
        </p:nvSpPr>
        <p:spPr>
          <a:xfrm>
            <a:off x="5097075" y="65000"/>
            <a:ext cx="39552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a:t>　　年　　組　名前：</a:t>
            </a:r>
            <a:endParaRPr/>
          </a:p>
        </p:txBody>
      </p:sp>
      <p:sp>
        <p:nvSpPr>
          <p:cNvPr id="191" name="Google Shape;191;p26"/>
          <p:cNvSpPr/>
          <p:nvPr/>
        </p:nvSpPr>
        <p:spPr>
          <a:xfrm>
            <a:off x="90400" y="734000"/>
            <a:ext cx="8982000" cy="16893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6"/>
          <p:cNvSpPr/>
          <p:nvPr/>
        </p:nvSpPr>
        <p:spPr>
          <a:xfrm>
            <a:off x="90400" y="3214700"/>
            <a:ext cx="8953500" cy="18177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6"/>
          <p:cNvSpPr txBox="1"/>
          <p:nvPr/>
        </p:nvSpPr>
        <p:spPr>
          <a:xfrm>
            <a:off x="9275" y="-18575"/>
            <a:ext cx="4308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ワークシートA「自治体レベルで対策を考えよう」</a:t>
            </a:r>
            <a:endParaRPr/>
          </a:p>
        </p:txBody>
      </p:sp>
      <p:sp>
        <p:nvSpPr>
          <p:cNvPr id="194" name="Google Shape;194;p26"/>
          <p:cNvSpPr/>
          <p:nvPr/>
        </p:nvSpPr>
        <p:spPr>
          <a:xfrm>
            <a:off x="90400" y="2484350"/>
            <a:ext cx="2646900" cy="6693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sz="2400">
                <a:solidFill>
                  <a:schemeClr val="dk1"/>
                </a:solidFill>
              </a:rPr>
              <a:t>県知事</a:t>
            </a:r>
            <a:endParaRPr/>
          </a:p>
        </p:txBody>
      </p:sp>
      <p:sp>
        <p:nvSpPr>
          <p:cNvPr id="195" name="Google Shape;195;p26"/>
          <p:cNvSpPr txBox="1"/>
          <p:nvPr/>
        </p:nvSpPr>
        <p:spPr>
          <a:xfrm>
            <a:off x="2737300" y="2661038"/>
            <a:ext cx="4308000" cy="4926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None/>
            </a:pPr>
            <a:r>
              <a:rPr lang="ja" sz="2000" b="1"/>
              <a:t>になったつもりで考える！</a:t>
            </a:r>
            <a:endParaRPr sz="2000" b="1"/>
          </a:p>
        </p:txBody>
      </p:sp>
      <p:sp>
        <p:nvSpPr>
          <p:cNvPr id="196" name="Google Shape;196;p26"/>
          <p:cNvSpPr/>
          <p:nvPr/>
        </p:nvSpPr>
        <p:spPr>
          <a:xfrm>
            <a:off x="258425" y="744971"/>
            <a:ext cx="3456900" cy="4665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b="1"/>
              <a:t>1.  暑さがつらかった場所やシーン</a:t>
            </a:r>
            <a:endParaRPr b="1"/>
          </a:p>
        </p:txBody>
      </p:sp>
      <p:sp>
        <p:nvSpPr>
          <p:cNvPr id="197" name="Google Shape;197;p26"/>
          <p:cNvSpPr/>
          <p:nvPr/>
        </p:nvSpPr>
        <p:spPr>
          <a:xfrm>
            <a:off x="258425" y="3262946"/>
            <a:ext cx="3126600" cy="4665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b="1"/>
              <a:t>2. どんな対策が必要？</a:t>
            </a:r>
            <a:endParaRPr b="1"/>
          </a:p>
        </p:txBody>
      </p:sp>
      <p:sp>
        <p:nvSpPr>
          <p:cNvPr id="198" name="Google Shape;198;p26"/>
          <p:cNvSpPr txBox="1"/>
          <p:nvPr/>
        </p:nvSpPr>
        <p:spPr>
          <a:xfrm>
            <a:off x="98650" y="1135275"/>
            <a:ext cx="89535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1500">
                <a:solidFill>
                  <a:schemeClr val="dk1"/>
                </a:solidFill>
              </a:rPr>
              <a:t>・真夏に部活の練習でランニングしたら暑すぎてヤバかった。</a:t>
            </a:r>
            <a:endParaRPr sz="1500">
              <a:solidFill>
                <a:schemeClr val="dk1"/>
              </a:solidFill>
            </a:endParaRPr>
          </a:p>
          <a:p>
            <a:pPr marL="0" lvl="0" indent="0" algn="l" rtl="0">
              <a:spcBef>
                <a:spcPts val="0"/>
              </a:spcBef>
              <a:spcAft>
                <a:spcPts val="0"/>
              </a:spcAft>
              <a:buNone/>
            </a:pPr>
            <a:r>
              <a:rPr lang="ja" sz="1500">
                <a:solidFill>
                  <a:schemeClr val="dk1"/>
                </a:solidFill>
              </a:rPr>
              <a:t>・真夏に家族で買い物に行き、エンジンを切って駐車場に停めていた車に戻ったら、車内が信じられないほど暑かった。</a:t>
            </a:r>
            <a:endParaRPr sz="1500">
              <a:solidFill>
                <a:schemeClr val="dk1"/>
              </a:solidFill>
            </a:endParaRPr>
          </a:p>
          <a:p>
            <a:pPr marL="0" lvl="0" indent="0" algn="l" rtl="0">
              <a:spcBef>
                <a:spcPts val="0"/>
              </a:spcBef>
              <a:spcAft>
                <a:spcPts val="0"/>
              </a:spcAft>
              <a:buNone/>
            </a:pPr>
            <a:r>
              <a:rPr lang="ja" sz="1500">
                <a:solidFill>
                  <a:schemeClr val="dk1"/>
                </a:solidFill>
              </a:rPr>
              <a:t>・友達と◯◯駅からXX公園まで行ったとき、日陰はないしコンビニも自動販売機もなくて困った。</a:t>
            </a:r>
            <a:endParaRPr sz="1500"/>
          </a:p>
        </p:txBody>
      </p:sp>
      <p:sp>
        <p:nvSpPr>
          <p:cNvPr id="199" name="Google Shape;199;p26"/>
          <p:cNvSpPr txBox="1"/>
          <p:nvPr/>
        </p:nvSpPr>
        <p:spPr>
          <a:xfrm>
            <a:off x="98650" y="3660400"/>
            <a:ext cx="8982000" cy="877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1500">
                <a:solidFill>
                  <a:schemeClr val="dk1"/>
                </a:solidFill>
              </a:rPr>
              <a:t>・真夏に外でランニングをしたり、クーラーの効いていない車の中にいたりすると、熱中症になる危険があることをテレビCMなどで県民に知らせる。</a:t>
            </a:r>
            <a:endParaRPr sz="1500">
              <a:solidFill>
                <a:schemeClr val="dk1"/>
              </a:solidFill>
            </a:endParaRPr>
          </a:p>
          <a:p>
            <a:pPr marL="0" lvl="0" indent="0" algn="l" rtl="0">
              <a:spcBef>
                <a:spcPts val="0"/>
              </a:spcBef>
              <a:spcAft>
                <a:spcPts val="0"/>
              </a:spcAft>
              <a:buNone/>
            </a:pPr>
            <a:r>
              <a:rPr lang="ja" sz="1500">
                <a:solidFill>
                  <a:schemeClr val="dk1"/>
                </a:solidFill>
              </a:rPr>
              <a:t>・日陰になっていて、飲み物も買えるような休める場所を県内にたくさん作る。</a:t>
            </a:r>
            <a:endParaRPr sz="1500">
              <a:solidFill>
                <a:schemeClr val="dk1"/>
              </a:solidFill>
            </a:endParaRPr>
          </a:p>
        </p:txBody>
      </p:sp>
      <p:sp>
        <p:nvSpPr>
          <p:cNvPr id="200" name="Google Shape;200;p26"/>
          <p:cNvSpPr txBox="1"/>
          <p:nvPr/>
        </p:nvSpPr>
        <p:spPr>
          <a:xfrm>
            <a:off x="83100" y="168225"/>
            <a:ext cx="22281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ja" sz="3000" b="1">
                <a:solidFill>
                  <a:srgbClr val="FF0000"/>
                </a:solidFill>
              </a:rPr>
              <a:t>記入例</a:t>
            </a:r>
            <a:endParaRPr sz="3000" b="1">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grpSp>
        <p:nvGrpSpPr>
          <p:cNvPr id="205" name="Google Shape;205;p27"/>
          <p:cNvGrpSpPr/>
          <p:nvPr/>
        </p:nvGrpSpPr>
        <p:grpSpPr>
          <a:xfrm>
            <a:off x="-9275" y="-18575"/>
            <a:ext cx="9144000" cy="5162100"/>
            <a:chOff x="-9275" y="-18575"/>
            <a:chExt cx="9144000" cy="5162100"/>
          </a:xfrm>
        </p:grpSpPr>
        <p:sp>
          <p:nvSpPr>
            <p:cNvPr id="206" name="Google Shape;206;p27"/>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7"/>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8" name="Google Shape;208;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発表</a:t>
            </a:r>
            <a:endParaRPr/>
          </a:p>
        </p:txBody>
      </p:sp>
      <p:sp>
        <p:nvSpPr>
          <p:cNvPr id="209" name="Google Shape;209;p27"/>
          <p:cNvSpPr txBox="1">
            <a:spLocks noGrp="1"/>
          </p:cNvSpPr>
          <p:nvPr>
            <p:ph type="body" idx="1"/>
          </p:nvPr>
        </p:nvSpPr>
        <p:spPr>
          <a:xfrm>
            <a:off x="311700" y="1152475"/>
            <a:ext cx="8520600" cy="29307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None/>
            </a:pPr>
            <a:r>
              <a:rPr lang="ja" sz="4800"/>
              <a:t>グループで考えた</a:t>
            </a:r>
            <a:endParaRPr sz="4800"/>
          </a:p>
          <a:p>
            <a:pPr marL="0" lvl="0" indent="0" algn="l" rtl="0">
              <a:spcBef>
                <a:spcPts val="1200"/>
              </a:spcBef>
              <a:spcAft>
                <a:spcPts val="0"/>
              </a:spcAft>
              <a:buNone/>
            </a:pPr>
            <a:r>
              <a:rPr lang="ja" sz="4800"/>
              <a:t>イチオシの対策を</a:t>
            </a:r>
            <a:endParaRPr sz="4800"/>
          </a:p>
          <a:p>
            <a:pPr marL="0" lvl="0" indent="0" algn="l" rtl="0">
              <a:spcBef>
                <a:spcPts val="1200"/>
              </a:spcBef>
              <a:spcAft>
                <a:spcPts val="1200"/>
              </a:spcAft>
              <a:buNone/>
            </a:pPr>
            <a:r>
              <a:rPr lang="ja" sz="4800"/>
              <a:t>クラス全体に発表しよう！</a:t>
            </a:r>
            <a:endParaRPr sz="4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grpSp>
        <p:nvGrpSpPr>
          <p:cNvPr id="214" name="Google Shape;214;p28"/>
          <p:cNvGrpSpPr/>
          <p:nvPr/>
        </p:nvGrpSpPr>
        <p:grpSpPr>
          <a:xfrm>
            <a:off x="-9275" y="-18575"/>
            <a:ext cx="9144000" cy="5162100"/>
            <a:chOff x="-9275" y="-18575"/>
            <a:chExt cx="9144000" cy="5162100"/>
          </a:xfrm>
        </p:grpSpPr>
        <p:sp>
          <p:nvSpPr>
            <p:cNvPr id="215" name="Google Shape;215;p28"/>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8"/>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7" name="Google Shape;217;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振り返り</a:t>
            </a:r>
            <a:endParaRPr/>
          </a:p>
        </p:txBody>
      </p:sp>
      <p:sp>
        <p:nvSpPr>
          <p:cNvPr id="218" name="Google Shape;218;p28"/>
          <p:cNvSpPr txBox="1">
            <a:spLocks noGrp="1"/>
          </p:cNvSpPr>
          <p:nvPr>
            <p:ph type="body" idx="1"/>
          </p:nvPr>
        </p:nvSpPr>
        <p:spPr>
          <a:xfrm>
            <a:off x="311700" y="1152475"/>
            <a:ext cx="8520600" cy="29307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ja" sz="4800"/>
              <a:t>初めて知ったこと、</a:t>
            </a:r>
            <a:endParaRPr sz="4800"/>
          </a:p>
          <a:p>
            <a:pPr marL="0" lvl="0" indent="0" algn="l" rtl="0">
              <a:spcBef>
                <a:spcPts val="1200"/>
              </a:spcBef>
              <a:spcAft>
                <a:spcPts val="0"/>
              </a:spcAft>
              <a:buClr>
                <a:schemeClr val="dk1"/>
              </a:buClr>
              <a:buSzPts val="1100"/>
              <a:buFont typeface="Arial"/>
              <a:buNone/>
            </a:pPr>
            <a:r>
              <a:rPr lang="ja" sz="4800"/>
              <a:t>大事だなと思ったことなど</a:t>
            </a:r>
            <a:endParaRPr sz="4800"/>
          </a:p>
          <a:p>
            <a:pPr marL="0" lvl="0" indent="0" algn="l" rtl="0">
              <a:spcBef>
                <a:spcPts val="1200"/>
              </a:spcBef>
              <a:spcAft>
                <a:spcPts val="1200"/>
              </a:spcAft>
              <a:buClr>
                <a:schemeClr val="dk1"/>
              </a:buClr>
              <a:buSzPts val="1100"/>
              <a:buFont typeface="Arial"/>
              <a:buNone/>
            </a:pPr>
            <a:r>
              <a:rPr lang="ja" sz="4800"/>
              <a:t>今日学んだことを書こう！</a:t>
            </a:r>
            <a:endParaRPr sz="4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29"/>
          <p:cNvSpPr/>
          <p:nvPr/>
        </p:nvSpPr>
        <p:spPr>
          <a:xfrm>
            <a:off x="9400" y="0"/>
            <a:ext cx="9144000" cy="5143500"/>
          </a:xfrm>
          <a:prstGeom prst="rect">
            <a:avLst/>
          </a:pr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9"/>
          <p:cNvSpPr/>
          <p:nvPr/>
        </p:nvSpPr>
        <p:spPr>
          <a:xfrm>
            <a:off x="5097075" y="65000"/>
            <a:ext cx="39552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a:t>　　年　　組　名前：</a:t>
            </a:r>
            <a:endParaRPr/>
          </a:p>
        </p:txBody>
      </p:sp>
      <p:sp>
        <p:nvSpPr>
          <p:cNvPr id="225" name="Google Shape;225;p29"/>
          <p:cNvSpPr/>
          <p:nvPr/>
        </p:nvSpPr>
        <p:spPr>
          <a:xfrm>
            <a:off x="51850" y="863200"/>
            <a:ext cx="48981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初めて知ったことや大事だなと思ったことを書こう</a:t>
            </a:r>
            <a:endParaRPr b="1"/>
          </a:p>
        </p:txBody>
      </p:sp>
      <p:sp>
        <p:nvSpPr>
          <p:cNvPr id="226" name="Google Shape;226;p29"/>
          <p:cNvSpPr/>
          <p:nvPr/>
        </p:nvSpPr>
        <p:spPr>
          <a:xfrm>
            <a:off x="51850" y="1448350"/>
            <a:ext cx="9000300" cy="35838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7" name="Google Shape;227;p29"/>
          <p:cNvCxnSpPr/>
          <p:nvPr/>
        </p:nvCxnSpPr>
        <p:spPr>
          <a:xfrm>
            <a:off x="521583" y="1892075"/>
            <a:ext cx="8098800" cy="9300"/>
          </a:xfrm>
          <a:prstGeom prst="straightConnector1">
            <a:avLst/>
          </a:prstGeom>
          <a:noFill/>
          <a:ln w="9525" cap="flat" cmpd="sng">
            <a:solidFill>
              <a:schemeClr val="dk2"/>
            </a:solidFill>
            <a:prstDash val="dot"/>
            <a:round/>
            <a:headEnd type="none" w="med" len="med"/>
            <a:tailEnd type="none" w="med" len="med"/>
          </a:ln>
        </p:spPr>
      </p:cxnSp>
      <p:cxnSp>
        <p:nvCxnSpPr>
          <p:cNvPr id="228" name="Google Shape;228;p29"/>
          <p:cNvCxnSpPr/>
          <p:nvPr/>
        </p:nvCxnSpPr>
        <p:spPr>
          <a:xfrm>
            <a:off x="502661" y="2397300"/>
            <a:ext cx="8098800" cy="9300"/>
          </a:xfrm>
          <a:prstGeom prst="straightConnector1">
            <a:avLst/>
          </a:prstGeom>
          <a:noFill/>
          <a:ln w="9525" cap="flat" cmpd="sng">
            <a:solidFill>
              <a:schemeClr val="dk2"/>
            </a:solidFill>
            <a:prstDash val="dot"/>
            <a:round/>
            <a:headEnd type="none" w="med" len="med"/>
            <a:tailEnd type="none" w="med" len="med"/>
          </a:ln>
        </p:spPr>
      </p:cxnSp>
      <p:cxnSp>
        <p:nvCxnSpPr>
          <p:cNvPr id="229" name="Google Shape;229;p29"/>
          <p:cNvCxnSpPr/>
          <p:nvPr/>
        </p:nvCxnSpPr>
        <p:spPr>
          <a:xfrm>
            <a:off x="531045" y="2902525"/>
            <a:ext cx="8098800" cy="9300"/>
          </a:xfrm>
          <a:prstGeom prst="straightConnector1">
            <a:avLst/>
          </a:prstGeom>
          <a:noFill/>
          <a:ln w="9525" cap="flat" cmpd="sng">
            <a:solidFill>
              <a:schemeClr val="dk2"/>
            </a:solidFill>
            <a:prstDash val="dot"/>
            <a:round/>
            <a:headEnd type="none" w="med" len="med"/>
            <a:tailEnd type="none" w="med" len="med"/>
          </a:ln>
        </p:spPr>
      </p:cxnSp>
      <p:cxnSp>
        <p:nvCxnSpPr>
          <p:cNvPr id="230" name="Google Shape;230;p29"/>
          <p:cNvCxnSpPr/>
          <p:nvPr/>
        </p:nvCxnSpPr>
        <p:spPr>
          <a:xfrm>
            <a:off x="512122" y="3407750"/>
            <a:ext cx="8098800" cy="9300"/>
          </a:xfrm>
          <a:prstGeom prst="straightConnector1">
            <a:avLst/>
          </a:prstGeom>
          <a:noFill/>
          <a:ln w="9525" cap="flat" cmpd="sng">
            <a:solidFill>
              <a:schemeClr val="dk2"/>
            </a:solidFill>
            <a:prstDash val="dot"/>
            <a:round/>
            <a:headEnd type="none" w="med" len="med"/>
            <a:tailEnd type="none" w="med" len="med"/>
          </a:ln>
        </p:spPr>
      </p:cxnSp>
      <p:cxnSp>
        <p:nvCxnSpPr>
          <p:cNvPr id="231" name="Google Shape;231;p29"/>
          <p:cNvCxnSpPr/>
          <p:nvPr/>
        </p:nvCxnSpPr>
        <p:spPr>
          <a:xfrm>
            <a:off x="535776" y="3912975"/>
            <a:ext cx="8098800" cy="9300"/>
          </a:xfrm>
          <a:prstGeom prst="straightConnector1">
            <a:avLst/>
          </a:prstGeom>
          <a:noFill/>
          <a:ln w="9525" cap="flat" cmpd="sng">
            <a:solidFill>
              <a:schemeClr val="dk2"/>
            </a:solidFill>
            <a:prstDash val="dot"/>
            <a:round/>
            <a:headEnd type="none" w="med" len="med"/>
            <a:tailEnd type="none" w="med" len="med"/>
          </a:ln>
        </p:spPr>
      </p:cxnSp>
      <p:cxnSp>
        <p:nvCxnSpPr>
          <p:cNvPr id="232" name="Google Shape;232;p29"/>
          <p:cNvCxnSpPr/>
          <p:nvPr/>
        </p:nvCxnSpPr>
        <p:spPr>
          <a:xfrm>
            <a:off x="516853" y="4418200"/>
            <a:ext cx="8098800" cy="9300"/>
          </a:xfrm>
          <a:prstGeom prst="straightConnector1">
            <a:avLst/>
          </a:prstGeom>
          <a:noFill/>
          <a:ln w="9525" cap="flat" cmpd="sng">
            <a:solidFill>
              <a:schemeClr val="dk2"/>
            </a:solidFill>
            <a:prstDash val="dot"/>
            <a:round/>
            <a:headEnd type="none" w="med" len="med"/>
            <a:tailEnd type="none" w="med" len="med"/>
          </a:ln>
        </p:spPr>
      </p:cxnSp>
      <p:cxnSp>
        <p:nvCxnSpPr>
          <p:cNvPr id="233" name="Google Shape;233;p29"/>
          <p:cNvCxnSpPr/>
          <p:nvPr/>
        </p:nvCxnSpPr>
        <p:spPr>
          <a:xfrm>
            <a:off x="545237" y="4923425"/>
            <a:ext cx="8098800" cy="9300"/>
          </a:xfrm>
          <a:prstGeom prst="straightConnector1">
            <a:avLst/>
          </a:prstGeom>
          <a:noFill/>
          <a:ln w="9525" cap="flat" cmpd="sng">
            <a:solidFill>
              <a:schemeClr val="dk2"/>
            </a:solidFill>
            <a:prstDash val="dot"/>
            <a:round/>
            <a:headEnd type="none" w="med" len="med"/>
            <a:tailEnd type="none" w="med" len="med"/>
          </a:ln>
        </p:spPr>
      </p:cxnSp>
      <p:sp>
        <p:nvSpPr>
          <p:cNvPr id="234" name="Google Shape;234;p29"/>
          <p:cNvSpPr txBox="1"/>
          <p:nvPr/>
        </p:nvSpPr>
        <p:spPr>
          <a:xfrm>
            <a:off x="9275" y="-18575"/>
            <a:ext cx="4308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ワークシート「振り返り」</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grpSp>
        <p:nvGrpSpPr>
          <p:cNvPr id="239" name="Google Shape;239;p30"/>
          <p:cNvGrpSpPr/>
          <p:nvPr/>
        </p:nvGrpSpPr>
        <p:grpSpPr>
          <a:xfrm>
            <a:off x="-9275" y="-18575"/>
            <a:ext cx="9144000" cy="5162100"/>
            <a:chOff x="-9275" y="-18575"/>
            <a:chExt cx="9144000" cy="5162100"/>
          </a:xfrm>
        </p:grpSpPr>
        <p:sp>
          <p:nvSpPr>
            <p:cNvPr id="240" name="Google Shape;240;p30"/>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0"/>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2" name="Google Shape;242;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宿題</a:t>
            </a:r>
            <a:endParaRPr/>
          </a:p>
        </p:txBody>
      </p:sp>
      <p:sp>
        <p:nvSpPr>
          <p:cNvPr id="243" name="Google Shape;243;p30"/>
          <p:cNvSpPr txBox="1">
            <a:spLocks noGrp="1"/>
          </p:cNvSpPr>
          <p:nvPr>
            <p:ph type="body" idx="1"/>
          </p:nvPr>
        </p:nvSpPr>
        <p:spPr>
          <a:xfrm>
            <a:off x="311700" y="1152475"/>
            <a:ext cx="8520600" cy="3472500"/>
          </a:xfrm>
          <a:prstGeom prst="rect">
            <a:avLst/>
          </a:prstGeom>
        </p:spPr>
        <p:txBody>
          <a:bodyPr spcFirstLastPara="1" wrap="square" lIns="91425" tIns="91425" rIns="91425" bIns="91425" anchor="t" anchorCtr="0">
            <a:spAutoFit/>
          </a:bodyPr>
          <a:lstStyle/>
          <a:p>
            <a:pPr marL="0" lvl="0" indent="0" algn="l" rtl="0">
              <a:spcBef>
                <a:spcPts val="0"/>
              </a:spcBef>
              <a:spcAft>
                <a:spcPts val="1200"/>
              </a:spcAft>
              <a:buNone/>
            </a:pPr>
            <a:r>
              <a:rPr lang="ja" sz="4800"/>
              <a:t>大人の人に</a:t>
            </a:r>
            <a:br>
              <a:rPr lang="ja" sz="4800"/>
            </a:br>
            <a:r>
              <a:rPr lang="ja" sz="4800"/>
              <a:t>子どもの頃の夏の暑さ</a:t>
            </a:r>
            <a:br>
              <a:rPr lang="ja" sz="4800"/>
            </a:br>
            <a:r>
              <a:rPr lang="ja" sz="4800"/>
              <a:t>について</a:t>
            </a:r>
            <a:br>
              <a:rPr lang="ja" sz="4800"/>
            </a:br>
            <a:r>
              <a:rPr lang="ja" sz="4800"/>
              <a:t>聞き取りをしてこよう！</a:t>
            </a:r>
            <a:endParaRPr sz="4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31"/>
          <p:cNvSpPr/>
          <p:nvPr/>
        </p:nvSpPr>
        <p:spPr>
          <a:xfrm>
            <a:off x="9400" y="0"/>
            <a:ext cx="9144000" cy="5143500"/>
          </a:xfrm>
          <a:prstGeom prst="rect">
            <a:avLst/>
          </a:pr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31"/>
          <p:cNvSpPr/>
          <p:nvPr/>
        </p:nvSpPr>
        <p:spPr>
          <a:xfrm>
            <a:off x="5097075" y="65000"/>
            <a:ext cx="39552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a:t>　　年　　組　名前：</a:t>
            </a:r>
            <a:endParaRPr/>
          </a:p>
        </p:txBody>
      </p:sp>
      <p:sp>
        <p:nvSpPr>
          <p:cNvPr id="250" name="Google Shape;250;p31"/>
          <p:cNvSpPr/>
          <p:nvPr/>
        </p:nvSpPr>
        <p:spPr>
          <a:xfrm>
            <a:off x="83100" y="9435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話をしてくれた人</a:t>
            </a:r>
            <a:endParaRPr b="1"/>
          </a:p>
        </p:txBody>
      </p:sp>
      <p:sp>
        <p:nvSpPr>
          <p:cNvPr id="251" name="Google Shape;251;p31"/>
          <p:cNvSpPr/>
          <p:nvPr/>
        </p:nvSpPr>
        <p:spPr>
          <a:xfrm>
            <a:off x="2162725" y="943525"/>
            <a:ext cx="1996500" cy="3489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p>
        </p:txBody>
      </p:sp>
      <p:sp>
        <p:nvSpPr>
          <p:cNvPr id="252" name="Google Shape;252;p31"/>
          <p:cNvSpPr txBox="1"/>
          <p:nvPr/>
        </p:nvSpPr>
        <p:spPr>
          <a:xfrm>
            <a:off x="9275" y="-18575"/>
            <a:ext cx="47163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ワークシート　宿題：大人の人に聞き取り！</a:t>
            </a:r>
            <a:endParaRPr/>
          </a:p>
          <a:p>
            <a:pPr marL="0" lvl="0" indent="0" algn="l" rtl="0">
              <a:spcBef>
                <a:spcPts val="0"/>
              </a:spcBef>
              <a:spcAft>
                <a:spcPts val="0"/>
              </a:spcAft>
              <a:buNone/>
            </a:pPr>
            <a:r>
              <a:rPr lang="ja" sz="1600" b="1"/>
              <a:t>「子どもの頃の夏の暑さはどうだった？」</a:t>
            </a:r>
            <a:endParaRPr sz="1600" b="1"/>
          </a:p>
        </p:txBody>
      </p:sp>
      <p:sp>
        <p:nvSpPr>
          <p:cNvPr id="253" name="Google Shape;253;p31"/>
          <p:cNvSpPr/>
          <p:nvPr/>
        </p:nvSpPr>
        <p:spPr>
          <a:xfrm>
            <a:off x="51850" y="2335825"/>
            <a:ext cx="4447200" cy="27726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b="1"/>
              <a:t>夏の暑さはどうだった？今との違いは？</a:t>
            </a:r>
            <a:endParaRPr b="1"/>
          </a:p>
        </p:txBody>
      </p:sp>
      <p:sp>
        <p:nvSpPr>
          <p:cNvPr id="254" name="Google Shape;254;p31"/>
          <p:cNvSpPr/>
          <p:nvPr/>
        </p:nvSpPr>
        <p:spPr>
          <a:xfrm>
            <a:off x="83100" y="14076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何歳のころ？</a:t>
            </a:r>
            <a:endParaRPr b="1"/>
          </a:p>
        </p:txBody>
      </p:sp>
      <p:sp>
        <p:nvSpPr>
          <p:cNvPr id="255" name="Google Shape;255;p31"/>
          <p:cNvSpPr/>
          <p:nvPr/>
        </p:nvSpPr>
        <p:spPr>
          <a:xfrm>
            <a:off x="2162725" y="1407625"/>
            <a:ext cx="1996500" cy="3489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p>
        </p:txBody>
      </p:sp>
      <p:sp>
        <p:nvSpPr>
          <p:cNvPr id="256" name="Google Shape;256;p31"/>
          <p:cNvSpPr/>
          <p:nvPr/>
        </p:nvSpPr>
        <p:spPr>
          <a:xfrm>
            <a:off x="83100" y="18717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西暦何年ぐらい？</a:t>
            </a:r>
            <a:endParaRPr b="1"/>
          </a:p>
        </p:txBody>
      </p:sp>
      <p:sp>
        <p:nvSpPr>
          <p:cNvPr id="257" name="Google Shape;257;p31"/>
          <p:cNvSpPr/>
          <p:nvPr/>
        </p:nvSpPr>
        <p:spPr>
          <a:xfrm>
            <a:off x="2162725" y="1871725"/>
            <a:ext cx="1996500" cy="3489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p>
        </p:txBody>
      </p:sp>
      <p:sp>
        <p:nvSpPr>
          <p:cNvPr id="258" name="Google Shape;258;p31"/>
          <p:cNvSpPr/>
          <p:nvPr/>
        </p:nvSpPr>
        <p:spPr>
          <a:xfrm>
            <a:off x="4636325" y="9435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話をしてくれた人</a:t>
            </a:r>
            <a:endParaRPr b="1"/>
          </a:p>
        </p:txBody>
      </p:sp>
      <p:sp>
        <p:nvSpPr>
          <p:cNvPr id="259" name="Google Shape;259;p31"/>
          <p:cNvSpPr/>
          <p:nvPr/>
        </p:nvSpPr>
        <p:spPr>
          <a:xfrm>
            <a:off x="6715950" y="943525"/>
            <a:ext cx="1996500" cy="3489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p>
        </p:txBody>
      </p:sp>
      <p:sp>
        <p:nvSpPr>
          <p:cNvPr id="260" name="Google Shape;260;p31"/>
          <p:cNvSpPr/>
          <p:nvPr/>
        </p:nvSpPr>
        <p:spPr>
          <a:xfrm>
            <a:off x="4605075" y="2335825"/>
            <a:ext cx="4447200" cy="27726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b="1"/>
              <a:t>夏の暑さはどうだった？</a:t>
            </a:r>
            <a:r>
              <a:rPr lang="ja" b="1">
                <a:solidFill>
                  <a:schemeClr val="dk1"/>
                </a:solidFill>
              </a:rPr>
              <a:t>今との違いは？</a:t>
            </a:r>
            <a:endParaRPr b="1"/>
          </a:p>
        </p:txBody>
      </p:sp>
      <p:sp>
        <p:nvSpPr>
          <p:cNvPr id="261" name="Google Shape;261;p31"/>
          <p:cNvSpPr/>
          <p:nvPr/>
        </p:nvSpPr>
        <p:spPr>
          <a:xfrm>
            <a:off x="4636325" y="14076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何歳のころ？</a:t>
            </a:r>
            <a:endParaRPr b="1"/>
          </a:p>
        </p:txBody>
      </p:sp>
      <p:sp>
        <p:nvSpPr>
          <p:cNvPr id="262" name="Google Shape;262;p31"/>
          <p:cNvSpPr/>
          <p:nvPr/>
        </p:nvSpPr>
        <p:spPr>
          <a:xfrm>
            <a:off x="6715950" y="1407625"/>
            <a:ext cx="1996500" cy="3489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p>
        </p:txBody>
      </p:sp>
      <p:sp>
        <p:nvSpPr>
          <p:cNvPr id="263" name="Google Shape;263;p31"/>
          <p:cNvSpPr/>
          <p:nvPr/>
        </p:nvSpPr>
        <p:spPr>
          <a:xfrm>
            <a:off x="4636325" y="18717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西暦何年ぐらい？</a:t>
            </a:r>
            <a:endParaRPr b="1"/>
          </a:p>
        </p:txBody>
      </p:sp>
      <p:sp>
        <p:nvSpPr>
          <p:cNvPr id="264" name="Google Shape;264;p31"/>
          <p:cNvSpPr/>
          <p:nvPr/>
        </p:nvSpPr>
        <p:spPr>
          <a:xfrm>
            <a:off x="6715950" y="1871725"/>
            <a:ext cx="1996500" cy="3489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p>
        </p:txBody>
      </p:sp>
      <p:sp>
        <p:nvSpPr>
          <p:cNvPr id="265" name="Google Shape;265;p31"/>
          <p:cNvSpPr txBox="1"/>
          <p:nvPr/>
        </p:nvSpPr>
        <p:spPr>
          <a:xfrm>
            <a:off x="139275" y="534650"/>
            <a:ext cx="1411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一人目</a:t>
            </a:r>
            <a:endParaRPr/>
          </a:p>
        </p:txBody>
      </p:sp>
      <p:sp>
        <p:nvSpPr>
          <p:cNvPr id="266" name="Google Shape;266;p31"/>
          <p:cNvSpPr txBox="1"/>
          <p:nvPr/>
        </p:nvSpPr>
        <p:spPr>
          <a:xfrm>
            <a:off x="4636325" y="534650"/>
            <a:ext cx="1411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二人目</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grpSp>
        <p:nvGrpSpPr>
          <p:cNvPr id="59" name="Google Shape;59;p14"/>
          <p:cNvGrpSpPr/>
          <p:nvPr/>
        </p:nvGrpSpPr>
        <p:grpSpPr>
          <a:xfrm>
            <a:off x="-9275" y="-18575"/>
            <a:ext cx="9144000" cy="5162100"/>
            <a:chOff x="-9275" y="-18575"/>
            <a:chExt cx="9144000" cy="5162100"/>
          </a:xfrm>
        </p:grpSpPr>
        <p:sp>
          <p:nvSpPr>
            <p:cNvPr id="60" name="Google Shape;60;p14"/>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4"/>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 name="Google Shape;62;p14"/>
          <p:cNvSpPr txBox="1">
            <a:spLocks noGrp="1"/>
          </p:cNvSpPr>
          <p:nvPr>
            <p:ph type="title"/>
          </p:nvPr>
        </p:nvSpPr>
        <p:spPr>
          <a:xfrm>
            <a:off x="311700" y="2429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クイズ①</a:t>
            </a:r>
            <a:endParaRPr/>
          </a:p>
        </p:txBody>
      </p:sp>
      <p:sp>
        <p:nvSpPr>
          <p:cNvPr id="63" name="Google Shape;63;p14"/>
          <p:cNvSpPr txBox="1">
            <a:spLocks noGrp="1"/>
          </p:cNvSpPr>
          <p:nvPr>
            <p:ph type="body" idx="1"/>
          </p:nvPr>
        </p:nvSpPr>
        <p:spPr>
          <a:xfrm>
            <a:off x="311700" y="884850"/>
            <a:ext cx="8520600" cy="37212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None/>
            </a:pPr>
            <a:r>
              <a:rPr lang="ja" sz="2500">
                <a:highlight>
                  <a:srgbClr val="FFE599"/>
                </a:highlight>
              </a:rPr>
              <a:t>地球は温暖化している</a:t>
            </a:r>
            <a:r>
              <a:rPr lang="ja" sz="2500"/>
              <a:t>と言われています。</a:t>
            </a:r>
            <a:br>
              <a:rPr lang="ja" sz="2500"/>
            </a:br>
            <a:r>
              <a:rPr lang="ja" sz="4000"/>
              <a:t>100年前の神奈川県の年平均気温は今とくらべてどうだった？</a:t>
            </a:r>
            <a:endParaRPr sz="4000"/>
          </a:p>
          <a:p>
            <a:pPr marL="0" lvl="0" indent="0" algn="l" rtl="0">
              <a:spcBef>
                <a:spcPts val="1200"/>
              </a:spcBef>
              <a:spcAft>
                <a:spcPts val="1200"/>
              </a:spcAft>
              <a:buClr>
                <a:schemeClr val="dk1"/>
              </a:buClr>
              <a:buSzPts val="1100"/>
              <a:buFont typeface="Arial"/>
              <a:buNone/>
            </a:pPr>
            <a:r>
              <a:rPr lang="ja" sz="3000" b="1">
                <a:solidFill>
                  <a:srgbClr val="FF9900"/>
                </a:solidFill>
              </a:rPr>
              <a:t>　A. 実は同じだった</a:t>
            </a:r>
            <a:br>
              <a:rPr lang="ja" sz="3000" b="1">
                <a:solidFill>
                  <a:srgbClr val="FF9900"/>
                </a:solidFill>
              </a:rPr>
            </a:br>
            <a:r>
              <a:rPr lang="ja" sz="3000" b="1">
                <a:solidFill>
                  <a:srgbClr val="FF9900"/>
                </a:solidFill>
              </a:rPr>
              <a:t>　B. 約2℃低かった</a:t>
            </a:r>
            <a:br>
              <a:rPr lang="ja" sz="3000" b="1">
                <a:solidFill>
                  <a:srgbClr val="FF9900"/>
                </a:solidFill>
              </a:rPr>
            </a:br>
            <a:r>
              <a:rPr lang="ja" sz="3000" b="1">
                <a:solidFill>
                  <a:srgbClr val="FF9900"/>
                </a:solidFill>
              </a:rPr>
              <a:t>　C. 約5℃低かった </a:t>
            </a:r>
            <a:endParaRPr sz="3000" b="1">
              <a:solidFill>
                <a:srgbClr val="FF99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32"/>
          <p:cNvSpPr/>
          <p:nvPr/>
        </p:nvSpPr>
        <p:spPr>
          <a:xfrm>
            <a:off x="9400" y="0"/>
            <a:ext cx="9144000" cy="5143500"/>
          </a:xfrm>
          <a:prstGeom prst="rect">
            <a:avLst/>
          </a:pr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2"/>
          <p:cNvSpPr/>
          <p:nvPr/>
        </p:nvSpPr>
        <p:spPr>
          <a:xfrm>
            <a:off x="5097075" y="65000"/>
            <a:ext cx="39552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a:t>　　年　　組　名前：</a:t>
            </a:r>
            <a:endParaRPr/>
          </a:p>
        </p:txBody>
      </p:sp>
      <p:sp>
        <p:nvSpPr>
          <p:cNvPr id="273" name="Google Shape;273;p32"/>
          <p:cNvSpPr/>
          <p:nvPr/>
        </p:nvSpPr>
        <p:spPr>
          <a:xfrm>
            <a:off x="83100" y="9435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話をしてくれた人</a:t>
            </a:r>
            <a:endParaRPr b="1"/>
          </a:p>
        </p:txBody>
      </p:sp>
      <p:sp>
        <p:nvSpPr>
          <p:cNvPr id="274" name="Google Shape;274;p32"/>
          <p:cNvSpPr/>
          <p:nvPr/>
        </p:nvSpPr>
        <p:spPr>
          <a:xfrm>
            <a:off x="2162725" y="9435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a:t>お父さん</a:t>
            </a:r>
            <a:endParaRPr/>
          </a:p>
        </p:txBody>
      </p:sp>
      <p:sp>
        <p:nvSpPr>
          <p:cNvPr id="275" name="Google Shape;275;p32"/>
          <p:cNvSpPr txBox="1"/>
          <p:nvPr/>
        </p:nvSpPr>
        <p:spPr>
          <a:xfrm>
            <a:off x="9275" y="-18575"/>
            <a:ext cx="47163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ja">
                <a:solidFill>
                  <a:schemeClr val="dk1"/>
                </a:solidFill>
              </a:rPr>
              <a:t>ワークシート　宿題：大人の人に聞き取り！</a:t>
            </a:r>
            <a:endParaRPr>
              <a:solidFill>
                <a:schemeClr val="dk1"/>
              </a:solidFill>
            </a:endParaRPr>
          </a:p>
          <a:p>
            <a:pPr marL="0" lvl="0" indent="0" algn="l" rtl="0">
              <a:spcBef>
                <a:spcPts val="0"/>
              </a:spcBef>
              <a:spcAft>
                <a:spcPts val="0"/>
              </a:spcAft>
              <a:buNone/>
            </a:pPr>
            <a:r>
              <a:rPr lang="ja" sz="1600" b="1">
                <a:solidFill>
                  <a:schemeClr val="dk1"/>
                </a:solidFill>
              </a:rPr>
              <a:t>「子どもの頃の夏の暑さはどうだった？」</a:t>
            </a:r>
            <a:endParaRPr/>
          </a:p>
        </p:txBody>
      </p:sp>
      <p:sp>
        <p:nvSpPr>
          <p:cNvPr id="276" name="Google Shape;276;p32"/>
          <p:cNvSpPr/>
          <p:nvPr/>
        </p:nvSpPr>
        <p:spPr>
          <a:xfrm>
            <a:off x="51850" y="2335825"/>
            <a:ext cx="4447200" cy="27726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b="1"/>
              <a:t>夏の暑さはどうだった？</a:t>
            </a:r>
            <a:r>
              <a:rPr lang="ja" b="1">
                <a:solidFill>
                  <a:schemeClr val="dk1"/>
                </a:solidFill>
              </a:rPr>
              <a:t>今との違いは？</a:t>
            </a:r>
            <a:endParaRPr b="1"/>
          </a:p>
        </p:txBody>
      </p:sp>
      <p:sp>
        <p:nvSpPr>
          <p:cNvPr id="277" name="Google Shape;277;p32"/>
          <p:cNvSpPr/>
          <p:nvPr/>
        </p:nvSpPr>
        <p:spPr>
          <a:xfrm>
            <a:off x="83100" y="14076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何歳のころ？</a:t>
            </a:r>
            <a:endParaRPr b="1"/>
          </a:p>
        </p:txBody>
      </p:sp>
      <p:sp>
        <p:nvSpPr>
          <p:cNvPr id="278" name="Google Shape;278;p32"/>
          <p:cNvSpPr/>
          <p:nvPr/>
        </p:nvSpPr>
        <p:spPr>
          <a:xfrm>
            <a:off x="2162725" y="14076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a:t>小学生</a:t>
            </a:r>
            <a:endParaRPr/>
          </a:p>
        </p:txBody>
      </p:sp>
      <p:sp>
        <p:nvSpPr>
          <p:cNvPr id="279" name="Google Shape;279;p32"/>
          <p:cNvSpPr/>
          <p:nvPr/>
        </p:nvSpPr>
        <p:spPr>
          <a:xfrm>
            <a:off x="83100" y="18717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西暦何年ぐらい？</a:t>
            </a:r>
            <a:endParaRPr b="1"/>
          </a:p>
        </p:txBody>
      </p:sp>
      <p:sp>
        <p:nvSpPr>
          <p:cNvPr id="280" name="Google Shape;280;p32"/>
          <p:cNvSpPr/>
          <p:nvPr/>
        </p:nvSpPr>
        <p:spPr>
          <a:xfrm>
            <a:off x="2162725" y="18717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a:t>1990年代</a:t>
            </a:r>
            <a:endParaRPr/>
          </a:p>
        </p:txBody>
      </p:sp>
      <p:sp>
        <p:nvSpPr>
          <p:cNvPr id="281" name="Google Shape;281;p32"/>
          <p:cNvSpPr/>
          <p:nvPr/>
        </p:nvSpPr>
        <p:spPr>
          <a:xfrm>
            <a:off x="4636325" y="9435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話をしてくれた人</a:t>
            </a:r>
            <a:endParaRPr b="1"/>
          </a:p>
        </p:txBody>
      </p:sp>
      <p:sp>
        <p:nvSpPr>
          <p:cNvPr id="282" name="Google Shape;282;p32"/>
          <p:cNvSpPr/>
          <p:nvPr/>
        </p:nvSpPr>
        <p:spPr>
          <a:xfrm>
            <a:off x="6715950" y="9435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a:t>パン屋のおばちゃん</a:t>
            </a:r>
            <a:endParaRPr/>
          </a:p>
        </p:txBody>
      </p:sp>
      <p:sp>
        <p:nvSpPr>
          <p:cNvPr id="283" name="Google Shape;283;p32"/>
          <p:cNvSpPr/>
          <p:nvPr/>
        </p:nvSpPr>
        <p:spPr>
          <a:xfrm>
            <a:off x="4605075" y="2335825"/>
            <a:ext cx="4447200" cy="27726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b="1"/>
              <a:t>夏の暑さはどうだった？</a:t>
            </a:r>
            <a:r>
              <a:rPr lang="ja" b="1">
                <a:solidFill>
                  <a:schemeClr val="dk1"/>
                </a:solidFill>
              </a:rPr>
              <a:t>今との違いは？</a:t>
            </a:r>
            <a:endParaRPr b="1"/>
          </a:p>
        </p:txBody>
      </p:sp>
      <p:sp>
        <p:nvSpPr>
          <p:cNvPr id="284" name="Google Shape;284;p32"/>
          <p:cNvSpPr/>
          <p:nvPr/>
        </p:nvSpPr>
        <p:spPr>
          <a:xfrm>
            <a:off x="4636325" y="14076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何歳のころ？</a:t>
            </a:r>
            <a:endParaRPr b="1"/>
          </a:p>
        </p:txBody>
      </p:sp>
      <p:sp>
        <p:nvSpPr>
          <p:cNvPr id="285" name="Google Shape;285;p32"/>
          <p:cNvSpPr/>
          <p:nvPr/>
        </p:nvSpPr>
        <p:spPr>
          <a:xfrm>
            <a:off x="6715950" y="14076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a:t>20歳くらい</a:t>
            </a:r>
            <a:endParaRPr/>
          </a:p>
        </p:txBody>
      </p:sp>
      <p:sp>
        <p:nvSpPr>
          <p:cNvPr id="286" name="Google Shape;286;p32"/>
          <p:cNvSpPr/>
          <p:nvPr/>
        </p:nvSpPr>
        <p:spPr>
          <a:xfrm>
            <a:off x="4636325" y="18717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西暦何年ぐらい？</a:t>
            </a:r>
            <a:endParaRPr b="1"/>
          </a:p>
        </p:txBody>
      </p:sp>
      <p:sp>
        <p:nvSpPr>
          <p:cNvPr id="287" name="Google Shape;287;p32"/>
          <p:cNvSpPr/>
          <p:nvPr/>
        </p:nvSpPr>
        <p:spPr>
          <a:xfrm>
            <a:off x="6715950" y="1871725"/>
            <a:ext cx="1996500" cy="3489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a:t>1970年代</a:t>
            </a:r>
            <a:endParaRPr/>
          </a:p>
        </p:txBody>
      </p:sp>
      <p:sp>
        <p:nvSpPr>
          <p:cNvPr id="288" name="Google Shape;288;p32"/>
          <p:cNvSpPr txBox="1"/>
          <p:nvPr/>
        </p:nvSpPr>
        <p:spPr>
          <a:xfrm>
            <a:off x="3457950" y="65000"/>
            <a:ext cx="22281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ja" sz="3000" b="1">
                <a:solidFill>
                  <a:srgbClr val="FF0000"/>
                </a:solidFill>
              </a:rPr>
              <a:t>記入例</a:t>
            </a:r>
            <a:endParaRPr sz="3000" b="1">
              <a:solidFill>
                <a:srgbClr val="FF0000"/>
              </a:solidFill>
            </a:endParaRPr>
          </a:p>
        </p:txBody>
      </p:sp>
      <p:sp>
        <p:nvSpPr>
          <p:cNvPr id="289" name="Google Shape;289;p32"/>
          <p:cNvSpPr txBox="1"/>
          <p:nvPr/>
        </p:nvSpPr>
        <p:spPr>
          <a:xfrm>
            <a:off x="194975" y="2833625"/>
            <a:ext cx="41316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・暑かったと思うけど、今ほどではなかった</a:t>
            </a:r>
            <a:endParaRPr/>
          </a:p>
          <a:p>
            <a:pPr marL="0" lvl="0" indent="0" algn="l" rtl="0">
              <a:spcBef>
                <a:spcPts val="0"/>
              </a:spcBef>
              <a:spcAft>
                <a:spcPts val="0"/>
              </a:spcAft>
              <a:buNone/>
            </a:pPr>
            <a:r>
              <a:rPr lang="ja"/>
              <a:t>・家にクーラーはなかった。扇風機やうちわで涼んでいた</a:t>
            </a:r>
            <a:endParaRPr/>
          </a:p>
          <a:p>
            <a:pPr marL="0" lvl="0" indent="0" algn="l" rtl="0">
              <a:spcBef>
                <a:spcPts val="0"/>
              </a:spcBef>
              <a:spcAft>
                <a:spcPts val="0"/>
              </a:spcAft>
              <a:buNone/>
            </a:pPr>
            <a:r>
              <a:rPr lang="ja"/>
              <a:t>・朝と夜はけっこう涼しかった気がする</a:t>
            </a:r>
            <a:endParaRPr/>
          </a:p>
          <a:p>
            <a:pPr marL="0" lvl="0" indent="0" algn="l" rtl="0">
              <a:spcBef>
                <a:spcPts val="0"/>
              </a:spcBef>
              <a:spcAft>
                <a:spcPts val="0"/>
              </a:spcAft>
              <a:buNone/>
            </a:pPr>
            <a:r>
              <a:rPr lang="ja"/>
              <a:t>・日中も普通に外で遊んでいた</a:t>
            </a:r>
            <a:endParaRPr/>
          </a:p>
          <a:p>
            <a:pPr marL="0" lvl="0" indent="0" algn="l" rtl="0">
              <a:spcBef>
                <a:spcPts val="0"/>
              </a:spcBef>
              <a:spcAft>
                <a:spcPts val="0"/>
              </a:spcAft>
              <a:buNone/>
            </a:pPr>
            <a:r>
              <a:rPr lang="ja"/>
              <a:t>・熱中症という言葉は聞いたことがなかった</a:t>
            </a:r>
            <a:endParaRPr/>
          </a:p>
        </p:txBody>
      </p:sp>
      <p:sp>
        <p:nvSpPr>
          <p:cNvPr id="290" name="Google Shape;290;p32"/>
          <p:cNvSpPr txBox="1"/>
          <p:nvPr/>
        </p:nvSpPr>
        <p:spPr>
          <a:xfrm>
            <a:off x="4725575" y="2833625"/>
            <a:ext cx="4131600" cy="190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・暑かった</a:t>
            </a:r>
            <a:endParaRPr/>
          </a:p>
          <a:p>
            <a:pPr marL="0" lvl="0" indent="0" algn="l" rtl="0">
              <a:spcBef>
                <a:spcPts val="0"/>
              </a:spcBef>
              <a:spcAft>
                <a:spcPts val="0"/>
              </a:spcAft>
              <a:buNone/>
            </a:pPr>
            <a:r>
              <a:rPr lang="ja"/>
              <a:t>・今より湿気がなかった気がする</a:t>
            </a:r>
            <a:endParaRPr/>
          </a:p>
          <a:p>
            <a:pPr marL="0" lvl="0" indent="0" algn="l" rtl="0">
              <a:spcBef>
                <a:spcPts val="0"/>
              </a:spcBef>
              <a:spcAft>
                <a:spcPts val="0"/>
              </a:spcAft>
              <a:buNone/>
            </a:pPr>
            <a:r>
              <a:rPr lang="ja"/>
              <a:t>・水をまいたり、氷を買ってきたりしていた</a:t>
            </a:r>
            <a:endParaRPr/>
          </a:p>
          <a:p>
            <a:pPr marL="0" lvl="0" indent="0" algn="l" rtl="0">
              <a:spcBef>
                <a:spcPts val="0"/>
              </a:spcBef>
              <a:spcAft>
                <a:spcPts val="0"/>
              </a:spcAft>
              <a:buNone/>
            </a:pPr>
            <a:r>
              <a:rPr lang="ja"/>
              <a:t>・窓を開けっぱなしにして自然の風で過ごしていた</a:t>
            </a:r>
            <a:endParaRPr/>
          </a:p>
          <a:p>
            <a:pPr marL="0" lvl="0" indent="0" algn="l" rtl="0">
              <a:spcBef>
                <a:spcPts val="0"/>
              </a:spcBef>
              <a:spcAft>
                <a:spcPts val="0"/>
              </a:spcAft>
              <a:buNone/>
            </a:pPr>
            <a:r>
              <a:rPr lang="ja"/>
              <a:t>・寝苦しいぐらいに暑い夜もあったとは思う。でも年に1、2回だったと思う</a:t>
            </a:r>
            <a:endParaRPr/>
          </a:p>
          <a:p>
            <a:pPr marL="0" lvl="0" indent="0" algn="l" rtl="0">
              <a:spcBef>
                <a:spcPts val="0"/>
              </a:spcBef>
              <a:spcAft>
                <a:spcPts val="0"/>
              </a:spcAft>
              <a:buNone/>
            </a:pPr>
            <a:r>
              <a:rPr lang="ja"/>
              <a:t>・家に扇風機がきたときは嬉しかった</a:t>
            </a:r>
            <a:endParaRPr/>
          </a:p>
        </p:txBody>
      </p:sp>
      <p:sp>
        <p:nvSpPr>
          <p:cNvPr id="291" name="Google Shape;291;p32"/>
          <p:cNvSpPr txBox="1"/>
          <p:nvPr/>
        </p:nvSpPr>
        <p:spPr>
          <a:xfrm>
            <a:off x="139275" y="534650"/>
            <a:ext cx="1411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一人目</a:t>
            </a:r>
            <a:endParaRPr/>
          </a:p>
        </p:txBody>
      </p:sp>
      <p:sp>
        <p:nvSpPr>
          <p:cNvPr id="292" name="Google Shape;292;p32"/>
          <p:cNvSpPr txBox="1"/>
          <p:nvPr/>
        </p:nvSpPr>
        <p:spPr>
          <a:xfrm>
            <a:off x="4636325" y="534650"/>
            <a:ext cx="1411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二人目</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pic>
        <p:nvPicPr>
          <p:cNvPr id="297" name="Google Shape;297;p33"/>
          <p:cNvPicPr preferRelativeResize="0"/>
          <p:nvPr/>
        </p:nvPicPr>
        <p:blipFill>
          <a:blip r:embed="rId3">
            <a:alphaModFix/>
          </a:blip>
          <a:stretch>
            <a:fillRect/>
          </a:stretch>
        </p:blipFill>
        <p:spPr>
          <a:xfrm>
            <a:off x="0" y="0"/>
            <a:ext cx="9143990" cy="51435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grpSp>
        <p:nvGrpSpPr>
          <p:cNvPr id="302" name="Google Shape;302;p34"/>
          <p:cNvGrpSpPr/>
          <p:nvPr/>
        </p:nvGrpSpPr>
        <p:grpSpPr>
          <a:xfrm>
            <a:off x="-9275" y="-18575"/>
            <a:ext cx="9144000" cy="5162100"/>
            <a:chOff x="-9275" y="-18575"/>
            <a:chExt cx="9144000" cy="5162100"/>
          </a:xfrm>
        </p:grpSpPr>
        <p:sp>
          <p:nvSpPr>
            <p:cNvPr id="303" name="Google Shape;303;p34"/>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34"/>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5" name="Google Shape;305;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導入</a:t>
            </a:r>
            <a:endParaRPr/>
          </a:p>
        </p:txBody>
      </p:sp>
      <p:sp>
        <p:nvSpPr>
          <p:cNvPr id="306" name="Google Shape;306;p34"/>
          <p:cNvSpPr txBox="1">
            <a:spLocks noGrp="1"/>
          </p:cNvSpPr>
          <p:nvPr>
            <p:ph type="body" idx="1"/>
          </p:nvPr>
        </p:nvSpPr>
        <p:spPr>
          <a:xfrm>
            <a:off x="311700" y="1152475"/>
            <a:ext cx="8520600" cy="3472500"/>
          </a:xfrm>
          <a:prstGeom prst="rect">
            <a:avLst/>
          </a:prstGeom>
        </p:spPr>
        <p:txBody>
          <a:bodyPr spcFirstLastPara="1" wrap="square" lIns="91425" tIns="91425" rIns="91425" bIns="91425" anchor="t" anchorCtr="0">
            <a:spAutoFit/>
          </a:bodyPr>
          <a:lstStyle/>
          <a:p>
            <a:pPr marL="0" lvl="0" indent="0" algn="l" rtl="0">
              <a:spcBef>
                <a:spcPts val="0"/>
              </a:spcBef>
              <a:spcAft>
                <a:spcPts val="1200"/>
              </a:spcAft>
              <a:buNone/>
            </a:pPr>
            <a:r>
              <a:rPr lang="ja" sz="4800"/>
              <a:t>前回は</a:t>
            </a:r>
            <a:br>
              <a:rPr lang="ja" sz="4800"/>
            </a:br>
            <a:r>
              <a:rPr lang="ja" sz="4800">
                <a:highlight>
                  <a:schemeClr val="accent6"/>
                </a:highlight>
              </a:rPr>
              <a:t>県知事になったつもりで</a:t>
            </a:r>
            <a:r>
              <a:rPr lang="ja" sz="4800"/>
              <a:t/>
            </a:r>
            <a:br>
              <a:rPr lang="ja" sz="4800"/>
            </a:br>
            <a:r>
              <a:rPr lang="ja" sz="4800"/>
              <a:t>みんなの住む地域でできる</a:t>
            </a:r>
            <a:br>
              <a:rPr lang="ja" sz="4800"/>
            </a:br>
            <a:r>
              <a:rPr lang="ja" sz="4800"/>
              <a:t>対策について考えました。</a:t>
            </a:r>
            <a:endParaRPr sz="4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grpSp>
        <p:nvGrpSpPr>
          <p:cNvPr id="311" name="Google Shape;311;p35"/>
          <p:cNvGrpSpPr/>
          <p:nvPr/>
        </p:nvGrpSpPr>
        <p:grpSpPr>
          <a:xfrm>
            <a:off x="-9275" y="-18575"/>
            <a:ext cx="9144000" cy="5162100"/>
            <a:chOff x="-9275" y="-18575"/>
            <a:chExt cx="9144000" cy="5162100"/>
          </a:xfrm>
        </p:grpSpPr>
        <p:sp>
          <p:nvSpPr>
            <p:cNvPr id="312" name="Google Shape;312;p35"/>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5"/>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4" name="Google Shape;314;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動画視聴</a:t>
            </a:r>
            <a:endParaRPr/>
          </a:p>
        </p:txBody>
      </p:sp>
      <p:sp>
        <p:nvSpPr>
          <p:cNvPr id="315" name="Google Shape;315;p35"/>
          <p:cNvSpPr/>
          <p:nvPr/>
        </p:nvSpPr>
        <p:spPr>
          <a:xfrm>
            <a:off x="6041550" y="279675"/>
            <a:ext cx="2874300" cy="2097300"/>
          </a:xfrm>
          <a:prstGeom prst="wedgeEllipseCallout">
            <a:avLst>
              <a:gd name="adj1" fmla="val -49200"/>
              <a:gd name="adj2" fmla="val 50549"/>
            </a:avLst>
          </a:prstGeom>
          <a:solidFill>
            <a:srgbClr val="FFF2C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sz="1600"/>
              <a:t>実際にはどんな</a:t>
            </a:r>
            <a:endParaRPr sz="1600"/>
          </a:p>
          <a:p>
            <a:pPr marL="0" lvl="0" indent="0" algn="ctr" rtl="0">
              <a:spcBef>
                <a:spcPts val="0"/>
              </a:spcBef>
              <a:spcAft>
                <a:spcPts val="0"/>
              </a:spcAft>
              <a:buNone/>
            </a:pPr>
            <a:r>
              <a:rPr lang="ja" sz="1600"/>
              <a:t>取り組みを</a:t>
            </a:r>
            <a:endParaRPr sz="1600"/>
          </a:p>
          <a:p>
            <a:pPr marL="0" lvl="0" indent="0" algn="ctr" rtl="0">
              <a:spcBef>
                <a:spcPts val="0"/>
              </a:spcBef>
              <a:spcAft>
                <a:spcPts val="0"/>
              </a:spcAft>
              <a:buNone/>
            </a:pPr>
            <a:r>
              <a:rPr lang="ja" sz="1600"/>
              <a:t>しているのか</a:t>
            </a:r>
            <a:endParaRPr sz="1600"/>
          </a:p>
          <a:p>
            <a:pPr marL="0" lvl="0" indent="0" algn="ctr" rtl="0">
              <a:spcBef>
                <a:spcPts val="0"/>
              </a:spcBef>
              <a:spcAft>
                <a:spcPts val="0"/>
              </a:spcAft>
              <a:buNone/>
            </a:pPr>
            <a:r>
              <a:rPr lang="ja" sz="1600"/>
              <a:t>動画で見てみよう！</a:t>
            </a:r>
            <a:endParaRPr sz="1600"/>
          </a:p>
        </p:txBody>
      </p:sp>
      <p:pic>
        <p:nvPicPr>
          <p:cNvPr id="316" name="Google Shape;316;p35" descr="主に小学生など、気候変動に関する知識や経験が十分ではない若年層を対象として、身近な気候変動影響である「夏の暑さ」をテーマに、気候変動問題に対する関心や理解を深めるための学習教材動画です。&#10;本動画は、気候変動問題を学ぶための授業の導入部分等での活用も想定して作成しました。本動画を活用した授業の実施マニュアルを、下記サイトで公開していますのでご活用ください。&#10;&#10;■授業の実施マニュアル&#10;かながわ気候変動WEB KIDS 教員の方へ（活用マニュアル）&#10;https://www.pref.kanagawa.jp/osirase/0323/climate_change/kids/teacher/index.html&#10;&#10;■かながわ気候変動WEB KIDS&#10;上記マニュアルの他、学習の参考資料等を公開しています。&#10;https://www.pref.kanagawa.jp/osirase/0323/climate_change/kids/index.html&#10;&#10;■本動画の出演者&#10;はかせ：原 良丞さん&#10;おとこのこ：野澤 慧さん&#10;おんなのこ：小岩井 ことりさん&#10;&#10;■関連動画&#10;かながわ気候変動WEB KIDS 動画教材を見て学ぼう&#10;https://www.pref.kanagawa.jp/osirase/0323/climate_change/kids /movie/ index.html&#10;&#10;かながわ気候変動WEB 映像を見る（中学生以上向け）&#10;https://www.pref.kanagawa.jp/osirase/0323/climate_change/contents2/index.html&#10;&#10;この動画に関するお問い合わせは、環境科学センターへのお問い合わせフォームをご利用ください。&#10;https://www.pref.kanagawa.jp/div/0323/index.html" title="かながわ気候変動学習教材6 これからの夏の暑さにどう挑む？">
            <a:hlinkClick r:id="rId3"/>
          </p:cNvPr>
          <p:cNvPicPr preferRelativeResize="0"/>
          <p:nvPr/>
        </p:nvPicPr>
        <p:blipFill>
          <a:blip r:embed="rId4">
            <a:alphaModFix/>
          </a:blip>
          <a:stretch>
            <a:fillRect/>
          </a:stretch>
        </p:blipFill>
        <p:spPr>
          <a:xfrm>
            <a:off x="728375" y="1249450"/>
            <a:ext cx="4572000" cy="3429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6"/>
                                        </p:tgtEl>
                                        <p:attrNameLst>
                                          <p:attrName>style.visibility</p:attrName>
                                        </p:attrNameLst>
                                      </p:cBhvr>
                                      <p:to>
                                        <p:strVal val="visible"/>
                                      </p:to>
                                    </p:set>
                                    <p:animEffect transition="in" filter="fade">
                                      <p:cBhvr>
                                        <p:cTn id="7" dur="1000"/>
                                        <p:tgtEl>
                                          <p:spTgt spid="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grpSp>
        <p:nvGrpSpPr>
          <p:cNvPr id="321" name="Google Shape;321;p36"/>
          <p:cNvGrpSpPr/>
          <p:nvPr/>
        </p:nvGrpSpPr>
        <p:grpSpPr>
          <a:xfrm>
            <a:off x="-9275" y="-18575"/>
            <a:ext cx="9144000" cy="5162100"/>
            <a:chOff x="-9275" y="-18575"/>
            <a:chExt cx="9144000" cy="5162100"/>
          </a:xfrm>
        </p:grpSpPr>
        <p:sp>
          <p:nvSpPr>
            <p:cNvPr id="322" name="Google Shape;322;p36"/>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6"/>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4" name="Google Shape;324;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動画視聴</a:t>
            </a:r>
            <a:endParaRPr/>
          </a:p>
        </p:txBody>
      </p:sp>
      <p:sp>
        <p:nvSpPr>
          <p:cNvPr id="325" name="Google Shape;325;p36"/>
          <p:cNvSpPr txBox="1">
            <a:spLocks noGrp="1"/>
          </p:cNvSpPr>
          <p:nvPr>
            <p:ph type="body" idx="1"/>
          </p:nvPr>
        </p:nvSpPr>
        <p:spPr>
          <a:xfrm>
            <a:off x="311700" y="1152475"/>
            <a:ext cx="8520600" cy="29307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ja" sz="4800"/>
              <a:t>動画を見て</a:t>
            </a:r>
            <a:endParaRPr sz="4800"/>
          </a:p>
          <a:p>
            <a:pPr marL="0" lvl="0" indent="0" algn="l" rtl="0">
              <a:spcBef>
                <a:spcPts val="1200"/>
              </a:spcBef>
              <a:spcAft>
                <a:spcPts val="0"/>
              </a:spcAft>
              <a:buClr>
                <a:schemeClr val="dk1"/>
              </a:buClr>
              <a:buSzPts val="1100"/>
              <a:buFont typeface="Arial"/>
              <a:buNone/>
            </a:pPr>
            <a:r>
              <a:rPr lang="ja" sz="4800"/>
              <a:t>思ったことや考えたことを</a:t>
            </a:r>
            <a:endParaRPr sz="4800"/>
          </a:p>
          <a:p>
            <a:pPr marL="0" lvl="0" indent="0" algn="l" rtl="0">
              <a:spcBef>
                <a:spcPts val="1200"/>
              </a:spcBef>
              <a:spcAft>
                <a:spcPts val="1200"/>
              </a:spcAft>
              <a:buNone/>
            </a:pPr>
            <a:r>
              <a:rPr lang="ja" sz="4800"/>
              <a:t>隣の人と話そう！</a:t>
            </a:r>
            <a:endParaRPr sz="4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grpSp>
        <p:nvGrpSpPr>
          <p:cNvPr id="330" name="Google Shape;330;p37"/>
          <p:cNvGrpSpPr/>
          <p:nvPr/>
        </p:nvGrpSpPr>
        <p:grpSpPr>
          <a:xfrm>
            <a:off x="-9275" y="-18575"/>
            <a:ext cx="9144000" cy="5162100"/>
            <a:chOff x="-9275" y="-18575"/>
            <a:chExt cx="9144000" cy="5162100"/>
          </a:xfrm>
        </p:grpSpPr>
        <p:sp>
          <p:nvSpPr>
            <p:cNvPr id="331" name="Google Shape;331;p37"/>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7"/>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3" name="Google Shape;333;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解説</a:t>
            </a:r>
            <a:endParaRPr/>
          </a:p>
        </p:txBody>
      </p:sp>
      <p:sp>
        <p:nvSpPr>
          <p:cNvPr id="334" name="Google Shape;334;p37"/>
          <p:cNvSpPr txBox="1">
            <a:spLocks noGrp="1"/>
          </p:cNvSpPr>
          <p:nvPr>
            <p:ph type="body" idx="1"/>
          </p:nvPr>
        </p:nvSpPr>
        <p:spPr>
          <a:xfrm>
            <a:off x="311700" y="1152475"/>
            <a:ext cx="8520600" cy="38358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None/>
            </a:pPr>
            <a:r>
              <a:rPr lang="ja" sz="2400"/>
              <a:t>神奈川県では</a:t>
            </a:r>
            <a:endParaRPr sz="2400"/>
          </a:p>
          <a:p>
            <a:pPr marL="457200" lvl="0" indent="-381000" algn="l" rtl="0">
              <a:spcBef>
                <a:spcPts val="1200"/>
              </a:spcBef>
              <a:spcAft>
                <a:spcPts val="0"/>
              </a:spcAft>
              <a:buSzPts val="2400"/>
              <a:buChar char="●"/>
            </a:pPr>
            <a:r>
              <a:rPr lang="ja" sz="2400"/>
              <a:t>小学校の教室にエアコンを設置</a:t>
            </a:r>
            <a:endParaRPr sz="2400"/>
          </a:p>
          <a:p>
            <a:pPr marL="457200" lvl="0" indent="-381000" algn="l" rtl="0">
              <a:spcBef>
                <a:spcPts val="0"/>
              </a:spcBef>
              <a:spcAft>
                <a:spcPts val="0"/>
              </a:spcAft>
              <a:buSzPts val="2400"/>
              <a:buChar char="●"/>
            </a:pPr>
            <a:r>
              <a:rPr lang="ja" sz="2400"/>
              <a:t>先生が暑さ指数を測って、外での運動の有無を決定</a:t>
            </a:r>
            <a:endParaRPr sz="2400"/>
          </a:p>
          <a:p>
            <a:pPr marL="457200" lvl="0" indent="-381000" algn="l" rtl="0">
              <a:spcBef>
                <a:spcPts val="0"/>
              </a:spcBef>
              <a:spcAft>
                <a:spcPts val="0"/>
              </a:spcAft>
              <a:buSzPts val="2400"/>
              <a:buChar char="●"/>
            </a:pPr>
            <a:r>
              <a:rPr lang="ja" sz="2400"/>
              <a:t>運動時には日陰を作ったり氷のうなどを準備</a:t>
            </a:r>
            <a:endParaRPr sz="2400"/>
          </a:p>
          <a:p>
            <a:pPr marL="457200" lvl="0" indent="-381000" algn="l" rtl="0">
              <a:spcBef>
                <a:spcPts val="0"/>
              </a:spcBef>
              <a:spcAft>
                <a:spcPts val="0"/>
              </a:spcAft>
              <a:buSzPts val="2400"/>
              <a:buChar char="●"/>
            </a:pPr>
            <a:r>
              <a:rPr lang="ja" sz="2400"/>
              <a:t>新横浜公園など、各所にミストシャワーを設置</a:t>
            </a:r>
            <a:endParaRPr sz="2400"/>
          </a:p>
          <a:p>
            <a:pPr marL="457200" lvl="0" indent="-381000" algn="l" rtl="0">
              <a:spcBef>
                <a:spcPts val="0"/>
              </a:spcBef>
              <a:spcAft>
                <a:spcPts val="0"/>
              </a:spcAft>
              <a:buSzPts val="2400"/>
              <a:buChar char="●"/>
            </a:pPr>
            <a:r>
              <a:rPr lang="ja" sz="2400"/>
              <a:t>路面温度を下げる舗装</a:t>
            </a:r>
            <a:endParaRPr sz="2400"/>
          </a:p>
          <a:p>
            <a:pPr marL="457200" lvl="0" indent="-381000" algn="l" rtl="0">
              <a:spcBef>
                <a:spcPts val="0"/>
              </a:spcBef>
              <a:spcAft>
                <a:spcPts val="0"/>
              </a:spcAft>
              <a:buSzPts val="2400"/>
              <a:buChar char="●"/>
            </a:pPr>
            <a:r>
              <a:rPr lang="ja" sz="2400"/>
              <a:t>熱中症警戒アラートなどで呼びかけ</a:t>
            </a:r>
            <a:endParaRPr sz="2400"/>
          </a:p>
          <a:p>
            <a:pPr marL="0" lvl="0" indent="0" algn="l" rtl="0">
              <a:spcBef>
                <a:spcPts val="1200"/>
              </a:spcBef>
              <a:spcAft>
                <a:spcPts val="1200"/>
              </a:spcAft>
              <a:buNone/>
            </a:pPr>
            <a:r>
              <a:rPr lang="ja" sz="2400"/>
              <a:t>などの取り組みが行われているが、それでも十分ではない。</a:t>
            </a:r>
            <a:endParaRPr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grpSp>
        <p:nvGrpSpPr>
          <p:cNvPr id="339" name="Google Shape;339;p38"/>
          <p:cNvGrpSpPr/>
          <p:nvPr/>
        </p:nvGrpSpPr>
        <p:grpSpPr>
          <a:xfrm>
            <a:off x="-9275" y="-18575"/>
            <a:ext cx="9144000" cy="5162100"/>
            <a:chOff x="-9275" y="-18575"/>
            <a:chExt cx="9144000" cy="5162100"/>
          </a:xfrm>
        </p:grpSpPr>
        <p:sp>
          <p:nvSpPr>
            <p:cNvPr id="340" name="Google Shape;340;p38"/>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8"/>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2" name="Google Shape;342;p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ワークB</a:t>
            </a:r>
            <a:endParaRPr/>
          </a:p>
        </p:txBody>
      </p:sp>
      <p:sp>
        <p:nvSpPr>
          <p:cNvPr id="343" name="Google Shape;343;p38"/>
          <p:cNvSpPr txBox="1">
            <a:spLocks noGrp="1"/>
          </p:cNvSpPr>
          <p:nvPr>
            <p:ph type="body" idx="1"/>
          </p:nvPr>
        </p:nvSpPr>
        <p:spPr>
          <a:xfrm>
            <a:off x="311700" y="1096975"/>
            <a:ext cx="8520600" cy="39342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None/>
            </a:pPr>
            <a:r>
              <a:rPr lang="ja" sz="4800" b="1">
                <a:solidFill>
                  <a:srgbClr val="FF9900"/>
                </a:solidFill>
              </a:rPr>
              <a:t>普段の生活で</a:t>
            </a:r>
            <a:endParaRPr sz="4800" b="1">
              <a:solidFill>
                <a:srgbClr val="FF9900"/>
              </a:solidFill>
            </a:endParaRPr>
          </a:p>
          <a:p>
            <a:pPr marL="0" lvl="0" indent="0" algn="l" rtl="0">
              <a:spcBef>
                <a:spcPts val="1200"/>
              </a:spcBef>
              <a:spcAft>
                <a:spcPts val="0"/>
              </a:spcAft>
              <a:buNone/>
            </a:pPr>
            <a:r>
              <a:rPr lang="ja" sz="4800" b="1">
                <a:solidFill>
                  <a:srgbClr val="FF9900"/>
                </a:solidFill>
                <a:highlight>
                  <a:schemeClr val="accent6"/>
                </a:highlight>
              </a:rPr>
              <a:t>県知事ではなく自分が</a:t>
            </a:r>
            <a:endParaRPr sz="4800" b="1">
              <a:solidFill>
                <a:srgbClr val="FF9900"/>
              </a:solidFill>
              <a:highlight>
                <a:schemeClr val="accent6"/>
              </a:highlight>
            </a:endParaRPr>
          </a:p>
          <a:p>
            <a:pPr marL="0" lvl="0" indent="0" algn="l" rtl="0">
              <a:spcBef>
                <a:spcPts val="1200"/>
              </a:spcBef>
              <a:spcAft>
                <a:spcPts val="0"/>
              </a:spcAft>
              <a:buNone/>
            </a:pPr>
            <a:r>
              <a:rPr lang="ja" sz="4800" b="1">
                <a:solidFill>
                  <a:srgbClr val="FF9900"/>
                </a:solidFill>
                <a:highlight>
                  <a:schemeClr val="accent6"/>
                </a:highlight>
              </a:rPr>
              <a:t>個人で対策できること</a:t>
            </a:r>
            <a:r>
              <a:rPr lang="ja" sz="4800" b="1">
                <a:solidFill>
                  <a:srgbClr val="FF9900"/>
                </a:solidFill>
              </a:rPr>
              <a:t>を</a:t>
            </a:r>
            <a:endParaRPr sz="4800" b="1">
              <a:solidFill>
                <a:srgbClr val="FF9900"/>
              </a:solidFill>
            </a:endParaRPr>
          </a:p>
          <a:p>
            <a:pPr marL="0" lvl="0" indent="0" algn="l" rtl="0">
              <a:spcBef>
                <a:spcPts val="1200"/>
              </a:spcBef>
              <a:spcAft>
                <a:spcPts val="1200"/>
              </a:spcAft>
              <a:buNone/>
            </a:pPr>
            <a:r>
              <a:rPr lang="ja" sz="4800" b="1">
                <a:solidFill>
                  <a:srgbClr val="FF9900"/>
                </a:solidFill>
              </a:rPr>
              <a:t>考えよう！</a:t>
            </a:r>
            <a:endParaRPr sz="4800" b="1">
              <a:solidFill>
                <a:srgbClr val="FF99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grpSp>
        <p:nvGrpSpPr>
          <p:cNvPr id="348" name="Google Shape;348;p39"/>
          <p:cNvGrpSpPr/>
          <p:nvPr/>
        </p:nvGrpSpPr>
        <p:grpSpPr>
          <a:xfrm>
            <a:off x="-9275" y="-18575"/>
            <a:ext cx="9144000" cy="5162100"/>
            <a:chOff x="-9275" y="-18575"/>
            <a:chExt cx="9144000" cy="5162100"/>
          </a:xfrm>
        </p:grpSpPr>
        <p:sp>
          <p:nvSpPr>
            <p:cNvPr id="349" name="Google Shape;349;p39"/>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9"/>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1" name="Google Shape;351;p39"/>
          <p:cNvSpPr txBox="1">
            <a:spLocks noGrp="1"/>
          </p:cNvSpPr>
          <p:nvPr>
            <p:ph type="title"/>
          </p:nvPr>
        </p:nvSpPr>
        <p:spPr>
          <a:xfrm>
            <a:off x="159300" y="1402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ワークの進め方</a:t>
            </a:r>
            <a:endParaRPr/>
          </a:p>
        </p:txBody>
      </p:sp>
      <p:sp>
        <p:nvSpPr>
          <p:cNvPr id="352" name="Google Shape;352;p39"/>
          <p:cNvSpPr txBox="1">
            <a:spLocks noGrp="1"/>
          </p:cNvSpPr>
          <p:nvPr>
            <p:ph type="body" idx="4294967295"/>
          </p:nvPr>
        </p:nvSpPr>
        <p:spPr>
          <a:xfrm>
            <a:off x="4584525" y="542875"/>
            <a:ext cx="4483200" cy="45099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None/>
            </a:pPr>
            <a:r>
              <a:rPr lang="ja" sz="2600">
                <a:highlight>
                  <a:srgbClr val="F1C232"/>
                </a:highlight>
              </a:rPr>
              <a:t>個人ワーク（15分）</a:t>
            </a:r>
            <a:r>
              <a:rPr lang="ja" sz="2600"/>
              <a:t/>
            </a:r>
            <a:br>
              <a:rPr lang="ja" sz="2600"/>
            </a:br>
            <a:r>
              <a:rPr lang="ja" sz="2600"/>
              <a:t>1. 誰のどんな場面に危険があるかを考えよう。</a:t>
            </a:r>
            <a:br>
              <a:rPr lang="ja" sz="2600"/>
            </a:br>
            <a:r>
              <a:rPr lang="ja"/>
              <a:t>「誰の」は自分でもいいし、身近な知り合いを想像してもいいよ。思いつかない場合は選択肢から選んで考えよう！</a:t>
            </a:r>
            <a:endParaRPr/>
          </a:p>
          <a:p>
            <a:pPr marL="0" lvl="0" indent="0" algn="l" rtl="0">
              <a:spcBef>
                <a:spcPts val="1200"/>
              </a:spcBef>
              <a:spcAft>
                <a:spcPts val="1200"/>
              </a:spcAft>
              <a:buNone/>
            </a:pPr>
            <a:r>
              <a:rPr lang="ja" sz="2600"/>
              <a:t>2. どんな対策が必要かを考えよう。</a:t>
            </a:r>
            <a:r>
              <a:rPr lang="ja"/>
              <a:t/>
            </a:r>
            <a:br>
              <a:rPr lang="ja"/>
            </a:br>
            <a:r>
              <a:rPr lang="ja"/>
              <a:t>その人の体力や特性、その場面の危険性などを想像して、熱中症を防ぐ対策を書いてみよう！</a:t>
            </a:r>
            <a:endParaRPr/>
          </a:p>
        </p:txBody>
      </p:sp>
      <p:pic>
        <p:nvPicPr>
          <p:cNvPr id="353" name="Google Shape;353;p39"/>
          <p:cNvPicPr preferRelativeResize="0"/>
          <p:nvPr/>
        </p:nvPicPr>
        <p:blipFill>
          <a:blip r:embed="rId3">
            <a:alphaModFix/>
          </a:blip>
          <a:stretch>
            <a:fillRect/>
          </a:stretch>
        </p:blipFill>
        <p:spPr>
          <a:xfrm>
            <a:off x="159306" y="712925"/>
            <a:ext cx="4320998" cy="2443224"/>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40"/>
          <p:cNvSpPr/>
          <p:nvPr/>
        </p:nvSpPr>
        <p:spPr>
          <a:xfrm>
            <a:off x="9400" y="0"/>
            <a:ext cx="9144000" cy="5143500"/>
          </a:xfrm>
          <a:prstGeom prst="rect">
            <a:avLst/>
          </a:pr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40"/>
          <p:cNvSpPr/>
          <p:nvPr/>
        </p:nvSpPr>
        <p:spPr>
          <a:xfrm>
            <a:off x="5097075" y="65000"/>
            <a:ext cx="39552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a:t>　　年　　組　名前：</a:t>
            </a:r>
            <a:endParaRPr/>
          </a:p>
        </p:txBody>
      </p:sp>
      <p:sp>
        <p:nvSpPr>
          <p:cNvPr id="360" name="Google Shape;360;p40"/>
          <p:cNvSpPr/>
          <p:nvPr/>
        </p:nvSpPr>
        <p:spPr>
          <a:xfrm>
            <a:off x="83100" y="867325"/>
            <a:ext cx="42390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1.  誰のどんな場面に危険があるかを考えよう</a:t>
            </a:r>
            <a:endParaRPr b="1"/>
          </a:p>
        </p:txBody>
      </p:sp>
      <p:sp>
        <p:nvSpPr>
          <p:cNvPr id="361" name="Google Shape;361;p40"/>
          <p:cNvSpPr/>
          <p:nvPr/>
        </p:nvSpPr>
        <p:spPr>
          <a:xfrm>
            <a:off x="4624675" y="867325"/>
            <a:ext cx="42390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2. どんな対策が必要？</a:t>
            </a:r>
            <a:endParaRPr b="1"/>
          </a:p>
        </p:txBody>
      </p:sp>
      <p:sp>
        <p:nvSpPr>
          <p:cNvPr id="362" name="Google Shape;362;p40"/>
          <p:cNvSpPr/>
          <p:nvPr/>
        </p:nvSpPr>
        <p:spPr>
          <a:xfrm>
            <a:off x="51850" y="1448350"/>
            <a:ext cx="4447200" cy="13371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b="1"/>
              <a:t>誰の？</a:t>
            </a:r>
            <a:endParaRPr b="1"/>
          </a:p>
        </p:txBody>
      </p:sp>
      <p:sp>
        <p:nvSpPr>
          <p:cNvPr id="363" name="Google Shape;363;p40"/>
          <p:cNvSpPr/>
          <p:nvPr/>
        </p:nvSpPr>
        <p:spPr>
          <a:xfrm>
            <a:off x="4596775" y="1448350"/>
            <a:ext cx="4447200" cy="35838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40"/>
          <p:cNvSpPr txBox="1"/>
          <p:nvPr/>
        </p:nvSpPr>
        <p:spPr>
          <a:xfrm>
            <a:off x="9275" y="-18575"/>
            <a:ext cx="4716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ワークシートB「自分たちにできることを考えよう」</a:t>
            </a:r>
            <a:endParaRPr/>
          </a:p>
        </p:txBody>
      </p:sp>
      <p:sp>
        <p:nvSpPr>
          <p:cNvPr id="365" name="Google Shape;365;p40"/>
          <p:cNvSpPr/>
          <p:nvPr/>
        </p:nvSpPr>
        <p:spPr>
          <a:xfrm>
            <a:off x="51850" y="2902375"/>
            <a:ext cx="4447200" cy="21297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b="1"/>
              <a:t>どんな場面？</a:t>
            </a:r>
            <a:endParaRPr b="1"/>
          </a:p>
        </p:txBody>
      </p:sp>
      <p:sp>
        <p:nvSpPr>
          <p:cNvPr id="366" name="Google Shape;366;p40"/>
          <p:cNvSpPr/>
          <p:nvPr/>
        </p:nvSpPr>
        <p:spPr>
          <a:xfrm>
            <a:off x="83100" y="2273700"/>
            <a:ext cx="4416000" cy="464100"/>
          </a:xfrm>
          <a:prstGeom prst="roundRect">
            <a:avLst>
              <a:gd name="adj" fmla="val 16667"/>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【例】小学生・赤ちゃん・高齢者・農家さん・</a:t>
            </a:r>
            <a:endParaRPr b="1"/>
          </a:p>
          <a:p>
            <a:pPr marL="0" lvl="0" indent="0" algn="ctr" rtl="0">
              <a:spcBef>
                <a:spcPts val="0"/>
              </a:spcBef>
              <a:spcAft>
                <a:spcPts val="0"/>
              </a:spcAft>
              <a:buNone/>
            </a:pPr>
            <a:r>
              <a:rPr lang="ja" b="1"/>
              <a:t>外で働くサラリーマン</a:t>
            </a:r>
            <a:endParaRPr b="1"/>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41"/>
          <p:cNvSpPr/>
          <p:nvPr/>
        </p:nvSpPr>
        <p:spPr>
          <a:xfrm>
            <a:off x="9400" y="0"/>
            <a:ext cx="9144000" cy="5143500"/>
          </a:xfrm>
          <a:prstGeom prst="rect">
            <a:avLst/>
          </a:pr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41"/>
          <p:cNvSpPr/>
          <p:nvPr/>
        </p:nvSpPr>
        <p:spPr>
          <a:xfrm>
            <a:off x="5097075" y="65000"/>
            <a:ext cx="39552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a:t>　　年　　組　名前：</a:t>
            </a:r>
            <a:endParaRPr/>
          </a:p>
        </p:txBody>
      </p:sp>
      <p:sp>
        <p:nvSpPr>
          <p:cNvPr id="373" name="Google Shape;373;p41"/>
          <p:cNvSpPr/>
          <p:nvPr/>
        </p:nvSpPr>
        <p:spPr>
          <a:xfrm>
            <a:off x="83100" y="867325"/>
            <a:ext cx="42390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1.  誰のどんな場面に危険があるかを考えよう</a:t>
            </a:r>
            <a:endParaRPr b="1"/>
          </a:p>
        </p:txBody>
      </p:sp>
      <p:sp>
        <p:nvSpPr>
          <p:cNvPr id="374" name="Google Shape;374;p41"/>
          <p:cNvSpPr/>
          <p:nvPr/>
        </p:nvSpPr>
        <p:spPr>
          <a:xfrm>
            <a:off x="4624675" y="867325"/>
            <a:ext cx="42390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2. どんな対策が必要？</a:t>
            </a:r>
            <a:endParaRPr b="1"/>
          </a:p>
        </p:txBody>
      </p:sp>
      <p:sp>
        <p:nvSpPr>
          <p:cNvPr id="375" name="Google Shape;375;p41"/>
          <p:cNvSpPr/>
          <p:nvPr/>
        </p:nvSpPr>
        <p:spPr>
          <a:xfrm>
            <a:off x="51850" y="1448350"/>
            <a:ext cx="4447200" cy="13371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b="1"/>
              <a:t>誰の？</a:t>
            </a:r>
            <a:endParaRPr b="1"/>
          </a:p>
        </p:txBody>
      </p:sp>
      <p:sp>
        <p:nvSpPr>
          <p:cNvPr id="376" name="Google Shape;376;p41"/>
          <p:cNvSpPr/>
          <p:nvPr/>
        </p:nvSpPr>
        <p:spPr>
          <a:xfrm>
            <a:off x="4596775" y="1448350"/>
            <a:ext cx="4447200" cy="35838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1600"/>
              <a:t>・気温の高い時間帯の作業を避ける。</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ja" sz="1600"/>
              <a:t>・一人で作業しない。</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ja" sz="1600"/>
              <a:t>・30分に一回は休憩して、水分をとる。</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ja" sz="1600"/>
              <a:t>・畑に温度計を置いて、暑いなと思ったら確認する。</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ja" sz="1600"/>
              <a:t>・畑に日陰を作る。</a:t>
            </a:r>
            <a:endParaRPr sz="1600"/>
          </a:p>
        </p:txBody>
      </p:sp>
      <p:sp>
        <p:nvSpPr>
          <p:cNvPr id="377" name="Google Shape;377;p41"/>
          <p:cNvSpPr txBox="1"/>
          <p:nvPr/>
        </p:nvSpPr>
        <p:spPr>
          <a:xfrm>
            <a:off x="9275" y="-18575"/>
            <a:ext cx="4716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ワークシートB「自分たちにできることを考えよう」</a:t>
            </a:r>
            <a:endParaRPr/>
          </a:p>
        </p:txBody>
      </p:sp>
      <p:sp>
        <p:nvSpPr>
          <p:cNvPr id="378" name="Google Shape;378;p41"/>
          <p:cNvSpPr/>
          <p:nvPr/>
        </p:nvSpPr>
        <p:spPr>
          <a:xfrm>
            <a:off x="51850" y="2902375"/>
            <a:ext cx="4447200" cy="21297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b="1"/>
              <a:t>どんな場面？</a:t>
            </a:r>
            <a:endParaRPr b="1"/>
          </a:p>
        </p:txBody>
      </p:sp>
      <p:sp>
        <p:nvSpPr>
          <p:cNvPr id="379" name="Google Shape;379;p41"/>
          <p:cNvSpPr txBox="1"/>
          <p:nvPr/>
        </p:nvSpPr>
        <p:spPr>
          <a:xfrm>
            <a:off x="83100" y="244425"/>
            <a:ext cx="22281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ja" sz="3000" b="1">
                <a:solidFill>
                  <a:srgbClr val="FF0000"/>
                </a:solidFill>
              </a:rPr>
              <a:t>記入例</a:t>
            </a:r>
            <a:endParaRPr sz="3000" b="1">
              <a:solidFill>
                <a:srgbClr val="FF0000"/>
              </a:solidFill>
            </a:endParaRPr>
          </a:p>
        </p:txBody>
      </p:sp>
      <p:sp>
        <p:nvSpPr>
          <p:cNvPr id="380" name="Google Shape;380;p41"/>
          <p:cNvSpPr txBox="1"/>
          <p:nvPr/>
        </p:nvSpPr>
        <p:spPr>
          <a:xfrm>
            <a:off x="269250" y="1866150"/>
            <a:ext cx="4001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1600"/>
              <a:t>自分のおじいちゃん、おばあちゃん</a:t>
            </a:r>
            <a:endParaRPr sz="1600"/>
          </a:p>
        </p:txBody>
      </p:sp>
      <p:sp>
        <p:nvSpPr>
          <p:cNvPr id="381" name="Google Shape;381;p41"/>
          <p:cNvSpPr txBox="1"/>
          <p:nvPr/>
        </p:nvSpPr>
        <p:spPr>
          <a:xfrm>
            <a:off x="274600" y="3417050"/>
            <a:ext cx="4001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1600"/>
              <a:t>外で畑仕事をしている場面</a:t>
            </a:r>
            <a:endParaRPr sz="1600"/>
          </a:p>
        </p:txBody>
      </p:sp>
      <p:sp>
        <p:nvSpPr>
          <p:cNvPr id="382" name="Google Shape;382;p41"/>
          <p:cNvSpPr/>
          <p:nvPr/>
        </p:nvSpPr>
        <p:spPr>
          <a:xfrm>
            <a:off x="83100" y="2273700"/>
            <a:ext cx="4416000" cy="464100"/>
          </a:xfrm>
          <a:prstGeom prst="roundRect">
            <a:avLst>
              <a:gd name="adj" fmla="val 16667"/>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【例】小学生・赤ちゃん・高齢者・農家さん・</a:t>
            </a:r>
            <a:endParaRPr b="1"/>
          </a:p>
          <a:p>
            <a:pPr marL="0" lvl="0" indent="0" algn="ctr" rtl="0">
              <a:spcBef>
                <a:spcPts val="0"/>
              </a:spcBef>
              <a:spcAft>
                <a:spcPts val="0"/>
              </a:spcAft>
              <a:buNone/>
            </a:pPr>
            <a:r>
              <a:rPr lang="ja" b="1"/>
              <a:t>外で働くサラリーマン</a:t>
            </a:r>
            <a:endParaRPr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grpSp>
        <p:nvGrpSpPr>
          <p:cNvPr id="68" name="Google Shape;68;p15"/>
          <p:cNvGrpSpPr/>
          <p:nvPr/>
        </p:nvGrpSpPr>
        <p:grpSpPr>
          <a:xfrm>
            <a:off x="-9275" y="-18575"/>
            <a:ext cx="9144000" cy="5162100"/>
            <a:chOff x="-9275" y="-18575"/>
            <a:chExt cx="9144000" cy="5162100"/>
          </a:xfrm>
        </p:grpSpPr>
        <p:sp>
          <p:nvSpPr>
            <p:cNvPr id="69" name="Google Shape;69;p15"/>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5"/>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 name="Google Shape;71;p15"/>
          <p:cNvSpPr txBox="1">
            <a:spLocks noGrp="1"/>
          </p:cNvSpPr>
          <p:nvPr>
            <p:ph type="title"/>
          </p:nvPr>
        </p:nvSpPr>
        <p:spPr>
          <a:xfrm>
            <a:off x="311700" y="2429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クイズ②</a:t>
            </a:r>
            <a:endParaRPr/>
          </a:p>
        </p:txBody>
      </p:sp>
      <p:sp>
        <p:nvSpPr>
          <p:cNvPr id="72" name="Google Shape;72;p15"/>
          <p:cNvSpPr txBox="1">
            <a:spLocks noGrp="1"/>
          </p:cNvSpPr>
          <p:nvPr>
            <p:ph type="body" idx="1"/>
          </p:nvPr>
        </p:nvSpPr>
        <p:spPr>
          <a:xfrm>
            <a:off x="311700" y="884850"/>
            <a:ext cx="8520600" cy="38097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None/>
            </a:pPr>
            <a:r>
              <a:rPr lang="ja" sz="4000"/>
              <a:t>地球温暖化で気温が上昇すると</a:t>
            </a:r>
            <a:br>
              <a:rPr lang="ja" sz="4000"/>
            </a:br>
            <a:r>
              <a:rPr lang="ja" sz="4000"/>
              <a:t>どんな病気や症状が増える？</a:t>
            </a:r>
            <a:endParaRPr sz="4000"/>
          </a:p>
          <a:p>
            <a:pPr marL="0" lvl="0" indent="0" algn="l" rtl="0">
              <a:spcBef>
                <a:spcPts val="1200"/>
              </a:spcBef>
              <a:spcAft>
                <a:spcPts val="1200"/>
              </a:spcAft>
              <a:buNone/>
            </a:pPr>
            <a:r>
              <a:rPr lang="ja" sz="3000" b="1">
                <a:solidFill>
                  <a:srgbClr val="FF9900"/>
                </a:solidFill>
              </a:rPr>
              <a:t>　A. 熱中症</a:t>
            </a:r>
            <a:br>
              <a:rPr lang="ja" sz="3000" b="1">
                <a:solidFill>
                  <a:srgbClr val="FF9900"/>
                </a:solidFill>
              </a:rPr>
            </a:br>
            <a:r>
              <a:rPr lang="ja" sz="3000" b="1">
                <a:solidFill>
                  <a:srgbClr val="FF9900"/>
                </a:solidFill>
              </a:rPr>
              <a:t>　B. 花粉症</a:t>
            </a:r>
            <a:br>
              <a:rPr lang="ja" sz="3000" b="1">
                <a:solidFill>
                  <a:srgbClr val="FF9900"/>
                </a:solidFill>
              </a:rPr>
            </a:br>
            <a:r>
              <a:rPr lang="ja" sz="3000" b="1">
                <a:solidFill>
                  <a:srgbClr val="FF9900"/>
                </a:solidFill>
              </a:rPr>
              <a:t>　C. インフルエンザ</a:t>
            </a:r>
            <a:br>
              <a:rPr lang="ja" sz="3000" b="1">
                <a:solidFill>
                  <a:srgbClr val="FF9900"/>
                </a:solidFill>
              </a:rPr>
            </a:br>
            <a:r>
              <a:rPr lang="ja" sz="3000" b="1">
                <a:solidFill>
                  <a:srgbClr val="FF9900"/>
                </a:solidFill>
              </a:rPr>
              <a:t>　D. 食中毒</a:t>
            </a:r>
            <a:endParaRPr sz="4000"/>
          </a:p>
        </p:txBody>
      </p:sp>
      <p:sp>
        <p:nvSpPr>
          <p:cNvPr id="73" name="Google Shape;73;p15"/>
          <p:cNvSpPr/>
          <p:nvPr/>
        </p:nvSpPr>
        <p:spPr>
          <a:xfrm>
            <a:off x="5403450" y="2664600"/>
            <a:ext cx="3270900" cy="2141400"/>
          </a:xfrm>
          <a:prstGeom prst="wedgeEllipseCallout">
            <a:avLst>
              <a:gd name="adj1" fmla="val -44891"/>
              <a:gd name="adj2" fmla="val -48699"/>
            </a:avLst>
          </a:prstGeom>
          <a:solidFill>
            <a:srgbClr val="FFF2C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sz="1800"/>
              <a:t>もっとも関連性が</a:t>
            </a:r>
            <a:endParaRPr sz="1800"/>
          </a:p>
          <a:p>
            <a:pPr marL="0" lvl="0" indent="0" algn="ctr" rtl="0">
              <a:spcBef>
                <a:spcPts val="0"/>
              </a:spcBef>
              <a:spcAft>
                <a:spcPts val="0"/>
              </a:spcAft>
              <a:buNone/>
            </a:pPr>
            <a:r>
              <a:rPr lang="ja" sz="1800"/>
              <a:t>高いものを1つ</a:t>
            </a:r>
            <a:endParaRPr sz="1800"/>
          </a:p>
          <a:p>
            <a:pPr marL="0" lvl="0" indent="0" algn="ctr" rtl="0">
              <a:spcBef>
                <a:spcPts val="0"/>
              </a:spcBef>
              <a:spcAft>
                <a:spcPts val="0"/>
              </a:spcAft>
              <a:buNone/>
            </a:pPr>
            <a:r>
              <a:rPr lang="ja" sz="1800"/>
              <a:t>選ぼう！</a:t>
            </a:r>
            <a:endParaRPr sz="1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grpSp>
        <p:nvGrpSpPr>
          <p:cNvPr id="387" name="Google Shape;387;p42"/>
          <p:cNvGrpSpPr/>
          <p:nvPr/>
        </p:nvGrpSpPr>
        <p:grpSpPr>
          <a:xfrm>
            <a:off x="-9275" y="-18575"/>
            <a:ext cx="9144000" cy="5162100"/>
            <a:chOff x="-9275" y="-18575"/>
            <a:chExt cx="9144000" cy="5162100"/>
          </a:xfrm>
        </p:grpSpPr>
        <p:sp>
          <p:nvSpPr>
            <p:cNvPr id="388" name="Google Shape;388;p42"/>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42"/>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0" name="Google Shape;390;p4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発表</a:t>
            </a:r>
            <a:endParaRPr/>
          </a:p>
        </p:txBody>
      </p:sp>
      <p:sp>
        <p:nvSpPr>
          <p:cNvPr id="391" name="Google Shape;391;p42"/>
          <p:cNvSpPr txBox="1">
            <a:spLocks noGrp="1"/>
          </p:cNvSpPr>
          <p:nvPr>
            <p:ph type="body" idx="1"/>
          </p:nvPr>
        </p:nvSpPr>
        <p:spPr>
          <a:xfrm>
            <a:off x="311700" y="1152475"/>
            <a:ext cx="8520600" cy="19272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None/>
            </a:pPr>
            <a:r>
              <a:rPr lang="ja" sz="4800"/>
              <a:t>考えたアイデアを</a:t>
            </a:r>
            <a:endParaRPr sz="4800"/>
          </a:p>
          <a:p>
            <a:pPr marL="0" lvl="0" indent="0" algn="l" rtl="0">
              <a:spcBef>
                <a:spcPts val="1200"/>
              </a:spcBef>
              <a:spcAft>
                <a:spcPts val="1200"/>
              </a:spcAft>
              <a:buNone/>
            </a:pPr>
            <a:r>
              <a:rPr lang="ja" sz="4800"/>
              <a:t>グループ内で発表しよう！</a:t>
            </a:r>
            <a:endParaRPr sz="4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grpSp>
        <p:nvGrpSpPr>
          <p:cNvPr id="396" name="Google Shape;396;p43"/>
          <p:cNvGrpSpPr/>
          <p:nvPr/>
        </p:nvGrpSpPr>
        <p:grpSpPr>
          <a:xfrm>
            <a:off x="-9275" y="-18575"/>
            <a:ext cx="9144000" cy="5162100"/>
            <a:chOff x="-9275" y="-18575"/>
            <a:chExt cx="9144000" cy="5162100"/>
          </a:xfrm>
        </p:grpSpPr>
        <p:sp>
          <p:nvSpPr>
            <p:cNvPr id="397" name="Google Shape;397;p43"/>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43"/>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9" name="Google Shape;399;p4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振り返り</a:t>
            </a:r>
            <a:endParaRPr/>
          </a:p>
        </p:txBody>
      </p:sp>
      <p:sp>
        <p:nvSpPr>
          <p:cNvPr id="400" name="Google Shape;400;p43"/>
          <p:cNvSpPr txBox="1">
            <a:spLocks noGrp="1"/>
          </p:cNvSpPr>
          <p:nvPr>
            <p:ph type="body" idx="1"/>
          </p:nvPr>
        </p:nvSpPr>
        <p:spPr>
          <a:xfrm>
            <a:off x="311700" y="1152475"/>
            <a:ext cx="8520600" cy="29307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ja" sz="4800"/>
              <a:t>初めて知ったこと、</a:t>
            </a:r>
            <a:endParaRPr sz="4800"/>
          </a:p>
          <a:p>
            <a:pPr marL="0" lvl="0" indent="0" algn="l" rtl="0">
              <a:spcBef>
                <a:spcPts val="1200"/>
              </a:spcBef>
              <a:spcAft>
                <a:spcPts val="0"/>
              </a:spcAft>
              <a:buClr>
                <a:schemeClr val="dk1"/>
              </a:buClr>
              <a:buSzPts val="1100"/>
              <a:buFont typeface="Arial"/>
              <a:buNone/>
            </a:pPr>
            <a:r>
              <a:rPr lang="ja" sz="4800"/>
              <a:t>大事だなと思ったことなど</a:t>
            </a:r>
            <a:endParaRPr sz="4800"/>
          </a:p>
          <a:p>
            <a:pPr marL="0" lvl="0" indent="0" algn="l" rtl="0">
              <a:spcBef>
                <a:spcPts val="1200"/>
              </a:spcBef>
              <a:spcAft>
                <a:spcPts val="1200"/>
              </a:spcAft>
              <a:buClr>
                <a:schemeClr val="dk1"/>
              </a:buClr>
              <a:buSzPts val="1100"/>
              <a:buFont typeface="Arial"/>
              <a:buNone/>
            </a:pPr>
            <a:r>
              <a:rPr lang="ja" sz="4800"/>
              <a:t>今日学んだことを書こう！</a:t>
            </a:r>
            <a:endParaRPr sz="48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p44"/>
          <p:cNvSpPr/>
          <p:nvPr/>
        </p:nvSpPr>
        <p:spPr>
          <a:xfrm>
            <a:off x="9400" y="0"/>
            <a:ext cx="9144000" cy="5143500"/>
          </a:xfrm>
          <a:prstGeom prst="rect">
            <a:avLst/>
          </a:pr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44"/>
          <p:cNvSpPr/>
          <p:nvPr/>
        </p:nvSpPr>
        <p:spPr>
          <a:xfrm>
            <a:off x="5097075" y="65000"/>
            <a:ext cx="39552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a:t>　　年　　組　名前：</a:t>
            </a:r>
            <a:endParaRPr/>
          </a:p>
        </p:txBody>
      </p:sp>
      <p:sp>
        <p:nvSpPr>
          <p:cNvPr id="407" name="Google Shape;407;p44"/>
          <p:cNvSpPr/>
          <p:nvPr/>
        </p:nvSpPr>
        <p:spPr>
          <a:xfrm>
            <a:off x="51850" y="863200"/>
            <a:ext cx="48981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初めて知ったことや大事だなと思ったことを書こう</a:t>
            </a:r>
            <a:endParaRPr b="1"/>
          </a:p>
        </p:txBody>
      </p:sp>
      <p:sp>
        <p:nvSpPr>
          <p:cNvPr id="408" name="Google Shape;408;p44"/>
          <p:cNvSpPr/>
          <p:nvPr/>
        </p:nvSpPr>
        <p:spPr>
          <a:xfrm>
            <a:off x="51850" y="1448350"/>
            <a:ext cx="9000300" cy="35838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9" name="Google Shape;409;p44"/>
          <p:cNvCxnSpPr/>
          <p:nvPr/>
        </p:nvCxnSpPr>
        <p:spPr>
          <a:xfrm>
            <a:off x="521583" y="1892075"/>
            <a:ext cx="8098800" cy="9300"/>
          </a:xfrm>
          <a:prstGeom prst="straightConnector1">
            <a:avLst/>
          </a:prstGeom>
          <a:noFill/>
          <a:ln w="9525" cap="flat" cmpd="sng">
            <a:solidFill>
              <a:schemeClr val="dk2"/>
            </a:solidFill>
            <a:prstDash val="dot"/>
            <a:round/>
            <a:headEnd type="none" w="med" len="med"/>
            <a:tailEnd type="none" w="med" len="med"/>
          </a:ln>
        </p:spPr>
      </p:cxnSp>
      <p:cxnSp>
        <p:nvCxnSpPr>
          <p:cNvPr id="410" name="Google Shape;410;p44"/>
          <p:cNvCxnSpPr/>
          <p:nvPr/>
        </p:nvCxnSpPr>
        <p:spPr>
          <a:xfrm>
            <a:off x="502661" y="2397300"/>
            <a:ext cx="8098800" cy="9300"/>
          </a:xfrm>
          <a:prstGeom prst="straightConnector1">
            <a:avLst/>
          </a:prstGeom>
          <a:noFill/>
          <a:ln w="9525" cap="flat" cmpd="sng">
            <a:solidFill>
              <a:schemeClr val="dk2"/>
            </a:solidFill>
            <a:prstDash val="dot"/>
            <a:round/>
            <a:headEnd type="none" w="med" len="med"/>
            <a:tailEnd type="none" w="med" len="med"/>
          </a:ln>
        </p:spPr>
      </p:cxnSp>
      <p:cxnSp>
        <p:nvCxnSpPr>
          <p:cNvPr id="411" name="Google Shape;411;p44"/>
          <p:cNvCxnSpPr/>
          <p:nvPr/>
        </p:nvCxnSpPr>
        <p:spPr>
          <a:xfrm>
            <a:off x="531045" y="2902525"/>
            <a:ext cx="8098800" cy="9300"/>
          </a:xfrm>
          <a:prstGeom prst="straightConnector1">
            <a:avLst/>
          </a:prstGeom>
          <a:noFill/>
          <a:ln w="9525" cap="flat" cmpd="sng">
            <a:solidFill>
              <a:schemeClr val="dk2"/>
            </a:solidFill>
            <a:prstDash val="dot"/>
            <a:round/>
            <a:headEnd type="none" w="med" len="med"/>
            <a:tailEnd type="none" w="med" len="med"/>
          </a:ln>
        </p:spPr>
      </p:cxnSp>
      <p:cxnSp>
        <p:nvCxnSpPr>
          <p:cNvPr id="412" name="Google Shape;412;p44"/>
          <p:cNvCxnSpPr/>
          <p:nvPr/>
        </p:nvCxnSpPr>
        <p:spPr>
          <a:xfrm>
            <a:off x="512122" y="3407750"/>
            <a:ext cx="8098800" cy="9300"/>
          </a:xfrm>
          <a:prstGeom prst="straightConnector1">
            <a:avLst/>
          </a:prstGeom>
          <a:noFill/>
          <a:ln w="9525" cap="flat" cmpd="sng">
            <a:solidFill>
              <a:schemeClr val="dk2"/>
            </a:solidFill>
            <a:prstDash val="dot"/>
            <a:round/>
            <a:headEnd type="none" w="med" len="med"/>
            <a:tailEnd type="none" w="med" len="med"/>
          </a:ln>
        </p:spPr>
      </p:cxnSp>
      <p:cxnSp>
        <p:nvCxnSpPr>
          <p:cNvPr id="413" name="Google Shape;413;p44"/>
          <p:cNvCxnSpPr/>
          <p:nvPr/>
        </p:nvCxnSpPr>
        <p:spPr>
          <a:xfrm>
            <a:off x="535776" y="3912975"/>
            <a:ext cx="8098800" cy="9300"/>
          </a:xfrm>
          <a:prstGeom prst="straightConnector1">
            <a:avLst/>
          </a:prstGeom>
          <a:noFill/>
          <a:ln w="9525" cap="flat" cmpd="sng">
            <a:solidFill>
              <a:schemeClr val="dk2"/>
            </a:solidFill>
            <a:prstDash val="dot"/>
            <a:round/>
            <a:headEnd type="none" w="med" len="med"/>
            <a:tailEnd type="none" w="med" len="med"/>
          </a:ln>
        </p:spPr>
      </p:cxnSp>
      <p:cxnSp>
        <p:nvCxnSpPr>
          <p:cNvPr id="414" name="Google Shape;414;p44"/>
          <p:cNvCxnSpPr/>
          <p:nvPr/>
        </p:nvCxnSpPr>
        <p:spPr>
          <a:xfrm>
            <a:off x="516853" y="4418200"/>
            <a:ext cx="8098800" cy="9300"/>
          </a:xfrm>
          <a:prstGeom prst="straightConnector1">
            <a:avLst/>
          </a:prstGeom>
          <a:noFill/>
          <a:ln w="9525" cap="flat" cmpd="sng">
            <a:solidFill>
              <a:schemeClr val="dk2"/>
            </a:solidFill>
            <a:prstDash val="dot"/>
            <a:round/>
            <a:headEnd type="none" w="med" len="med"/>
            <a:tailEnd type="none" w="med" len="med"/>
          </a:ln>
        </p:spPr>
      </p:cxnSp>
      <p:cxnSp>
        <p:nvCxnSpPr>
          <p:cNvPr id="415" name="Google Shape;415;p44"/>
          <p:cNvCxnSpPr/>
          <p:nvPr/>
        </p:nvCxnSpPr>
        <p:spPr>
          <a:xfrm>
            <a:off x="545237" y="4923425"/>
            <a:ext cx="8098800" cy="9300"/>
          </a:xfrm>
          <a:prstGeom prst="straightConnector1">
            <a:avLst/>
          </a:prstGeom>
          <a:noFill/>
          <a:ln w="9525" cap="flat" cmpd="sng">
            <a:solidFill>
              <a:schemeClr val="dk2"/>
            </a:solidFill>
            <a:prstDash val="dot"/>
            <a:round/>
            <a:headEnd type="none" w="med" len="med"/>
            <a:tailEnd type="none" w="med" len="med"/>
          </a:ln>
        </p:spPr>
      </p:cxnSp>
      <p:sp>
        <p:nvSpPr>
          <p:cNvPr id="416" name="Google Shape;416;p44"/>
          <p:cNvSpPr txBox="1"/>
          <p:nvPr/>
        </p:nvSpPr>
        <p:spPr>
          <a:xfrm>
            <a:off x="9275" y="-18575"/>
            <a:ext cx="4308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ワークシート「振り返り」</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grpSp>
        <p:nvGrpSpPr>
          <p:cNvPr id="421" name="Google Shape;421;p45"/>
          <p:cNvGrpSpPr/>
          <p:nvPr/>
        </p:nvGrpSpPr>
        <p:grpSpPr>
          <a:xfrm>
            <a:off x="-9275" y="-18575"/>
            <a:ext cx="9144000" cy="5162100"/>
            <a:chOff x="-9275" y="-18575"/>
            <a:chExt cx="9144000" cy="5162100"/>
          </a:xfrm>
        </p:grpSpPr>
        <p:sp>
          <p:nvSpPr>
            <p:cNvPr id="422" name="Google Shape;422;p45"/>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45"/>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4" name="Google Shape;424;p4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宿題</a:t>
            </a:r>
            <a:endParaRPr/>
          </a:p>
        </p:txBody>
      </p:sp>
      <p:sp>
        <p:nvSpPr>
          <p:cNvPr id="425" name="Google Shape;425;p45"/>
          <p:cNvSpPr txBox="1">
            <a:spLocks noGrp="1"/>
          </p:cNvSpPr>
          <p:nvPr>
            <p:ph type="body" idx="1"/>
          </p:nvPr>
        </p:nvSpPr>
        <p:spPr>
          <a:xfrm>
            <a:off x="311700" y="1152475"/>
            <a:ext cx="8520600" cy="19272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None/>
            </a:pPr>
            <a:r>
              <a:rPr lang="ja" sz="4800"/>
              <a:t>学んだことを</a:t>
            </a:r>
            <a:endParaRPr sz="4800"/>
          </a:p>
          <a:p>
            <a:pPr marL="0" lvl="0" indent="0" algn="l" rtl="0">
              <a:spcBef>
                <a:spcPts val="1200"/>
              </a:spcBef>
              <a:spcAft>
                <a:spcPts val="1200"/>
              </a:spcAft>
              <a:buNone/>
            </a:pPr>
            <a:r>
              <a:rPr lang="ja" sz="4800"/>
              <a:t>レポートにまとめよう</a:t>
            </a:r>
            <a:endParaRPr sz="48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sp>
        <p:nvSpPr>
          <p:cNvPr id="430" name="Google Shape;430;p46"/>
          <p:cNvSpPr/>
          <p:nvPr/>
        </p:nvSpPr>
        <p:spPr>
          <a:xfrm>
            <a:off x="9400" y="0"/>
            <a:ext cx="9144000" cy="5143500"/>
          </a:xfrm>
          <a:prstGeom prst="rect">
            <a:avLst/>
          </a:pr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46"/>
          <p:cNvSpPr/>
          <p:nvPr/>
        </p:nvSpPr>
        <p:spPr>
          <a:xfrm>
            <a:off x="5097075" y="65000"/>
            <a:ext cx="39552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a:t>　　年　　組　名前：</a:t>
            </a:r>
            <a:endParaRPr/>
          </a:p>
        </p:txBody>
      </p:sp>
      <p:sp>
        <p:nvSpPr>
          <p:cNvPr id="432" name="Google Shape;432;p46"/>
          <p:cNvSpPr/>
          <p:nvPr/>
        </p:nvSpPr>
        <p:spPr>
          <a:xfrm>
            <a:off x="83100" y="867325"/>
            <a:ext cx="42390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t>1.  授業を通して学んだことを書こう</a:t>
            </a:r>
            <a:endParaRPr b="1"/>
          </a:p>
        </p:txBody>
      </p:sp>
      <p:sp>
        <p:nvSpPr>
          <p:cNvPr id="433" name="Google Shape;433;p46"/>
          <p:cNvSpPr/>
          <p:nvPr/>
        </p:nvSpPr>
        <p:spPr>
          <a:xfrm>
            <a:off x="4624675" y="867325"/>
            <a:ext cx="42390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solidFill>
                  <a:schemeClr val="dk1"/>
                </a:solidFill>
              </a:rPr>
              <a:t>2. ワークで考えた対策を書こう</a:t>
            </a:r>
            <a:endParaRPr b="1"/>
          </a:p>
        </p:txBody>
      </p:sp>
      <p:sp>
        <p:nvSpPr>
          <p:cNvPr id="434" name="Google Shape;434;p46"/>
          <p:cNvSpPr/>
          <p:nvPr/>
        </p:nvSpPr>
        <p:spPr>
          <a:xfrm>
            <a:off x="51850" y="1448350"/>
            <a:ext cx="4270200" cy="13371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p>
        </p:txBody>
      </p:sp>
      <p:sp>
        <p:nvSpPr>
          <p:cNvPr id="435" name="Google Shape;435;p46"/>
          <p:cNvSpPr txBox="1"/>
          <p:nvPr/>
        </p:nvSpPr>
        <p:spPr>
          <a:xfrm>
            <a:off x="9275" y="-18575"/>
            <a:ext cx="4716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a:t>ワークシート「まとめレポート」</a:t>
            </a:r>
            <a:endParaRPr/>
          </a:p>
        </p:txBody>
      </p:sp>
      <p:sp>
        <p:nvSpPr>
          <p:cNvPr id="436" name="Google Shape;436;p46"/>
          <p:cNvSpPr/>
          <p:nvPr/>
        </p:nvSpPr>
        <p:spPr>
          <a:xfrm>
            <a:off x="83100" y="3114025"/>
            <a:ext cx="4239000" cy="464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b="1">
                <a:solidFill>
                  <a:schemeClr val="dk1"/>
                </a:solidFill>
              </a:rPr>
              <a:t>3. 今日から取り組むことを書こう</a:t>
            </a:r>
            <a:endParaRPr b="1"/>
          </a:p>
        </p:txBody>
      </p:sp>
      <p:sp>
        <p:nvSpPr>
          <p:cNvPr id="437" name="Google Shape;437;p46"/>
          <p:cNvSpPr/>
          <p:nvPr/>
        </p:nvSpPr>
        <p:spPr>
          <a:xfrm>
            <a:off x="51850" y="3695050"/>
            <a:ext cx="8827500" cy="13371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p>
        </p:txBody>
      </p:sp>
      <p:sp>
        <p:nvSpPr>
          <p:cNvPr id="438" name="Google Shape;438;p46"/>
          <p:cNvSpPr/>
          <p:nvPr/>
        </p:nvSpPr>
        <p:spPr>
          <a:xfrm>
            <a:off x="4609075" y="1448350"/>
            <a:ext cx="4270200" cy="1337100"/>
          </a:xfrm>
          <a:prstGeom prst="roundRect">
            <a:avLst>
              <a:gd name="adj" fmla="val 16667"/>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grpSp>
        <p:nvGrpSpPr>
          <p:cNvPr id="78" name="Google Shape;78;p16"/>
          <p:cNvGrpSpPr/>
          <p:nvPr/>
        </p:nvGrpSpPr>
        <p:grpSpPr>
          <a:xfrm>
            <a:off x="-9275" y="-18575"/>
            <a:ext cx="9144000" cy="5162100"/>
            <a:chOff x="-9275" y="-18575"/>
            <a:chExt cx="9144000" cy="5162100"/>
          </a:xfrm>
        </p:grpSpPr>
        <p:sp>
          <p:nvSpPr>
            <p:cNvPr id="79" name="Google Shape;79;p16"/>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6"/>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 name="Google Shape;81;p16"/>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クイズ③</a:t>
            </a:r>
            <a:endParaRPr/>
          </a:p>
        </p:txBody>
      </p:sp>
      <p:sp>
        <p:nvSpPr>
          <p:cNvPr id="82" name="Google Shape;82;p16"/>
          <p:cNvSpPr txBox="1">
            <a:spLocks noGrp="1"/>
          </p:cNvSpPr>
          <p:nvPr>
            <p:ph type="body" idx="1"/>
          </p:nvPr>
        </p:nvSpPr>
        <p:spPr>
          <a:xfrm>
            <a:off x="250675" y="790050"/>
            <a:ext cx="8625000" cy="38751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None/>
            </a:pPr>
            <a:r>
              <a:rPr lang="ja" sz="2500"/>
              <a:t>気温上昇により</a:t>
            </a:r>
            <a:r>
              <a:rPr lang="ja" sz="2500">
                <a:highlight>
                  <a:srgbClr val="FFF2CC"/>
                </a:highlight>
              </a:rPr>
              <a:t>真夏日が増えています</a:t>
            </a:r>
            <a:r>
              <a:rPr lang="ja" sz="2500"/>
              <a:t>。</a:t>
            </a:r>
            <a:endParaRPr sz="3500"/>
          </a:p>
          <a:p>
            <a:pPr marL="0" lvl="0" indent="0" algn="l" rtl="0">
              <a:spcBef>
                <a:spcPts val="1200"/>
              </a:spcBef>
              <a:spcAft>
                <a:spcPts val="0"/>
              </a:spcAft>
              <a:buNone/>
            </a:pPr>
            <a:r>
              <a:rPr lang="ja" sz="4000"/>
              <a:t>横浜では年間で何日ぐらい真夏日が</a:t>
            </a:r>
            <a:br>
              <a:rPr lang="ja" sz="4000"/>
            </a:br>
            <a:r>
              <a:rPr lang="ja" sz="4000"/>
              <a:t>あるでしょう？</a:t>
            </a:r>
            <a:endParaRPr sz="4000"/>
          </a:p>
          <a:p>
            <a:pPr marL="0" lvl="0" indent="0" algn="l" rtl="0">
              <a:spcBef>
                <a:spcPts val="1200"/>
              </a:spcBef>
              <a:spcAft>
                <a:spcPts val="1200"/>
              </a:spcAft>
              <a:buNone/>
            </a:pPr>
            <a:r>
              <a:rPr lang="ja" sz="3000" b="1">
                <a:solidFill>
                  <a:srgbClr val="FF9900"/>
                </a:solidFill>
              </a:rPr>
              <a:t>　A. 30〜40日</a:t>
            </a:r>
            <a:br>
              <a:rPr lang="ja" sz="3000" b="1">
                <a:solidFill>
                  <a:srgbClr val="FF9900"/>
                </a:solidFill>
              </a:rPr>
            </a:br>
            <a:r>
              <a:rPr lang="ja" sz="3000" b="1">
                <a:solidFill>
                  <a:srgbClr val="FF9900"/>
                </a:solidFill>
              </a:rPr>
              <a:t>　B. 50〜60日</a:t>
            </a:r>
            <a:br>
              <a:rPr lang="ja" sz="3000" b="1">
                <a:solidFill>
                  <a:srgbClr val="FF9900"/>
                </a:solidFill>
              </a:rPr>
            </a:br>
            <a:r>
              <a:rPr lang="ja" sz="3000" b="1">
                <a:solidFill>
                  <a:srgbClr val="FF9900"/>
                </a:solidFill>
              </a:rPr>
              <a:t>　C. 70〜80日</a:t>
            </a:r>
            <a:endParaRPr sz="3000" b="1">
              <a:solidFill>
                <a:srgbClr val="FF99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grpSp>
        <p:nvGrpSpPr>
          <p:cNvPr id="87" name="Google Shape;87;p17"/>
          <p:cNvGrpSpPr/>
          <p:nvPr/>
        </p:nvGrpSpPr>
        <p:grpSpPr>
          <a:xfrm>
            <a:off x="-9275" y="-18575"/>
            <a:ext cx="9144000" cy="5162100"/>
            <a:chOff x="-9275" y="-18575"/>
            <a:chExt cx="9144000" cy="5162100"/>
          </a:xfrm>
        </p:grpSpPr>
        <p:sp>
          <p:nvSpPr>
            <p:cNvPr id="88" name="Google Shape;88;p17"/>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7"/>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 name="Google Shape;90;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動画視聴</a:t>
            </a:r>
            <a:endParaRPr/>
          </a:p>
        </p:txBody>
      </p:sp>
      <p:sp>
        <p:nvSpPr>
          <p:cNvPr id="91" name="Google Shape;91;p17"/>
          <p:cNvSpPr/>
          <p:nvPr/>
        </p:nvSpPr>
        <p:spPr>
          <a:xfrm>
            <a:off x="6041550" y="279675"/>
            <a:ext cx="2874300" cy="2097300"/>
          </a:xfrm>
          <a:prstGeom prst="wedgeEllipseCallout">
            <a:avLst>
              <a:gd name="adj1" fmla="val -49200"/>
              <a:gd name="adj2" fmla="val 50549"/>
            </a:avLst>
          </a:prstGeom>
          <a:solidFill>
            <a:srgbClr val="FFF2C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sz="1600"/>
              <a:t>神奈川県の</a:t>
            </a:r>
            <a:endParaRPr sz="1600"/>
          </a:p>
          <a:p>
            <a:pPr marL="0" lvl="0" indent="0" algn="ctr" rtl="0">
              <a:spcBef>
                <a:spcPts val="0"/>
              </a:spcBef>
              <a:spcAft>
                <a:spcPts val="0"/>
              </a:spcAft>
              <a:buNone/>
            </a:pPr>
            <a:r>
              <a:rPr lang="ja" sz="1600"/>
              <a:t>夏の暑さについて</a:t>
            </a:r>
            <a:endParaRPr sz="1600"/>
          </a:p>
          <a:p>
            <a:pPr marL="0" lvl="0" indent="0" algn="ctr" rtl="0">
              <a:spcBef>
                <a:spcPts val="0"/>
              </a:spcBef>
              <a:spcAft>
                <a:spcPts val="0"/>
              </a:spcAft>
              <a:buNone/>
            </a:pPr>
            <a:r>
              <a:rPr lang="ja" sz="1600"/>
              <a:t>動画で見てみよう！</a:t>
            </a:r>
            <a:endParaRPr sz="1600"/>
          </a:p>
        </p:txBody>
      </p:sp>
      <p:pic>
        <p:nvPicPr>
          <p:cNvPr id="92" name="Google Shape;92;p17" descr="主に小学生など、気候変動に関する知識や経験が十分ではない若年層を対象として、身近な気候変動影響である「夏の暑さ」をテーマに、気候変動問題に対する関心や理解を深めるための学習教材動画です。&#10;本動画は、気候変動問題を学ぶための授業の導入部分等での活用も想定して作成しました。本動画を活用した授業の実施マニュアルを、下記サイトで公開していますのでご活用ください。&#10;&#10;■授業の実施マニュアル&#10;かながわ気候変動WEB KIDS 教員の方へ（活用マニュアル）&#10;https://www.pref.kanagawa.jp/osirase/0323/climate_change/kids/teacher/index.html&#10;&#10;■かながわ気候変動WEB KIDS&#10;上記マニュアルの他、学習の参考資料等を公開しています。&#10;https://www.pref.kanagawa.jp/osirase/0323/climate_change/kids/index.html&#10;&#10;■本動画の出演者&#10;はかせ：原 良丞さん&#10;おとこのこ：野澤 慧さん&#10;おんなのこ：小岩井 ことりさん&#10;&#10;■関連動画&#10;かながわ気候変動WEB KIDS 動画教材を見て学ぼう&#10;https://www.pref.kanagawa.jp/osirase/0323/climate_change/kids /movie/ index.html&#10;&#10;かながわ気候変動WEB 映像を見る（中学生以上向け）&#10;https://www.pref.kanagawa.jp/osirase/0323/climate_change/contents2/index.html&#10;&#10;この動画に関するお問い合わせは、環境科学センターへのお問い合わせフォームをご利用ください。&#10;https://www.pref.kanagawa.jp/div/0323/index.html" title="かながわ気候変動学習教材6 これからの夏の暑さにどう挑む？">
            <a:hlinkClick r:id="rId3"/>
          </p:cNvPr>
          <p:cNvPicPr preferRelativeResize="0"/>
          <p:nvPr/>
        </p:nvPicPr>
        <p:blipFill>
          <a:blip r:embed="rId4">
            <a:alphaModFix/>
          </a:blip>
          <a:stretch>
            <a:fillRect/>
          </a:stretch>
        </p:blipFill>
        <p:spPr>
          <a:xfrm>
            <a:off x="715125" y="1159850"/>
            <a:ext cx="4572000" cy="3429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10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pSp>
        <p:nvGrpSpPr>
          <p:cNvPr id="97" name="Google Shape;97;p18"/>
          <p:cNvGrpSpPr/>
          <p:nvPr/>
        </p:nvGrpSpPr>
        <p:grpSpPr>
          <a:xfrm>
            <a:off x="-9275" y="-18575"/>
            <a:ext cx="9144000" cy="5162100"/>
            <a:chOff x="-9275" y="-18575"/>
            <a:chExt cx="9144000" cy="5162100"/>
          </a:xfrm>
        </p:grpSpPr>
        <p:sp>
          <p:nvSpPr>
            <p:cNvPr id="98" name="Google Shape;98;p18"/>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8"/>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0" name="Google Shape;100;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動画視聴</a:t>
            </a:r>
            <a:endParaRPr/>
          </a:p>
        </p:txBody>
      </p:sp>
      <p:sp>
        <p:nvSpPr>
          <p:cNvPr id="101" name="Google Shape;101;p18"/>
          <p:cNvSpPr txBox="1">
            <a:spLocks noGrp="1"/>
          </p:cNvSpPr>
          <p:nvPr>
            <p:ph type="body" idx="1"/>
          </p:nvPr>
        </p:nvSpPr>
        <p:spPr>
          <a:xfrm>
            <a:off x="311700" y="1152475"/>
            <a:ext cx="8520600" cy="2930700"/>
          </a:xfrm>
          <a:prstGeom prst="rect">
            <a:avLst/>
          </a:prstGeom>
        </p:spPr>
        <p:txBody>
          <a:bodyPr spcFirstLastPara="1" wrap="square" lIns="91425" tIns="91425" rIns="91425" bIns="91425" anchor="t" anchorCtr="0">
            <a:spAutoFit/>
          </a:bodyPr>
          <a:lstStyle/>
          <a:p>
            <a:pPr marL="0" lvl="0" indent="0" algn="l" rtl="0">
              <a:spcBef>
                <a:spcPts val="0"/>
              </a:spcBef>
              <a:spcAft>
                <a:spcPts val="0"/>
              </a:spcAft>
              <a:buNone/>
            </a:pPr>
            <a:r>
              <a:rPr lang="ja" sz="4800"/>
              <a:t>動画を見て</a:t>
            </a:r>
            <a:endParaRPr sz="4800"/>
          </a:p>
          <a:p>
            <a:pPr marL="0" lvl="0" indent="0" algn="l" rtl="0">
              <a:spcBef>
                <a:spcPts val="1200"/>
              </a:spcBef>
              <a:spcAft>
                <a:spcPts val="0"/>
              </a:spcAft>
              <a:buNone/>
            </a:pPr>
            <a:r>
              <a:rPr lang="ja" sz="4800"/>
              <a:t>思ったことや考えたことを</a:t>
            </a:r>
            <a:endParaRPr sz="4800"/>
          </a:p>
          <a:p>
            <a:pPr marL="0" lvl="0" indent="0" algn="l" rtl="0">
              <a:spcBef>
                <a:spcPts val="1200"/>
              </a:spcBef>
              <a:spcAft>
                <a:spcPts val="1200"/>
              </a:spcAft>
              <a:buNone/>
            </a:pPr>
            <a:r>
              <a:rPr lang="ja" sz="4800"/>
              <a:t>隣の人と話そう！</a:t>
            </a:r>
            <a:endParaRPr sz="4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grpSp>
        <p:nvGrpSpPr>
          <p:cNvPr id="106" name="Google Shape;106;p19"/>
          <p:cNvGrpSpPr/>
          <p:nvPr/>
        </p:nvGrpSpPr>
        <p:grpSpPr>
          <a:xfrm>
            <a:off x="-9275" y="-18575"/>
            <a:ext cx="9144000" cy="5162100"/>
            <a:chOff x="-9275" y="-18575"/>
            <a:chExt cx="9144000" cy="5162100"/>
          </a:xfrm>
        </p:grpSpPr>
        <p:sp>
          <p:nvSpPr>
            <p:cNvPr id="107" name="Google Shape;107;p19"/>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9"/>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19"/>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クイズの答え合わせ</a:t>
            </a:r>
            <a:endParaRPr/>
          </a:p>
        </p:txBody>
      </p:sp>
      <p:sp>
        <p:nvSpPr>
          <p:cNvPr id="110" name="Google Shape;110;p19"/>
          <p:cNvSpPr txBox="1">
            <a:spLocks noGrp="1"/>
          </p:cNvSpPr>
          <p:nvPr>
            <p:ph type="body" idx="1"/>
          </p:nvPr>
        </p:nvSpPr>
        <p:spPr>
          <a:xfrm>
            <a:off x="257350" y="771475"/>
            <a:ext cx="8520600" cy="461700"/>
          </a:xfrm>
          <a:prstGeom prst="rect">
            <a:avLst/>
          </a:prstGeom>
        </p:spPr>
        <p:txBody>
          <a:bodyPr spcFirstLastPara="1" wrap="square" lIns="91425" tIns="91425" rIns="91425" bIns="91425" anchor="t" anchorCtr="0">
            <a:spAutoFit/>
          </a:bodyPr>
          <a:lstStyle/>
          <a:p>
            <a:pPr marL="0" lvl="0" indent="0" algn="l" rtl="0">
              <a:spcBef>
                <a:spcPts val="0"/>
              </a:spcBef>
              <a:spcAft>
                <a:spcPts val="1200"/>
              </a:spcAft>
              <a:buNone/>
            </a:pPr>
            <a:r>
              <a:rPr lang="ja"/>
              <a:t>100年前の神奈川県の年平均気温は今とくらべてどうだった？</a:t>
            </a:r>
            <a:endParaRPr/>
          </a:p>
        </p:txBody>
      </p:sp>
      <p:sp>
        <p:nvSpPr>
          <p:cNvPr id="111" name="Google Shape;111;p19"/>
          <p:cNvSpPr txBox="1">
            <a:spLocks noGrp="1"/>
          </p:cNvSpPr>
          <p:nvPr>
            <p:ph type="body" idx="1"/>
          </p:nvPr>
        </p:nvSpPr>
        <p:spPr>
          <a:xfrm>
            <a:off x="311700" y="1233175"/>
            <a:ext cx="3403200" cy="677100"/>
          </a:xfrm>
          <a:prstGeom prst="rect">
            <a:avLst/>
          </a:prstGeom>
        </p:spPr>
        <p:txBody>
          <a:bodyPr spcFirstLastPara="1" wrap="square" lIns="91425" tIns="91425" rIns="91425" bIns="91425" anchor="t" anchorCtr="0">
            <a:spAutoFit/>
          </a:bodyPr>
          <a:lstStyle/>
          <a:p>
            <a:pPr marL="0" lvl="0" indent="0" algn="l" rtl="0">
              <a:spcBef>
                <a:spcPts val="0"/>
              </a:spcBef>
              <a:spcAft>
                <a:spcPts val="1200"/>
              </a:spcAft>
              <a:buNone/>
            </a:pPr>
            <a:r>
              <a:rPr lang="ja" sz="3200" b="1" u="sng">
                <a:solidFill>
                  <a:srgbClr val="FF9900"/>
                </a:solidFill>
              </a:rPr>
              <a:t>C. 約2℃低かった</a:t>
            </a:r>
            <a:endParaRPr sz="3200" b="1" u="sng">
              <a:solidFill>
                <a:srgbClr val="FF9900"/>
              </a:solidFill>
            </a:endParaRPr>
          </a:p>
        </p:txBody>
      </p:sp>
      <p:sp>
        <p:nvSpPr>
          <p:cNvPr id="112" name="Google Shape;112;p19"/>
          <p:cNvSpPr/>
          <p:nvPr/>
        </p:nvSpPr>
        <p:spPr>
          <a:xfrm>
            <a:off x="477175" y="2488213"/>
            <a:ext cx="2874300" cy="2097300"/>
          </a:xfrm>
          <a:prstGeom prst="wedgeEllipseCallout">
            <a:avLst>
              <a:gd name="adj1" fmla="val 55786"/>
              <a:gd name="adj2" fmla="val 29391"/>
            </a:avLst>
          </a:prstGeom>
          <a:solidFill>
            <a:srgbClr val="FFF2C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sz="1800"/>
              <a:t>年平均気温は</a:t>
            </a:r>
            <a:endParaRPr sz="1800"/>
          </a:p>
          <a:p>
            <a:pPr marL="0" lvl="0" indent="0" algn="ctr" rtl="0">
              <a:spcBef>
                <a:spcPts val="0"/>
              </a:spcBef>
              <a:spcAft>
                <a:spcPts val="0"/>
              </a:spcAft>
              <a:buNone/>
            </a:pPr>
            <a:r>
              <a:rPr lang="ja" sz="1800"/>
              <a:t>100年で1.9℃</a:t>
            </a:r>
            <a:br>
              <a:rPr lang="ja" sz="1800"/>
            </a:br>
            <a:r>
              <a:rPr lang="ja" sz="1800"/>
              <a:t>（約2℃）上昇しているよ</a:t>
            </a:r>
            <a:endParaRPr sz="1800"/>
          </a:p>
        </p:txBody>
      </p:sp>
      <p:pic>
        <p:nvPicPr>
          <p:cNvPr id="113" name="Google Shape;113;p19"/>
          <p:cNvPicPr preferRelativeResize="0"/>
          <p:nvPr/>
        </p:nvPicPr>
        <p:blipFill>
          <a:blip r:embed="rId3">
            <a:alphaModFix/>
          </a:blip>
          <a:stretch>
            <a:fillRect/>
          </a:stretch>
        </p:blipFill>
        <p:spPr>
          <a:xfrm>
            <a:off x="4045950" y="1215525"/>
            <a:ext cx="4763801" cy="3382551"/>
          </a:xfrm>
          <a:prstGeom prst="rect">
            <a:avLst/>
          </a:prstGeom>
          <a:noFill/>
          <a:ln>
            <a:noFill/>
          </a:ln>
          <a:effectLst>
            <a:outerShdw blurRad="57150" dist="19050" dir="5400000" algn="bl" rotWithShape="0">
              <a:srgbClr val="000000">
                <a:alpha val="50000"/>
              </a:srgbClr>
            </a:outerShdw>
          </a:effectLst>
        </p:spPr>
      </p:pic>
      <p:sp>
        <p:nvSpPr>
          <p:cNvPr id="114" name="Google Shape;114;p19"/>
          <p:cNvSpPr txBox="1"/>
          <p:nvPr/>
        </p:nvSpPr>
        <p:spPr>
          <a:xfrm>
            <a:off x="0" y="4598075"/>
            <a:ext cx="8922300" cy="692467"/>
          </a:xfrm>
          <a:prstGeom prst="rect">
            <a:avLst/>
          </a:prstGeom>
          <a:noFill/>
          <a:ln>
            <a:noFill/>
          </a:ln>
        </p:spPr>
        <p:txBody>
          <a:bodyPr spcFirstLastPara="1" wrap="square" lIns="91425" tIns="91425" rIns="91425" bIns="91425" anchor="t" anchorCtr="0">
            <a:spAutoFit/>
          </a:bodyPr>
          <a:lstStyle/>
          <a:p>
            <a:pPr marL="0" lvl="0" indent="0" algn="r" rtl="0">
              <a:lnSpc>
                <a:spcPct val="115000"/>
              </a:lnSpc>
              <a:spcBef>
                <a:spcPts val="0"/>
              </a:spcBef>
              <a:spcAft>
                <a:spcPts val="1200"/>
              </a:spcAft>
              <a:buNone/>
            </a:pPr>
            <a:r>
              <a:rPr lang="ja" sz="1000" dirty="0">
                <a:solidFill>
                  <a:srgbClr val="595959"/>
                </a:solidFill>
              </a:rPr>
              <a:t>かながわ気候変動WEB KIDS「気候変動を学ぼう」Web資料集より</a:t>
            </a:r>
            <a:br>
              <a:rPr lang="ja" sz="1000" dirty="0">
                <a:solidFill>
                  <a:srgbClr val="595959"/>
                </a:solidFill>
              </a:rPr>
            </a:br>
            <a:r>
              <a:rPr lang="ja" sz="1000" u="sng" dirty="0">
                <a:solidFill>
                  <a:schemeClr val="hlink"/>
                </a:solidFill>
                <a:hlinkClick r:id="rId4"/>
              </a:rPr>
              <a:t>https://www.pref.kanagawa.jp/osirase/0323/climate_change/kids/data/</a:t>
            </a:r>
            <a:r>
              <a:rPr lang="ja" sz="1000" u="sng" dirty="0" smtClean="0">
                <a:solidFill>
                  <a:schemeClr val="hlink"/>
                </a:solidFill>
                <a:hlinkClick r:id="rId4"/>
              </a:rPr>
              <a:t>future/</a:t>
            </a:r>
            <a:r>
              <a:rPr lang="ja" sz="1000" u="sng" dirty="0">
                <a:solidFill>
                  <a:schemeClr val="hlink"/>
                </a:solidFill>
                <a:hlinkClick r:id="rId4"/>
              </a:rPr>
              <a:t>page1-1.html</a:t>
            </a:r>
            <a:endParaRPr sz="1000" dirty="0">
              <a:solidFill>
                <a:srgbClr val="59595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grpSp>
        <p:nvGrpSpPr>
          <p:cNvPr id="119" name="Google Shape;119;p20"/>
          <p:cNvGrpSpPr/>
          <p:nvPr/>
        </p:nvGrpSpPr>
        <p:grpSpPr>
          <a:xfrm>
            <a:off x="-9275" y="-18575"/>
            <a:ext cx="9144000" cy="5162100"/>
            <a:chOff x="-9275" y="-18575"/>
            <a:chExt cx="9144000" cy="5162100"/>
          </a:xfrm>
        </p:grpSpPr>
        <p:sp>
          <p:nvSpPr>
            <p:cNvPr id="120" name="Google Shape;120;p20"/>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0"/>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2" name="Google Shape;122;p20"/>
          <p:cNvSpPr txBox="1">
            <a:spLocks noGrp="1"/>
          </p:cNvSpPr>
          <p:nvPr>
            <p:ph type="title"/>
          </p:nvPr>
        </p:nvSpPr>
        <p:spPr>
          <a:xfrm>
            <a:off x="311700" y="2926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クイズの答え合わせ</a:t>
            </a:r>
            <a:endParaRPr/>
          </a:p>
        </p:txBody>
      </p:sp>
      <p:sp>
        <p:nvSpPr>
          <p:cNvPr id="123" name="Google Shape;123;p20"/>
          <p:cNvSpPr txBox="1">
            <a:spLocks noGrp="1"/>
          </p:cNvSpPr>
          <p:nvPr>
            <p:ph type="body" idx="1"/>
          </p:nvPr>
        </p:nvSpPr>
        <p:spPr>
          <a:xfrm>
            <a:off x="257350" y="847675"/>
            <a:ext cx="8520600" cy="461700"/>
          </a:xfrm>
          <a:prstGeom prst="rect">
            <a:avLst/>
          </a:prstGeom>
        </p:spPr>
        <p:txBody>
          <a:bodyPr spcFirstLastPara="1" wrap="square" lIns="91425" tIns="91425" rIns="91425" bIns="91425" anchor="t" anchorCtr="0">
            <a:spAutoFit/>
          </a:bodyPr>
          <a:lstStyle/>
          <a:p>
            <a:pPr marL="0" lvl="0" indent="0" algn="l" rtl="0">
              <a:spcBef>
                <a:spcPts val="0"/>
              </a:spcBef>
              <a:spcAft>
                <a:spcPts val="1200"/>
              </a:spcAft>
              <a:buNone/>
            </a:pPr>
            <a:r>
              <a:rPr lang="ja"/>
              <a:t>地球温暖化で気温が上昇するとどんな病気や症状が増える？</a:t>
            </a:r>
            <a:endParaRPr sz="4835" u="sng">
              <a:solidFill>
                <a:srgbClr val="FF9900"/>
              </a:solidFill>
            </a:endParaRPr>
          </a:p>
        </p:txBody>
      </p:sp>
      <p:sp>
        <p:nvSpPr>
          <p:cNvPr id="124" name="Google Shape;124;p20"/>
          <p:cNvSpPr txBox="1">
            <a:spLocks noGrp="1"/>
          </p:cNvSpPr>
          <p:nvPr>
            <p:ph type="body" idx="1"/>
          </p:nvPr>
        </p:nvSpPr>
        <p:spPr>
          <a:xfrm>
            <a:off x="311700" y="1309375"/>
            <a:ext cx="2251800" cy="677100"/>
          </a:xfrm>
          <a:prstGeom prst="rect">
            <a:avLst/>
          </a:prstGeom>
        </p:spPr>
        <p:txBody>
          <a:bodyPr spcFirstLastPara="1" wrap="square" lIns="91425" tIns="91425" rIns="91425" bIns="91425" anchor="t" anchorCtr="0">
            <a:spAutoFit/>
          </a:bodyPr>
          <a:lstStyle/>
          <a:p>
            <a:pPr marL="0" lvl="0" indent="0" algn="l" rtl="0">
              <a:spcBef>
                <a:spcPts val="0"/>
              </a:spcBef>
              <a:spcAft>
                <a:spcPts val="1200"/>
              </a:spcAft>
              <a:buNone/>
            </a:pPr>
            <a:r>
              <a:rPr lang="ja" sz="3200" b="1">
                <a:solidFill>
                  <a:srgbClr val="FF9900"/>
                </a:solidFill>
              </a:rPr>
              <a:t>A. 熱中症</a:t>
            </a:r>
            <a:endParaRPr sz="3200" b="1">
              <a:solidFill>
                <a:srgbClr val="FF9900"/>
              </a:solidFill>
            </a:endParaRPr>
          </a:p>
        </p:txBody>
      </p:sp>
      <p:pic>
        <p:nvPicPr>
          <p:cNvPr id="125" name="Google Shape;125;p20"/>
          <p:cNvPicPr preferRelativeResize="0"/>
          <p:nvPr/>
        </p:nvPicPr>
        <p:blipFill>
          <a:blip r:embed="rId3">
            <a:alphaModFix/>
          </a:blip>
          <a:stretch>
            <a:fillRect/>
          </a:stretch>
        </p:blipFill>
        <p:spPr>
          <a:xfrm>
            <a:off x="3778803" y="1309375"/>
            <a:ext cx="4823573" cy="3306350"/>
          </a:xfrm>
          <a:prstGeom prst="rect">
            <a:avLst/>
          </a:prstGeom>
          <a:noFill/>
          <a:ln>
            <a:noFill/>
          </a:ln>
          <a:effectLst>
            <a:outerShdw blurRad="57150" dist="19050" dir="5400000" algn="bl" rotWithShape="0">
              <a:srgbClr val="000000">
                <a:alpha val="50000"/>
              </a:srgbClr>
            </a:outerShdw>
          </a:effectLst>
        </p:spPr>
      </p:pic>
      <p:sp>
        <p:nvSpPr>
          <p:cNvPr id="126" name="Google Shape;126;p20"/>
          <p:cNvSpPr/>
          <p:nvPr/>
        </p:nvSpPr>
        <p:spPr>
          <a:xfrm>
            <a:off x="410625" y="2088713"/>
            <a:ext cx="2874300" cy="2097300"/>
          </a:xfrm>
          <a:prstGeom prst="wedgeEllipseCallout">
            <a:avLst>
              <a:gd name="adj1" fmla="val 55786"/>
              <a:gd name="adj2" fmla="val 29391"/>
            </a:avLst>
          </a:prstGeom>
          <a:solidFill>
            <a:srgbClr val="FFF2C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sz="1800"/>
              <a:t>熱中症の死亡者数は2000年代後半から増加傾向に</a:t>
            </a:r>
            <a:endParaRPr sz="1800"/>
          </a:p>
          <a:p>
            <a:pPr marL="0" lvl="0" indent="0" algn="ctr" rtl="0">
              <a:spcBef>
                <a:spcPts val="0"/>
              </a:spcBef>
              <a:spcAft>
                <a:spcPts val="0"/>
              </a:spcAft>
              <a:buNone/>
            </a:pPr>
            <a:r>
              <a:rPr lang="ja" sz="1800"/>
              <a:t>あるよ</a:t>
            </a:r>
            <a:endParaRPr sz="1800"/>
          </a:p>
        </p:txBody>
      </p:sp>
      <p:sp>
        <p:nvSpPr>
          <p:cNvPr id="127" name="Google Shape;127;p20"/>
          <p:cNvSpPr txBox="1"/>
          <p:nvPr/>
        </p:nvSpPr>
        <p:spPr>
          <a:xfrm>
            <a:off x="0" y="4598075"/>
            <a:ext cx="8922300" cy="692467"/>
          </a:xfrm>
          <a:prstGeom prst="rect">
            <a:avLst/>
          </a:prstGeom>
          <a:noFill/>
          <a:ln>
            <a:noFill/>
          </a:ln>
        </p:spPr>
        <p:txBody>
          <a:bodyPr spcFirstLastPara="1" wrap="square" lIns="91425" tIns="91425" rIns="91425" bIns="91425" anchor="t" anchorCtr="0">
            <a:spAutoFit/>
          </a:bodyPr>
          <a:lstStyle/>
          <a:p>
            <a:pPr marL="0" lvl="0" indent="0" algn="r" rtl="0">
              <a:lnSpc>
                <a:spcPct val="115000"/>
              </a:lnSpc>
              <a:spcBef>
                <a:spcPts val="0"/>
              </a:spcBef>
              <a:spcAft>
                <a:spcPts val="1200"/>
              </a:spcAft>
              <a:buNone/>
            </a:pPr>
            <a:r>
              <a:rPr lang="ja" sz="1000" dirty="0">
                <a:solidFill>
                  <a:srgbClr val="595959"/>
                </a:solidFill>
              </a:rPr>
              <a:t>かながわ気候変動WEB KIDS「気候変動を学ぼう」Web資料集より</a:t>
            </a:r>
            <a:br>
              <a:rPr lang="ja" sz="1000" dirty="0">
                <a:solidFill>
                  <a:srgbClr val="595959"/>
                </a:solidFill>
              </a:rPr>
            </a:br>
            <a:r>
              <a:rPr lang="ja" sz="1000" u="sng" dirty="0">
                <a:solidFill>
                  <a:schemeClr val="hlink"/>
                </a:solidFill>
                <a:hlinkClick r:id="rId4"/>
              </a:rPr>
              <a:t>https://www.pref.kanagawa.jp/osirase/0323/climate_change/kids/data/living</a:t>
            </a:r>
            <a:r>
              <a:rPr lang="ja" sz="1000" u="sng" dirty="0" smtClean="0">
                <a:solidFill>
                  <a:schemeClr val="hlink"/>
                </a:solidFill>
                <a:hlinkClick r:id="rId4"/>
              </a:rPr>
              <a:t>/page</a:t>
            </a:r>
            <a:r>
              <a:rPr lang="ja" sz="1000" u="sng" dirty="0">
                <a:solidFill>
                  <a:schemeClr val="hlink"/>
                </a:solidFill>
                <a:hlinkClick r:id="rId4"/>
              </a:rPr>
              <a:t>1-1.html</a:t>
            </a:r>
            <a:endParaRPr sz="1000" dirty="0">
              <a:solidFill>
                <a:srgbClr val="595959"/>
              </a:solidFill>
            </a:endParaRPr>
          </a:p>
        </p:txBody>
      </p:sp>
      <p:sp>
        <p:nvSpPr>
          <p:cNvPr id="128" name="Google Shape;128;p20"/>
          <p:cNvSpPr txBox="1"/>
          <p:nvPr/>
        </p:nvSpPr>
        <p:spPr>
          <a:xfrm>
            <a:off x="155350" y="4288275"/>
            <a:ext cx="4075200" cy="819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ja" sz="1250" b="1">
                <a:solidFill>
                  <a:srgbClr val="FF0000"/>
                </a:solidFill>
              </a:rPr>
              <a:t>※気温が上昇することで、選択肢Bの花粉症やDの</a:t>
            </a:r>
            <a:endParaRPr sz="1250" b="1">
              <a:solidFill>
                <a:srgbClr val="FF0000"/>
              </a:solidFill>
            </a:endParaRPr>
          </a:p>
          <a:p>
            <a:pPr marL="0" lvl="0" indent="0" algn="l" rtl="0">
              <a:lnSpc>
                <a:spcPct val="115000"/>
              </a:lnSpc>
              <a:spcBef>
                <a:spcPts val="0"/>
              </a:spcBef>
              <a:spcAft>
                <a:spcPts val="0"/>
              </a:spcAft>
              <a:buNone/>
            </a:pPr>
            <a:r>
              <a:rPr lang="ja" sz="1250" b="1">
                <a:solidFill>
                  <a:srgbClr val="FF0000"/>
                </a:solidFill>
              </a:rPr>
              <a:t>食中毒の発生状況が変化することも心配されています。</a:t>
            </a:r>
            <a:endParaRPr sz="1500" b="1">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grpSp>
        <p:nvGrpSpPr>
          <p:cNvPr id="133" name="Google Shape;133;p21"/>
          <p:cNvGrpSpPr/>
          <p:nvPr/>
        </p:nvGrpSpPr>
        <p:grpSpPr>
          <a:xfrm>
            <a:off x="-9275" y="-18575"/>
            <a:ext cx="9144000" cy="5162100"/>
            <a:chOff x="-9275" y="-18575"/>
            <a:chExt cx="9144000" cy="5162100"/>
          </a:xfrm>
        </p:grpSpPr>
        <p:sp>
          <p:nvSpPr>
            <p:cNvPr id="134" name="Google Shape;134;p21"/>
            <p:cNvSpPr/>
            <p:nvPr/>
          </p:nvSpPr>
          <p:spPr>
            <a:xfrm>
              <a:off x="-9275" y="-18575"/>
              <a:ext cx="9144000" cy="5162100"/>
            </a:xfrm>
            <a:prstGeom prst="rect">
              <a:avLst/>
            </a:prstGeom>
            <a:solidFill>
              <a:srgbClr val="0097A7">
                <a:alpha val="71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1"/>
            <p:cNvSpPr/>
            <p:nvPr/>
          </p:nvSpPr>
          <p:spPr>
            <a:xfrm>
              <a:off x="120700" y="74275"/>
              <a:ext cx="8875800" cy="4967100"/>
            </a:xfrm>
            <a:prstGeom prst="roundRect">
              <a:avLst>
                <a:gd name="adj" fmla="val 635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6" name="Google Shape;136;p21"/>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ja"/>
              <a:t>クイズの答え合わせ</a:t>
            </a:r>
            <a:endParaRPr/>
          </a:p>
        </p:txBody>
      </p:sp>
      <p:sp>
        <p:nvSpPr>
          <p:cNvPr id="137" name="Google Shape;137;p21"/>
          <p:cNvSpPr txBox="1">
            <a:spLocks noGrp="1"/>
          </p:cNvSpPr>
          <p:nvPr>
            <p:ph type="body" idx="1"/>
          </p:nvPr>
        </p:nvSpPr>
        <p:spPr>
          <a:xfrm>
            <a:off x="257350" y="847675"/>
            <a:ext cx="8520600" cy="461700"/>
          </a:xfrm>
          <a:prstGeom prst="rect">
            <a:avLst/>
          </a:prstGeom>
        </p:spPr>
        <p:txBody>
          <a:bodyPr spcFirstLastPara="1" wrap="square" lIns="91425" tIns="91425" rIns="91425" bIns="91425" anchor="t" anchorCtr="0">
            <a:spAutoFit/>
          </a:bodyPr>
          <a:lstStyle/>
          <a:p>
            <a:pPr marL="0" lvl="0" indent="0" algn="l" rtl="0">
              <a:spcBef>
                <a:spcPts val="0"/>
              </a:spcBef>
              <a:spcAft>
                <a:spcPts val="1200"/>
              </a:spcAft>
              <a:buNone/>
            </a:pPr>
            <a:r>
              <a:rPr lang="ja"/>
              <a:t>横浜では年間で何日ぐらい真夏日があるでしょう？</a:t>
            </a:r>
            <a:endParaRPr/>
          </a:p>
        </p:txBody>
      </p:sp>
      <p:sp>
        <p:nvSpPr>
          <p:cNvPr id="138" name="Google Shape;138;p21"/>
          <p:cNvSpPr txBox="1">
            <a:spLocks noGrp="1"/>
          </p:cNvSpPr>
          <p:nvPr>
            <p:ph type="body" idx="1"/>
          </p:nvPr>
        </p:nvSpPr>
        <p:spPr>
          <a:xfrm>
            <a:off x="311700" y="1309375"/>
            <a:ext cx="2850900" cy="677100"/>
          </a:xfrm>
          <a:prstGeom prst="rect">
            <a:avLst/>
          </a:prstGeom>
        </p:spPr>
        <p:txBody>
          <a:bodyPr spcFirstLastPara="1" wrap="square" lIns="91425" tIns="91425" rIns="91425" bIns="91425" anchor="t" anchorCtr="0">
            <a:spAutoFit/>
          </a:bodyPr>
          <a:lstStyle/>
          <a:p>
            <a:pPr marL="0" lvl="0" indent="0" algn="l" rtl="0">
              <a:spcBef>
                <a:spcPts val="0"/>
              </a:spcBef>
              <a:spcAft>
                <a:spcPts val="1200"/>
              </a:spcAft>
              <a:buNone/>
            </a:pPr>
            <a:r>
              <a:rPr lang="ja" sz="3200" b="1" u="sng" dirty="0">
                <a:solidFill>
                  <a:srgbClr val="FF9900"/>
                </a:solidFill>
              </a:rPr>
              <a:t>B. 50〜60日</a:t>
            </a:r>
            <a:endParaRPr sz="3200" b="1" u="sng" dirty="0">
              <a:solidFill>
                <a:srgbClr val="FF9900"/>
              </a:solidFill>
            </a:endParaRPr>
          </a:p>
        </p:txBody>
      </p:sp>
      <p:sp>
        <p:nvSpPr>
          <p:cNvPr id="139" name="Google Shape;139;p21"/>
          <p:cNvSpPr txBox="1"/>
          <p:nvPr/>
        </p:nvSpPr>
        <p:spPr>
          <a:xfrm>
            <a:off x="1020925" y="4598075"/>
            <a:ext cx="7901400" cy="515700"/>
          </a:xfrm>
          <a:prstGeom prst="rect">
            <a:avLst/>
          </a:prstGeom>
          <a:noFill/>
          <a:ln>
            <a:noFill/>
          </a:ln>
        </p:spPr>
        <p:txBody>
          <a:bodyPr spcFirstLastPara="1" wrap="square" lIns="91425" tIns="91425" rIns="91425" bIns="91425" anchor="t" anchorCtr="0">
            <a:spAutoFit/>
          </a:bodyPr>
          <a:lstStyle/>
          <a:p>
            <a:pPr marL="0" lvl="0" indent="0" algn="r" rtl="0">
              <a:lnSpc>
                <a:spcPct val="115000"/>
              </a:lnSpc>
              <a:spcBef>
                <a:spcPts val="0"/>
              </a:spcBef>
              <a:spcAft>
                <a:spcPts val="1200"/>
              </a:spcAft>
              <a:buNone/>
            </a:pPr>
            <a:r>
              <a:rPr lang="ja" sz="1000">
                <a:solidFill>
                  <a:srgbClr val="595959"/>
                </a:solidFill>
              </a:rPr>
              <a:t>グラフ：A-PLAT気候変動適応情報プラットフォームより　</a:t>
            </a:r>
            <a:r>
              <a:rPr lang="ja" sz="1000" u="sng">
                <a:solidFill>
                  <a:schemeClr val="hlink"/>
                </a:solidFill>
                <a:hlinkClick r:id="rId3"/>
              </a:rPr>
              <a:t>https://adaptation-platform.nies.go.jp/map/Kanagawa/index_past.html</a:t>
            </a:r>
            <a:r>
              <a:rPr lang="ja" sz="1000"/>
              <a:t> </a:t>
            </a:r>
            <a:br>
              <a:rPr lang="ja" sz="1000"/>
            </a:br>
            <a:r>
              <a:rPr lang="ja" sz="1000">
                <a:solidFill>
                  <a:srgbClr val="595959"/>
                </a:solidFill>
              </a:rPr>
              <a:t>年ごとの真夏日の日数：気象庁ホームページより　</a:t>
            </a:r>
            <a:r>
              <a:rPr lang="ja" sz="1000" u="sng">
                <a:solidFill>
                  <a:schemeClr val="hlink"/>
                </a:solidFill>
                <a:hlinkClick r:id="rId4"/>
              </a:rPr>
              <a:t>https://www.data.jma.go.jp/obd/stats/etrn/index.php</a:t>
            </a:r>
            <a:r>
              <a:rPr lang="ja" sz="1000">
                <a:solidFill>
                  <a:srgbClr val="595959"/>
                </a:solidFill>
              </a:rPr>
              <a:t> </a:t>
            </a:r>
            <a:endParaRPr sz="1000">
              <a:solidFill>
                <a:srgbClr val="595959"/>
              </a:solidFill>
            </a:endParaRPr>
          </a:p>
        </p:txBody>
      </p:sp>
      <p:pic>
        <p:nvPicPr>
          <p:cNvPr id="140" name="Google Shape;140;p21"/>
          <p:cNvPicPr preferRelativeResize="0"/>
          <p:nvPr/>
        </p:nvPicPr>
        <p:blipFill>
          <a:blip r:embed="rId5">
            <a:alphaModFix/>
          </a:blip>
          <a:stretch>
            <a:fillRect/>
          </a:stretch>
        </p:blipFill>
        <p:spPr>
          <a:xfrm>
            <a:off x="3494758" y="1466200"/>
            <a:ext cx="5283194" cy="3203649"/>
          </a:xfrm>
          <a:prstGeom prst="rect">
            <a:avLst/>
          </a:prstGeom>
          <a:noFill/>
          <a:ln>
            <a:noFill/>
          </a:ln>
        </p:spPr>
      </p:pic>
      <p:sp>
        <p:nvSpPr>
          <p:cNvPr id="141" name="Google Shape;141;p21"/>
          <p:cNvSpPr/>
          <p:nvPr/>
        </p:nvSpPr>
        <p:spPr>
          <a:xfrm>
            <a:off x="213550" y="2375775"/>
            <a:ext cx="3181800" cy="2097300"/>
          </a:xfrm>
          <a:prstGeom prst="wedgeEllipseCallout">
            <a:avLst>
              <a:gd name="adj1" fmla="val 55786"/>
              <a:gd name="adj2" fmla="val 29391"/>
            </a:avLst>
          </a:prstGeom>
          <a:solidFill>
            <a:srgbClr val="FFF2C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 sz="1800"/>
              <a:t>2022年までの過去10年間で真夏日は</a:t>
            </a:r>
            <a:endParaRPr sz="1800"/>
          </a:p>
          <a:p>
            <a:pPr marL="0" lvl="0" indent="0" algn="ctr" rtl="0">
              <a:spcBef>
                <a:spcPts val="0"/>
              </a:spcBef>
              <a:spcAft>
                <a:spcPts val="0"/>
              </a:spcAft>
              <a:buNone/>
            </a:pPr>
            <a:r>
              <a:rPr lang="ja" sz="1800"/>
              <a:t>平均51.7日。</a:t>
            </a:r>
            <a:endParaRPr sz="1800"/>
          </a:p>
          <a:p>
            <a:pPr marL="0" lvl="0" indent="0" algn="ctr" rtl="0">
              <a:spcBef>
                <a:spcPts val="0"/>
              </a:spcBef>
              <a:spcAft>
                <a:spcPts val="0"/>
              </a:spcAft>
              <a:buNone/>
            </a:pPr>
            <a:r>
              <a:rPr lang="ja" sz="1800"/>
              <a:t>真夏日の日数は増加傾向にあるよ</a:t>
            </a:r>
            <a:endParaRPr sz="18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1729</Words>
  <Application>Microsoft Office PowerPoint</Application>
  <PresentationFormat>画面に合わせる (16:9)</PresentationFormat>
  <Paragraphs>201</Paragraphs>
  <Slides>34</Slides>
  <Notes>34</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34</vt:i4>
      </vt:variant>
    </vt:vector>
  </HeadingPairs>
  <TitlesOfParts>
    <vt:vector size="36" baseType="lpstr">
      <vt:lpstr>Arial</vt:lpstr>
      <vt:lpstr>Simple Light</vt:lpstr>
      <vt:lpstr>PowerPoint プレゼンテーション</vt:lpstr>
      <vt:lpstr>クイズ①</vt:lpstr>
      <vt:lpstr>クイズ②</vt:lpstr>
      <vt:lpstr>クイズ③</vt:lpstr>
      <vt:lpstr>動画視聴</vt:lpstr>
      <vt:lpstr>動画視聴</vt:lpstr>
      <vt:lpstr>クイズの答え合わせ</vt:lpstr>
      <vt:lpstr>クイズの答え合わせ</vt:lpstr>
      <vt:lpstr>クイズの答え合わせ</vt:lpstr>
      <vt:lpstr>ワークA</vt:lpstr>
      <vt:lpstr>ヒント</vt:lpstr>
      <vt:lpstr>ワークの進め方</vt:lpstr>
      <vt:lpstr>PowerPoint プレゼンテーション</vt:lpstr>
      <vt:lpstr>PowerPoint プレゼンテーション</vt:lpstr>
      <vt:lpstr>発表</vt:lpstr>
      <vt:lpstr>振り返り</vt:lpstr>
      <vt:lpstr>PowerPoint プレゼンテーション</vt:lpstr>
      <vt:lpstr>宿題</vt:lpstr>
      <vt:lpstr>PowerPoint プレゼンテーション</vt:lpstr>
      <vt:lpstr>PowerPoint プレゼンテーション</vt:lpstr>
      <vt:lpstr>PowerPoint プレゼンテーション</vt:lpstr>
      <vt:lpstr>導入</vt:lpstr>
      <vt:lpstr>動画視聴</vt:lpstr>
      <vt:lpstr>動画視聴</vt:lpstr>
      <vt:lpstr>解説</vt:lpstr>
      <vt:lpstr>ワークB</vt:lpstr>
      <vt:lpstr>ワークの進め方</vt:lpstr>
      <vt:lpstr>PowerPoint プレゼンテーション</vt:lpstr>
      <vt:lpstr>PowerPoint プレゼンテーション</vt:lpstr>
      <vt:lpstr>発表</vt:lpstr>
      <vt:lpstr>振り返り</vt:lpstr>
      <vt:lpstr>PowerPoint プレゼンテーション</vt:lpstr>
      <vt:lpstr>宿題</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新井 聡史</dc:creator>
  <cp:lastModifiedBy>user</cp:lastModifiedBy>
  <cp:revision>2</cp:revision>
  <cp:lastPrinted>2023-04-06T01:47:05Z</cp:lastPrinted>
  <dcterms:modified xsi:type="dcterms:W3CDTF">2023-04-06T01:51:43Z</dcterms:modified>
</cp:coreProperties>
</file>