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53" r:id="rId2"/>
    <p:sldId id="376" r:id="rId3"/>
    <p:sldId id="379" r:id="rId4"/>
    <p:sldId id="402" r:id="rId5"/>
    <p:sldId id="403" r:id="rId6"/>
    <p:sldId id="404" r:id="rId7"/>
    <p:sldId id="391" r:id="rId8"/>
    <p:sldId id="400" r:id="rId9"/>
    <p:sldId id="405" r:id="rId10"/>
    <p:sldId id="406" r:id="rId11"/>
    <p:sldId id="386" r:id="rId12"/>
    <p:sldId id="397" r:id="rId13"/>
    <p:sldId id="399" r:id="rId14"/>
    <p:sldId id="409" r:id="rId15"/>
    <p:sldId id="408" r:id="rId16"/>
    <p:sldId id="401" r:id="rId1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D0D8E8"/>
    <a:srgbClr val="99FF99"/>
    <a:srgbClr val="FFFF99"/>
    <a:srgbClr val="CCFFCC"/>
    <a:srgbClr val="C6D9F1"/>
    <a:srgbClr val="FFCCFF"/>
    <a:srgbClr val="FFFFCC"/>
    <a:srgbClr val="0099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14" autoAdjust="0"/>
    <p:restoredTop sz="92432" autoAdjust="0"/>
  </p:normalViewPr>
  <p:slideViewPr>
    <p:cSldViewPr>
      <p:cViewPr varScale="1">
        <p:scale>
          <a:sx n="89" d="100"/>
          <a:sy n="89"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dPt>
            <c:idx val="0"/>
            <c:bubble3D val="0"/>
            <c:spPr>
              <a:solidFill>
                <a:schemeClr val="accent1">
                  <a:tint val="54000"/>
                </a:schemeClr>
              </a:solidFill>
              <a:ln w="19050">
                <a:solidFill>
                  <a:schemeClr val="lt1"/>
                </a:solidFill>
              </a:ln>
              <a:effectLst/>
            </c:spPr>
          </c:dPt>
          <c:dPt>
            <c:idx val="1"/>
            <c:bubble3D val="0"/>
            <c:spPr>
              <a:solidFill>
                <a:schemeClr val="accent1">
                  <a:tint val="77000"/>
                </a:schemeClr>
              </a:solidFill>
              <a:ln w="19050">
                <a:solidFill>
                  <a:schemeClr val="lt1"/>
                </a:solidFill>
              </a:ln>
              <a:effectLst/>
            </c:spPr>
          </c:dPt>
          <c:dPt>
            <c:idx val="2"/>
            <c:bubble3D val="0"/>
            <c:spPr>
              <a:solidFill>
                <a:schemeClr val="accent1"/>
              </a:solidFill>
              <a:ln w="19050">
                <a:solidFill>
                  <a:schemeClr val="lt1"/>
                </a:solidFill>
              </a:ln>
              <a:effectLst/>
            </c:spPr>
          </c:dPt>
          <c:dPt>
            <c:idx val="3"/>
            <c:bubble3D val="0"/>
            <c:spPr>
              <a:solidFill>
                <a:schemeClr val="accent1">
                  <a:shade val="76000"/>
                </a:schemeClr>
              </a:solidFill>
              <a:ln w="19050">
                <a:solidFill>
                  <a:schemeClr val="lt1"/>
                </a:solidFill>
              </a:ln>
              <a:effectLst/>
            </c:spPr>
          </c:dPt>
          <c:dPt>
            <c:idx val="4"/>
            <c:bubble3D val="0"/>
            <c:spPr>
              <a:solidFill>
                <a:schemeClr val="accent1">
                  <a:shade val="53000"/>
                </a:schemeClr>
              </a:solidFill>
              <a:ln w="19050">
                <a:solidFill>
                  <a:schemeClr val="lt1"/>
                </a:solidFill>
              </a:ln>
              <a:effectLst/>
            </c:spPr>
          </c:dPt>
          <c:dLbls>
            <c:dLbl>
              <c:idx val="2"/>
              <c:layout>
                <c:manualLayout>
                  <c:x val="5.9666728072926237E-2"/>
                  <c:y val="8.9956709613164085E-2"/>
                </c:manualLayout>
              </c:layout>
              <c:showLegendKey val="0"/>
              <c:showVal val="0"/>
              <c:showCatName val="1"/>
              <c:showSerName val="0"/>
              <c:showPercent val="1"/>
              <c:showBubbleSize val="0"/>
              <c:extLst>
                <c:ext xmlns:c15="http://schemas.microsoft.com/office/drawing/2012/chart" uri="{CE6537A1-D6FC-4f65-9D91-7224C49458BB}">
                  <c15:layout/>
                </c:ext>
              </c:extLst>
            </c:dLbl>
            <c:dLbl>
              <c:idx val="4"/>
              <c:layout>
                <c:manualLayout>
                  <c:x val="6.226541994750661E-2"/>
                  <c:y val="1.6203703703703703E-2"/>
                </c:manualLayout>
              </c:layout>
              <c:showLegendKey val="0"/>
              <c:showVal val="0"/>
              <c:showCatName val="1"/>
              <c:showSerName val="0"/>
              <c:showPercent val="1"/>
              <c:showBubbleSize val="0"/>
              <c:extLst>
                <c:ext xmlns:c15="http://schemas.microsoft.com/office/drawing/2012/chart" uri="{CE6537A1-D6FC-4f65-9D91-7224C49458BB}">
                  <c15:layout/>
                </c:ext>
              </c:extLst>
            </c:dLbl>
            <c:spPr>
              <a:noFill/>
              <a:ln>
                <a:noFill/>
              </a:ln>
              <a:effectLst/>
            </c:spPr>
            <c:txPr>
              <a:bodyPr rot="0" spcFirstLastPara="1" vertOverflow="overflow" horzOverflow="overflow"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1"/>
            <c:showSerName val="0"/>
            <c:showPercent val="1"/>
            <c:showBubbleSize val="0"/>
            <c:showLeaderLines val="0"/>
            <c:extLst>
              <c:ext xmlns:c15="http://schemas.microsoft.com/office/drawing/2012/chart" uri="{CE6537A1-D6FC-4f65-9D91-7224C49458BB}">
                <c15:layout/>
              </c:ext>
            </c:extLst>
          </c:dLbls>
          <c:cat>
            <c:strRef>
              <c:f>Sheet1!$F$5:$F$9</c:f>
              <c:strCache>
                <c:ptCount val="5"/>
                <c:pt idx="0">
                  <c:v>他医療機関</c:v>
                </c:pt>
                <c:pt idx="1">
                  <c:v>訪問看護ステーション</c:v>
                </c:pt>
                <c:pt idx="2">
                  <c:v>行政・児童相談所など</c:v>
                </c:pt>
                <c:pt idx="3">
                  <c:v>保育園・学校</c:v>
                </c:pt>
                <c:pt idx="4">
                  <c:v>その他</c:v>
                </c:pt>
              </c:strCache>
            </c:strRef>
          </c:cat>
          <c:val>
            <c:numRef>
              <c:f>Sheet1!$G$5:$G$9</c:f>
              <c:numCache>
                <c:formatCode>General</c:formatCode>
                <c:ptCount val="5"/>
                <c:pt idx="0">
                  <c:v>413</c:v>
                </c:pt>
                <c:pt idx="1">
                  <c:v>258</c:v>
                </c:pt>
                <c:pt idx="2">
                  <c:v>71</c:v>
                </c:pt>
                <c:pt idx="3">
                  <c:v>8</c:v>
                </c:pt>
                <c:pt idx="4">
                  <c:v>54</c:v>
                </c:pt>
              </c:numCache>
            </c:numRef>
          </c:val>
        </c:ser>
        <c:dLbls>
          <c:showLegendKey val="0"/>
          <c:showVal val="1"/>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2"/>
            <a:ext cx="2949787" cy="496967"/>
          </a:xfrm>
          <a:prstGeom prst="rect">
            <a:avLst/>
          </a:prstGeom>
        </p:spPr>
        <p:txBody>
          <a:bodyPr vert="horz" lIns="92217" tIns="46108" rIns="92217" bIns="46108"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2"/>
            <a:ext cx="2949787" cy="496967"/>
          </a:xfrm>
          <a:prstGeom prst="rect">
            <a:avLst/>
          </a:prstGeom>
        </p:spPr>
        <p:txBody>
          <a:bodyPr vert="horz" lIns="92217" tIns="46108" rIns="92217" bIns="46108" rtlCol="0"/>
          <a:lstStyle>
            <a:lvl1pPr algn="r">
              <a:defRPr sz="1200"/>
            </a:lvl1pPr>
          </a:lstStyle>
          <a:p>
            <a:fld id="{97FC4EC9-CB44-4B33-9D5D-2B426B1B14A4}" type="datetimeFigureOut">
              <a:rPr kumimoji="1" lang="ja-JP" altLang="en-US" smtClean="0"/>
              <a:pPr/>
              <a:t>2021/3/24</a:t>
            </a:fld>
            <a:endParaRPr kumimoji="1" lang="ja-JP" altLang="en-US"/>
          </a:p>
        </p:txBody>
      </p:sp>
      <p:sp>
        <p:nvSpPr>
          <p:cNvPr id="4" name="スライド イメージ プレースホルダ 3"/>
          <p:cNvSpPr>
            <a:spLocks noGrp="1" noRot="1" noChangeAspect="1"/>
          </p:cNvSpPr>
          <p:nvPr>
            <p:ph type="sldImg" idx="2"/>
          </p:nvPr>
        </p:nvSpPr>
        <p:spPr>
          <a:xfrm>
            <a:off x="917575" y="744538"/>
            <a:ext cx="4972050" cy="3729037"/>
          </a:xfrm>
          <a:prstGeom prst="rect">
            <a:avLst/>
          </a:prstGeom>
          <a:noFill/>
          <a:ln w="12700">
            <a:solidFill>
              <a:prstClr val="black"/>
            </a:solidFill>
          </a:ln>
        </p:spPr>
        <p:txBody>
          <a:bodyPr vert="horz" lIns="92217" tIns="46108" rIns="92217" bIns="46108"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2217" tIns="46108" rIns="92217" bIns="461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40648"/>
            <a:ext cx="2949787" cy="496967"/>
          </a:xfrm>
          <a:prstGeom prst="rect">
            <a:avLst/>
          </a:prstGeom>
        </p:spPr>
        <p:txBody>
          <a:bodyPr vert="horz" lIns="92217" tIns="46108" rIns="92217" bIns="4610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8"/>
            <a:ext cx="2949787" cy="496967"/>
          </a:xfrm>
          <a:prstGeom prst="rect">
            <a:avLst/>
          </a:prstGeom>
        </p:spPr>
        <p:txBody>
          <a:bodyPr vert="horz" lIns="92217" tIns="46108" rIns="92217" bIns="46108" rtlCol="0" anchor="b"/>
          <a:lstStyle>
            <a:lvl1pPr algn="r">
              <a:defRPr sz="1200"/>
            </a:lvl1pPr>
          </a:lstStyle>
          <a:p>
            <a:fld id="{962E9C14-37F6-414B-B849-0CC7691E2E54}" type="slidenum">
              <a:rPr kumimoji="1" lang="ja-JP" altLang="en-US" smtClean="0"/>
              <a:pPr/>
              <a:t>‹#›</a:t>
            </a:fld>
            <a:endParaRPr kumimoji="1" lang="ja-JP" altLang="en-US"/>
          </a:p>
        </p:txBody>
      </p:sp>
    </p:spTree>
    <p:extLst>
      <p:ext uri="{BB962C8B-B14F-4D97-AF65-F5344CB8AC3E}">
        <p14:creationId xmlns:p14="http://schemas.microsoft.com/office/powerpoint/2010/main" val="16998707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7575" y="744538"/>
            <a:ext cx="4972050" cy="3729037"/>
          </a:xfrm>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962E9C14-37F6-414B-B849-0CC7691E2E54}" type="slidenum">
              <a:rPr kumimoji="1" lang="ja-JP" altLang="en-US" smtClean="0"/>
              <a:pPr/>
              <a:t>1</a:t>
            </a:fld>
            <a:endParaRPr kumimoji="1" lang="ja-JP" altLang="en-US"/>
          </a:p>
        </p:txBody>
      </p:sp>
    </p:spTree>
    <p:extLst>
      <p:ext uri="{BB962C8B-B14F-4D97-AF65-F5344CB8AC3E}">
        <p14:creationId xmlns:p14="http://schemas.microsoft.com/office/powerpoint/2010/main" val="22244462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917575" y="744538"/>
            <a:ext cx="4972050" cy="3729037"/>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B89816-D221-4512-B528-1F5E510EC5D8}" type="slidenum">
              <a:rPr kumimoji="1" lang="ja-JP" altLang="en-US" smtClean="0"/>
              <a:pPr/>
              <a:t>2</a:t>
            </a:fld>
            <a:endParaRPr kumimoji="1" lang="ja-JP" altLang="en-US"/>
          </a:p>
        </p:txBody>
      </p:sp>
    </p:spTree>
    <p:extLst>
      <p:ext uri="{BB962C8B-B14F-4D97-AF65-F5344CB8AC3E}">
        <p14:creationId xmlns:p14="http://schemas.microsoft.com/office/powerpoint/2010/main" val="873622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9"/>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927FC19A-16DE-4CB1-809F-C10423E2C09C}" type="datetime1">
              <a:rPr kumimoji="1" lang="ja-JP" altLang="en-US" smtClean="0"/>
              <a:pPr/>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986BBD0C-5671-4DAB-9791-1E950A3D90E0}" type="datetime1">
              <a:rPr kumimoji="1" lang="ja-JP" altLang="en-US" smtClean="0"/>
              <a:pPr/>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D1225188-2833-4A07-A869-08138E067EF5}" type="datetime1">
              <a:rPr kumimoji="1" lang="ja-JP" altLang="en-US" smtClean="0"/>
              <a:pPr/>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A4D7815-43A2-4E55-A386-9DA523975D24}" type="datetime1">
              <a:rPr kumimoji="1" lang="ja-JP" altLang="en-US" smtClean="0"/>
              <a:pPr/>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4"/>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8FF21FE-142C-4896-9077-648FCFA466B2}" type="datetime1">
              <a:rPr kumimoji="1" lang="ja-JP" altLang="en-US" smtClean="0"/>
              <a:pPr/>
              <a:t>2021/3/24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75C26FC1-AFD4-46D0-A58F-688F1E05D9A5}" type="datetime1">
              <a:rPr kumimoji="1" lang="ja-JP" altLang="en-US" smtClean="0"/>
              <a:pPr/>
              <a:t>2021/3/24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FE438DD-C732-4E8F-87D5-DCE9A04EA55D}" type="datetime1">
              <a:rPr kumimoji="1" lang="ja-JP" altLang="en-US" smtClean="0"/>
              <a:pPr/>
              <a:t>2021/3/24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BB58FC-11E7-469C-85FD-AE27C5F551B7}" type="datetime1">
              <a:rPr kumimoji="1" lang="ja-JP" altLang="en-US" smtClean="0"/>
              <a:pPr/>
              <a:t>2021/3/24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22BE92D-E321-4DA3-9C44-FA8270A6E9A4}" type="datetime1">
              <a:rPr kumimoji="1" lang="ja-JP" altLang="en-US" smtClean="0"/>
              <a:pPr/>
              <a:t>2021/3/24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D2670533-82B2-4158-AD5C-A5F0970D82F3}" type="datetime1">
              <a:rPr kumimoji="1" lang="ja-JP" altLang="en-US" smtClean="0"/>
              <a:pPr/>
              <a:t>2021/3/24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3B32138-D04E-4111-A266-23281CF3E7B8}" type="datetime1">
              <a:rPr kumimoji="1" lang="ja-JP" altLang="en-US" smtClean="0"/>
              <a:pPr/>
              <a:t>2021/3/24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852A30-3BC6-4A3C-BD0F-916ADEC0CC0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60A2B-E384-471F-AF1B-5B5EF913109C}" type="datetime1">
              <a:rPr kumimoji="1" lang="ja-JP" altLang="en-US" smtClean="0"/>
              <a:pPr/>
              <a:t>2021/3/24</a:t>
            </a:fld>
            <a:endParaRPr kumimoji="1" lang="ja-JP" altLang="en-US"/>
          </a:p>
        </p:txBody>
      </p:sp>
      <p:sp>
        <p:nvSpPr>
          <p:cNvPr id="5" name="フッター プレースホルダ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852A30-3BC6-4A3C-BD0F-916ADEC0CC0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4.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package" Target="../embeddings/Microsoft_Excel_______1.xlsx"/><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27586" y="4725148"/>
            <a:ext cx="7272808" cy="954107"/>
          </a:xfrm>
          <a:prstGeom prst="rect">
            <a:avLst/>
          </a:prstGeom>
          <a:noFill/>
        </p:spPr>
        <p:txBody>
          <a:bodyPr wrap="square" rtlCol="0">
            <a:spAutoFit/>
          </a:bodyPr>
          <a:lstStyle/>
          <a:p>
            <a:pPr algn="ctr"/>
            <a:r>
              <a:rPr lang="ja-JP" altLang="en-US" sz="2800" dirty="0" smtClean="0">
                <a:latin typeface="+mn-ea"/>
              </a:rPr>
              <a:t>令和２年</a:t>
            </a:r>
            <a:r>
              <a:rPr lang="ja-JP" altLang="en-US" sz="2800" dirty="0">
                <a:latin typeface="+mn-ea"/>
              </a:rPr>
              <a:t>３</a:t>
            </a:r>
            <a:r>
              <a:rPr lang="ja-JP" altLang="en-US" sz="2800" dirty="0" smtClean="0">
                <a:latin typeface="+mn-ea"/>
              </a:rPr>
              <a:t>月</a:t>
            </a:r>
            <a:endParaRPr lang="en-US" altLang="ja-JP" sz="2800" dirty="0" smtClean="0">
              <a:latin typeface="+mn-ea"/>
            </a:endParaRPr>
          </a:p>
          <a:p>
            <a:pPr algn="ctr"/>
            <a:r>
              <a:rPr lang="ja-JP" altLang="en-US" sz="2800" dirty="0" smtClean="0">
                <a:latin typeface="+mn-ea"/>
              </a:rPr>
              <a:t>神奈川県健康</a:t>
            </a:r>
            <a:r>
              <a:rPr lang="ja-JP" altLang="en-US" sz="2800" dirty="0">
                <a:latin typeface="+mn-ea"/>
              </a:rPr>
              <a:t>医療</a:t>
            </a:r>
            <a:r>
              <a:rPr lang="ja-JP" altLang="en-US" sz="2800" dirty="0" smtClean="0">
                <a:latin typeface="+mn-ea"/>
              </a:rPr>
              <a:t>局保健医療部医療課</a:t>
            </a:r>
            <a:endParaRPr kumimoji="1" lang="ja-JP" altLang="en-US" sz="2800" dirty="0">
              <a:latin typeface="+mn-ea"/>
            </a:endParaRPr>
          </a:p>
        </p:txBody>
      </p:sp>
      <p:sp>
        <p:nvSpPr>
          <p:cNvPr id="9" name="Rectangle 3"/>
          <p:cNvSpPr>
            <a:spLocks noChangeArrowheads="1"/>
          </p:cNvSpPr>
          <p:nvPr/>
        </p:nvSpPr>
        <p:spPr bwMode="auto">
          <a:xfrm>
            <a:off x="0" y="2420938"/>
            <a:ext cx="9144000" cy="2016174"/>
          </a:xfrm>
          <a:prstGeom prst="rect">
            <a:avLst/>
          </a:prstGeom>
          <a:solidFill>
            <a:schemeClr val="accent5">
              <a:lumMod val="60000"/>
              <a:lumOff val="40000"/>
            </a:schemeClr>
          </a:solidFill>
          <a:ln w="9525">
            <a:noFill/>
            <a:miter lim="800000"/>
            <a:headEnd/>
            <a:tailEnd/>
          </a:ln>
        </p:spPr>
        <p:txBody>
          <a:bodyPr wrap="none" anchor="ctr"/>
          <a:lstStyle/>
          <a:p>
            <a:pPr algn="ctr"/>
            <a:r>
              <a:rPr lang="ja-JP" altLang="en-US" sz="3600" dirty="0" smtClean="0">
                <a:solidFill>
                  <a:schemeClr val="bg1"/>
                </a:solidFill>
                <a:latin typeface="+mn-ea"/>
              </a:rPr>
              <a:t>神奈川県</a:t>
            </a:r>
            <a:endParaRPr lang="en-US" altLang="ja-JP" sz="3600" dirty="0" smtClean="0">
              <a:solidFill>
                <a:schemeClr val="bg1"/>
              </a:solidFill>
              <a:latin typeface="+mn-ea"/>
            </a:endParaRPr>
          </a:p>
          <a:p>
            <a:pPr algn="ctr"/>
            <a:r>
              <a:rPr lang="ja-JP" altLang="en-US" sz="3600" dirty="0" smtClean="0">
                <a:solidFill>
                  <a:schemeClr val="bg1"/>
                </a:solidFill>
                <a:latin typeface="+mn-ea"/>
              </a:rPr>
              <a:t>小児等在宅医療連携拠点事業</a:t>
            </a:r>
            <a:endParaRPr lang="en-US" altLang="ja-JP" sz="3600" dirty="0" smtClean="0">
              <a:solidFill>
                <a:schemeClr val="bg1"/>
              </a:solidFill>
              <a:latin typeface="+mn-ea"/>
            </a:endParaRPr>
          </a:p>
          <a:p>
            <a:pPr algn="ctr"/>
            <a:r>
              <a:rPr lang="en-US" altLang="ja-JP" sz="3600" dirty="0" smtClean="0">
                <a:solidFill>
                  <a:schemeClr val="bg1"/>
                </a:solidFill>
                <a:latin typeface="+mn-ea"/>
              </a:rPr>
              <a:t>R</a:t>
            </a:r>
            <a:r>
              <a:rPr lang="ja-JP" altLang="en-US" sz="3600" dirty="0" smtClean="0">
                <a:solidFill>
                  <a:schemeClr val="bg1"/>
                </a:solidFill>
                <a:latin typeface="+mn-ea"/>
              </a:rPr>
              <a:t>２取組状況報告（</a:t>
            </a:r>
            <a:r>
              <a:rPr lang="ja-JP" altLang="en-US" sz="3600" dirty="0">
                <a:solidFill>
                  <a:schemeClr val="bg1"/>
                </a:solidFill>
                <a:latin typeface="+mn-ea"/>
              </a:rPr>
              <a:t>２</a:t>
            </a:r>
            <a:r>
              <a:rPr lang="ja-JP" altLang="en-US" sz="3600" dirty="0" smtClean="0">
                <a:solidFill>
                  <a:schemeClr val="bg1"/>
                </a:solidFill>
                <a:latin typeface="+mn-ea"/>
              </a:rPr>
              <a:t>月時点）</a:t>
            </a:r>
            <a:endParaRPr lang="ja-JP" altLang="en-US" sz="3600" dirty="0">
              <a:solidFill>
                <a:schemeClr val="bg1"/>
              </a:solidFill>
              <a:latin typeface="+mn-ea"/>
            </a:endParaRPr>
          </a:p>
        </p:txBody>
      </p:sp>
      <p:sp>
        <p:nvSpPr>
          <p:cNvPr id="10" name="スライド番号プレースホルダ 9"/>
          <p:cNvSpPr>
            <a:spLocks noGrp="1"/>
          </p:cNvSpPr>
          <p:nvPr>
            <p:ph type="sldNum" sz="quarter" idx="12"/>
          </p:nvPr>
        </p:nvSpPr>
        <p:spPr/>
        <p:txBody>
          <a:bodyPr/>
          <a:lstStyle/>
          <a:p>
            <a:fld id="{F5852A30-3BC6-4A3C-BD0F-916ADEC0CC0C}" type="slidenum">
              <a:rPr kumimoji="1" lang="ja-JP" altLang="en-US" smtClean="0"/>
              <a:pPr/>
              <a:t>1</a:t>
            </a:fld>
            <a:endParaRPr kumimoji="1" lang="ja-JP" altLang="en-US" dirty="0"/>
          </a:p>
        </p:txBody>
      </p:sp>
      <p:sp>
        <p:nvSpPr>
          <p:cNvPr id="2" name="正方形/長方形 1"/>
          <p:cNvSpPr/>
          <p:nvPr/>
        </p:nvSpPr>
        <p:spPr>
          <a:xfrm>
            <a:off x="7339138" y="332656"/>
            <a:ext cx="1522512" cy="57606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資料２</a:t>
            </a:r>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847755"/>
          </a:xfrm>
          <a:prstGeom prst="rect">
            <a:avLst/>
          </a:prstGeom>
          <a:noFill/>
          <a:ln>
            <a:solidFill>
              <a:schemeClr val="tx1"/>
            </a:solidFill>
          </a:ln>
        </p:spPr>
        <p:txBody>
          <a:bodyPr wrap="square" rtlCol="0">
            <a:spAutoFit/>
          </a:bodyPr>
          <a:lstStyle/>
          <a:p>
            <a:endParaRPr kumimoji="1" lang="en-US" altLang="ja-JP" sz="1400" dirty="0" smtClean="0"/>
          </a:p>
          <a:p>
            <a:r>
              <a:rPr lang="ja-JP" altLang="en-US" sz="1500" dirty="0" smtClean="0"/>
              <a:t>（１）実施概要</a:t>
            </a:r>
            <a:endParaRPr lang="en-US" altLang="ja-JP" sz="1500" dirty="0" smtClean="0"/>
          </a:p>
          <a:p>
            <a:r>
              <a:rPr lang="ja-JP" altLang="en-US" sz="1500" dirty="0" smtClean="0"/>
              <a:t>　○　こども医療センターの医療機関ネットワークを活用し、県内の研修指定医療機関</a:t>
            </a:r>
            <a:r>
              <a:rPr lang="en-US" altLang="ja-JP" sz="1500" dirty="0" smtClean="0"/>
              <a:t>38</a:t>
            </a:r>
            <a:r>
              <a:rPr lang="ja-JP" altLang="en-US" sz="1500" dirty="0" smtClean="0"/>
              <a:t>箇所へ調査票を配　</a:t>
            </a:r>
            <a:endParaRPr lang="en-US" altLang="ja-JP" sz="1500" dirty="0" smtClean="0"/>
          </a:p>
          <a:p>
            <a:r>
              <a:rPr lang="ja-JP" altLang="en-US" sz="1500" dirty="0" smtClean="0"/>
              <a:t>　　</a:t>
            </a:r>
            <a:r>
              <a:rPr lang="ja-JP" altLang="en-US" sz="1500" dirty="0" err="1" smtClean="0"/>
              <a:t>布し</a:t>
            </a:r>
            <a:r>
              <a:rPr lang="ja-JP" altLang="en-US" sz="1500" dirty="0" smtClean="0"/>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a:t>機関</a:t>
            </a:r>
            <a:endParaRPr lang="en-US" altLang="ja-JP" sz="1100" dirty="0"/>
          </a:p>
          <a:p>
            <a:endParaRPr kumimoji="1" lang="en-US" altLang="ja-JP" sz="1500" dirty="0" smtClean="0"/>
          </a:p>
          <a:p>
            <a:r>
              <a:rPr kumimoji="1" lang="ja-JP" altLang="en-US" sz="1500" dirty="0" smtClean="0"/>
              <a:t>　</a:t>
            </a:r>
            <a:endParaRPr kumimoji="1" lang="en-US" altLang="ja-JP" sz="1500" dirty="0" smtClean="0"/>
          </a:p>
          <a:p>
            <a:r>
              <a:rPr lang="ja-JP" altLang="en-US" sz="1500" dirty="0" smtClean="0"/>
              <a:t>（２）内容　　　　　　　　　　　　　　　　　　　　　　　　　　　　　　　　　　　　　　　　　　　　　　　　　　　</a:t>
            </a:r>
            <a:endParaRPr lang="en-US" altLang="ja-JP" sz="1500" dirty="0" smtClean="0"/>
          </a:p>
          <a:p>
            <a:r>
              <a:rPr lang="ja-JP" altLang="en-US" sz="1500" dirty="0"/>
              <a:t>　</a:t>
            </a:r>
            <a:r>
              <a:rPr lang="ja-JP" altLang="en-US" sz="1500" dirty="0" smtClean="0"/>
              <a:t>○　対象：外来で在宅療養指導管理料を算定している</a:t>
            </a:r>
            <a:r>
              <a:rPr lang="en-US" altLang="ja-JP" sz="1500" dirty="0" smtClean="0"/>
              <a:t>18</a:t>
            </a:r>
            <a:r>
              <a:rPr lang="ja-JP" altLang="en-US" sz="1500" dirty="0" smtClean="0"/>
              <a:t>歳以下の患者</a:t>
            </a:r>
            <a:endParaRPr lang="en-US" altLang="ja-JP" sz="1500" dirty="0" smtClean="0"/>
          </a:p>
          <a:p>
            <a:r>
              <a:rPr lang="ja-JP" altLang="en-US" sz="1500" dirty="0" smtClean="0"/>
              <a:t>　○　質問項目：</a:t>
            </a:r>
            <a:r>
              <a:rPr lang="ja-JP" altLang="en-US" sz="1500" dirty="0" smtClean="0">
                <a:solidFill>
                  <a:prstClr val="black"/>
                </a:solidFill>
              </a:rPr>
              <a:t>医療的ケアの種類等</a:t>
            </a:r>
            <a:r>
              <a:rPr lang="ja-JP" altLang="en-US" sz="1500" dirty="0" smtClean="0"/>
              <a:t>　　　　　　　　</a:t>
            </a:r>
            <a:endParaRPr kumimoji="1" lang="en-US" altLang="ja-JP" sz="1500" dirty="0" smtClean="0"/>
          </a:p>
          <a:p>
            <a:endParaRPr kumimoji="1" lang="en-US" altLang="ja-JP" sz="1500" dirty="0" smtClean="0"/>
          </a:p>
          <a:p>
            <a:r>
              <a:rPr lang="ja-JP" altLang="en-US" sz="1500" dirty="0" smtClean="0"/>
              <a:t>（３）結果</a:t>
            </a:r>
            <a:r>
              <a:rPr lang="ja-JP" altLang="en-US" sz="1600" dirty="0" smtClean="0"/>
              <a:t>　</a:t>
            </a:r>
            <a:endParaRPr lang="en-US" altLang="ja-JP" sz="1600" dirty="0" smtClean="0"/>
          </a:p>
          <a:p>
            <a:endParaRPr lang="en-US" altLang="ja-JP" sz="1600" u="sng" dirty="0"/>
          </a:p>
          <a:p>
            <a:r>
              <a:rPr lang="ja-JP" altLang="en-US" sz="1600" dirty="0"/>
              <a:t>　</a:t>
            </a:r>
            <a:r>
              <a:rPr lang="ja-JP" altLang="en-US" sz="1600" dirty="0" smtClean="0"/>
              <a:t>　</a:t>
            </a:r>
            <a:r>
              <a:rPr lang="ja-JP" altLang="en-US" sz="1600" dirty="0"/>
              <a:t> </a:t>
            </a:r>
            <a:r>
              <a:rPr lang="ja-JP" altLang="en-US" sz="1600" dirty="0" smtClean="0"/>
              <a:t> </a:t>
            </a:r>
            <a:r>
              <a:rPr lang="ja-JP" altLang="en-US" sz="1600" b="1" u="sng" dirty="0" smtClean="0"/>
              <a:t>総数　</a:t>
            </a:r>
            <a:r>
              <a:rPr lang="en-US" altLang="ja-JP" sz="1600" b="1" u="sng" dirty="0" smtClean="0"/>
              <a:t>1,141</a:t>
            </a:r>
            <a:r>
              <a:rPr lang="ja-JP" altLang="en-US" sz="1600" b="1" u="sng" dirty="0" smtClean="0"/>
              <a:t>名（回答施設数：</a:t>
            </a:r>
            <a:r>
              <a:rPr lang="en-US" altLang="ja-JP" sz="1600" b="1" u="sng" dirty="0" smtClean="0"/>
              <a:t>26</a:t>
            </a:r>
            <a:r>
              <a:rPr lang="ja-JP" altLang="en-US" sz="1600" b="1" u="sng" dirty="0" smtClean="0"/>
              <a:t>施設）</a:t>
            </a:r>
            <a:endParaRPr lang="en-US" altLang="ja-JP" sz="1500" b="1" u="sng" dirty="0" smtClean="0"/>
          </a:p>
          <a:p>
            <a:r>
              <a:rPr lang="ja-JP" altLang="en-US" sz="1500" dirty="0" smtClean="0"/>
              <a:t>　　　　　　　　</a:t>
            </a:r>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marL="365125" indent="-365125"/>
            <a:endParaRPr lang="en-US" altLang="ja-JP" dirty="0" smtClean="0"/>
          </a:p>
          <a:p>
            <a:pPr marL="365125" indent="-365125"/>
            <a:endParaRPr lang="en-US" altLang="ja-JP" dirty="0" smtClean="0"/>
          </a:p>
          <a:p>
            <a:pPr marL="365125" indent="-365125"/>
            <a:endParaRPr lang="en-US" altLang="ja-JP" dirty="0" smtClean="0"/>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③こども医療センターの取組み１</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10</a:t>
            </a:fld>
            <a:endParaRPr kumimoji="1" lang="ja-JP" altLang="en-US" sz="1800" dirty="0" smtClean="0"/>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３－２．小児在宅医療患者の実態調査（</a:t>
            </a:r>
            <a:r>
              <a:rPr kumimoji="1" lang="en-US" altLang="ja-JP" sz="2800" dirty="0" smtClean="0"/>
              <a:t>H28</a:t>
            </a:r>
            <a:r>
              <a:rPr lang="ja-JP" altLang="en-US" sz="2800" dirty="0"/>
              <a:t>）</a:t>
            </a:r>
            <a:r>
              <a:rPr kumimoji="1" lang="ja-JP" altLang="en-US" sz="2800" dirty="0" smtClean="0"/>
              <a:t>　</a:t>
            </a:r>
            <a:endParaRPr kumimoji="1" lang="ja-JP" altLang="en-US" sz="2800" dirty="0"/>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実数調査及び生活実態調査</a:t>
            </a:r>
            <a:endParaRPr lang="en-US" altLang="ja-JP" dirty="0">
              <a:latin typeface="+mn-ea"/>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kumimoji="1" lang="ja-JP" altLang="en-US" smtClean="0"/>
              <a:pPr/>
              <a:t>10</a:t>
            </a:fld>
            <a:endParaRPr kumimoji="1" lang="ja-JP" altLang="en-US" dirty="0"/>
          </a:p>
        </p:txBody>
      </p:sp>
      <p:graphicFrame>
        <p:nvGraphicFramePr>
          <p:cNvPr id="7" name="オブジェクト 6"/>
          <p:cNvGraphicFramePr>
            <a:graphicFrameLocks noChangeAspect="1"/>
          </p:cNvGraphicFramePr>
          <p:nvPr>
            <p:extLst/>
          </p:nvPr>
        </p:nvGraphicFramePr>
        <p:xfrm>
          <a:off x="4519605" y="3189388"/>
          <a:ext cx="4319595" cy="3190246"/>
        </p:xfrm>
        <a:graphic>
          <a:graphicData uri="http://schemas.openxmlformats.org/presentationml/2006/ole">
            <mc:AlternateContent xmlns:mc="http://schemas.openxmlformats.org/markup-compatibility/2006">
              <mc:Choice xmlns:v="urn:schemas-microsoft-com:vml" Requires="v">
                <p:oleObj spid="_x0000_s3087" name="ワークシート" r:id="rId3" imgW="2943165" imgH="2466923" progId="Excel.Sheet.12">
                  <p:embed/>
                </p:oleObj>
              </mc:Choice>
              <mc:Fallback>
                <p:oleObj name="ワークシート" r:id="rId3" imgW="2943165" imgH="2466923" progId="Excel.Sheet.12">
                  <p:embed/>
                  <p:pic>
                    <p:nvPicPr>
                      <p:cNvPr id="0" name=""/>
                      <p:cNvPicPr/>
                      <p:nvPr/>
                    </p:nvPicPr>
                    <p:blipFill>
                      <a:blip r:embed="rId4"/>
                      <a:stretch>
                        <a:fillRect/>
                      </a:stretch>
                    </p:blipFill>
                    <p:spPr>
                      <a:xfrm>
                        <a:off x="4519605" y="3189388"/>
                        <a:ext cx="4319595" cy="3190246"/>
                      </a:xfrm>
                      <a:prstGeom prst="rect">
                        <a:avLst/>
                      </a:prstGeom>
                    </p:spPr>
                  </p:pic>
                </p:oleObj>
              </mc:Fallback>
            </mc:AlternateContent>
          </a:graphicData>
        </a:graphic>
      </p:graphicFrame>
      <p:sp>
        <p:nvSpPr>
          <p:cNvPr id="9" name="正方形/長方形 8"/>
          <p:cNvSpPr/>
          <p:nvPr/>
        </p:nvSpPr>
        <p:spPr>
          <a:xfrm>
            <a:off x="4529807" y="2851242"/>
            <a:ext cx="4302597" cy="3381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H28</a:t>
            </a:r>
            <a:r>
              <a:rPr lang="ja-JP" altLang="en-US" sz="1500" dirty="0" smtClean="0">
                <a:solidFill>
                  <a:prstClr val="black"/>
                </a:solidFill>
              </a:rPr>
              <a:t>調査）＞</a:t>
            </a:r>
            <a:endParaRPr kumimoji="1" lang="ja-JP" altLang="en-US" dirty="0"/>
          </a:p>
        </p:txBody>
      </p:sp>
    </p:spTree>
    <p:extLst>
      <p:ext uri="{BB962C8B-B14F-4D97-AF65-F5344CB8AC3E}">
        <p14:creationId xmlns:p14="http://schemas.microsoft.com/office/powerpoint/2010/main" val="3829272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6063198"/>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smtClean="0">
                <a:solidFill>
                  <a:prstClr val="black"/>
                </a:solidFill>
              </a:rPr>
              <a:t>1,730</a:t>
            </a:r>
            <a:r>
              <a:rPr lang="ja-JP" altLang="en-US" sz="1600" b="1" u="sng" dirty="0" smtClean="0">
                <a:solidFill>
                  <a:prstClr val="black"/>
                </a:solidFill>
              </a:rPr>
              <a:t>件（回答施設数：</a:t>
            </a:r>
            <a:r>
              <a:rPr lang="en-US" altLang="ja-JP" sz="1600" b="1" u="sng" dirty="0" smtClean="0">
                <a:solidFill>
                  <a:prstClr val="black"/>
                </a:solidFill>
              </a:rPr>
              <a:t>38</a:t>
            </a:r>
            <a:r>
              <a:rPr lang="ja-JP" altLang="en-US" sz="1600" b="1" u="sng" dirty="0" smtClean="0">
                <a:solidFill>
                  <a:prstClr val="black"/>
                </a:solidFill>
              </a:rPr>
              <a:t>施設）</a:t>
            </a:r>
            <a:endParaRPr lang="en-US" altLang="ja-JP" sz="1600" b="1" u="sng" dirty="0" smtClean="0">
              <a:solidFill>
                <a:prstClr val="black"/>
              </a:solidFill>
            </a:endParaRPr>
          </a:p>
          <a:p>
            <a:endParaRPr lang="en-US" altLang="ja-JP" sz="1200" dirty="0" smtClean="0">
              <a:solidFill>
                <a:prstClr val="black"/>
              </a:solidFill>
            </a:endParaRPr>
          </a:p>
          <a:p>
            <a:endParaRPr lang="en-US" altLang="ja-JP" sz="1200" dirty="0" smtClean="0">
              <a:solidFill>
                <a:prstClr val="black"/>
              </a:solidFill>
            </a:endParaRPr>
          </a:p>
          <a:p>
            <a:r>
              <a:rPr lang="ja-JP" altLang="en-US" sz="1400" dirty="0" smtClean="0">
                <a:solidFill>
                  <a:prstClr val="black"/>
                </a:solidFill>
              </a:rPr>
              <a:t>　　比較：</a:t>
            </a:r>
            <a:r>
              <a:rPr lang="en-US" altLang="ja-JP" sz="1400" dirty="0" smtClean="0">
                <a:solidFill>
                  <a:prstClr val="black"/>
                </a:solidFill>
              </a:rPr>
              <a:t>H28</a:t>
            </a:r>
            <a:r>
              <a:rPr lang="ja-JP" altLang="en-US" sz="1400" dirty="0" smtClean="0">
                <a:solidFill>
                  <a:prstClr val="black"/>
                </a:solidFill>
              </a:rPr>
              <a:t>調査回答施設（</a:t>
            </a:r>
            <a:r>
              <a:rPr lang="en-US" altLang="ja-JP" sz="1400" dirty="0" smtClean="0">
                <a:solidFill>
                  <a:prstClr val="black"/>
                </a:solidFill>
              </a:rPr>
              <a:t>26</a:t>
            </a:r>
            <a:r>
              <a:rPr lang="ja-JP" altLang="en-US" sz="1400" dirty="0" smtClean="0">
                <a:solidFill>
                  <a:prstClr val="black"/>
                </a:solidFill>
              </a:rPr>
              <a:t>施設）における合計件数</a:t>
            </a:r>
            <a:endParaRPr lang="en-US" altLang="ja-JP" sz="1400" dirty="0" smtClean="0">
              <a:solidFill>
                <a:prstClr val="black"/>
              </a:solidFill>
            </a:endParaRPr>
          </a:p>
          <a:p>
            <a:r>
              <a:rPr lang="ja-JP" altLang="en-US" sz="1400" dirty="0" smtClean="0">
                <a:solidFill>
                  <a:prstClr val="black"/>
                </a:solidFill>
              </a:rPr>
              <a:t>　　　　  　</a:t>
            </a:r>
            <a:r>
              <a:rPr lang="en-US" altLang="ja-JP" sz="1400" dirty="0" smtClean="0">
                <a:solidFill>
                  <a:prstClr val="black"/>
                </a:solidFill>
              </a:rPr>
              <a:t>H28</a:t>
            </a:r>
            <a:r>
              <a:rPr lang="ja-JP" altLang="en-US" sz="1400" dirty="0" smtClean="0">
                <a:solidFill>
                  <a:prstClr val="black"/>
                </a:solidFill>
              </a:rPr>
              <a:t>調査・・・</a:t>
            </a:r>
            <a:r>
              <a:rPr lang="en-US" altLang="ja-JP" sz="1400" dirty="0" smtClean="0">
                <a:solidFill>
                  <a:prstClr val="black"/>
                </a:solidFill>
              </a:rPr>
              <a:t>1,141</a:t>
            </a:r>
            <a:r>
              <a:rPr lang="ja-JP" altLang="en-US" sz="1400" dirty="0" smtClean="0">
                <a:solidFill>
                  <a:prstClr val="black"/>
                </a:solidFill>
              </a:rPr>
              <a:t>名　⇒　</a:t>
            </a:r>
            <a:r>
              <a:rPr lang="en-US" altLang="ja-JP" sz="1400" dirty="0" smtClean="0">
                <a:solidFill>
                  <a:prstClr val="black"/>
                </a:solidFill>
              </a:rPr>
              <a:t>H29</a:t>
            </a:r>
            <a:r>
              <a:rPr lang="ja-JP" altLang="en-US" sz="1400" dirty="0" smtClean="0">
                <a:solidFill>
                  <a:prstClr val="black"/>
                </a:solidFill>
              </a:rPr>
              <a:t>調査・・・</a:t>
            </a:r>
            <a:r>
              <a:rPr lang="en-US" altLang="ja-JP" sz="1400" dirty="0" smtClean="0">
                <a:solidFill>
                  <a:prstClr val="black"/>
                </a:solidFill>
              </a:rPr>
              <a:t>1,438</a:t>
            </a:r>
            <a:r>
              <a:rPr lang="ja-JP" altLang="en-US" sz="1400" dirty="0">
                <a:solidFill>
                  <a:prstClr val="black"/>
                </a:solidFill>
              </a:rPr>
              <a:t>件</a:t>
            </a:r>
            <a:endParaRPr lang="en-US" altLang="ja-JP" sz="1400" dirty="0">
              <a:solidFill>
                <a:prstClr val="black"/>
              </a:solidFill>
            </a:endParaRPr>
          </a:p>
          <a:p>
            <a:r>
              <a:rPr lang="ja-JP" altLang="en-US" sz="1500"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11</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３－３．小児在宅医療患者の実態調査（</a:t>
            </a:r>
            <a:r>
              <a:rPr lang="en-US" altLang="ja-JP" sz="2800" dirty="0" smtClean="0">
                <a:solidFill>
                  <a:prstClr val="black"/>
                </a:solidFill>
              </a:rPr>
              <a:t>H2</a:t>
            </a:r>
            <a:r>
              <a:rPr lang="en-US" altLang="ja-JP" sz="2800" dirty="0">
                <a:solidFill>
                  <a:prstClr val="black"/>
                </a:solidFill>
              </a:rPr>
              <a:t>9</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11</a:t>
            </a:fld>
            <a:endParaRPr lang="ja-JP" altLang="en-US" dirty="0">
              <a:solidFill>
                <a:prstClr val="black">
                  <a:tint val="75000"/>
                </a:prstClr>
              </a:solidFill>
            </a:endParaRPr>
          </a:p>
        </p:txBody>
      </p:sp>
      <p:sp>
        <p:nvSpPr>
          <p:cNvPr id="9" name="正方形/長方形 8"/>
          <p:cNvSpPr/>
          <p:nvPr/>
        </p:nvSpPr>
        <p:spPr>
          <a:xfrm>
            <a:off x="4798991" y="2703459"/>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H29</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213447773"/>
              </p:ext>
            </p:extLst>
          </p:nvPr>
        </p:nvGraphicFramePr>
        <p:xfrm>
          <a:off x="4798991" y="3052599"/>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149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164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563</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31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28</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104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379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286</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a:effectLst/>
                        </a:rPr>
                        <a:t>26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a:p>
                  </a:txBody>
                  <a:tcPr/>
                </a:tc>
                <a:tc>
                  <a:txBody>
                    <a:bodyPr/>
                    <a:lstStyle/>
                    <a:p>
                      <a:pPr algn="r" fontAlgn="ctr"/>
                      <a:r>
                        <a:rPr lang="en-US" altLang="ja-JP" sz="1100" u="none" strike="noStrike" dirty="0">
                          <a:effectLst/>
                          <a:latin typeface="+mn-ea"/>
                          <a:ea typeface="+mn-ea"/>
                        </a:rPr>
                        <a:t>1,730 </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
        <p:nvSpPr>
          <p:cNvPr id="7" name="大かっこ 6"/>
          <p:cNvSpPr/>
          <p:nvPr/>
        </p:nvSpPr>
        <p:spPr>
          <a:xfrm>
            <a:off x="539552" y="3680886"/>
            <a:ext cx="4032448" cy="900241"/>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985276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493812"/>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smtClean="0">
                <a:solidFill>
                  <a:prstClr val="black"/>
                </a:solidFill>
              </a:rPr>
              <a:t>2,044</a:t>
            </a:r>
            <a:r>
              <a:rPr lang="ja-JP" altLang="en-US" sz="1600" b="1" u="sng" dirty="0" smtClean="0">
                <a:solidFill>
                  <a:prstClr val="black"/>
                </a:solidFill>
              </a:rPr>
              <a:t>件（回答施設数：</a:t>
            </a:r>
            <a:r>
              <a:rPr lang="en-US" altLang="ja-JP" sz="1600" b="1" u="sng" dirty="0" smtClean="0">
                <a:solidFill>
                  <a:prstClr val="black"/>
                </a:solidFill>
              </a:rPr>
              <a:t>38</a:t>
            </a:r>
            <a:r>
              <a:rPr lang="ja-JP" altLang="en-US" sz="1600" b="1" u="sng" dirty="0" smtClean="0">
                <a:solidFill>
                  <a:prstClr val="black"/>
                </a:solidFill>
              </a:rPr>
              <a:t>施設）</a:t>
            </a:r>
            <a:endParaRPr lang="en-US" altLang="ja-JP" sz="12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dirty="0" smtClean="0">
                <a:solidFill>
                  <a:prstClr val="black"/>
                </a:solidFill>
              </a:rPr>
              <a:t>➧</a:t>
            </a:r>
            <a:r>
              <a:rPr lang="ja-JP" altLang="en-US" dirty="0">
                <a:solidFill>
                  <a:prstClr val="black"/>
                </a:solidFill>
              </a:rPr>
              <a:t>　</a:t>
            </a:r>
            <a:r>
              <a:rPr lang="en-US" altLang="ja-JP" dirty="0">
                <a:solidFill>
                  <a:srgbClr val="FF0000"/>
                </a:solidFill>
              </a:rPr>
              <a:t>1,276</a:t>
            </a:r>
            <a:r>
              <a:rPr lang="ja-JP" altLang="en-US" dirty="0">
                <a:solidFill>
                  <a:srgbClr val="FF0000"/>
                </a:solidFill>
              </a:rPr>
              <a:t>件に</a:t>
            </a:r>
            <a:r>
              <a:rPr lang="ja-JP" altLang="en-US" dirty="0" smtClean="0">
                <a:solidFill>
                  <a:srgbClr val="FF0000"/>
                </a:solidFill>
              </a:rPr>
              <a:t>修正</a:t>
            </a:r>
            <a:r>
              <a:rPr lang="ja-JP" altLang="en-US" sz="1500" dirty="0" smtClean="0">
                <a:solidFill>
                  <a:prstClr val="black"/>
                </a:solidFill>
              </a:rPr>
              <a:t>（報告ミスによる修正）</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12</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３－４．小児在宅医療患者の実態調査（</a:t>
            </a:r>
            <a:r>
              <a:rPr lang="en-US" altLang="ja-JP" sz="2800" dirty="0" smtClean="0">
                <a:solidFill>
                  <a:prstClr val="black"/>
                </a:solidFill>
              </a:rPr>
              <a:t>H30</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12</a:t>
            </a:fld>
            <a:endParaRPr lang="ja-JP" altLang="en-US" dirty="0">
              <a:solidFill>
                <a:prstClr val="black">
                  <a:tint val="75000"/>
                </a:prstClr>
              </a:solidFill>
            </a:endParaRPr>
          </a:p>
        </p:txBody>
      </p:sp>
      <p:sp>
        <p:nvSpPr>
          <p:cNvPr id="9" name="正方形/長方形 8"/>
          <p:cNvSpPr/>
          <p:nvPr/>
        </p:nvSpPr>
        <p:spPr>
          <a:xfrm>
            <a:off x="4800513" y="2525384"/>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H30</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1157573926"/>
              </p:ext>
            </p:extLst>
          </p:nvPr>
        </p:nvGraphicFramePr>
        <p:xfrm>
          <a:off x="4800513" y="2917395"/>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rPr>
                        <a:t>132</a:t>
                      </a:r>
                      <a:r>
                        <a:rPr lang="ja-JP" altLang="en-US" sz="1100" u="none" strike="noStrike" dirty="0" smtClean="0">
                          <a:effectLst/>
                        </a:rPr>
                        <a:t> </a:t>
                      </a:r>
                      <a:r>
                        <a:rPr lang="en-US" altLang="ja-JP" sz="1100" u="none" strike="noStrike" dirty="0" smtClean="0">
                          <a:effectLst/>
                        </a:rPr>
                        <a:t>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102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812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134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350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286</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165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dirty="0"/>
                    </a:p>
                  </a:txBody>
                  <a:tcPr/>
                </a:tc>
                <a:tc>
                  <a:txBody>
                    <a:bodyPr/>
                    <a:lstStyle/>
                    <a:p>
                      <a:pPr algn="r" fontAlgn="ctr"/>
                      <a:r>
                        <a:rPr lang="en-US" altLang="ja-JP" sz="1100" u="none" strike="noStrike" dirty="0" smtClean="0">
                          <a:effectLst/>
                          <a:latin typeface="+mn-ea"/>
                          <a:ea typeface="+mn-ea"/>
                        </a:rPr>
                        <a:t>2,044</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Tree>
    <p:extLst>
      <p:ext uri="{BB962C8B-B14F-4D97-AF65-F5344CB8AC3E}">
        <p14:creationId xmlns:p14="http://schemas.microsoft.com/office/powerpoint/2010/main" val="12713584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863144"/>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a:solidFill>
                  <a:prstClr val="black"/>
                </a:solidFill>
              </a:rPr>
              <a:t>1,222</a:t>
            </a:r>
            <a:r>
              <a:rPr lang="ja-JP" altLang="en-US" sz="1600" b="1" u="sng" dirty="0" smtClean="0">
                <a:solidFill>
                  <a:prstClr val="black"/>
                </a:solidFill>
              </a:rPr>
              <a:t>件（回答施設数：</a:t>
            </a:r>
            <a:r>
              <a:rPr lang="en-US" altLang="ja-JP" sz="1600" b="1" u="sng" dirty="0" smtClean="0">
                <a:solidFill>
                  <a:prstClr val="black"/>
                </a:solidFill>
              </a:rPr>
              <a:t>38</a:t>
            </a:r>
            <a:r>
              <a:rPr lang="ja-JP" altLang="en-US" sz="1600" b="1" u="sng" dirty="0" smtClean="0">
                <a:solidFill>
                  <a:prstClr val="black"/>
                </a:solidFill>
              </a:rPr>
              <a:t>施設）</a:t>
            </a:r>
            <a:endParaRPr lang="en-US" altLang="ja-JP" sz="1200" dirty="0" smtClean="0">
              <a:solidFill>
                <a:prstClr val="black"/>
              </a:solidFill>
            </a:endParaRPr>
          </a:p>
          <a:p>
            <a:endParaRPr lang="en-US" altLang="ja-JP" sz="1200" dirty="0" smtClean="0">
              <a:solidFill>
                <a:prstClr val="black"/>
              </a:solidFill>
            </a:endParaRPr>
          </a:p>
          <a:p>
            <a:endParaRPr lang="en-US" altLang="ja-JP" sz="1500" dirty="0" smtClean="0">
              <a:solidFill>
                <a:prstClr val="black"/>
              </a:solidFill>
            </a:endParaRPr>
          </a:p>
          <a:p>
            <a:endParaRPr lang="en-US" altLang="ja-JP" sz="1500" dirty="0">
              <a:solidFill>
                <a:prstClr val="black"/>
              </a:solidFill>
            </a:endParaRPr>
          </a:p>
          <a:p>
            <a:r>
              <a:rPr lang="ja-JP" altLang="en-US" sz="1500"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13</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３－４．小児在宅医療患者の実態調査（</a:t>
            </a:r>
            <a:r>
              <a:rPr lang="en-US" altLang="ja-JP" sz="2800" dirty="0" smtClean="0">
                <a:solidFill>
                  <a:prstClr val="black"/>
                </a:solidFill>
              </a:rPr>
              <a:t>R</a:t>
            </a:r>
            <a:r>
              <a:rPr lang="en-US" altLang="ja-JP" sz="2800" dirty="0">
                <a:solidFill>
                  <a:prstClr val="black"/>
                </a:solidFill>
              </a:rPr>
              <a:t>1</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13</a:t>
            </a:fld>
            <a:endParaRPr lang="ja-JP" altLang="en-US" dirty="0">
              <a:solidFill>
                <a:prstClr val="black">
                  <a:tint val="75000"/>
                </a:prstClr>
              </a:solidFill>
            </a:endParaRPr>
          </a:p>
        </p:txBody>
      </p:sp>
      <p:sp>
        <p:nvSpPr>
          <p:cNvPr id="9" name="正方形/長方形 8"/>
          <p:cNvSpPr/>
          <p:nvPr/>
        </p:nvSpPr>
        <p:spPr>
          <a:xfrm>
            <a:off x="4800513" y="2714667"/>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H30</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2944969787"/>
              </p:ext>
            </p:extLst>
          </p:nvPr>
        </p:nvGraphicFramePr>
        <p:xfrm>
          <a:off x="4800513" y="3063807"/>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latin typeface="ＭＳ 明朝" panose="02020609040205080304" pitchFamily="17" charset="-128"/>
                          <a:ea typeface="ＭＳ 明朝" panose="02020609040205080304" pitchFamily="17" charset="-128"/>
                        </a:rPr>
                        <a:t>142</a:t>
                      </a:r>
                      <a:r>
                        <a:rPr lang="ja-JP" altLang="en-US" sz="1100" u="none" strike="noStrike" dirty="0" smtClean="0">
                          <a:effectLst/>
                        </a:rPr>
                        <a:t> </a:t>
                      </a:r>
                      <a:r>
                        <a:rPr lang="en-US" altLang="ja-JP" sz="1100" u="none" strike="noStrike" dirty="0" smtClean="0">
                          <a:effectLst/>
                        </a:rPr>
                        <a:t>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85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378</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122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291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153</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dirty="0"/>
                    </a:p>
                  </a:txBody>
                  <a:tcPr/>
                </a:tc>
                <a:tc>
                  <a:txBody>
                    <a:bodyPr/>
                    <a:lstStyle/>
                    <a:p>
                      <a:pPr algn="r" fontAlgn="ctr"/>
                      <a:r>
                        <a:rPr lang="en-US" altLang="ja-JP" sz="1100" b="1" i="0" u="none" strike="noStrike" dirty="0" smtClean="0">
                          <a:solidFill>
                            <a:srgbClr val="000000"/>
                          </a:solidFill>
                          <a:effectLst/>
                          <a:latin typeface="+mn-ea"/>
                          <a:ea typeface="+mn-ea"/>
                        </a:rPr>
                        <a:t>1,222</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Tree>
    <p:extLst>
      <p:ext uri="{BB962C8B-B14F-4D97-AF65-F5344CB8AC3E}">
        <p14:creationId xmlns:p14="http://schemas.microsoft.com/office/powerpoint/2010/main" val="25744984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863144"/>
          </a:xfrm>
          <a:prstGeom prst="rect">
            <a:avLst/>
          </a:prstGeom>
          <a:noFill/>
          <a:ln>
            <a:solidFill>
              <a:schemeClr val="tx1"/>
            </a:solidFill>
          </a:ln>
        </p:spPr>
        <p:txBody>
          <a:bodyPr wrap="square" rtlCol="0">
            <a:spAutoFit/>
          </a:bodyPr>
          <a:lstStyle/>
          <a:p>
            <a:endParaRPr lang="en-US" altLang="ja-JP" sz="1400" dirty="0" smtClean="0">
              <a:solidFill>
                <a:prstClr val="black"/>
              </a:solidFill>
            </a:endParaRPr>
          </a:p>
          <a:p>
            <a:r>
              <a:rPr lang="ja-JP" altLang="en-US" sz="1500" dirty="0" smtClean="0">
                <a:solidFill>
                  <a:prstClr val="black"/>
                </a:solidFill>
              </a:rPr>
              <a:t>（１）実施概要</a:t>
            </a:r>
            <a:endParaRPr lang="en-US" altLang="ja-JP" sz="1500" dirty="0" smtClean="0">
              <a:solidFill>
                <a:prstClr val="black"/>
              </a:solidFill>
            </a:endParaRPr>
          </a:p>
          <a:p>
            <a:r>
              <a:rPr lang="ja-JP" altLang="en-US" sz="1500" dirty="0" smtClean="0">
                <a:solidFill>
                  <a:prstClr val="black"/>
                </a:solidFill>
              </a:rPr>
              <a:t>　○　こども医療センターの医療機関ネットワークを活用し、県内の研修指定医療機関</a:t>
            </a:r>
            <a:r>
              <a:rPr lang="en-US" altLang="ja-JP" sz="1500" dirty="0" smtClean="0">
                <a:solidFill>
                  <a:prstClr val="black"/>
                </a:solidFill>
              </a:rPr>
              <a:t>38</a:t>
            </a:r>
            <a:r>
              <a:rPr lang="ja-JP" altLang="en-US" sz="1500" dirty="0" smtClean="0">
                <a:solidFill>
                  <a:prstClr val="black"/>
                </a:solidFill>
              </a:rPr>
              <a:t>箇所へ調査票を配</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a:t>
            </a:r>
            <a:r>
              <a:rPr lang="ja-JP" altLang="en-US" sz="1500" dirty="0" err="1" smtClean="0">
                <a:solidFill>
                  <a:prstClr val="black"/>
                </a:solidFill>
              </a:rPr>
              <a:t>布し</a:t>
            </a:r>
            <a:r>
              <a:rPr lang="ja-JP" altLang="en-US" sz="1500" dirty="0" smtClean="0">
                <a:solidFill>
                  <a:prstClr val="black"/>
                </a:solidFill>
              </a:rPr>
              <a:t>、調査を実施。　　　　　　　　　　　　　　　　　　　　　　　　　</a:t>
            </a:r>
            <a:r>
              <a:rPr lang="en-US" altLang="ja-JP" sz="1100" dirty="0" smtClean="0"/>
              <a:t>※</a:t>
            </a:r>
            <a:r>
              <a:rPr lang="ja-JP" altLang="en-US" sz="1100" dirty="0"/>
              <a:t>調査対象は配付</a:t>
            </a:r>
            <a:r>
              <a:rPr lang="en-US" altLang="ja-JP" sz="1100" dirty="0"/>
              <a:t>38</a:t>
            </a:r>
            <a:r>
              <a:rPr lang="ja-JP" altLang="en-US" sz="1100" dirty="0"/>
              <a:t>機関＋こども医療センターの計</a:t>
            </a:r>
            <a:r>
              <a:rPr lang="en-US" altLang="ja-JP" sz="1100" dirty="0"/>
              <a:t>39</a:t>
            </a:r>
            <a:r>
              <a:rPr lang="ja-JP" altLang="en-US" sz="1100" dirty="0" smtClean="0"/>
              <a:t>機関</a:t>
            </a:r>
            <a:endParaRPr lang="en-US" altLang="ja-JP" sz="1100" dirty="0" smtClean="0">
              <a:solidFill>
                <a:prstClr val="black"/>
              </a:solidFill>
            </a:endParaRPr>
          </a:p>
          <a:p>
            <a:r>
              <a:rPr lang="ja-JP" altLang="en-US" sz="1500" dirty="0" smtClean="0">
                <a:solidFill>
                  <a:prstClr val="black"/>
                </a:solidFill>
              </a:rPr>
              <a:t>　</a:t>
            </a:r>
            <a:endParaRPr lang="en-US" altLang="ja-JP" sz="1500" dirty="0" smtClean="0">
              <a:solidFill>
                <a:prstClr val="black"/>
              </a:solidFill>
            </a:endParaRPr>
          </a:p>
          <a:p>
            <a:r>
              <a:rPr lang="ja-JP" altLang="en-US" sz="1500" dirty="0" smtClean="0">
                <a:solidFill>
                  <a:prstClr val="black"/>
                </a:solidFill>
              </a:rPr>
              <a:t>（２）内容　　　　　　　　　　　　　　　　　　　　　　　　　　　　　　　　　　　　　　　　　　　　　　　　　　　</a:t>
            </a:r>
            <a:endParaRPr lang="en-US" altLang="ja-JP" sz="1500" dirty="0" smtClean="0">
              <a:solidFill>
                <a:prstClr val="black"/>
              </a:solidFill>
            </a:endParaRPr>
          </a:p>
          <a:p>
            <a:r>
              <a:rPr lang="ja-JP" altLang="en-US" sz="1500" dirty="0">
                <a:solidFill>
                  <a:prstClr val="black"/>
                </a:solidFill>
              </a:rPr>
              <a:t>　</a:t>
            </a:r>
            <a:r>
              <a:rPr lang="ja-JP" altLang="en-US" sz="1500" dirty="0" smtClean="0">
                <a:solidFill>
                  <a:prstClr val="black"/>
                </a:solidFill>
              </a:rPr>
              <a:t>○　対象：外来で在宅療養指導管理料を算定している</a:t>
            </a:r>
            <a:r>
              <a:rPr lang="en-US" altLang="ja-JP" sz="1500" dirty="0" smtClean="0">
                <a:solidFill>
                  <a:prstClr val="black"/>
                </a:solidFill>
              </a:rPr>
              <a:t>18</a:t>
            </a:r>
            <a:r>
              <a:rPr lang="ja-JP" altLang="en-US" sz="1500" dirty="0" smtClean="0">
                <a:solidFill>
                  <a:prstClr val="black"/>
                </a:solidFill>
              </a:rPr>
              <a:t>歳以下の患者</a:t>
            </a:r>
            <a:endParaRPr lang="en-US" altLang="ja-JP" sz="1500" dirty="0" smtClean="0">
              <a:solidFill>
                <a:prstClr val="black"/>
              </a:solidFill>
            </a:endParaRPr>
          </a:p>
          <a:p>
            <a:r>
              <a:rPr lang="ja-JP" altLang="en-US" sz="1500" dirty="0" smtClean="0">
                <a:solidFill>
                  <a:prstClr val="black"/>
                </a:solidFill>
              </a:rPr>
              <a:t>　○　質問項目：診療報酬別の算定件数　　　　　　　</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（３）結果</a:t>
            </a:r>
            <a:endParaRPr lang="en-US" altLang="ja-JP" sz="1500" dirty="0" smtClean="0">
              <a:solidFill>
                <a:prstClr val="black"/>
              </a:solidFill>
            </a:endParaRPr>
          </a:p>
          <a:p>
            <a:endParaRPr lang="en-US" altLang="ja-JP" sz="1500" dirty="0" smtClean="0">
              <a:solidFill>
                <a:prstClr val="black"/>
              </a:solidFill>
            </a:endParaRPr>
          </a:p>
          <a:p>
            <a:r>
              <a:rPr lang="ja-JP" altLang="en-US" sz="1500" dirty="0" smtClean="0">
                <a:solidFill>
                  <a:prstClr val="black"/>
                </a:solidFill>
              </a:rPr>
              <a:t>　　　</a:t>
            </a:r>
            <a:r>
              <a:rPr lang="ja-JP" altLang="en-US" sz="1600" b="1" u="sng" dirty="0" smtClean="0">
                <a:solidFill>
                  <a:prstClr val="black"/>
                </a:solidFill>
              </a:rPr>
              <a:t>総数　</a:t>
            </a:r>
            <a:r>
              <a:rPr lang="en-US" altLang="ja-JP" sz="1600" b="1" u="sng" dirty="0" smtClean="0">
                <a:solidFill>
                  <a:prstClr val="black"/>
                </a:solidFill>
              </a:rPr>
              <a:t>1,137</a:t>
            </a:r>
            <a:r>
              <a:rPr lang="ja-JP" altLang="en-US" sz="1600" b="1" u="sng" dirty="0" smtClean="0">
                <a:solidFill>
                  <a:prstClr val="black"/>
                </a:solidFill>
              </a:rPr>
              <a:t>件（回答施設数：</a:t>
            </a:r>
            <a:r>
              <a:rPr lang="en-US" altLang="ja-JP" sz="1600" b="1" u="sng" dirty="0" smtClean="0">
                <a:solidFill>
                  <a:prstClr val="black"/>
                </a:solidFill>
              </a:rPr>
              <a:t>37</a:t>
            </a:r>
            <a:r>
              <a:rPr lang="ja-JP" altLang="en-US" sz="1600" b="1" u="sng" dirty="0" smtClean="0">
                <a:solidFill>
                  <a:prstClr val="black"/>
                </a:solidFill>
              </a:rPr>
              <a:t>施設）</a:t>
            </a:r>
            <a:endParaRPr lang="en-US" altLang="ja-JP" sz="1200" dirty="0" smtClean="0">
              <a:solidFill>
                <a:prstClr val="black"/>
              </a:solidFill>
            </a:endParaRPr>
          </a:p>
          <a:p>
            <a:endParaRPr lang="en-US" altLang="ja-JP" sz="1200" dirty="0" smtClean="0">
              <a:solidFill>
                <a:prstClr val="black"/>
              </a:solidFill>
            </a:endParaRPr>
          </a:p>
          <a:p>
            <a:endParaRPr lang="en-US" altLang="ja-JP" sz="1500" dirty="0" smtClean="0">
              <a:solidFill>
                <a:prstClr val="black"/>
              </a:solidFill>
            </a:endParaRPr>
          </a:p>
          <a:p>
            <a:endParaRPr lang="en-US" altLang="ja-JP" sz="1500" dirty="0">
              <a:solidFill>
                <a:prstClr val="black"/>
              </a:solidFill>
            </a:endParaRPr>
          </a:p>
          <a:p>
            <a:r>
              <a:rPr lang="ja-JP" altLang="en-US" sz="1500" dirty="0" smtClean="0">
                <a:solidFill>
                  <a:prstClr val="black"/>
                </a:solidFill>
              </a:rPr>
              <a:t>　　　　　　　</a:t>
            </a:r>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endParaRPr lang="en-US" altLang="ja-JP" dirty="0" smtClean="0">
              <a:solidFill>
                <a:prstClr val="black"/>
              </a:solidFill>
            </a:endParaRPr>
          </a:p>
          <a:p>
            <a:pPr marL="365125" indent="-365125"/>
            <a:endParaRPr lang="en-US" altLang="ja-JP" sz="1200" dirty="0" smtClean="0">
              <a:solidFill>
                <a:prstClr val="black"/>
              </a:solidFill>
            </a:endParaRPr>
          </a:p>
          <a:p>
            <a:pPr marL="365125" indent="-365125"/>
            <a:endParaRPr lang="en-US" altLang="ja-JP" sz="1200" dirty="0">
              <a:solidFill>
                <a:prstClr val="black"/>
              </a:solidFill>
            </a:endParaRPr>
          </a:p>
          <a:p>
            <a:pPr marL="365125" indent="-365125"/>
            <a:endParaRPr lang="en-US" altLang="ja-JP" sz="1200" dirty="0" smtClean="0">
              <a:solidFill>
                <a:prstClr val="black"/>
              </a:solidFill>
            </a:endParaRPr>
          </a:p>
          <a:p>
            <a:pPr marL="365125" indent="-365125"/>
            <a:endParaRPr lang="en-US" altLang="ja-JP" dirty="0" smtClean="0">
              <a:solidFill>
                <a:prstClr val="black"/>
              </a:solidFill>
            </a:endParaRPr>
          </a:p>
          <a:p>
            <a:pPr marL="365125" indent="-365125"/>
            <a:endParaRPr lang="en-US" altLang="ja-JP" dirty="0" smtClean="0">
              <a:solidFill>
                <a:prstClr val="black"/>
              </a:solidFill>
            </a:endParaRPr>
          </a:p>
        </p:txBody>
      </p:sp>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rgbClr val="1F497D"/>
                </a:solidFill>
                <a:latin typeface="HGP創英角ｺﾞｼｯｸUB" pitchFamily="50" charset="-128"/>
                <a:ea typeface="HGP創英角ｺﾞｼｯｸUB" pitchFamily="50" charset="-128"/>
              </a:rPr>
              <a:t>③こども医療センターの取組み１</a:t>
            </a:r>
            <a:endParaRPr lang="ja-JP" altLang="en-US" sz="2400" dirty="0">
              <a:solidFill>
                <a:srgbClr val="1F497D"/>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lang="ja-JP" altLang="en-US" smtClean="0">
                <a:solidFill>
                  <a:prstClr val="black"/>
                </a:solidFill>
              </a:rPr>
              <a:pPr algn="ctr"/>
              <a:t>14</a:t>
            </a:fld>
            <a:endParaRPr lang="ja-JP" altLang="en-US" dirty="0" smtClean="0">
              <a:solidFill>
                <a:prstClr val="black"/>
              </a:solidFill>
            </a:endParaRPr>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solidFill>
                  <a:prstClr val="black"/>
                </a:solidFill>
              </a:rPr>
              <a:t>３－４．小児在宅医療患者の実態調査（</a:t>
            </a:r>
            <a:r>
              <a:rPr lang="en-US" altLang="ja-JP" sz="2800" dirty="0" smtClean="0">
                <a:solidFill>
                  <a:prstClr val="black"/>
                </a:solidFill>
              </a:rPr>
              <a:t>R</a:t>
            </a:r>
            <a:r>
              <a:rPr lang="en-US" altLang="ja-JP" sz="2800" dirty="0">
                <a:solidFill>
                  <a:prstClr val="black"/>
                </a:solidFill>
              </a:rPr>
              <a:t>2</a:t>
            </a:r>
            <a:r>
              <a:rPr lang="ja-JP" altLang="en-US" sz="2800" dirty="0" smtClean="0">
                <a:solidFill>
                  <a:prstClr val="black"/>
                </a:solidFill>
              </a:rPr>
              <a:t>）　</a:t>
            </a:r>
            <a:endParaRPr lang="ja-JP" altLang="en-US" sz="2800" dirty="0">
              <a:solidFill>
                <a:prstClr val="black"/>
              </a:solidFill>
            </a:endParaRPr>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solidFill>
                  <a:prstClr val="black"/>
                </a:solidFill>
                <a:latin typeface="ＭＳ Ｐゴシック" panose="020B0600070205080204" pitchFamily="50" charset="-128"/>
              </a:rPr>
              <a:t>実数調査及び生活実態調査</a:t>
            </a:r>
            <a:endParaRPr lang="en-US" altLang="ja-JP" dirty="0">
              <a:solidFill>
                <a:prstClr val="black"/>
              </a:solidFill>
              <a:latin typeface="ＭＳ Ｐゴシック" panose="020B0600070205080204" pitchFamily="50" charset="-128"/>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lang="ja-JP" altLang="en-US" smtClean="0">
                <a:solidFill>
                  <a:prstClr val="black">
                    <a:tint val="75000"/>
                  </a:prstClr>
                </a:solidFill>
              </a:rPr>
              <a:pPr/>
              <a:t>14</a:t>
            </a:fld>
            <a:endParaRPr lang="ja-JP" altLang="en-US" dirty="0">
              <a:solidFill>
                <a:prstClr val="black">
                  <a:tint val="75000"/>
                </a:prstClr>
              </a:solidFill>
            </a:endParaRPr>
          </a:p>
        </p:txBody>
      </p:sp>
      <p:sp>
        <p:nvSpPr>
          <p:cNvPr id="9" name="正方形/長方形 8"/>
          <p:cNvSpPr/>
          <p:nvPr/>
        </p:nvSpPr>
        <p:spPr>
          <a:xfrm>
            <a:off x="4800513" y="2714667"/>
            <a:ext cx="4100140" cy="349139"/>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500" dirty="0">
                <a:solidFill>
                  <a:prstClr val="black"/>
                </a:solidFill>
              </a:rPr>
              <a:t>　＜医療ケア別</a:t>
            </a:r>
            <a:r>
              <a:rPr lang="ja-JP" altLang="en-US" sz="1500" dirty="0" smtClean="0">
                <a:solidFill>
                  <a:prstClr val="black"/>
                </a:solidFill>
              </a:rPr>
              <a:t>患者数（</a:t>
            </a:r>
            <a:r>
              <a:rPr lang="en-US" altLang="ja-JP" sz="1500" dirty="0" smtClean="0">
                <a:solidFill>
                  <a:prstClr val="black"/>
                </a:solidFill>
              </a:rPr>
              <a:t>H30</a:t>
            </a:r>
            <a:r>
              <a:rPr lang="ja-JP" altLang="en-US" sz="1500" dirty="0" smtClean="0">
                <a:solidFill>
                  <a:prstClr val="black"/>
                </a:solidFill>
              </a:rPr>
              <a:t>調査）＞</a:t>
            </a:r>
            <a:endParaRPr lang="ja-JP" altLang="en-US" dirty="0">
              <a:solidFill>
                <a:prstClr val="black"/>
              </a:solidFill>
            </a:endParaRPr>
          </a:p>
        </p:txBody>
      </p:sp>
      <p:graphicFrame>
        <p:nvGraphicFramePr>
          <p:cNvPr id="5" name="表 4"/>
          <p:cNvGraphicFramePr>
            <a:graphicFrameLocks noGrp="1"/>
          </p:cNvGraphicFramePr>
          <p:nvPr>
            <p:extLst>
              <p:ext uri="{D42A27DB-BD31-4B8C-83A1-F6EECF244321}">
                <p14:modId xmlns:p14="http://schemas.microsoft.com/office/powerpoint/2010/main" val="4016932389"/>
              </p:ext>
            </p:extLst>
          </p:nvPr>
        </p:nvGraphicFramePr>
        <p:xfrm>
          <a:off x="4800513" y="3063807"/>
          <a:ext cx="4100140" cy="3298249"/>
        </p:xfrm>
        <a:graphic>
          <a:graphicData uri="http://schemas.openxmlformats.org/drawingml/2006/table">
            <a:tbl>
              <a:tblPr bandRow="1">
                <a:tableStyleId>{22838BEF-8BB2-4498-84A7-C5851F593DF1}</a:tableStyleId>
              </a:tblPr>
              <a:tblGrid>
                <a:gridCol w="747367"/>
                <a:gridCol w="2605406"/>
                <a:gridCol w="747367"/>
              </a:tblGrid>
              <a:tr h="317061">
                <a:tc gridSpan="2">
                  <a:txBody>
                    <a:bodyPr/>
                    <a:lstStyle/>
                    <a:p>
                      <a:pPr algn="ctr" fontAlgn="b"/>
                      <a:r>
                        <a:rPr lang="ja-JP" altLang="en-US" sz="1200" b="0" i="0" u="none" strike="noStrike" dirty="0" smtClean="0">
                          <a:ln>
                            <a:noFill/>
                          </a:ln>
                          <a:solidFill>
                            <a:schemeClr val="bg1"/>
                          </a:solidFill>
                          <a:effectLst/>
                          <a:latin typeface="ＭＳ Ｐゴシック" panose="020B0600070205080204" pitchFamily="50" charset="-128"/>
                          <a:ea typeface="ＭＳ Ｐゴシック" panose="020B0600070205080204" pitchFamily="50" charset="-128"/>
                        </a:rPr>
                        <a:t>診療報酬</a:t>
                      </a:r>
                      <a:endParaRPr lang="en-US" sz="1200" b="0" i="0" u="none" strike="noStrike" dirty="0">
                        <a:ln>
                          <a:noFill/>
                        </a:ln>
                        <a:solidFill>
                          <a:schemeClr val="bg1"/>
                        </a:solidFill>
                        <a:effectLst/>
                        <a:latin typeface="ＭＳ Ｐゴシック" panose="020B0600070205080204" pitchFamily="50" charset="-128"/>
                        <a:ea typeface="ＭＳ Ｐゴシック" panose="020B0600070205080204" pitchFamily="50" charset="-128"/>
                      </a:endParaRPr>
                    </a:p>
                  </a:txBody>
                  <a:tcPr marL="0" marR="0" marT="0" marB="0" anchor="ctr">
                    <a:solidFill>
                      <a:schemeClr val="tx2"/>
                    </a:solidFill>
                  </a:tcPr>
                </a:tc>
                <a:tc hMerge="1">
                  <a:txBody>
                    <a:bodyPr/>
                    <a:lstStyle/>
                    <a:p>
                      <a:pPr algn="l" fontAlgn="t"/>
                      <a:endParaRPr lang="zh-TW"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ctr" fontAlgn="ctr"/>
                      <a:r>
                        <a:rPr lang="ja-JP" altLang="en-US" sz="1200" b="0" i="0" u="none" strike="noStrike" dirty="0" smtClean="0">
                          <a:ln>
                            <a:noFill/>
                          </a:ln>
                          <a:solidFill>
                            <a:schemeClr val="bg1"/>
                          </a:solidFill>
                          <a:effectLst/>
                          <a:latin typeface="+mj-ea"/>
                          <a:ea typeface="+mj-ea"/>
                        </a:rPr>
                        <a:t>件数</a:t>
                      </a:r>
                      <a:endParaRPr lang="en-US" altLang="ja-JP" sz="1200" b="0" i="0" u="none" strike="noStrike" dirty="0">
                        <a:ln>
                          <a:noFill/>
                        </a:ln>
                        <a:solidFill>
                          <a:schemeClr val="bg1"/>
                        </a:solidFill>
                        <a:effectLst/>
                        <a:latin typeface="+mj-ea"/>
                        <a:ea typeface="+mj-ea"/>
                      </a:endParaRPr>
                    </a:p>
                  </a:txBody>
                  <a:tcPr marL="0" marR="0" marT="0" marB="0" anchor="ctr">
                    <a:solidFill>
                      <a:schemeClr val="tx2"/>
                    </a:solidFill>
                  </a:tcPr>
                </a:tc>
              </a:tr>
              <a:tr h="317061">
                <a:tc>
                  <a:txBody>
                    <a:bodyPr/>
                    <a:lstStyle/>
                    <a:p>
                      <a:pPr algn="ctr" fontAlgn="b"/>
                      <a:r>
                        <a:rPr lang="en-US" sz="1400" u="none" strike="noStrike" dirty="0">
                          <a:effectLst/>
                        </a:rPr>
                        <a:t>C107</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在宅人工呼吸指導管理料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u="none" strike="noStrike" dirty="0" smtClean="0">
                          <a:effectLst/>
                          <a:latin typeface="ＭＳ 明朝" panose="02020609040205080304" pitchFamily="17" charset="-128"/>
                          <a:ea typeface="ＭＳ 明朝" panose="02020609040205080304" pitchFamily="17" charset="-128"/>
                        </a:rPr>
                        <a:t>131</a:t>
                      </a:r>
                      <a:r>
                        <a:rPr lang="ja-JP" altLang="en-US" sz="1100" u="none" strike="noStrike" dirty="0" smtClean="0">
                          <a:effectLst/>
                        </a:rPr>
                        <a:t> </a:t>
                      </a:r>
                      <a:r>
                        <a:rPr lang="en-US" altLang="ja-JP" sz="1100" u="none" strike="noStrike" dirty="0" smtClean="0">
                          <a:effectLst/>
                        </a:rPr>
                        <a:t>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C109</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ja-JP" altLang="en-US" sz="1050" u="none" strike="noStrike" dirty="0">
                          <a:effectLst/>
                          <a:latin typeface="ＭＳ ゴシック" panose="020B0609070205080204" pitchFamily="49" charset="-128"/>
                          <a:ea typeface="ＭＳ ゴシック" panose="020B0609070205080204" pitchFamily="49" charset="-128"/>
                        </a:rPr>
                        <a:t>在宅</a:t>
                      </a:r>
                      <a:r>
                        <a:rPr lang="ja-JP" altLang="en-US" sz="1050" u="none" strike="noStrike" dirty="0" smtClean="0">
                          <a:effectLst/>
                          <a:latin typeface="ＭＳ ゴシック" panose="020B0609070205080204" pitchFamily="49" charset="-128"/>
                          <a:ea typeface="ＭＳ ゴシック" panose="020B0609070205080204" pitchFamily="49" charset="-128"/>
                        </a:rPr>
                        <a:t>寝たきり患者処置指導</a:t>
                      </a:r>
                      <a:r>
                        <a:rPr lang="ja-JP" altLang="en-US" sz="1050" u="none" strike="noStrike" dirty="0">
                          <a:effectLst/>
                          <a:latin typeface="ＭＳ ゴシック" panose="020B0609070205080204" pitchFamily="49" charset="-128"/>
                          <a:ea typeface="ＭＳ ゴシック" panose="020B0609070205080204" pitchFamily="49" charset="-128"/>
                        </a:rPr>
                        <a:t>管理料</a:t>
                      </a: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60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C103</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在宅酸素療養指導管理料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361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C104</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在宅中心静脈栄養指導管理料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39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在宅成分栄養経管</a:t>
                      </a:r>
                      <a:r>
                        <a:rPr lang="zh-TW" altLang="en-US" sz="1050" u="none" strike="noStrike" dirty="0" smtClean="0">
                          <a:effectLst/>
                          <a:latin typeface="ＭＳ ゴシック" panose="020B0609070205080204" pitchFamily="49" charset="-128"/>
                          <a:ea typeface="ＭＳ ゴシック" panose="020B0609070205080204" pitchFamily="49" charset="-128"/>
                        </a:rPr>
                        <a:t>栄養法指導</a:t>
                      </a:r>
                      <a:r>
                        <a:rPr lang="zh-TW" altLang="en-US" sz="1050" u="none" strike="noStrike" dirty="0">
                          <a:effectLst/>
                          <a:latin typeface="ＭＳ ゴシック" panose="020B0609070205080204" pitchFamily="49" charset="-128"/>
                          <a:ea typeface="ＭＳ ゴシック" panose="020B0609070205080204" pitchFamily="49" charset="-128"/>
                        </a:rPr>
                        <a:t>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24</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C112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在宅気管切開患者指導管理料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109</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C105-2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在宅小児経管栄養法指導管理料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278</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C106</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在宅自己導尿指導管理料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130</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308246">
                <a:tc>
                  <a:txBody>
                    <a:bodyPr/>
                    <a:lstStyle/>
                    <a:p>
                      <a:pPr algn="ctr" fontAlgn="b"/>
                      <a:r>
                        <a:rPr lang="en-US" sz="1400" u="none" strike="noStrike" dirty="0">
                          <a:effectLst/>
                        </a:rPr>
                        <a:t>C102</a:t>
                      </a:r>
                      <a:endParaRPr 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0" marR="0" marT="0" marB="0" anchor="ctr"/>
                </a:tc>
                <a:tc>
                  <a:txBody>
                    <a:bodyPr/>
                    <a:lstStyle/>
                    <a:p>
                      <a:pPr algn="l" fontAlgn="t"/>
                      <a:r>
                        <a:rPr lang="zh-TW" altLang="en-US" sz="1050" u="none" strike="noStrike" dirty="0">
                          <a:effectLst/>
                          <a:latin typeface="ＭＳ ゴシック" panose="020B0609070205080204" pitchFamily="49" charset="-128"/>
                          <a:ea typeface="ＭＳ ゴシック" panose="020B0609070205080204" pitchFamily="49" charset="-128"/>
                        </a:rPr>
                        <a:t>在宅自己腹膜灌流指導管理料</a:t>
                      </a:r>
                      <a:endParaRPr lang="zh-TW"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0" marR="0" marT="0" marB="0" anchor="ctr"/>
                </a:tc>
                <a:tc>
                  <a:txBody>
                    <a:bodyPr/>
                    <a:lstStyle/>
                    <a:p>
                      <a:pPr algn="r"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5</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0" marR="0" marT="0" marB="0" anchor="ctr"/>
                </a:tc>
              </a:tr>
              <a:tr h="198159">
                <a:tc gridSpan="2">
                  <a:txBody>
                    <a:bodyPr/>
                    <a:lstStyle/>
                    <a:p>
                      <a:pPr algn="ctr" fontAlgn="ctr"/>
                      <a:r>
                        <a:rPr lang="ja-JP" altLang="en-US" sz="1200" u="none" strike="noStrike" dirty="0">
                          <a:effectLst/>
                          <a:latin typeface="+mn-ea"/>
                          <a:ea typeface="+mn-ea"/>
                        </a:rPr>
                        <a:t>合計</a:t>
                      </a:r>
                      <a:endParaRPr lang="ja-JP" altLang="en-US" sz="1200" b="0" i="0" u="none" strike="noStrike" dirty="0">
                        <a:solidFill>
                          <a:srgbClr val="000000"/>
                        </a:solidFill>
                        <a:effectLst/>
                        <a:latin typeface="+mn-ea"/>
                        <a:ea typeface="+mn-ea"/>
                      </a:endParaRPr>
                    </a:p>
                  </a:txBody>
                  <a:tcPr marL="0" marR="0" marT="0" marB="0" anchor="ctr"/>
                </a:tc>
                <a:tc hMerge="1">
                  <a:txBody>
                    <a:bodyPr/>
                    <a:lstStyle/>
                    <a:p>
                      <a:endParaRPr kumimoji="1" lang="ja-JP" altLang="en-US" dirty="0"/>
                    </a:p>
                  </a:txBody>
                  <a:tcPr/>
                </a:tc>
                <a:tc>
                  <a:txBody>
                    <a:bodyPr/>
                    <a:lstStyle/>
                    <a:p>
                      <a:pPr algn="r" fontAlgn="ctr"/>
                      <a:r>
                        <a:rPr lang="en-US" altLang="ja-JP" sz="1100" b="1" i="0" u="none" strike="noStrike" dirty="0" smtClean="0">
                          <a:solidFill>
                            <a:srgbClr val="000000"/>
                          </a:solidFill>
                          <a:effectLst/>
                          <a:latin typeface="+mn-ea"/>
                          <a:ea typeface="+mn-ea"/>
                        </a:rPr>
                        <a:t>1,137</a:t>
                      </a:r>
                      <a:endParaRPr lang="en-US" altLang="ja-JP" sz="1100" b="1" i="0" u="none" strike="noStrike" dirty="0">
                        <a:solidFill>
                          <a:srgbClr val="000000"/>
                        </a:solidFill>
                        <a:effectLst/>
                        <a:latin typeface="+mn-ea"/>
                        <a:ea typeface="+mn-ea"/>
                      </a:endParaRPr>
                    </a:p>
                  </a:txBody>
                  <a:tcPr marL="0" marR="0" marT="0" marB="0" anchor="ctr"/>
                </a:tc>
              </a:tr>
            </a:tbl>
          </a:graphicData>
        </a:graphic>
      </p:graphicFrame>
      <p:sp>
        <p:nvSpPr>
          <p:cNvPr id="7" name="テキスト ボックス 6"/>
          <p:cNvSpPr txBox="1"/>
          <p:nvPr/>
        </p:nvSpPr>
        <p:spPr>
          <a:xfrm>
            <a:off x="7823890" y="139167"/>
            <a:ext cx="1107996" cy="369332"/>
          </a:xfrm>
          <a:prstGeom prst="rect">
            <a:avLst/>
          </a:prstGeom>
          <a:noFill/>
        </p:spPr>
        <p:txBody>
          <a:bodyPr wrap="none" rtlCol="0">
            <a:spAutoFit/>
          </a:bodyPr>
          <a:lstStyle/>
          <a:p>
            <a:r>
              <a:rPr kumimoji="1" lang="en-US" altLang="ja-JP" dirty="0" smtClean="0">
                <a:solidFill>
                  <a:srgbClr val="FF0000"/>
                </a:solidFill>
              </a:rPr>
              <a:t>※</a:t>
            </a:r>
            <a:r>
              <a:rPr kumimoji="1" lang="ja-JP" altLang="en-US" dirty="0" smtClean="0">
                <a:solidFill>
                  <a:srgbClr val="FF0000"/>
                </a:solidFill>
              </a:rPr>
              <a:t>集計中</a:t>
            </a:r>
            <a:endParaRPr kumimoji="1" lang="ja-JP" altLang="en-US" dirty="0">
              <a:solidFill>
                <a:srgbClr val="FF0000"/>
              </a:solidFill>
            </a:endParaRPr>
          </a:p>
        </p:txBody>
      </p:sp>
    </p:spTree>
    <p:extLst>
      <p:ext uri="{BB962C8B-B14F-4D97-AF65-F5344CB8AC3E}">
        <p14:creationId xmlns:p14="http://schemas.microsoft.com/office/powerpoint/2010/main" val="2434636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p:cNvSpPr/>
          <p:nvPr/>
        </p:nvSpPr>
        <p:spPr>
          <a:xfrm>
            <a:off x="73741" y="5023718"/>
            <a:ext cx="9022080" cy="167244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101664" y="908720"/>
            <a:ext cx="9006840" cy="381642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4" name="Rectangle 20"/>
          <p:cNvSpPr>
            <a:spLocks noChangeArrowheads="1"/>
          </p:cNvSpPr>
          <p:nvPr/>
        </p:nvSpPr>
        <p:spPr bwMode="auto">
          <a:xfrm>
            <a:off x="711200" y="44624"/>
            <a:ext cx="7696200" cy="334962"/>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a:t>
            </a:r>
            <a:endParaRPr lang="ja-JP" altLang="en-US" sz="2400" dirty="0">
              <a:solidFill>
                <a:schemeClr val="tx2"/>
              </a:solidFill>
              <a:latin typeface="HGP創英角ｺﾞｼｯｸUB" pitchFamily="50" charset="-128"/>
              <a:ea typeface="HGP創英角ｺﾞｼｯｸUB" pitchFamily="50" charset="-128"/>
            </a:endParaRPr>
          </a:p>
        </p:txBody>
      </p:sp>
      <p:sp>
        <p:nvSpPr>
          <p:cNvPr id="3075" name="テキスト ボックス 2"/>
          <p:cNvSpPr txBox="1">
            <a:spLocks noChangeArrowheads="1"/>
          </p:cNvSpPr>
          <p:nvPr/>
        </p:nvSpPr>
        <p:spPr bwMode="auto">
          <a:xfrm>
            <a:off x="8423275" y="44624"/>
            <a:ext cx="461963" cy="368300"/>
          </a:xfrm>
          <a:prstGeom prst="rect">
            <a:avLst/>
          </a:prstGeom>
          <a:noFill/>
          <a:ln w="9525">
            <a:noFill/>
            <a:miter lim="800000"/>
            <a:headEnd/>
            <a:tailEnd/>
          </a:ln>
        </p:spPr>
        <p:txBody>
          <a:bodyPr>
            <a:spAutoFit/>
          </a:bodyPr>
          <a:lstStyle/>
          <a:p>
            <a:pPr algn="ctr"/>
            <a:fld id="{2CB0F780-C7BF-4138-AAB3-534376E35EF0}" type="slidenum">
              <a:rPr lang="ja-JP" altLang="en-US"/>
              <a:pPr algn="ctr"/>
              <a:t>15</a:t>
            </a:fld>
            <a:endParaRPr lang="ja-JP" altLang="en-US" dirty="0"/>
          </a:p>
        </p:txBody>
      </p:sp>
      <p:cxnSp>
        <p:nvCxnSpPr>
          <p:cNvPr id="4" name="直線コネクタ 3"/>
          <p:cNvCxnSpPr/>
          <p:nvPr/>
        </p:nvCxnSpPr>
        <p:spPr>
          <a:xfrm>
            <a:off x="2" y="476673"/>
            <a:ext cx="9110936" cy="515"/>
          </a:xfrm>
          <a:prstGeom prst="line">
            <a:avLst/>
          </a:prstGeom>
          <a:ln w="31750">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107504" y="4005064"/>
            <a:ext cx="8579296" cy="738664"/>
          </a:xfrm>
          <a:prstGeom prst="rect">
            <a:avLst/>
          </a:prstGeom>
          <a:noFill/>
        </p:spPr>
        <p:txBody>
          <a:bodyPr wrap="square" rtlCol="0">
            <a:spAutoFit/>
          </a:bodyPr>
          <a:lstStyle/>
          <a:p>
            <a:r>
              <a:rPr kumimoji="1" lang="ja-JP" altLang="en-US" sz="1400" dirty="0" smtClean="0"/>
              <a:t>＜主な相談内容＞</a:t>
            </a:r>
            <a:endParaRPr kumimoji="1" lang="en-US" altLang="ja-JP" sz="1400" dirty="0" smtClean="0"/>
          </a:p>
          <a:p>
            <a:r>
              <a:rPr lang="ja-JP" altLang="en-US" sz="1400" dirty="0" smtClean="0"/>
              <a:t>○　具体的な在宅での医療的ケアの利用方法など</a:t>
            </a:r>
            <a:endParaRPr lang="en-US" altLang="ja-JP" sz="1400" dirty="0" smtClean="0"/>
          </a:p>
          <a:p>
            <a:r>
              <a:rPr lang="ja-JP" altLang="en-US" sz="1400" dirty="0" smtClean="0"/>
              <a:t>○　医療資源（小児を受けてくれる訪問看護ステーション、介護支援事業所等）の照会　など</a:t>
            </a:r>
            <a:endParaRPr lang="en-US" altLang="ja-JP" sz="1400" dirty="0" smtClean="0"/>
          </a:p>
        </p:txBody>
      </p:sp>
      <p:sp>
        <p:nvSpPr>
          <p:cNvPr id="33" name="テキスト ボックス 32"/>
          <p:cNvSpPr txBox="1"/>
          <p:nvPr/>
        </p:nvSpPr>
        <p:spPr>
          <a:xfrm>
            <a:off x="179513" y="1196752"/>
            <a:ext cx="2952328" cy="307777"/>
          </a:xfrm>
          <a:prstGeom prst="rect">
            <a:avLst/>
          </a:prstGeom>
          <a:noFill/>
        </p:spPr>
        <p:txBody>
          <a:bodyPr wrap="square" rtlCol="0">
            <a:spAutoFit/>
          </a:bodyPr>
          <a:lstStyle/>
          <a:p>
            <a:r>
              <a:rPr kumimoji="1" lang="ja-JP" altLang="en-US" sz="1400" dirty="0" smtClean="0"/>
              <a:t>＜相談</a:t>
            </a:r>
            <a:r>
              <a:rPr lang="ja-JP" altLang="en-US" sz="1400" dirty="0" smtClean="0"/>
              <a:t>依頼元機関数</a:t>
            </a:r>
            <a:r>
              <a:rPr kumimoji="1" lang="ja-JP" altLang="en-US" sz="1400" dirty="0" smtClean="0"/>
              <a:t>（総数）＞</a:t>
            </a:r>
            <a:endParaRPr kumimoji="1" lang="ja-JP" altLang="en-US" sz="1400" dirty="0"/>
          </a:p>
        </p:txBody>
      </p:sp>
      <p:sp>
        <p:nvSpPr>
          <p:cNvPr id="34" name="テキスト ボックス 33"/>
          <p:cNvSpPr txBox="1"/>
          <p:nvPr/>
        </p:nvSpPr>
        <p:spPr>
          <a:xfrm>
            <a:off x="5508104" y="1177007"/>
            <a:ext cx="2952328" cy="307777"/>
          </a:xfrm>
          <a:prstGeom prst="rect">
            <a:avLst/>
          </a:prstGeom>
          <a:noFill/>
        </p:spPr>
        <p:txBody>
          <a:bodyPr wrap="square" rtlCol="0">
            <a:spAutoFit/>
          </a:bodyPr>
          <a:lstStyle/>
          <a:p>
            <a:r>
              <a:rPr kumimoji="1" lang="ja-JP" altLang="en-US" sz="1400" dirty="0" smtClean="0"/>
              <a:t>＜のべ相談件数（</a:t>
            </a:r>
            <a:r>
              <a:rPr lang="ja-JP" altLang="en-US" sz="1400" dirty="0" smtClean="0"/>
              <a:t>推移）</a:t>
            </a:r>
            <a:r>
              <a:rPr kumimoji="1" lang="ja-JP" altLang="en-US" sz="1400" dirty="0" smtClean="0"/>
              <a:t>＞</a:t>
            </a:r>
            <a:endParaRPr kumimoji="1" lang="ja-JP" altLang="en-US" sz="1400" dirty="0"/>
          </a:p>
        </p:txBody>
      </p:sp>
      <p:sp>
        <p:nvSpPr>
          <p:cNvPr id="36" name="テキスト ボックス 35"/>
          <p:cNvSpPr txBox="1"/>
          <p:nvPr/>
        </p:nvSpPr>
        <p:spPr>
          <a:xfrm>
            <a:off x="101664" y="5059722"/>
            <a:ext cx="8846760" cy="1384995"/>
          </a:xfrm>
          <a:prstGeom prst="rect">
            <a:avLst/>
          </a:prstGeom>
          <a:noFill/>
        </p:spPr>
        <p:txBody>
          <a:bodyPr wrap="square" rtlCol="0">
            <a:spAutoFit/>
          </a:bodyPr>
          <a:lstStyle/>
          <a:p>
            <a:endParaRPr lang="en-US" altLang="ja-JP" sz="1400" dirty="0"/>
          </a:p>
          <a:p>
            <a:r>
              <a:rPr lang="ja-JP" altLang="en-US" sz="1400" dirty="0" smtClean="0"/>
              <a:t>○　関係機関からこども医療センターが「専門的な相談ができる機関」として認知</a:t>
            </a:r>
            <a:endParaRPr lang="en-US" altLang="ja-JP" sz="1400" dirty="0" smtClean="0"/>
          </a:p>
          <a:p>
            <a:pPr marL="274638" indent="-274638"/>
            <a:r>
              <a:rPr lang="ja-JP" altLang="en-US" sz="1400" dirty="0" smtClean="0"/>
              <a:t>　→これまでも、技術支援の延長として在宅医療の相談に応じていたが、研修会に新たに参加してくる機関も増えており、支援者が専門的な相談のできる相談機関のひとつとなっている。</a:t>
            </a:r>
            <a:endParaRPr lang="en-US" altLang="ja-JP" sz="1400" dirty="0" smtClean="0"/>
          </a:p>
          <a:p>
            <a:r>
              <a:rPr lang="ja-JP" altLang="en-US" sz="1400" dirty="0" smtClean="0"/>
              <a:t>○　</a:t>
            </a:r>
            <a:r>
              <a:rPr lang="ja-JP" altLang="en-US" sz="1400" u="sng" dirty="0" smtClean="0"/>
              <a:t>医療機関・訪問看護ステーションからの相談件数の増加</a:t>
            </a:r>
            <a:endParaRPr lang="en-US" altLang="ja-JP" sz="1400" dirty="0"/>
          </a:p>
          <a:p>
            <a:r>
              <a:rPr lang="ja-JP" altLang="en-US" sz="1400" dirty="0"/>
              <a:t>　</a:t>
            </a:r>
            <a:r>
              <a:rPr lang="ja-JP" altLang="en-US" sz="1400" dirty="0" smtClean="0"/>
              <a:t>→受け入れ可能な医療機関・訪問看護の増に寄与しているものと思われる。</a:t>
            </a:r>
            <a:endParaRPr lang="en-US" altLang="ja-JP" sz="1400" dirty="0" smtClean="0"/>
          </a:p>
        </p:txBody>
      </p:sp>
      <p:sp>
        <p:nvSpPr>
          <p:cNvPr id="27" name="テキスト ボックス 26"/>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４</a:t>
            </a:r>
            <a:r>
              <a:rPr kumimoji="1" lang="ja-JP" altLang="en-US" sz="2800" dirty="0" smtClean="0"/>
              <a:t>．支援者向け相談窓口　</a:t>
            </a:r>
            <a:endParaRPr kumimoji="1" lang="ja-JP" altLang="en-US" sz="2800" dirty="0"/>
          </a:p>
        </p:txBody>
      </p:sp>
      <p:sp>
        <p:nvSpPr>
          <p:cNvPr id="29" name="テキスト ボックス 28"/>
          <p:cNvSpPr txBox="1"/>
          <p:nvPr/>
        </p:nvSpPr>
        <p:spPr>
          <a:xfrm>
            <a:off x="40825" y="683404"/>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支援者向け相談窓口実績</a:t>
            </a:r>
            <a:endParaRPr lang="en-US" altLang="ja-JP" dirty="0">
              <a:latin typeface="+mn-ea"/>
            </a:endParaRPr>
          </a:p>
        </p:txBody>
      </p:sp>
      <p:sp>
        <p:nvSpPr>
          <p:cNvPr id="38" name="テキスト ボックス 37"/>
          <p:cNvSpPr txBox="1"/>
          <p:nvPr/>
        </p:nvSpPr>
        <p:spPr>
          <a:xfrm>
            <a:off x="50780" y="4809678"/>
            <a:ext cx="2577004"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事業効果</a:t>
            </a:r>
            <a:endParaRPr lang="en-US" altLang="ja-JP" dirty="0">
              <a:latin typeface="+mn-ea"/>
            </a:endParaRPr>
          </a:p>
        </p:txBody>
      </p:sp>
      <p:sp>
        <p:nvSpPr>
          <p:cNvPr id="28" name="スライド番号プレースホルダ 27"/>
          <p:cNvSpPr>
            <a:spLocks noGrp="1"/>
          </p:cNvSpPr>
          <p:nvPr>
            <p:ph type="sldNum" sz="quarter" idx="12"/>
          </p:nvPr>
        </p:nvSpPr>
        <p:spPr>
          <a:xfrm>
            <a:off x="6553200" y="6592267"/>
            <a:ext cx="2133600" cy="365125"/>
          </a:xfrm>
        </p:spPr>
        <p:txBody>
          <a:bodyPr/>
          <a:lstStyle/>
          <a:p>
            <a:fld id="{F5852A30-3BC6-4A3C-BD0F-916ADEC0CC0C}" type="slidenum">
              <a:rPr kumimoji="1" lang="ja-JP" altLang="en-US" smtClean="0"/>
              <a:pPr/>
              <a:t>15</a:t>
            </a:fld>
            <a:endParaRPr kumimoji="1" lang="ja-JP" altLang="en-US" dirty="0"/>
          </a:p>
        </p:txBody>
      </p:sp>
      <p:sp>
        <p:nvSpPr>
          <p:cNvPr id="21" name="テキスト ボックス 38"/>
          <p:cNvSpPr txBox="1"/>
          <p:nvPr/>
        </p:nvSpPr>
        <p:spPr>
          <a:xfrm>
            <a:off x="4964983" y="3758806"/>
            <a:ext cx="1717023"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altLang="ja-JP" sz="1600" dirty="0" smtClean="0"/>
              <a:t>R</a:t>
            </a:r>
            <a:r>
              <a:rPr lang="en-US" altLang="ja-JP" sz="1600" dirty="0"/>
              <a:t>1</a:t>
            </a:r>
            <a:r>
              <a:rPr lang="ja-JP" altLang="en-US" sz="1600" dirty="0" smtClean="0"/>
              <a:t>（</a:t>
            </a:r>
            <a:r>
              <a:rPr lang="en-US" altLang="ja-JP" sz="1600" dirty="0" smtClean="0"/>
              <a:t>735</a:t>
            </a:r>
            <a:r>
              <a:rPr lang="ja-JP" altLang="en-US" sz="1600" dirty="0" smtClean="0"/>
              <a:t>件）</a:t>
            </a:r>
            <a:endParaRPr kumimoji="1" lang="ja-JP" altLang="en-US" sz="1600" dirty="0"/>
          </a:p>
        </p:txBody>
      </p:sp>
      <p:graphicFrame>
        <p:nvGraphicFramePr>
          <p:cNvPr id="30" name="表 29"/>
          <p:cNvGraphicFramePr>
            <a:graphicFrameLocks noGrp="1"/>
          </p:cNvGraphicFramePr>
          <p:nvPr>
            <p:extLst>
              <p:ext uri="{D42A27DB-BD31-4B8C-83A1-F6EECF244321}">
                <p14:modId xmlns:p14="http://schemas.microsoft.com/office/powerpoint/2010/main" val="1935224055"/>
              </p:ext>
            </p:extLst>
          </p:nvPr>
        </p:nvGraphicFramePr>
        <p:xfrm>
          <a:off x="179512" y="1556792"/>
          <a:ext cx="3744416" cy="2194560"/>
        </p:xfrm>
        <a:graphic>
          <a:graphicData uri="http://schemas.openxmlformats.org/drawingml/2006/table">
            <a:tbl>
              <a:tblPr firstRow="1" bandRow="1">
                <a:tableStyleId>{3B4B98B0-60AC-42C2-AFA5-B58CD77FA1E5}</a:tableStyleId>
              </a:tblPr>
              <a:tblGrid>
                <a:gridCol w="1283800"/>
                <a:gridCol w="1230308"/>
                <a:gridCol w="1230308"/>
              </a:tblGrid>
              <a:tr h="228600">
                <a:tc rowSpan="2">
                  <a:txBody>
                    <a:bodyPr/>
                    <a:lstStyle/>
                    <a:p>
                      <a:pPr algn="ctr"/>
                      <a:r>
                        <a:rPr kumimoji="1" lang="ja-JP" altLang="en-US" sz="1200" dirty="0" smtClean="0"/>
                        <a:t>相談者</a:t>
                      </a:r>
                      <a:endParaRPr kumimoji="1" lang="ja-JP" alt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件数</a:t>
                      </a:r>
                      <a:endParaRPr kumimoji="1" lang="ja-JP" altLang="en-US" sz="120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smtClean="0">
                        <a:solidFill>
                          <a:schemeClr val="tx1"/>
                        </a:solidFill>
                      </a:endParaRPr>
                    </a:p>
                  </a:txBody>
                  <a:tcPr/>
                </a:tc>
              </a:tr>
              <a:tr h="228600">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t>H31.4</a:t>
                      </a:r>
                      <a:r>
                        <a:rPr kumimoji="1" lang="ja-JP" altLang="en-US" sz="1200" dirty="0" smtClean="0"/>
                        <a:t>～</a:t>
                      </a:r>
                      <a:r>
                        <a:rPr kumimoji="1" lang="en-US" altLang="ja-JP" sz="1200" u="none" dirty="0" smtClean="0"/>
                        <a:t>R2.2</a:t>
                      </a:r>
                      <a:r>
                        <a:rPr kumimoji="1" lang="ja-JP" altLang="en-US" sz="1200" u="none" dirty="0" smtClean="0"/>
                        <a:t>末</a:t>
                      </a:r>
                      <a:endParaRPr kumimoji="1" lang="ja-JP" altLang="en-US" sz="1200" u="none"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u="none" dirty="0" smtClean="0">
                          <a:solidFill>
                            <a:schemeClr val="tx1"/>
                          </a:solidFill>
                        </a:rPr>
                        <a:t>R2</a:t>
                      </a:r>
                      <a:r>
                        <a:rPr kumimoji="1" lang="ja-JP" altLang="en-US" sz="1200" u="none" dirty="0" smtClean="0">
                          <a:solidFill>
                            <a:schemeClr val="tx1"/>
                          </a:solidFill>
                        </a:rPr>
                        <a:t>年度</a:t>
                      </a:r>
                      <a:endParaRPr kumimoji="1" lang="ja-JP" altLang="en-US" sz="1200" u="none"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r>
              <a:tr h="265681">
                <a:tc>
                  <a:txBody>
                    <a:bodyPr/>
                    <a:lstStyle/>
                    <a:p>
                      <a:pPr algn="ctr"/>
                      <a:r>
                        <a:rPr kumimoji="1" lang="ja-JP" altLang="en-US" sz="1200" dirty="0" smtClean="0"/>
                        <a:t>医療機関</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smtClean="0">
                          <a:solidFill>
                            <a:schemeClr val="tx1"/>
                          </a:solidFill>
                        </a:rPr>
                        <a:t>385</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訪問看護</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0" dirty="0" smtClean="0">
                          <a:solidFill>
                            <a:schemeClr val="tx1"/>
                          </a:solidFill>
                        </a:rPr>
                        <a:t>231</a:t>
                      </a: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行政・児相</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62</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589">
                <a:tc>
                  <a:txBody>
                    <a:bodyPr/>
                    <a:lstStyle/>
                    <a:p>
                      <a:pPr algn="ctr"/>
                      <a:r>
                        <a:rPr kumimoji="1" lang="ja-JP" altLang="en-US" sz="1200" dirty="0" smtClean="0"/>
                        <a:t>保育園・学校等</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aseline="0" dirty="0" smtClean="0">
                          <a:solidFill>
                            <a:schemeClr val="tx1"/>
                          </a:solidFill>
                        </a:rPr>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en-US" altLang="ja-JP" sz="1200" baseline="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その他</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49</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5681">
                <a:tc>
                  <a:txBody>
                    <a:bodyPr/>
                    <a:lstStyle/>
                    <a:p>
                      <a:pPr algn="ctr"/>
                      <a:r>
                        <a:rPr kumimoji="1" lang="ja-JP" altLang="en-US" sz="1200" dirty="0" smtClean="0"/>
                        <a:t>計</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dirty="0" smtClean="0">
                          <a:solidFill>
                            <a:schemeClr val="tx1"/>
                          </a:solidFill>
                        </a:rPr>
                        <a:t>735</a:t>
                      </a: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5" name="グラフ 24"/>
          <p:cNvGraphicFramePr>
            <a:graphicFrameLocks/>
          </p:cNvGraphicFramePr>
          <p:nvPr>
            <p:extLst>
              <p:ext uri="{D42A27DB-BD31-4B8C-83A1-F6EECF244321}">
                <p14:modId xmlns:p14="http://schemas.microsoft.com/office/powerpoint/2010/main" val="183382472"/>
              </p:ext>
            </p:extLst>
          </p:nvPr>
        </p:nvGraphicFramePr>
        <p:xfrm>
          <a:off x="3344352" y="1392488"/>
          <a:ext cx="4266666" cy="2520190"/>
        </p:xfrm>
        <a:graphic>
          <a:graphicData uri="http://schemas.openxmlformats.org/drawingml/2006/chart">
            <c:chart xmlns:c="http://schemas.openxmlformats.org/drawingml/2006/chart" xmlns:r="http://schemas.openxmlformats.org/officeDocument/2006/relationships" r:id="rId2"/>
          </a:graphicData>
        </a:graphic>
      </p:graphicFrame>
      <p:sp>
        <p:nvSpPr>
          <p:cNvPr id="20" name="テキスト ボックス 38"/>
          <p:cNvSpPr txBox="1"/>
          <p:nvPr/>
        </p:nvSpPr>
        <p:spPr>
          <a:xfrm>
            <a:off x="7059393" y="3629583"/>
            <a:ext cx="1717023" cy="33855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sz="1600" dirty="0" smtClean="0"/>
              <a:t>Ｒ２</a:t>
            </a:r>
            <a:endParaRPr kumimoji="1" lang="ja-JP" altLang="en-US" sz="1600" dirty="0"/>
          </a:p>
        </p:txBody>
      </p:sp>
      <p:sp>
        <p:nvSpPr>
          <p:cNvPr id="2" name="正方形/長方形 1"/>
          <p:cNvSpPr/>
          <p:nvPr/>
        </p:nvSpPr>
        <p:spPr>
          <a:xfrm>
            <a:off x="2987824" y="2204864"/>
            <a:ext cx="648072" cy="1400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集</a:t>
            </a:r>
            <a:endParaRPr kumimoji="1" lang="en-US" altLang="ja-JP" dirty="0" smtClean="0"/>
          </a:p>
          <a:p>
            <a:pPr algn="ctr"/>
            <a:r>
              <a:rPr kumimoji="1" lang="ja-JP" altLang="en-US" dirty="0" smtClean="0"/>
              <a:t>計</a:t>
            </a:r>
            <a:endParaRPr kumimoji="1" lang="en-US" altLang="ja-JP" dirty="0" smtClean="0"/>
          </a:p>
          <a:p>
            <a:pPr algn="ctr"/>
            <a:r>
              <a:rPr kumimoji="1" lang="ja-JP" altLang="en-US" dirty="0" smtClean="0"/>
              <a:t>中</a:t>
            </a:r>
            <a:endParaRPr kumimoji="1" lang="ja-JP" altLang="en-US" dirty="0"/>
          </a:p>
        </p:txBody>
      </p:sp>
      <p:sp>
        <p:nvSpPr>
          <p:cNvPr id="23" name="正方形/長方形 22"/>
          <p:cNvSpPr/>
          <p:nvPr/>
        </p:nvSpPr>
        <p:spPr>
          <a:xfrm>
            <a:off x="7611018" y="1854174"/>
            <a:ext cx="648072" cy="140051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集</a:t>
            </a:r>
            <a:endParaRPr kumimoji="1" lang="en-US" altLang="ja-JP" dirty="0" smtClean="0"/>
          </a:p>
          <a:p>
            <a:pPr algn="ctr"/>
            <a:r>
              <a:rPr kumimoji="1" lang="ja-JP" altLang="en-US" dirty="0" smtClean="0"/>
              <a:t>計</a:t>
            </a:r>
            <a:endParaRPr kumimoji="1" lang="en-US" altLang="ja-JP" dirty="0" smtClean="0"/>
          </a:p>
          <a:p>
            <a:pPr algn="ctr"/>
            <a:r>
              <a:rPr kumimoji="1" lang="ja-JP" altLang="en-US" dirty="0" smtClean="0"/>
              <a:t>中</a:t>
            </a:r>
            <a:endParaRPr kumimoji="1" lang="ja-JP" altLang="en-US" dirty="0"/>
          </a:p>
        </p:txBody>
      </p:sp>
    </p:spTree>
    <p:extLst>
      <p:ext uri="{BB962C8B-B14F-4D97-AF65-F5344CB8AC3E}">
        <p14:creationId xmlns:p14="http://schemas.microsoft.com/office/powerpoint/2010/main" val="3432385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107504" y="764704"/>
            <a:ext cx="8928992" cy="1723549"/>
          </a:xfrm>
          <a:prstGeom prst="rect">
            <a:avLst/>
          </a:prstGeom>
          <a:noFill/>
          <a:ln>
            <a:solidFill>
              <a:schemeClr val="tx1"/>
            </a:solidFill>
          </a:ln>
        </p:spPr>
        <p:txBody>
          <a:bodyPr wrap="square" rtlCol="0">
            <a:spAutoFit/>
          </a:bodyPr>
          <a:lstStyle/>
          <a:p>
            <a:endParaRPr kumimoji="1" lang="en-US" altLang="ja-JP" sz="1500" dirty="0" smtClean="0"/>
          </a:p>
          <a:p>
            <a:r>
              <a:rPr lang="en-US" altLang="ja-JP" sz="1500" dirty="0" smtClean="0">
                <a:latin typeface="+mn-ea"/>
              </a:rPr>
              <a:t>【</a:t>
            </a:r>
            <a:r>
              <a:rPr lang="ja-JP" altLang="en-US" sz="1500" dirty="0" smtClean="0">
                <a:latin typeface="+mn-ea"/>
              </a:rPr>
              <a:t>目的</a:t>
            </a:r>
            <a:r>
              <a:rPr lang="en-US" altLang="ja-JP" sz="1500" dirty="0" smtClean="0">
                <a:latin typeface="+mn-ea"/>
              </a:rPr>
              <a:t>】</a:t>
            </a:r>
            <a:r>
              <a:rPr lang="ja-JP" altLang="en-US" sz="1500" dirty="0" smtClean="0">
                <a:latin typeface="+mn-ea"/>
              </a:rPr>
              <a:t>　</a:t>
            </a:r>
            <a:endParaRPr lang="en-US" altLang="ja-JP" sz="1500" dirty="0" smtClean="0">
              <a:latin typeface="+mn-ea"/>
            </a:endParaRPr>
          </a:p>
          <a:p>
            <a:pPr lvl="0"/>
            <a:r>
              <a:rPr lang="ja-JP" altLang="en-US" sz="1500" dirty="0" smtClean="0">
                <a:latin typeface="+mn-ea"/>
              </a:rPr>
              <a:t>○　</a:t>
            </a:r>
            <a:r>
              <a:rPr lang="ja-JP" altLang="ja-JP" sz="1600" dirty="0" smtClean="0"/>
              <a:t>地域の開業医向けに実施し、小児在宅をはじめとする地域における小児医療の課題を共有する</a:t>
            </a:r>
            <a:r>
              <a:rPr lang="ja-JP" altLang="en-US" sz="1500" dirty="0" smtClean="0">
                <a:latin typeface="+mn-ea"/>
              </a:rPr>
              <a:t>。</a:t>
            </a:r>
            <a:endParaRPr lang="en-US" altLang="ja-JP" sz="1500" dirty="0" smtClean="0">
              <a:latin typeface="+mn-ea"/>
            </a:endParaRPr>
          </a:p>
          <a:p>
            <a:pPr lvl="0"/>
            <a:endParaRPr lang="en-US" altLang="ja-JP" sz="1500" dirty="0">
              <a:latin typeface="+mn-ea"/>
            </a:endParaRPr>
          </a:p>
          <a:p>
            <a:pPr lvl="0"/>
            <a:endParaRPr lang="en-US" altLang="ja-JP" sz="1500" dirty="0" smtClean="0">
              <a:latin typeface="+mn-ea"/>
            </a:endParaRPr>
          </a:p>
          <a:p>
            <a:pPr lvl="0"/>
            <a:endParaRPr lang="en-US" altLang="ja-JP" sz="1500" dirty="0">
              <a:latin typeface="+mn-ea"/>
            </a:endParaRPr>
          </a:p>
          <a:p>
            <a:pPr lvl="0"/>
            <a:endParaRPr lang="en-US" altLang="ja-JP" sz="1500" dirty="0" smtClean="0">
              <a:latin typeface="+mn-ea"/>
            </a:endParaRPr>
          </a:p>
        </p:txBody>
      </p:sp>
      <p:sp>
        <p:nvSpPr>
          <p:cNvPr id="12" name="テキスト ボックス 2"/>
          <p:cNvSpPr txBox="1">
            <a:spLocks noChangeArrowheads="1"/>
          </p:cNvSpPr>
          <p:nvPr/>
        </p:nvSpPr>
        <p:spPr bwMode="auto">
          <a:xfrm>
            <a:off x="8423275" y="177800"/>
            <a:ext cx="461963" cy="368300"/>
          </a:xfrm>
          <a:prstGeom prst="rect">
            <a:avLst/>
          </a:prstGeom>
          <a:noFill/>
          <a:ln w="9525">
            <a:noFill/>
            <a:miter lim="800000"/>
            <a:headEnd/>
            <a:tailEnd/>
          </a:ln>
        </p:spPr>
        <p:txBody>
          <a:bodyPr>
            <a:spAutoFit/>
          </a:bodyPr>
          <a:lstStyle/>
          <a:p>
            <a:pPr algn="ctr"/>
            <a:fld id="{68D5168C-2948-48CE-86D2-AF960B8D72C6}" type="slidenum">
              <a:rPr lang="ja-JP" altLang="en-US"/>
              <a:pPr algn="ctr"/>
              <a:t>16</a:t>
            </a:fld>
            <a:endParaRPr lang="ja-JP" altLang="en-US"/>
          </a:p>
        </p:txBody>
      </p:sp>
      <p:cxnSp>
        <p:nvCxnSpPr>
          <p:cNvPr id="13" name="直線コネクタ 12"/>
          <p:cNvCxnSpPr/>
          <p:nvPr/>
        </p:nvCxnSpPr>
        <p:spPr>
          <a:xfrm>
            <a:off x="0" y="549275"/>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4" name="Rectangle 20"/>
          <p:cNvSpPr>
            <a:spLocks noChangeArrowheads="1"/>
          </p:cNvSpPr>
          <p:nvPr/>
        </p:nvSpPr>
        <p:spPr bwMode="auto">
          <a:xfrm>
            <a:off x="711200" y="115888"/>
            <a:ext cx="7696200" cy="334962"/>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a:t>
            </a:r>
            <a:endParaRPr lang="ja-JP" altLang="en-US" sz="2400" dirty="0">
              <a:solidFill>
                <a:schemeClr val="tx2"/>
              </a:solidFill>
              <a:latin typeface="HGP創英角ｺﾞｼｯｸUB" pitchFamily="50" charset="-128"/>
              <a:ea typeface="HGP創英角ｺﾞｼｯｸUB" pitchFamily="50" charset="-128"/>
            </a:endParaRPr>
          </a:p>
        </p:txBody>
      </p:sp>
      <p:sp>
        <p:nvSpPr>
          <p:cNvPr id="15" name="テキスト ボックス 14"/>
          <p:cNvSpPr txBox="1"/>
          <p:nvPr/>
        </p:nvSpPr>
        <p:spPr>
          <a:xfrm>
            <a:off x="87263" y="620688"/>
            <a:ext cx="4340721" cy="369332"/>
          </a:xfrm>
          <a:prstGeom prst="rect">
            <a:avLst/>
          </a:prstGeom>
          <a:solidFill>
            <a:srgbClr val="FFFF99"/>
          </a:solidFill>
          <a:ln>
            <a:solidFill>
              <a:schemeClr val="tx1"/>
            </a:solidFill>
          </a:ln>
        </p:spPr>
        <p:txBody>
          <a:bodyPr wrap="square" rtlCol="0">
            <a:spAutoFit/>
          </a:bodyPr>
          <a:lstStyle/>
          <a:p>
            <a:pPr algn="ctr"/>
            <a:r>
              <a:rPr kumimoji="1" lang="ja-JP" altLang="en-US" dirty="0" smtClean="0">
                <a:latin typeface="HGS創英角ｺﾞｼｯｸUB" pitchFamily="50" charset="-128"/>
                <a:ea typeface="HGS創英角ｺﾞｼｯｸUB" pitchFamily="50" charset="-128"/>
              </a:rPr>
              <a:t>地域医療支援事業研修会</a:t>
            </a:r>
            <a:endParaRPr kumimoji="1" lang="ja-JP" altLang="en-US" dirty="0">
              <a:latin typeface="HGS創英角ｺﾞｼｯｸUB" pitchFamily="50" charset="-128"/>
              <a:ea typeface="HGS創英角ｺﾞｼｯｸUB" pitchFamily="50" charset="-128"/>
            </a:endParaRPr>
          </a:p>
        </p:txBody>
      </p:sp>
      <p:sp>
        <p:nvSpPr>
          <p:cNvPr id="9" name="テキスト ボックス 8"/>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５</a:t>
            </a:r>
            <a:r>
              <a:rPr kumimoji="1" lang="ja-JP" altLang="en-US" sz="2800" dirty="0" smtClean="0"/>
              <a:t>．医療ケア研修（</a:t>
            </a:r>
            <a:r>
              <a:rPr lang="ja-JP" altLang="en-US" sz="2800" dirty="0" smtClean="0"/>
              <a:t>Ｒ</a:t>
            </a:r>
            <a:r>
              <a:rPr lang="ja-JP" altLang="en-US" sz="2800" dirty="0"/>
              <a:t>２</a:t>
            </a:r>
            <a:r>
              <a:rPr kumimoji="1" lang="ja-JP" altLang="en-US" sz="2800" dirty="0" smtClean="0"/>
              <a:t>年度実施分）　</a:t>
            </a:r>
            <a:endParaRPr kumimoji="1" lang="ja-JP" altLang="en-US" sz="2800" dirty="0"/>
          </a:p>
        </p:txBody>
      </p:sp>
      <p:sp>
        <p:nvSpPr>
          <p:cNvPr id="10" name="テキスト ボックス 9"/>
          <p:cNvSpPr txBox="1"/>
          <p:nvPr/>
        </p:nvSpPr>
        <p:spPr>
          <a:xfrm>
            <a:off x="35496"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地域医療支援事業研修会</a:t>
            </a:r>
            <a:endParaRPr lang="en-US" altLang="ja-JP" dirty="0">
              <a:latin typeface="+mn-ea"/>
            </a:endParaRPr>
          </a:p>
        </p:txBody>
      </p:sp>
      <p:grpSp>
        <p:nvGrpSpPr>
          <p:cNvPr id="2" name="グループ化 1"/>
          <p:cNvGrpSpPr/>
          <p:nvPr/>
        </p:nvGrpSpPr>
        <p:grpSpPr>
          <a:xfrm>
            <a:off x="24964" y="2703681"/>
            <a:ext cx="9024711" cy="3250269"/>
            <a:chOff x="57564" y="3034584"/>
            <a:chExt cx="9024711" cy="3250269"/>
          </a:xfrm>
        </p:grpSpPr>
        <p:sp>
          <p:nvSpPr>
            <p:cNvPr id="19" name="テキスト ボックス 18"/>
            <p:cNvSpPr txBox="1"/>
            <p:nvPr/>
          </p:nvSpPr>
          <p:spPr>
            <a:xfrm>
              <a:off x="157923" y="3207087"/>
              <a:ext cx="8924352" cy="3077766"/>
            </a:xfrm>
            <a:prstGeom prst="rect">
              <a:avLst/>
            </a:prstGeom>
            <a:noFill/>
            <a:ln>
              <a:solidFill>
                <a:schemeClr val="tx1"/>
              </a:solidFill>
            </a:ln>
          </p:spPr>
          <p:txBody>
            <a:bodyPr wrap="square" rtlCol="0">
              <a:spAutoFit/>
            </a:bodyPr>
            <a:lstStyle/>
            <a:p>
              <a:pPr marL="274638" indent="-274638"/>
              <a:endParaRPr kumimoji="1" lang="en-US" altLang="ja-JP" sz="1400" dirty="0" smtClean="0"/>
            </a:p>
            <a:p>
              <a:pPr marL="274638" indent="-274638"/>
              <a:r>
                <a:rPr lang="en-US" altLang="ja-JP" sz="1500" dirty="0" smtClean="0">
                  <a:latin typeface="+mn-ea"/>
                </a:rPr>
                <a:t>【</a:t>
              </a:r>
              <a:r>
                <a:rPr lang="ja-JP" altLang="en-US" sz="1500" dirty="0" smtClean="0">
                  <a:latin typeface="+mn-ea"/>
                </a:rPr>
                <a:t>目的</a:t>
              </a:r>
              <a:r>
                <a:rPr lang="en-US" altLang="ja-JP" sz="1500" dirty="0" smtClean="0">
                  <a:latin typeface="+mn-ea"/>
                </a:rPr>
                <a:t>】</a:t>
              </a:r>
              <a:r>
                <a:rPr lang="ja-JP" altLang="en-US" sz="1500" dirty="0" smtClean="0">
                  <a:latin typeface="+mn-ea"/>
                </a:rPr>
                <a:t>　</a:t>
              </a:r>
              <a:endParaRPr lang="en-US" altLang="ja-JP" sz="1500" dirty="0" smtClean="0">
                <a:latin typeface="+mn-ea"/>
              </a:endParaRPr>
            </a:p>
            <a:p>
              <a:pPr marL="274638" indent="-274638"/>
              <a:r>
                <a:rPr lang="ja-JP" altLang="en-US" sz="1500" dirty="0" smtClean="0">
                  <a:latin typeface="+mn-ea"/>
                </a:rPr>
                <a:t>○　</a:t>
              </a:r>
              <a:r>
                <a:rPr lang="ja-JP" altLang="ja-JP" sz="1500" dirty="0" smtClean="0">
                  <a:latin typeface="+mn-ea"/>
                </a:rPr>
                <a:t>県内の在宅医療に取</a:t>
              </a:r>
              <a:r>
                <a:rPr lang="ja-JP" altLang="en-US" sz="1500" dirty="0" smtClean="0">
                  <a:latin typeface="+mn-ea"/>
                </a:rPr>
                <a:t>り</a:t>
              </a:r>
              <a:r>
                <a:rPr lang="ja-JP" altLang="ja-JP" sz="1500" dirty="0" smtClean="0">
                  <a:latin typeface="+mn-ea"/>
                </a:rPr>
                <a:t>組む医療機関</a:t>
              </a:r>
              <a:r>
                <a:rPr lang="ja-JP" altLang="en-US" sz="1500" dirty="0" smtClean="0">
                  <a:latin typeface="+mn-ea"/>
                </a:rPr>
                <a:t>や</a:t>
              </a:r>
              <a:r>
                <a:rPr lang="ja-JP" altLang="ja-JP" sz="1500" dirty="0" smtClean="0">
                  <a:latin typeface="+mn-ea"/>
                </a:rPr>
                <a:t>訪問看護ステーション</a:t>
              </a:r>
              <a:r>
                <a:rPr lang="ja-JP" altLang="en-US" sz="1500" dirty="0" smtClean="0">
                  <a:latin typeface="+mn-ea"/>
                </a:rPr>
                <a:t>等を対象に</a:t>
              </a:r>
              <a:r>
                <a:rPr lang="ja-JP" altLang="ja-JP" sz="1500" dirty="0" smtClean="0">
                  <a:latin typeface="+mn-ea"/>
                </a:rPr>
                <a:t>、小児在宅の専門性などをテーマにし、小児の在宅医療知識・技術の向上及び情報共有・交換を目的とする</a:t>
              </a:r>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smtClean="0">
                <a:latin typeface="+mn-ea"/>
              </a:endParaRPr>
            </a:p>
            <a:p>
              <a:pPr marL="274638" indent="-274638"/>
              <a:endParaRPr lang="en-US" altLang="ja-JP" sz="1500" dirty="0">
                <a:latin typeface="+mn-ea"/>
              </a:endParaRPr>
            </a:p>
            <a:p>
              <a:pPr marL="274638" indent="-274638"/>
              <a:endParaRPr lang="en-US" altLang="ja-JP" sz="1500" dirty="0" smtClean="0">
                <a:latin typeface="+mn-ea"/>
              </a:endParaRPr>
            </a:p>
          </p:txBody>
        </p:sp>
        <p:sp>
          <p:nvSpPr>
            <p:cNvPr id="18" name="テキスト ボックス 17"/>
            <p:cNvSpPr txBox="1"/>
            <p:nvPr/>
          </p:nvSpPr>
          <p:spPr>
            <a:xfrm>
              <a:off x="57564" y="3034584"/>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医療ケア実技研修等</a:t>
              </a:r>
              <a:endParaRPr lang="en-US" altLang="ja-JP" dirty="0">
                <a:latin typeface="+mn-ea"/>
              </a:endParaRPr>
            </a:p>
          </p:txBody>
        </p:sp>
      </p:grpSp>
      <p:sp>
        <p:nvSpPr>
          <p:cNvPr id="20" name="スライド番号プレースホルダ 19"/>
          <p:cNvSpPr>
            <a:spLocks noGrp="1"/>
          </p:cNvSpPr>
          <p:nvPr>
            <p:ph type="sldNum" sz="quarter" idx="12"/>
          </p:nvPr>
        </p:nvSpPr>
        <p:spPr>
          <a:xfrm>
            <a:off x="6553200" y="6520259"/>
            <a:ext cx="2133600" cy="365125"/>
          </a:xfrm>
        </p:spPr>
        <p:txBody>
          <a:bodyPr/>
          <a:lstStyle/>
          <a:p>
            <a:fld id="{F5852A30-3BC6-4A3C-BD0F-916ADEC0CC0C}" type="slidenum">
              <a:rPr kumimoji="1" lang="ja-JP" altLang="en-US" smtClean="0"/>
              <a:pPr/>
              <a:t>16</a:t>
            </a:fld>
            <a:endParaRPr kumimoji="1" lang="ja-JP" altLang="en-US" dirty="0"/>
          </a:p>
        </p:txBody>
      </p:sp>
      <p:graphicFrame>
        <p:nvGraphicFramePr>
          <p:cNvPr id="21" name="表 20"/>
          <p:cNvGraphicFramePr>
            <a:graphicFrameLocks noGrp="1"/>
          </p:cNvGraphicFramePr>
          <p:nvPr>
            <p:extLst>
              <p:ext uri="{D42A27DB-BD31-4B8C-83A1-F6EECF244321}">
                <p14:modId xmlns:p14="http://schemas.microsoft.com/office/powerpoint/2010/main" val="138771080"/>
              </p:ext>
            </p:extLst>
          </p:nvPr>
        </p:nvGraphicFramePr>
        <p:xfrm>
          <a:off x="382834" y="1621370"/>
          <a:ext cx="8424938" cy="731925"/>
        </p:xfrm>
        <a:graphic>
          <a:graphicData uri="http://schemas.openxmlformats.org/drawingml/2006/table">
            <a:tbl>
              <a:tblPr firstRow="1" bandRow="1">
                <a:tableStyleId>{5C22544A-7EE6-4342-B048-85BDC9FD1C3A}</a:tableStyleId>
              </a:tblPr>
              <a:tblGrid>
                <a:gridCol w="953767"/>
                <a:gridCol w="1748572"/>
                <a:gridCol w="1112728"/>
                <a:gridCol w="4609871"/>
              </a:tblGrid>
              <a:tr h="225452">
                <a:tc>
                  <a:txBody>
                    <a:bodyPr/>
                    <a:lstStyle/>
                    <a:p>
                      <a:pPr algn="ctr" fontAlgn="ctr"/>
                      <a:r>
                        <a:rPr lang="ja-JP" altLang="en-US" sz="1100" u="none" strike="noStrike" dirty="0" smtClean="0">
                          <a:effectLst/>
                        </a:rPr>
                        <a:t>実施日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対象者</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参加人数</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内容</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305229">
                <a:tc>
                  <a:txBody>
                    <a:bodyPr/>
                    <a:lstStyle/>
                    <a:p>
                      <a:pPr algn="ctr" fontAlgn="ctr"/>
                      <a:r>
                        <a:rPr lang="en-US" altLang="ja-JP" sz="1100" u="none" strike="noStrike" dirty="0" smtClean="0">
                          <a:effectLst/>
                        </a:rPr>
                        <a:t>3</a:t>
                      </a:r>
                      <a:r>
                        <a:rPr lang="ja-JP" altLang="en-US" sz="1100" u="none" strike="noStrike" dirty="0" smtClean="0">
                          <a:effectLst/>
                        </a:rPr>
                        <a:t>月</a:t>
                      </a:r>
                      <a:r>
                        <a:rPr lang="en-US" altLang="ja-JP" sz="1100" u="none" strike="noStrike" dirty="0" smtClean="0">
                          <a:effectLst/>
                        </a:rPr>
                        <a:t>17</a:t>
                      </a:r>
                      <a:r>
                        <a:rPr lang="ja-JP" altLang="en-US" sz="1100" u="none" strike="noStrike" dirty="0" smtClean="0">
                          <a:effectLst/>
                        </a:rPr>
                        <a:t>日</a:t>
                      </a:r>
                      <a:endParaRPr lang="en-US" altLang="ja-JP" sz="1100" u="none" strike="noStrike" dirty="0" smtClean="0">
                        <a:effectLst/>
                      </a:endParaRPr>
                    </a:p>
                    <a:p>
                      <a:pPr algn="ctr"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a:t>
                      </a: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WEB</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開催）</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医師・看護師・その他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集計中</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花粉症に対して、問診・診断に有用な手法と、小児への内服薬・点鼻薬の使い方、アレルゲン免疫療法や新しい花粉症治療（オマリズマブ皮下注射）を解説</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1978473265"/>
              </p:ext>
            </p:extLst>
          </p:nvPr>
        </p:nvGraphicFramePr>
        <p:xfrm>
          <a:off x="351689" y="3933056"/>
          <a:ext cx="8352931" cy="1828809"/>
        </p:xfrm>
        <a:graphic>
          <a:graphicData uri="http://schemas.openxmlformats.org/drawingml/2006/table">
            <a:tbl>
              <a:tblPr firstRow="1" bandRow="1">
                <a:tableStyleId>{5C22544A-7EE6-4342-B048-85BDC9FD1C3A}</a:tableStyleId>
              </a:tblPr>
              <a:tblGrid>
                <a:gridCol w="945615"/>
                <a:gridCol w="1733627"/>
                <a:gridCol w="1103217"/>
                <a:gridCol w="4570472"/>
              </a:tblGrid>
              <a:tr h="220698">
                <a:tc>
                  <a:txBody>
                    <a:bodyPr/>
                    <a:lstStyle/>
                    <a:p>
                      <a:pPr algn="ctr" fontAlgn="ctr"/>
                      <a:r>
                        <a:rPr lang="ja-JP" altLang="en-US" sz="1100" u="none" strike="noStrike" dirty="0" smtClean="0">
                          <a:effectLst/>
                        </a:rPr>
                        <a:t>実施日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対象者</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参加人数</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内容</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197204">
                <a:tc>
                  <a:txBody>
                    <a:bodyPr/>
                    <a:lstStyle/>
                    <a:p>
                      <a:pPr algn="ctr" fontAlgn="ctr"/>
                      <a:r>
                        <a:rPr lang="en-US" altLang="ja-JP" sz="1100" u="none" strike="noStrike" dirty="0" smtClean="0">
                          <a:effectLst/>
                        </a:rPr>
                        <a:t>10</a:t>
                      </a:r>
                      <a:r>
                        <a:rPr lang="ja-JP" altLang="en-US" sz="1100" u="none" strike="noStrike" dirty="0" smtClean="0">
                          <a:effectLst/>
                        </a:rPr>
                        <a:t>月</a:t>
                      </a:r>
                      <a:r>
                        <a:rPr lang="en-US" altLang="ja-JP" sz="1100" u="none" strike="noStrike" dirty="0" smtClean="0">
                          <a:effectLst/>
                        </a:rPr>
                        <a:t>2</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医師・看護師・その他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rgbClr val="000000"/>
                          </a:solidFill>
                          <a:effectLst/>
                          <a:latin typeface="+mn-lt"/>
                          <a:ea typeface="ＭＳ 明朝" panose="02020609040205080304" pitchFamily="17" charset="-128"/>
                        </a:rPr>
                        <a:t>104</a:t>
                      </a:r>
                      <a:endParaRPr lang="en-US" altLang="ja-JP" sz="1100" b="0" i="0" u="none" strike="noStrike" dirty="0">
                        <a:solidFill>
                          <a:srgbClr val="000000"/>
                        </a:solidFill>
                        <a:effectLst/>
                        <a:latin typeface="+mn-lt"/>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側弯症　～最新の治療と術後の経過～</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197204">
                <a:tc>
                  <a:txBody>
                    <a:bodyPr/>
                    <a:lstStyle/>
                    <a:p>
                      <a:pPr algn="ctr" fontAlgn="ctr"/>
                      <a:r>
                        <a:rPr lang="en-US" altLang="ja-JP" sz="1100" u="none" strike="noStrike" dirty="0">
                          <a:effectLst/>
                        </a:rPr>
                        <a:t>10</a:t>
                      </a:r>
                      <a:r>
                        <a:rPr lang="ja-JP" altLang="en-US" sz="1100" u="none" strike="noStrike" dirty="0" smtClean="0">
                          <a:effectLst/>
                        </a:rPr>
                        <a:t>月</a:t>
                      </a:r>
                      <a:r>
                        <a:rPr lang="en-US" altLang="ja-JP" sz="1100" u="none" strike="noStrike" dirty="0" smtClean="0">
                          <a:effectLst/>
                        </a:rPr>
                        <a:t>23</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医師・看護師</a:t>
                      </a:r>
                      <a:r>
                        <a:rPr lang="ja-JP" altLang="en-US" sz="1100" u="none" strike="noStrike" dirty="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u="none" strike="noStrike" dirty="0" smtClean="0">
                          <a:effectLst/>
                        </a:rPr>
                        <a:t>38</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側弯症　～最新の治療と術後の経過～</a:t>
                      </a:r>
                    </a:p>
                  </a:txBody>
                  <a:tcPr marL="3553" marR="3553" marT="3553" marB="0" anchor="ctr"/>
                </a:tc>
              </a:tr>
              <a:tr h="197204">
                <a:tc>
                  <a:txBody>
                    <a:bodyPr/>
                    <a:lstStyle/>
                    <a:p>
                      <a:pPr algn="ctr" fontAlgn="ctr"/>
                      <a:r>
                        <a:rPr lang="en-US" altLang="ja-JP" sz="1100" u="none" strike="noStrike" dirty="0" smtClean="0">
                          <a:effectLst/>
                        </a:rPr>
                        <a:t>11</a:t>
                      </a:r>
                      <a:r>
                        <a:rPr lang="ja-JP" altLang="en-US" sz="1100" u="none" strike="noStrike" dirty="0" smtClean="0">
                          <a:effectLst/>
                        </a:rPr>
                        <a:t>月</a:t>
                      </a:r>
                      <a:r>
                        <a:rPr lang="en-US" altLang="ja-JP" sz="1100" u="none" strike="noStrike" dirty="0" smtClean="0">
                          <a:effectLst/>
                        </a:rPr>
                        <a:t>27</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医師・看護師</a:t>
                      </a:r>
                      <a:r>
                        <a:rPr lang="ja-JP" altLang="en-US" sz="1100" u="none" strike="noStrike" dirty="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chemeClr val="dk1"/>
                          </a:solidFill>
                          <a:effectLst/>
                          <a:latin typeface="+mn-lt"/>
                          <a:ea typeface="+mn-ea"/>
                        </a:rPr>
                        <a:t>202</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小児の在宅人工呼吸器の管理方法と留意点～日常生活場面でのかかわりを通して～</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197204">
                <a:tc>
                  <a:txBody>
                    <a:bodyPr/>
                    <a:lstStyle/>
                    <a:p>
                      <a:pPr algn="ctr" fontAlgn="ctr"/>
                      <a:r>
                        <a:rPr lang="en-US" altLang="ja-JP" sz="1100" u="none" strike="noStrike" dirty="0" smtClean="0">
                          <a:effectLst/>
                        </a:rPr>
                        <a:t>1</a:t>
                      </a:r>
                      <a:r>
                        <a:rPr lang="ja-JP" altLang="en-US" sz="1100" u="none" strike="noStrike" dirty="0" smtClean="0">
                          <a:effectLst/>
                        </a:rPr>
                        <a:t>月</a:t>
                      </a:r>
                      <a:r>
                        <a:rPr lang="en-US" altLang="ja-JP" sz="1100" u="none" strike="noStrike" dirty="0" smtClean="0">
                          <a:effectLst/>
                        </a:rPr>
                        <a:t>22</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医師・看護師</a:t>
                      </a:r>
                      <a:r>
                        <a:rPr lang="ja-JP" altLang="en-US" sz="1100" u="none" strike="noStrike" dirty="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chemeClr val="dk1"/>
                          </a:solidFill>
                          <a:effectLst/>
                          <a:latin typeface="+mn-lt"/>
                          <a:ea typeface="+mn-ea"/>
                        </a:rPr>
                        <a:t>97</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u="none" strike="noStrike" dirty="0">
                          <a:effectLst/>
                        </a:rPr>
                        <a:t>重症心身障が</a:t>
                      </a:r>
                      <a:r>
                        <a:rPr lang="ja-JP" altLang="en-US" sz="1100" u="none" strike="noStrike" dirty="0" err="1">
                          <a:effectLst/>
                        </a:rPr>
                        <a:t>い</a:t>
                      </a:r>
                      <a:r>
                        <a:rPr lang="ja-JP" altLang="en-US" sz="1100" u="none" strike="noStrike" dirty="0">
                          <a:effectLst/>
                        </a:rPr>
                        <a:t>児</a:t>
                      </a:r>
                      <a:r>
                        <a:rPr lang="ja-JP" altLang="en-US" sz="1100" u="none" strike="noStrike" dirty="0" smtClean="0">
                          <a:effectLst/>
                        </a:rPr>
                        <a:t>の胃瘻とミキサー食</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332413">
                <a:tc>
                  <a:txBody>
                    <a:bodyPr/>
                    <a:lstStyle/>
                    <a:p>
                      <a:pPr algn="ctr" fontAlgn="ctr"/>
                      <a:r>
                        <a:rPr lang="en-US" altLang="ja-JP" sz="1100" u="none" strike="noStrike" dirty="0" smtClean="0">
                          <a:effectLst/>
                        </a:rPr>
                        <a:t>9</a:t>
                      </a:r>
                      <a:r>
                        <a:rPr lang="ja-JP" altLang="en-US" sz="1100" u="none" strike="noStrike" dirty="0" smtClean="0">
                          <a:effectLst/>
                        </a:rPr>
                        <a:t>月</a:t>
                      </a:r>
                      <a:r>
                        <a:rPr lang="en-US" altLang="ja-JP" sz="1100" u="none" strike="noStrike" dirty="0" smtClean="0">
                          <a:effectLst/>
                        </a:rPr>
                        <a:t>25</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smtClean="0">
                          <a:effectLst/>
                        </a:rPr>
                        <a:t>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u="none" strike="noStrike" dirty="0" smtClean="0">
                          <a:effectLst/>
                        </a:rPr>
                        <a:t>21 </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ja-JP" altLang="en-US" sz="1100" b="0" i="0" u="none" strike="noStrike" dirty="0" smtClean="0">
                          <a:solidFill>
                            <a:schemeClr val="dk1"/>
                          </a:solidFill>
                          <a:effectLst/>
                          <a:latin typeface="+mn-lt"/>
                          <a:ea typeface="+mn-ea"/>
                        </a:rPr>
                        <a:t>疾病や障害を持つこどもの発達支援～地域でこどもの育ちを支え、こどもの力を引き出すために～</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r h="332413">
                <a:tc>
                  <a:txBody>
                    <a:bodyPr/>
                    <a:lstStyle/>
                    <a:p>
                      <a:pPr algn="ctr" fontAlgn="ctr"/>
                      <a:r>
                        <a:rPr lang="en-US" altLang="ja-JP" sz="1100" u="none" strike="noStrike" dirty="0" smtClean="0">
                          <a:effectLst/>
                        </a:rPr>
                        <a:t>7</a:t>
                      </a:r>
                      <a:r>
                        <a:rPr lang="ja-JP" altLang="en-US" sz="1100" u="none" strike="noStrike" dirty="0" smtClean="0">
                          <a:effectLst/>
                        </a:rPr>
                        <a:t>月</a:t>
                      </a:r>
                      <a:r>
                        <a:rPr lang="en-US" altLang="ja-JP" sz="1100" u="none" strike="noStrike" dirty="0" smtClean="0">
                          <a:effectLst/>
                        </a:rPr>
                        <a:t>9</a:t>
                      </a:r>
                      <a:r>
                        <a:rPr lang="ja-JP" altLang="en-US" sz="1100" u="none" strike="noStrike" dirty="0" smtClean="0">
                          <a:effectLst/>
                        </a:rPr>
                        <a:t>日</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ja-JP" altLang="en-US" sz="1100" u="none" strike="noStrike" dirty="0">
                          <a:effectLst/>
                        </a:rPr>
                        <a:t>医師・看護師・その他</a:t>
                      </a:r>
                      <a:endParaRPr lang="ja-JP" altLang="en-US"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ctr" fontAlgn="ctr"/>
                      <a:r>
                        <a:rPr lang="en-US" altLang="ja-JP" sz="1100" b="0" i="0" u="none" strike="noStrike" dirty="0" smtClean="0">
                          <a:solidFill>
                            <a:schemeClr val="dk1"/>
                          </a:solidFill>
                          <a:effectLst/>
                          <a:latin typeface="+mn-lt"/>
                          <a:ea typeface="+mn-ea"/>
                        </a:rPr>
                        <a:t>41</a:t>
                      </a:r>
                      <a:endParaRPr lang="en-US" altLang="ja-JP" sz="1100" b="0" i="0" u="none" strike="noStrike" dirty="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c>
                  <a:txBody>
                    <a:bodyPr/>
                    <a:lstStyle/>
                    <a:p>
                      <a:pPr algn="l" fontAlgn="ctr"/>
                      <a:r>
                        <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rPr>
                        <a:t>COVID19</a:t>
                      </a:r>
                      <a:r>
                        <a:rPr lang="ja-JP" altLang="en-US" sz="1100" b="0" i="0" u="none" strike="noStrike" dirty="0" smtClean="0">
                          <a:solidFill>
                            <a:srgbClr val="000000"/>
                          </a:solidFill>
                          <a:effectLst/>
                          <a:latin typeface="ＭＳ 明朝" panose="02020609040205080304" pitchFamily="17" charset="-128"/>
                          <a:ea typeface="ＭＳ 明朝" panose="02020609040205080304" pitchFamily="17" charset="-128"/>
                        </a:rPr>
                        <a:t>に関連した小児がん患者・経験者および、在宅療養児の生活に関連したリスクや対応について</a:t>
                      </a:r>
                      <a:endParaRPr lang="en-US" altLang="ja-JP" sz="1100" b="0" i="0" u="none" strike="noStrike" dirty="0" smtClean="0">
                        <a:solidFill>
                          <a:srgbClr val="000000"/>
                        </a:solidFill>
                        <a:effectLst/>
                        <a:latin typeface="ＭＳ 明朝" panose="02020609040205080304" pitchFamily="17" charset="-128"/>
                        <a:ea typeface="ＭＳ 明朝" panose="02020609040205080304" pitchFamily="17" charset="-128"/>
                      </a:endParaRPr>
                    </a:p>
                  </a:txBody>
                  <a:tcPr marL="3553" marR="3553" marT="3553" marB="0" anchor="ctr"/>
                </a:tc>
              </a:tr>
            </a:tbl>
          </a:graphicData>
        </a:graphic>
      </p:graphicFrame>
    </p:spTree>
    <p:extLst>
      <p:ext uri="{BB962C8B-B14F-4D97-AF65-F5344CB8AC3E}">
        <p14:creationId xmlns:p14="http://schemas.microsoft.com/office/powerpoint/2010/main" val="2756761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501471" y="3702784"/>
            <a:ext cx="3949030" cy="2961773"/>
          </a:xfrm>
          <a:prstGeom prst="rect">
            <a:avLst/>
          </a:prstGeom>
        </p:spPr>
      </p:pic>
      <p:sp>
        <p:nvSpPr>
          <p:cNvPr id="4" name="テキスト ボックス 3"/>
          <p:cNvSpPr txBox="1"/>
          <p:nvPr/>
        </p:nvSpPr>
        <p:spPr>
          <a:xfrm>
            <a:off x="1907704" y="0"/>
            <a:ext cx="4968552" cy="369332"/>
          </a:xfrm>
          <a:prstGeom prst="rect">
            <a:avLst/>
          </a:prstGeom>
          <a:noFill/>
        </p:spPr>
        <p:txBody>
          <a:bodyPr wrap="square" rtlCol="0">
            <a:spAutoFit/>
          </a:bodyPr>
          <a:lstStyle/>
          <a:p>
            <a:r>
              <a:rPr kumimoji="1" lang="ja-JP" altLang="en-US" dirty="0" smtClean="0"/>
              <a:t>神奈川県小児等在宅医療連携拠点事業の概要</a:t>
            </a:r>
            <a:endParaRPr kumimoji="1" lang="ja-JP" altLang="en-US" dirty="0"/>
          </a:p>
        </p:txBody>
      </p:sp>
      <p:sp>
        <p:nvSpPr>
          <p:cNvPr id="5" name="テキスト ボックス 4"/>
          <p:cNvSpPr txBox="1"/>
          <p:nvPr/>
        </p:nvSpPr>
        <p:spPr>
          <a:xfrm>
            <a:off x="57388" y="1527175"/>
            <a:ext cx="8979108" cy="461665"/>
          </a:xfrm>
          <a:prstGeom prst="rect">
            <a:avLst/>
          </a:prstGeom>
          <a:noFill/>
          <a:ln>
            <a:solidFill>
              <a:schemeClr val="tx1"/>
            </a:solidFill>
          </a:ln>
        </p:spPr>
        <p:txBody>
          <a:bodyPr wrap="square" rtlCol="0">
            <a:spAutoFit/>
          </a:bodyPr>
          <a:lstStyle/>
          <a:p>
            <a:r>
              <a:rPr kumimoji="1" lang="en-US" altLang="ja-JP" sz="1200" dirty="0" smtClean="0"/>
              <a:t>【</a:t>
            </a:r>
            <a:r>
              <a:rPr lang="ja-JP" altLang="en-US" sz="1200" dirty="0" smtClean="0"/>
              <a:t>小児等在宅医療を進めるための２つの柱</a:t>
            </a:r>
            <a:r>
              <a:rPr kumimoji="1" lang="en-US" altLang="ja-JP" sz="1200" dirty="0" smtClean="0"/>
              <a:t>】</a:t>
            </a:r>
          </a:p>
          <a:p>
            <a:r>
              <a:rPr lang="ja-JP" altLang="en-US" sz="1200" dirty="0" smtClean="0"/>
              <a:t>①　コーディネーター運用のための取組み　②こども医療センターによる全県的な支援</a:t>
            </a:r>
            <a:endParaRPr kumimoji="1" lang="ja-JP" altLang="en-US" sz="1200" dirty="0"/>
          </a:p>
        </p:txBody>
      </p:sp>
      <p:sp>
        <p:nvSpPr>
          <p:cNvPr id="6" name="テキスト ボックス 5"/>
          <p:cNvSpPr txBox="1"/>
          <p:nvPr/>
        </p:nvSpPr>
        <p:spPr>
          <a:xfrm>
            <a:off x="48666" y="541129"/>
            <a:ext cx="8988106" cy="1015663"/>
          </a:xfrm>
          <a:prstGeom prst="rect">
            <a:avLst/>
          </a:prstGeom>
          <a:noFill/>
          <a:ln>
            <a:solidFill>
              <a:schemeClr val="tx1"/>
            </a:solidFill>
          </a:ln>
        </p:spPr>
        <p:txBody>
          <a:bodyPr wrap="square" rtlCol="0">
            <a:spAutoFit/>
          </a:bodyPr>
          <a:lstStyle/>
          <a:p>
            <a:r>
              <a:rPr kumimoji="1" lang="en-US" altLang="ja-JP" sz="1200" dirty="0" smtClean="0"/>
              <a:t>【</a:t>
            </a:r>
            <a:r>
              <a:rPr lang="ja-JP" altLang="en-US" sz="1200" dirty="0" smtClean="0"/>
              <a:t>本県の課題</a:t>
            </a:r>
            <a:r>
              <a:rPr kumimoji="1" lang="en-US" altLang="ja-JP" sz="1200" dirty="0" smtClean="0"/>
              <a:t>】</a:t>
            </a:r>
          </a:p>
          <a:p>
            <a:r>
              <a:rPr lang="ja-JP" altLang="en-US" sz="1200" dirty="0" smtClean="0"/>
              <a:t>　医療技術の発達により、新生児が出産直後に死亡するケースが減り、ＮＩＣＵの長期入院児（１年以上入院）は増加している。また、地域では受入にあたり、医師や看護師、介護者の医療的ケアに対する経験不足や緊急時等の連携体制に不安がある。</a:t>
            </a:r>
            <a:endParaRPr lang="en-US" altLang="ja-JP" sz="1200" dirty="0" smtClean="0"/>
          </a:p>
          <a:p>
            <a:r>
              <a:rPr lang="en-US" altLang="ja-JP" sz="1200" dirty="0" smtClean="0"/>
              <a:t>【</a:t>
            </a:r>
            <a:r>
              <a:rPr lang="ja-JP" altLang="en-US" sz="1200" dirty="0" smtClean="0"/>
              <a:t>事業目的</a:t>
            </a:r>
            <a:r>
              <a:rPr lang="en-US" altLang="ja-JP" sz="1200" dirty="0" smtClean="0"/>
              <a:t>】</a:t>
            </a:r>
          </a:p>
          <a:p>
            <a:r>
              <a:rPr lang="ja-JP" altLang="en-US" sz="1200" dirty="0" smtClean="0"/>
              <a:t>　ＮＩＣＵを退院し、医療的ケアを必要とする</a:t>
            </a:r>
            <a:r>
              <a:rPr lang="ja-JP" altLang="en-US" sz="1200" smtClean="0"/>
              <a:t>児を保健、医療</a:t>
            </a:r>
            <a:r>
              <a:rPr lang="ja-JP" altLang="en-US" sz="1200" dirty="0" smtClean="0"/>
              <a:t>・福祉・教育・行政が連携をして、地域で支えていく体制をつくること</a:t>
            </a:r>
            <a:endParaRPr lang="ja-JP" altLang="ja-JP" sz="1200" dirty="0" smtClean="0"/>
          </a:p>
        </p:txBody>
      </p:sp>
      <p:sp>
        <p:nvSpPr>
          <p:cNvPr id="57" name="AutoShape 5"/>
          <p:cNvSpPr>
            <a:spLocks noChangeArrowheads="1"/>
          </p:cNvSpPr>
          <p:nvPr/>
        </p:nvSpPr>
        <p:spPr bwMode="auto">
          <a:xfrm>
            <a:off x="7524328" y="1988840"/>
            <a:ext cx="1619672" cy="1080120"/>
          </a:xfrm>
          <a:prstGeom prst="roundRect">
            <a:avLst>
              <a:gd name="adj" fmla="val 16667"/>
            </a:avLst>
          </a:prstGeom>
          <a:solidFill>
            <a:srgbClr val="FFFFFF"/>
          </a:solidFill>
          <a:ln w="25400">
            <a:solidFill>
              <a:srgbClr val="000000"/>
            </a:solidFill>
            <a:prstDash val="solid"/>
            <a:round/>
            <a:headEnd/>
            <a:tailEnd/>
          </a:ln>
        </p:spPr>
        <p:txBody>
          <a:bodyPr vert="horz" wrap="square" lIns="74295" tIns="8890" rIns="74295" bIns="8890" numCol="1" anchor="t"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pPr>
            <a:r>
              <a:rPr lang="ja-JP" altLang="en-US" sz="900" b="1" dirty="0" smtClean="0">
                <a:latin typeface="ＭＳ ゴシック" pitchFamily="49" charset="-128"/>
                <a:ea typeface="ＭＳ ゴシック" pitchFamily="49" charset="-128"/>
                <a:cs typeface="ＭＳ Ｐゴシック" pitchFamily="50" charset="-128"/>
              </a:rPr>
              <a:t>県総合療育相談センター、</a:t>
            </a:r>
            <a:endParaRPr lang="en-US" altLang="ja-JP" sz="900" b="1" dirty="0" smtClean="0">
              <a:latin typeface="ＭＳ ゴシック" pitchFamily="49" charset="-128"/>
              <a:ea typeface="ＭＳ ゴシック" pitchFamily="49" charset="-128"/>
              <a:cs typeface="ＭＳ Ｐゴシック" pitchFamily="50" charset="-128"/>
            </a:endParaRPr>
          </a:p>
          <a:p>
            <a:pPr marL="0" marR="0" lvl="0" indent="0" defTabSz="914400" rtl="0" eaLnBrk="1" fontAlgn="base" latinLnBrk="0" hangingPunct="1">
              <a:lnSpc>
                <a:spcPct val="100000"/>
              </a:lnSpc>
              <a:spcBef>
                <a:spcPct val="0"/>
              </a:spcBef>
              <a:spcAft>
                <a:spcPct val="0"/>
              </a:spcAft>
              <a:buClrTx/>
              <a:buSzTx/>
              <a:buFontTx/>
              <a:buNone/>
              <a:tabLst/>
            </a:pPr>
            <a:r>
              <a:rPr lang="ja-JP" altLang="en-US" sz="900" b="1" dirty="0" smtClean="0">
                <a:latin typeface="ＭＳ ゴシック" pitchFamily="49" charset="-128"/>
                <a:ea typeface="ＭＳ ゴシック" pitchFamily="49" charset="-128"/>
                <a:cs typeface="ＭＳ Ｐゴシック" pitchFamily="50" charset="-128"/>
              </a:rPr>
              <a:t>神奈川県総合リハビリテーションセンター</a:t>
            </a:r>
            <a:endParaRPr lang="en-US" altLang="ja-JP" sz="900" b="1" dirty="0" smtClean="0">
              <a:latin typeface="ＭＳ ゴシック" pitchFamily="49" charset="-128"/>
              <a:ea typeface="ＭＳ ゴシック" pitchFamily="49" charset="-128"/>
              <a:cs typeface="ＭＳ Ｐゴシック" pitchFamily="50" charset="-128"/>
            </a:endParaRPr>
          </a:p>
          <a:p>
            <a:endParaRPr lang="en-US" altLang="ja-JP" sz="900" dirty="0" smtClean="0"/>
          </a:p>
          <a:p>
            <a:r>
              <a:rPr lang="ja-JP" altLang="en-US" sz="900" dirty="0" smtClean="0"/>
              <a:t>・</a:t>
            </a:r>
            <a:r>
              <a:rPr lang="ja-JP" altLang="en-US" sz="900" dirty="0"/>
              <a:t>県</a:t>
            </a:r>
            <a:r>
              <a:rPr lang="ja-JP" altLang="en-US" sz="900" dirty="0" smtClean="0"/>
              <a:t>、地域の</a:t>
            </a:r>
            <a:r>
              <a:rPr lang="ja-JP" altLang="en-US" sz="900" dirty="0"/>
              <a:t>会議への参加　　　　　　　　　　　　　　　</a:t>
            </a:r>
            <a:endParaRPr lang="en-US" altLang="ja-JP" sz="900" dirty="0"/>
          </a:p>
          <a:p>
            <a:r>
              <a:rPr lang="ja-JP" altLang="en-US" sz="900" dirty="0"/>
              <a:t>・研修</a:t>
            </a:r>
            <a:r>
              <a:rPr lang="ja-JP" altLang="en-US" sz="900" dirty="0" smtClean="0"/>
              <a:t>協力など</a:t>
            </a:r>
            <a:endParaRPr kumimoji="1" lang="en-US" altLang="ja-JP" sz="900" b="1" i="0" u="none" strike="noStrike" cap="none" normalizeH="0" baseline="0" dirty="0">
              <a:ln>
                <a:noFill/>
              </a:ln>
              <a:solidFill>
                <a:schemeClr val="tx1"/>
              </a:solidFill>
              <a:effectLst/>
              <a:latin typeface="ＭＳ ゴシック" pitchFamily="49" charset="-128"/>
              <a:ea typeface="ＭＳ ゴシック" pitchFamily="49" charset="-128"/>
              <a:cs typeface="ＭＳ Ｐゴシック" pitchFamily="50" charset="-128"/>
            </a:endParaRPr>
          </a:p>
          <a:p>
            <a:pPr marL="0" marR="0" lvl="0" indent="0" defTabSz="914400" rtl="0" eaLnBrk="1" fontAlgn="base" latinLnBrk="0" hangingPunct="1">
              <a:lnSpc>
                <a:spcPct val="100000"/>
              </a:lnSpc>
              <a:spcBef>
                <a:spcPct val="0"/>
              </a:spcBef>
              <a:spcAft>
                <a:spcPct val="0"/>
              </a:spcAft>
              <a:buClrTx/>
              <a:buSzTx/>
              <a:buFontTx/>
              <a:buNone/>
              <a:tabLst/>
            </a:pPr>
            <a:endParaRPr kumimoji="1" lang="ja-JP" sz="9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58" name="AutoShape 5"/>
          <p:cNvSpPr>
            <a:spLocks noChangeArrowheads="1"/>
          </p:cNvSpPr>
          <p:nvPr/>
        </p:nvSpPr>
        <p:spPr bwMode="auto">
          <a:xfrm>
            <a:off x="1187625" y="2060848"/>
            <a:ext cx="2016224" cy="936104"/>
          </a:xfrm>
          <a:prstGeom prst="roundRect">
            <a:avLst>
              <a:gd name="adj" fmla="val 16667"/>
            </a:avLst>
          </a:prstGeom>
          <a:solidFill>
            <a:srgbClr val="FFFFFF"/>
          </a:solidFill>
          <a:ln w="25400">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rPr>
              <a:t>神奈川県</a:t>
            </a:r>
            <a:endParaRPr kumimoji="1" lang="en-US" alt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61" name="テキスト ボックス 60"/>
          <p:cNvSpPr txBox="1"/>
          <p:nvPr/>
        </p:nvSpPr>
        <p:spPr>
          <a:xfrm>
            <a:off x="3203848" y="2132856"/>
            <a:ext cx="783704" cy="230832"/>
          </a:xfrm>
          <a:prstGeom prst="rect">
            <a:avLst/>
          </a:prstGeom>
          <a:noFill/>
        </p:spPr>
        <p:txBody>
          <a:bodyPr wrap="square" rtlCol="0">
            <a:spAutoFit/>
          </a:bodyPr>
          <a:lstStyle/>
          <a:p>
            <a:r>
              <a:rPr kumimoji="1" lang="ja-JP" altLang="en-US" sz="900" dirty="0" smtClean="0"/>
              <a:t>業務委託</a:t>
            </a:r>
            <a:endParaRPr kumimoji="1" lang="ja-JP" altLang="en-US" sz="900" dirty="0"/>
          </a:p>
        </p:txBody>
      </p:sp>
      <p:sp>
        <p:nvSpPr>
          <p:cNvPr id="59" name="AutoShape 5"/>
          <p:cNvSpPr>
            <a:spLocks noChangeArrowheads="1"/>
          </p:cNvSpPr>
          <p:nvPr/>
        </p:nvSpPr>
        <p:spPr bwMode="auto">
          <a:xfrm>
            <a:off x="3788635" y="1983322"/>
            <a:ext cx="3384376" cy="1080120"/>
          </a:xfrm>
          <a:prstGeom prst="roundRect">
            <a:avLst>
              <a:gd name="adj" fmla="val 16667"/>
            </a:avLst>
          </a:prstGeom>
          <a:solidFill>
            <a:srgbClr val="FFFFFF"/>
          </a:solidFill>
          <a:ln w="25400">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400" b="1" dirty="0" smtClean="0">
                <a:latin typeface="ＭＳ ゴシック" pitchFamily="49" charset="-128"/>
                <a:ea typeface="ＭＳ ゴシック" pitchFamily="49" charset="-128"/>
                <a:cs typeface="ＭＳ Ｐゴシック" pitchFamily="50" charset="-128"/>
              </a:rPr>
              <a:t>神奈川県立こども医療センター</a:t>
            </a:r>
            <a:endParaRPr kumimoji="1" lang="ja-JP" sz="14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70" name="テキスト ボックス 69"/>
          <p:cNvSpPr txBox="1"/>
          <p:nvPr/>
        </p:nvSpPr>
        <p:spPr>
          <a:xfrm>
            <a:off x="3203848" y="2708920"/>
            <a:ext cx="783704" cy="230832"/>
          </a:xfrm>
          <a:prstGeom prst="rect">
            <a:avLst/>
          </a:prstGeom>
          <a:noFill/>
        </p:spPr>
        <p:txBody>
          <a:bodyPr wrap="square" rtlCol="0">
            <a:spAutoFit/>
          </a:bodyPr>
          <a:lstStyle/>
          <a:p>
            <a:r>
              <a:rPr lang="ja-JP" altLang="en-US" sz="900" dirty="0" smtClean="0"/>
              <a:t>成果報告</a:t>
            </a:r>
            <a:endParaRPr kumimoji="1" lang="ja-JP" altLang="en-US" sz="900" dirty="0"/>
          </a:p>
        </p:txBody>
      </p:sp>
      <p:sp>
        <p:nvSpPr>
          <p:cNvPr id="55" name="テキスト ボックス 54"/>
          <p:cNvSpPr txBox="1"/>
          <p:nvPr/>
        </p:nvSpPr>
        <p:spPr>
          <a:xfrm>
            <a:off x="1331640" y="2348882"/>
            <a:ext cx="1728192" cy="577081"/>
          </a:xfrm>
          <a:prstGeom prst="rect">
            <a:avLst/>
          </a:prstGeom>
          <a:noFill/>
          <a:ln w="28575">
            <a:solidFill>
              <a:schemeClr val="tx1"/>
            </a:solidFill>
          </a:ln>
        </p:spPr>
        <p:txBody>
          <a:bodyPr wrap="square" rtlCol="0">
            <a:spAutoFit/>
          </a:bodyPr>
          <a:lstStyle/>
          <a:p>
            <a:r>
              <a:rPr lang="ja-JP" altLang="en-US" sz="1050" dirty="0" smtClean="0"/>
              <a:t>○</a:t>
            </a:r>
            <a:r>
              <a:rPr kumimoji="1" lang="ja-JP" altLang="en-US" sz="1050" dirty="0" smtClean="0"/>
              <a:t>県小児等在宅医療推進　</a:t>
            </a:r>
            <a:endParaRPr kumimoji="1" lang="en-US" altLang="ja-JP" sz="1050" dirty="0" smtClean="0"/>
          </a:p>
          <a:p>
            <a:r>
              <a:rPr lang="ja-JP" altLang="en-US" sz="1050" dirty="0" smtClean="0"/>
              <a:t>　  </a:t>
            </a:r>
            <a:r>
              <a:rPr kumimoji="1" lang="ja-JP" altLang="en-US" sz="1050" dirty="0" smtClean="0"/>
              <a:t>会議の開催</a:t>
            </a:r>
            <a:endParaRPr kumimoji="1" lang="en-US" altLang="ja-JP" sz="1050" dirty="0" smtClean="0"/>
          </a:p>
          <a:p>
            <a:r>
              <a:rPr lang="ja-JP" altLang="en-US" sz="1050" dirty="0" smtClean="0"/>
              <a:t>○モデル事業の進捗確認</a:t>
            </a:r>
            <a:endParaRPr lang="en-US" altLang="ja-JP" sz="1050" dirty="0" smtClean="0"/>
          </a:p>
        </p:txBody>
      </p:sp>
      <p:sp>
        <p:nvSpPr>
          <p:cNvPr id="119" name="テキスト ボックス 118"/>
          <p:cNvSpPr txBox="1"/>
          <p:nvPr/>
        </p:nvSpPr>
        <p:spPr>
          <a:xfrm>
            <a:off x="7092280" y="2492896"/>
            <a:ext cx="495672" cy="369332"/>
          </a:xfrm>
          <a:prstGeom prst="rect">
            <a:avLst/>
          </a:prstGeom>
          <a:noFill/>
        </p:spPr>
        <p:txBody>
          <a:bodyPr wrap="square" rtlCol="0">
            <a:spAutoFit/>
          </a:bodyPr>
          <a:lstStyle/>
          <a:p>
            <a:r>
              <a:rPr lang="ja-JP" altLang="en-US" sz="900" dirty="0" smtClean="0"/>
              <a:t>連携・協力</a:t>
            </a:r>
            <a:endParaRPr kumimoji="1" lang="ja-JP" altLang="en-US" sz="900" dirty="0"/>
          </a:p>
        </p:txBody>
      </p:sp>
      <p:sp>
        <p:nvSpPr>
          <p:cNvPr id="174" name="テキスト ボックス 173"/>
          <p:cNvSpPr txBox="1"/>
          <p:nvPr/>
        </p:nvSpPr>
        <p:spPr>
          <a:xfrm>
            <a:off x="0" y="2780928"/>
            <a:ext cx="827584" cy="369332"/>
          </a:xfrm>
          <a:prstGeom prst="rect">
            <a:avLst/>
          </a:prstGeom>
          <a:noFill/>
          <a:ln w="28575">
            <a:solidFill>
              <a:schemeClr val="tx1"/>
            </a:solidFill>
          </a:ln>
        </p:spPr>
        <p:txBody>
          <a:bodyPr wrap="square" rtlCol="0">
            <a:spAutoFit/>
          </a:bodyPr>
          <a:lstStyle/>
          <a:p>
            <a:pPr algn="ctr"/>
            <a:r>
              <a:rPr kumimoji="1" lang="ja-JP" altLang="en-US" sz="900" dirty="0" smtClean="0"/>
              <a:t>県在宅医療</a:t>
            </a:r>
            <a:endParaRPr kumimoji="1" lang="en-US" altLang="ja-JP" sz="900" dirty="0" smtClean="0"/>
          </a:p>
          <a:p>
            <a:pPr algn="ctr"/>
            <a:r>
              <a:rPr kumimoji="1" lang="ja-JP" altLang="en-US" sz="900" dirty="0" smtClean="0"/>
              <a:t>推進協議会</a:t>
            </a:r>
            <a:endParaRPr kumimoji="1" lang="ja-JP" altLang="en-US" sz="900" dirty="0"/>
          </a:p>
        </p:txBody>
      </p:sp>
      <p:sp>
        <p:nvSpPr>
          <p:cNvPr id="175" name="テキスト ボックス 174"/>
          <p:cNvSpPr txBox="1"/>
          <p:nvPr/>
        </p:nvSpPr>
        <p:spPr>
          <a:xfrm>
            <a:off x="1" y="1988840"/>
            <a:ext cx="1368152" cy="253916"/>
          </a:xfrm>
          <a:prstGeom prst="rect">
            <a:avLst/>
          </a:prstGeom>
          <a:noFill/>
        </p:spPr>
        <p:txBody>
          <a:bodyPr wrap="square" rtlCol="0">
            <a:spAutoFit/>
          </a:bodyPr>
          <a:lstStyle/>
          <a:p>
            <a:r>
              <a:rPr kumimoji="1" lang="en-US" altLang="ja-JP" sz="1050" dirty="0" smtClean="0"/>
              <a:t>【</a:t>
            </a:r>
            <a:r>
              <a:rPr kumimoji="1" lang="ja-JP" altLang="en-US" sz="1050" dirty="0" smtClean="0"/>
              <a:t>事業イメージ</a:t>
            </a:r>
            <a:r>
              <a:rPr kumimoji="1" lang="en-US" altLang="ja-JP" sz="1050" dirty="0" smtClean="0"/>
              <a:t>】</a:t>
            </a:r>
            <a:endParaRPr kumimoji="1" lang="ja-JP" altLang="en-US" sz="1050" dirty="0"/>
          </a:p>
        </p:txBody>
      </p:sp>
      <p:cxnSp>
        <p:nvCxnSpPr>
          <p:cNvPr id="176" name="直線矢印コネクタ 175"/>
          <p:cNvCxnSpPr>
            <a:stCxn id="174" idx="3"/>
          </p:cNvCxnSpPr>
          <p:nvPr/>
        </p:nvCxnSpPr>
        <p:spPr>
          <a:xfrm flipV="1">
            <a:off x="827585" y="2708920"/>
            <a:ext cx="360040" cy="256674"/>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85" name="テキスト ボックス 184"/>
          <p:cNvSpPr txBox="1"/>
          <p:nvPr/>
        </p:nvSpPr>
        <p:spPr>
          <a:xfrm>
            <a:off x="539552" y="2492896"/>
            <a:ext cx="432048" cy="230832"/>
          </a:xfrm>
          <a:prstGeom prst="rect">
            <a:avLst/>
          </a:prstGeom>
          <a:noFill/>
          <a:ln>
            <a:noFill/>
          </a:ln>
        </p:spPr>
        <p:txBody>
          <a:bodyPr wrap="square" rtlCol="0">
            <a:spAutoFit/>
          </a:bodyPr>
          <a:lstStyle/>
          <a:p>
            <a:r>
              <a:rPr lang="ja-JP" altLang="en-US" sz="900" dirty="0" smtClean="0"/>
              <a:t>連携</a:t>
            </a:r>
            <a:endParaRPr kumimoji="1" lang="ja-JP" altLang="en-US" sz="900" dirty="0"/>
          </a:p>
        </p:txBody>
      </p:sp>
      <p:sp>
        <p:nvSpPr>
          <p:cNvPr id="99" name="テキスト ボックス 98"/>
          <p:cNvSpPr txBox="1"/>
          <p:nvPr/>
        </p:nvSpPr>
        <p:spPr>
          <a:xfrm>
            <a:off x="7812361" y="3140968"/>
            <a:ext cx="783704" cy="230832"/>
          </a:xfrm>
          <a:prstGeom prst="rect">
            <a:avLst/>
          </a:prstGeom>
          <a:noFill/>
        </p:spPr>
        <p:txBody>
          <a:bodyPr wrap="square" rtlCol="0">
            <a:spAutoFit/>
          </a:bodyPr>
          <a:lstStyle/>
          <a:p>
            <a:r>
              <a:rPr lang="ja-JP" altLang="en-US" sz="900" dirty="0" smtClean="0"/>
              <a:t>連携・支援</a:t>
            </a:r>
            <a:endParaRPr kumimoji="1" lang="ja-JP" altLang="en-US" sz="900" dirty="0"/>
          </a:p>
        </p:txBody>
      </p:sp>
      <p:sp>
        <p:nvSpPr>
          <p:cNvPr id="101" name="正方形/長方形 100"/>
          <p:cNvSpPr/>
          <p:nvPr/>
        </p:nvSpPr>
        <p:spPr>
          <a:xfrm>
            <a:off x="5431891" y="4011944"/>
            <a:ext cx="3087961" cy="606440"/>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5500130" y="4045881"/>
            <a:ext cx="2740073" cy="577081"/>
          </a:xfrm>
          <a:prstGeom prst="rect">
            <a:avLst/>
          </a:prstGeom>
          <a:noFill/>
        </p:spPr>
        <p:txBody>
          <a:bodyPr wrap="square" rtlCol="0">
            <a:spAutoFit/>
          </a:bodyPr>
          <a:lstStyle/>
          <a:p>
            <a:r>
              <a:rPr kumimoji="1" lang="ja-JP" altLang="en-US" sz="1050" b="1" dirty="0" smtClean="0"/>
              <a:t>＜過去の協議の場モデル事業実施地域＞</a:t>
            </a:r>
            <a:endParaRPr kumimoji="1" lang="en-US" altLang="ja-JP" sz="1050" b="1" dirty="0" smtClean="0"/>
          </a:p>
          <a:p>
            <a:r>
              <a:rPr lang="ja-JP" altLang="en-US" sz="1050" dirty="0" smtClean="0"/>
              <a:t>①茅ヶ崎</a:t>
            </a:r>
            <a:r>
              <a:rPr kumimoji="1" lang="ja-JP" altLang="en-US" sz="1050" dirty="0" smtClean="0"/>
              <a:t>地域、②小田原地域、③</a:t>
            </a:r>
            <a:r>
              <a:rPr lang="ja-JP" altLang="en-US" sz="1050" dirty="0" smtClean="0"/>
              <a:t>厚木地域、④横須賀地域</a:t>
            </a:r>
            <a:endParaRPr lang="en-US" altLang="ja-JP" sz="1050" dirty="0" smtClean="0"/>
          </a:p>
        </p:txBody>
      </p:sp>
      <p:sp>
        <p:nvSpPr>
          <p:cNvPr id="110" name="テキスト ボックス 109"/>
          <p:cNvSpPr txBox="1"/>
          <p:nvPr/>
        </p:nvSpPr>
        <p:spPr>
          <a:xfrm>
            <a:off x="3923928" y="2271354"/>
            <a:ext cx="3168352" cy="577081"/>
          </a:xfrm>
          <a:prstGeom prst="rect">
            <a:avLst/>
          </a:prstGeom>
          <a:noFill/>
          <a:ln w="28575">
            <a:solidFill>
              <a:schemeClr val="tx1"/>
            </a:solidFill>
          </a:ln>
        </p:spPr>
        <p:txBody>
          <a:bodyPr wrap="square" rtlCol="0">
            <a:spAutoFit/>
          </a:bodyPr>
          <a:lstStyle/>
          <a:p>
            <a:r>
              <a:rPr kumimoji="1" lang="ja-JP" altLang="en-US" sz="1050" dirty="0" smtClean="0"/>
              <a:t>②全県的な支援</a:t>
            </a:r>
            <a:endParaRPr kumimoji="1" lang="en-US" altLang="ja-JP" sz="1050" dirty="0" smtClean="0"/>
          </a:p>
          <a:p>
            <a:r>
              <a:rPr lang="ja-JP" altLang="en-US" sz="1050" dirty="0" smtClean="0"/>
              <a:t>○支援者向けの情報提供・相談窓口の設置</a:t>
            </a:r>
            <a:endParaRPr lang="en-US" altLang="ja-JP" sz="1050" dirty="0" smtClean="0"/>
          </a:p>
          <a:p>
            <a:r>
              <a:rPr lang="ja-JP" altLang="en-US" sz="1050" dirty="0" smtClean="0"/>
              <a:t>○</a:t>
            </a:r>
            <a:r>
              <a:rPr kumimoji="1" lang="ja-JP" altLang="en-US" sz="1050" dirty="0" smtClean="0"/>
              <a:t>小児在宅医療資源の拡充に向けた医療ケア研修　</a:t>
            </a:r>
            <a:endParaRPr kumimoji="1" lang="en-US" altLang="ja-JP" sz="1050" dirty="0" smtClean="0"/>
          </a:p>
        </p:txBody>
      </p:sp>
      <p:cxnSp>
        <p:nvCxnSpPr>
          <p:cNvPr id="96" name="直線矢印コネクタ 95"/>
          <p:cNvCxnSpPr/>
          <p:nvPr/>
        </p:nvCxnSpPr>
        <p:spPr>
          <a:xfrm flipH="1">
            <a:off x="3203849" y="2636912"/>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直線矢印コネクタ 96"/>
          <p:cNvCxnSpPr/>
          <p:nvPr/>
        </p:nvCxnSpPr>
        <p:spPr>
          <a:xfrm>
            <a:off x="3203849" y="2420888"/>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0" name="直線矢印コネクタ 129"/>
          <p:cNvCxnSpPr/>
          <p:nvPr/>
        </p:nvCxnSpPr>
        <p:spPr>
          <a:xfrm>
            <a:off x="7164288" y="2420888"/>
            <a:ext cx="360040" cy="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2" name="AutoShape 5"/>
          <p:cNvSpPr>
            <a:spLocks noChangeArrowheads="1"/>
          </p:cNvSpPr>
          <p:nvPr/>
        </p:nvSpPr>
        <p:spPr bwMode="auto">
          <a:xfrm>
            <a:off x="179512" y="3438290"/>
            <a:ext cx="8712968" cy="3303078"/>
          </a:xfrm>
          <a:prstGeom prst="roundRect">
            <a:avLst>
              <a:gd name="adj" fmla="val 16667"/>
            </a:avLst>
          </a:prstGeom>
          <a:noFill/>
          <a:ln w="25400">
            <a:solidFill>
              <a:srgbClr val="000000"/>
            </a:solidFill>
            <a:round/>
            <a:headEnd/>
            <a:tailEnd/>
          </a:ln>
        </p:spPr>
        <p:txBody>
          <a:bodyPr vert="horz" wrap="square" lIns="74295" tIns="8890" rIns="74295" bIns="889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200" b="1"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44" name="テキスト ボックス 143"/>
          <p:cNvSpPr txBox="1"/>
          <p:nvPr/>
        </p:nvSpPr>
        <p:spPr>
          <a:xfrm>
            <a:off x="444242" y="3516714"/>
            <a:ext cx="2304255" cy="323165"/>
          </a:xfrm>
          <a:prstGeom prst="rect">
            <a:avLst/>
          </a:prstGeom>
          <a:noFill/>
        </p:spPr>
        <p:txBody>
          <a:bodyPr wrap="square" rtlCol="0">
            <a:spAutoFit/>
          </a:bodyPr>
          <a:lstStyle/>
          <a:p>
            <a:r>
              <a:rPr lang="ja-JP" altLang="en-US" sz="1500" b="1" dirty="0" smtClean="0"/>
              <a:t>現行モデル事業</a:t>
            </a:r>
            <a:endParaRPr kumimoji="1" lang="en-US" altLang="ja-JP" sz="1500" b="1" dirty="0" smtClean="0"/>
          </a:p>
        </p:txBody>
      </p:sp>
      <p:cxnSp>
        <p:nvCxnSpPr>
          <p:cNvPr id="146" name="直線矢印コネクタ 145"/>
          <p:cNvCxnSpPr/>
          <p:nvPr/>
        </p:nvCxnSpPr>
        <p:spPr>
          <a:xfrm flipV="1">
            <a:off x="1835696" y="2996952"/>
            <a:ext cx="0" cy="36004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9" name="直線矢印コネクタ 148"/>
          <p:cNvCxnSpPr/>
          <p:nvPr/>
        </p:nvCxnSpPr>
        <p:spPr>
          <a:xfrm flipH="1" flipV="1">
            <a:off x="8532441" y="3068960"/>
            <a:ext cx="6053" cy="36933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47" name="テキスト ボックス 246"/>
          <p:cNvSpPr txBox="1"/>
          <p:nvPr/>
        </p:nvSpPr>
        <p:spPr>
          <a:xfrm>
            <a:off x="3419873" y="3068960"/>
            <a:ext cx="792088" cy="230832"/>
          </a:xfrm>
          <a:prstGeom prst="rect">
            <a:avLst/>
          </a:prstGeom>
          <a:noFill/>
          <a:ln>
            <a:solidFill>
              <a:schemeClr val="tx1"/>
            </a:solidFill>
          </a:ln>
        </p:spPr>
        <p:txBody>
          <a:bodyPr wrap="square" rtlCol="0">
            <a:spAutoFit/>
          </a:bodyPr>
          <a:lstStyle/>
          <a:p>
            <a:r>
              <a:rPr lang="en-US" altLang="ja-JP" sz="900" dirty="0" smtClean="0"/>
              <a:t>【</a:t>
            </a:r>
            <a:r>
              <a:rPr lang="ja-JP" altLang="en-US" sz="900" dirty="0" smtClean="0"/>
              <a:t>実態調査</a:t>
            </a:r>
            <a:r>
              <a:rPr lang="en-US" altLang="ja-JP" sz="900" dirty="0" smtClean="0"/>
              <a:t>】</a:t>
            </a:r>
            <a:endParaRPr kumimoji="1" lang="ja-JP" altLang="en-US" sz="900" dirty="0"/>
          </a:p>
        </p:txBody>
      </p:sp>
      <p:cxnSp>
        <p:nvCxnSpPr>
          <p:cNvPr id="180" name="直線矢印コネクタ 179"/>
          <p:cNvCxnSpPr/>
          <p:nvPr/>
        </p:nvCxnSpPr>
        <p:spPr>
          <a:xfrm flipV="1">
            <a:off x="5187095" y="3054103"/>
            <a:ext cx="0" cy="360040"/>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03" name="テキスト ボックス 202"/>
          <p:cNvSpPr txBox="1"/>
          <p:nvPr/>
        </p:nvSpPr>
        <p:spPr>
          <a:xfrm>
            <a:off x="1979712" y="3068960"/>
            <a:ext cx="1080120" cy="230832"/>
          </a:xfrm>
          <a:prstGeom prst="rect">
            <a:avLst/>
          </a:prstGeom>
          <a:noFill/>
          <a:ln>
            <a:noFill/>
          </a:ln>
        </p:spPr>
        <p:txBody>
          <a:bodyPr wrap="square" rtlCol="0">
            <a:spAutoFit/>
          </a:bodyPr>
          <a:lstStyle/>
          <a:p>
            <a:r>
              <a:rPr lang="ja-JP" altLang="en-US" sz="900" dirty="0" smtClean="0"/>
              <a:t>連携・協力</a:t>
            </a:r>
            <a:endParaRPr kumimoji="1" lang="ja-JP" altLang="en-US" sz="900" dirty="0"/>
          </a:p>
        </p:txBody>
      </p:sp>
      <p:sp>
        <p:nvSpPr>
          <p:cNvPr id="205" name="テキスト ボックス 204"/>
          <p:cNvSpPr txBox="1"/>
          <p:nvPr/>
        </p:nvSpPr>
        <p:spPr>
          <a:xfrm>
            <a:off x="5331111" y="3126111"/>
            <a:ext cx="1080120" cy="230832"/>
          </a:xfrm>
          <a:prstGeom prst="rect">
            <a:avLst/>
          </a:prstGeom>
          <a:noFill/>
          <a:ln>
            <a:noFill/>
          </a:ln>
        </p:spPr>
        <p:txBody>
          <a:bodyPr wrap="square" rtlCol="0">
            <a:spAutoFit/>
          </a:bodyPr>
          <a:lstStyle/>
          <a:p>
            <a:r>
              <a:rPr lang="ja-JP" altLang="en-US" sz="900" dirty="0" smtClean="0"/>
              <a:t>連携・支援</a:t>
            </a:r>
            <a:endParaRPr kumimoji="1" lang="ja-JP" altLang="en-US" sz="900" dirty="0"/>
          </a:p>
        </p:txBody>
      </p:sp>
      <p:sp>
        <p:nvSpPr>
          <p:cNvPr id="86" name="テキスト ボックス 85"/>
          <p:cNvSpPr txBox="1"/>
          <p:nvPr/>
        </p:nvSpPr>
        <p:spPr>
          <a:xfrm>
            <a:off x="4211961" y="2847564"/>
            <a:ext cx="1791816" cy="230832"/>
          </a:xfrm>
          <a:prstGeom prst="rect">
            <a:avLst/>
          </a:prstGeom>
          <a:noFill/>
          <a:ln>
            <a:noFill/>
          </a:ln>
        </p:spPr>
        <p:txBody>
          <a:bodyPr wrap="square" rtlCol="0">
            <a:spAutoFit/>
          </a:bodyPr>
          <a:lstStyle/>
          <a:p>
            <a:r>
              <a:rPr lang="ja-JP" altLang="en-US" sz="900" dirty="0" smtClean="0"/>
              <a:t>・県、地域の会議への参加</a:t>
            </a:r>
            <a:endParaRPr kumimoji="1" lang="ja-JP" altLang="en-US" sz="900" dirty="0"/>
          </a:p>
        </p:txBody>
      </p:sp>
      <p:sp>
        <p:nvSpPr>
          <p:cNvPr id="87" name="テキスト ボックス 86"/>
          <p:cNvSpPr txBox="1"/>
          <p:nvPr/>
        </p:nvSpPr>
        <p:spPr>
          <a:xfrm>
            <a:off x="0" y="0"/>
            <a:ext cx="9144000" cy="523220"/>
          </a:xfrm>
          <a:prstGeom prst="rect">
            <a:avLst/>
          </a:prstGeom>
          <a:gradFill>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小児等在宅医療連携拠点事業　概要</a:t>
            </a:r>
            <a:endParaRPr kumimoji="1" lang="ja-JP" altLang="en-US" sz="2800" dirty="0"/>
          </a:p>
        </p:txBody>
      </p:sp>
      <p:sp>
        <p:nvSpPr>
          <p:cNvPr id="89" name="スライド番号プレースホルダ 88"/>
          <p:cNvSpPr>
            <a:spLocks noGrp="1"/>
          </p:cNvSpPr>
          <p:nvPr>
            <p:ph type="sldNum" sz="quarter" idx="12"/>
          </p:nvPr>
        </p:nvSpPr>
        <p:spPr/>
        <p:txBody>
          <a:bodyPr/>
          <a:lstStyle/>
          <a:p>
            <a:fld id="{F5852A30-3BC6-4A3C-BD0F-916ADEC0CC0C}" type="slidenum">
              <a:rPr kumimoji="1" lang="ja-JP" altLang="en-US" smtClean="0"/>
              <a:pPr/>
              <a:t>2</a:t>
            </a:fld>
            <a:endParaRPr kumimoji="1" lang="ja-JP" altLang="en-US"/>
          </a:p>
        </p:txBody>
      </p:sp>
      <p:sp>
        <p:nvSpPr>
          <p:cNvPr id="91" name="テキスト ボックス 90"/>
          <p:cNvSpPr txBox="1"/>
          <p:nvPr/>
        </p:nvSpPr>
        <p:spPr>
          <a:xfrm>
            <a:off x="5500278" y="3516713"/>
            <a:ext cx="2304255" cy="323165"/>
          </a:xfrm>
          <a:prstGeom prst="rect">
            <a:avLst/>
          </a:prstGeom>
          <a:noFill/>
        </p:spPr>
        <p:txBody>
          <a:bodyPr wrap="square" rtlCol="0">
            <a:spAutoFit/>
          </a:bodyPr>
          <a:lstStyle/>
          <a:p>
            <a:r>
              <a:rPr lang="ja-JP" altLang="en-US" sz="1500" b="1" dirty="0" smtClean="0"/>
              <a:t>県内各地域</a:t>
            </a:r>
            <a:endParaRPr kumimoji="1" lang="en-US" altLang="ja-JP" sz="1500" b="1" dirty="0" smtClean="0"/>
          </a:p>
        </p:txBody>
      </p:sp>
      <p:sp>
        <p:nvSpPr>
          <p:cNvPr id="92" name="テキスト ボックス 91"/>
          <p:cNvSpPr txBox="1"/>
          <p:nvPr/>
        </p:nvSpPr>
        <p:spPr>
          <a:xfrm>
            <a:off x="5434943" y="4784009"/>
            <a:ext cx="3084910" cy="900246"/>
          </a:xfrm>
          <a:prstGeom prst="rect">
            <a:avLst/>
          </a:prstGeom>
          <a:noFill/>
          <a:ln w="9525">
            <a:solidFill>
              <a:schemeClr val="tx1"/>
            </a:solidFill>
            <a:prstDash val="dash"/>
          </a:ln>
        </p:spPr>
        <p:txBody>
          <a:bodyPr wrap="square" rtlCol="0">
            <a:spAutoFit/>
          </a:bodyPr>
          <a:lstStyle/>
          <a:p>
            <a:pPr algn="ctr"/>
            <a:r>
              <a:rPr kumimoji="1" lang="ja-JP" altLang="en-US" sz="1050" b="1" dirty="0" smtClean="0"/>
              <a:t>＜医療的ケア児の支援に係る市町村意見交換会＞</a:t>
            </a:r>
            <a:endParaRPr kumimoji="1" lang="en-US" altLang="ja-JP" sz="1050" b="1" dirty="0" smtClean="0"/>
          </a:p>
          <a:p>
            <a:r>
              <a:rPr lang="ja-JP" altLang="en-US" sz="1050" dirty="0" smtClean="0"/>
              <a:t>○　</a:t>
            </a:r>
            <a:r>
              <a:rPr kumimoji="1" lang="ja-JP" altLang="en-US" sz="1050" dirty="0" smtClean="0"/>
              <a:t>県内全市町村を対象</a:t>
            </a:r>
            <a:endParaRPr kumimoji="1" lang="en-US" altLang="ja-JP" sz="1050" dirty="0" smtClean="0"/>
          </a:p>
          <a:p>
            <a:r>
              <a:rPr lang="ja-JP" altLang="en-US" sz="1050" dirty="0" smtClean="0"/>
              <a:t>　・　先進事例共有</a:t>
            </a:r>
            <a:endParaRPr lang="en-US" altLang="ja-JP" sz="1050" dirty="0" smtClean="0"/>
          </a:p>
          <a:p>
            <a:r>
              <a:rPr lang="ja-JP" altLang="en-US" sz="1050" dirty="0"/>
              <a:t>　</a:t>
            </a:r>
            <a:r>
              <a:rPr lang="ja-JP" altLang="en-US" sz="1050" dirty="0" smtClean="0"/>
              <a:t>・　県実施事業の説明</a:t>
            </a:r>
            <a:endParaRPr lang="en-US" altLang="ja-JP" sz="1050" dirty="0" smtClean="0"/>
          </a:p>
          <a:p>
            <a:r>
              <a:rPr lang="ja-JP" altLang="en-US" sz="1050" dirty="0"/>
              <a:t>　</a:t>
            </a:r>
            <a:r>
              <a:rPr lang="ja-JP" altLang="en-US" sz="1050" dirty="0" smtClean="0"/>
              <a:t>・　県及び市町村間での情報・意見交換</a:t>
            </a:r>
            <a:endParaRPr lang="en-US" altLang="ja-JP" sz="1050" dirty="0"/>
          </a:p>
        </p:txBody>
      </p:sp>
      <p:sp>
        <p:nvSpPr>
          <p:cNvPr id="93" name="テキスト ボックス 92"/>
          <p:cNvSpPr txBox="1"/>
          <p:nvPr/>
        </p:nvSpPr>
        <p:spPr>
          <a:xfrm>
            <a:off x="4583239" y="4699944"/>
            <a:ext cx="648072" cy="216024"/>
          </a:xfrm>
          <a:prstGeom prst="rect">
            <a:avLst/>
          </a:prstGeom>
          <a:noFill/>
        </p:spPr>
        <p:txBody>
          <a:bodyPr wrap="square" rtlCol="0">
            <a:spAutoFit/>
          </a:bodyPr>
          <a:lstStyle/>
          <a:p>
            <a:r>
              <a:rPr lang="ja-JP" altLang="en-US" sz="800" dirty="0" smtClean="0"/>
              <a:t>情報共有</a:t>
            </a:r>
            <a:endParaRPr kumimoji="1" lang="ja-JP" altLang="en-US" sz="800" dirty="0"/>
          </a:p>
        </p:txBody>
      </p:sp>
      <p:sp>
        <p:nvSpPr>
          <p:cNvPr id="94" name="左右矢印 93"/>
          <p:cNvSpPr/>
          <p:nvPr/>
        </p:nvSpPr>
        <p:spPr>
          <a:xfrm>
            <a:off x="4636709" y="4928041"/>
            <a:ext cx="471160" cy="284820"/>
          </a:xfrm>
          <a:prstGeom prst="lef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正方形/長方形 7"/>
          <p:cNvSpPr/>
          <p:nvPr/>
        </p:nvSpPr>
        <p:spPr>
          <a:xfrm>
            <a:off x="5339416" y="3844496"/>
            <a:ext cx="3271171" cy="2523497"/>
          </a:xfrm>
          <a:prstGeom prst="rect">
            <a:avLst/>
          </a:prstGeom>
          <a:noFill/>
          <a:ln w="9525"/>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18582" y="836711"/>
            <a:ext cx="8906836" cy="93197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テキスト ボックス 3"/>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a:t>小児等在宅医療連携拠点</a:t>
            </a:r>
            <a:r>
              <a:rPr lang="ja-JP" altLang="en-US" sz="2800" dirty="0" smtClean="0"/>
              <a:t>事業　取組</a:t>
            </a:r>
            <a:r>
              <a:rPr kumimoji="1" lang="ja-JP" altLang="en-US" sz="2800" dirty="0" smtClean="0"/>
              <a:t>状況一覧</a:t>
            </a:r>
            <a:endParaRPr kumimoji="1" lang="ja-JP" altLang="en-US" sz="2800" dirty="0"/>
          </a:p>
        </p:txBody>
      </p:sp>
      <p:sp>
        <p:nvSpPr>
          <p:cNvPr id="5" name="テキスト ボックス 4"/>
          <p:cNvSpPr txBox="1"/>
          <p:nvPr/>
        </p:nvSpPr>
        <p:spPr>
          <a:xfrm>
            <a:off x="196061" y="581779"/>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１．モデル事業の取組</a:t>
            </a:r>
            <a:endParaRPr lang="en-US" altLang="ja-JP" sz="1600" b="1" dirty="0" smtClean="0"/>
          </a:p>
        </p:txBody>
      </p:sp>
      <p:sp>
        <p:nvSpPr>
          <p:cNvPr id="2" name="スライド番号プレースホルダー 1"/>
          <p:cNvSpPr>
            <a:spLocks noGrp="1"/>
          </p:cNvSpPr>
          <p:nvPr>
            <p:ph type="sldNum" sz="quarter" idx="12"/>
          </p:nvPr>
        </p:nvSpPr>
        <p:spPr>
          <a:xfrm>
            <a:off x="6617600" y="6580837"/>
            <a:ext cx="2133600" cy="365125"/>
          </a:xfrm>
        </p:spPr>
        <p:txBody>
          <a:bodyPr/>
          <a:lstStyle/>
          <a:p>
            <a:fld id="{D2D8002D-B5B0-4BAC-B1F6-782DDCCE6D9C}" type="slidenum">
              <a:rPr kumimoji="1" lang="ja-JP" altLang="en-US" smtClean="0"/>
              <a:pPr/>
              <a:t>3</a:t>
            </a:fld>
            <a:endParaRPr kumimoji="1" lang="ja-JP" altLang="en-US" dirty="0"/>
          </a:p>
        </p:txBody>
      </p:sp>
      <p:sp>
        <p:nvSpPr>
          <p:cNvPr id="7" name="テキスト ボックス 6"/>
          <p:cNvSpPr txBox="1"/>
          <p:nvPr/>
        </p:nvSpPr>
        <p:spPr>
          <a:xfrm>
            <a:off x="298582" y="1006022"/>
            <a:ext cx="8640960" cy="307777"/>
          </a:xfrm>
          <a:prstGeom prst="rect">
            <a:avLst/>
          </a:prstGeom>
          <a:noFill/>
          <a:ln>
            <a:noFill/>
          </a:ln>
        </p:spPr>
        <p:txBody>
          <a:bodyPr wrap="square" rtlCol="0">
            <a:spAutoFit/>
          </a:bodyPr>
          <a:lstStyle/>
          <a:p>
            <a:pPr>
              <a:spcBef>
                <a:spcPts val="600"/>
              </a:spcBef>
            </a:pPr>
            <a:r>
              <a:rPr lang="ja-JP" altLang="en-US" sz="1400" dirty="0" smtClean="0"/>
              <a:t>○協議の場モデル事業（</a:t>
            </a:r>
            <a:r>
              <a:rPr lang="en-US" altLang="ja-JP" sz="1400" dirty="0" smtClean="0"/>
              <a:t>H26</a:t>
            </a:r>
            <a:r>
              <a:rPr lang="ja-JP" altLang="en-US" sz="1400" dirty="0" smtClean="0"/>
              <a:t>～</a:t>
            </a:r>
            <a:r>
              <a:rPr lang="en-US" altLang="ja-JP" sz="1400" dirty="0" smtClean="0"/>
              <a:t>27</a:t>
            </a:r>
            <a:r>
              <a:rPr lang="ja-JP" altLang="en-US" sz="1400" dirty="0" smtClean="0"/>
              <a:t>　茅ヶ崎地域、</a:t>
            </a:r>
            <a:r>
              <a:rPr lang="en-US" altLang="ja-JP" sz="1400" dirty="0" smtClean="0"/>
              <a:t>H28</a:t>
            </a:r>
            <a:r>
              <a:rPr lang="ja-JP" altLang="en-US" sz="1400" dirty="0" smtClean="0"/>
              <a:t>～</a:t>
            </a:r>
            <a:r>
              <a:rPr lang="en-US" altLang="ja-JP" sz="1400" dirty="0" smtClean="0"/>
              <a:t>29</a:t>
            </a:r>
            <a:r>
              <a:rPr lang="ja-JP" altLang="en-US" sz="1400" dirty="0" smtClean="0"/>
              <a:t>　小田原地域・厚木地域、</a:t>
            </a:r>
            <a:r>
              <a:rPr lang="en-US" altLang="ja-JP" sz="1400" dirty="0" smtClean="0"/>
              <a:t>H30</a:t>
            </a:r>
            <a:r>
              <a:rPr lang="ja-JP" altLang="en-US" sz="1400" dirty="0" smtClean="0"/>
              <a:t>～</a:t>
            </a:r>
            <a:r>
              <a:rPr lang="en-US" altLang="ja-JP" sz="1400" dirty="0" smtClean="0"/>
              <a:t>R1</a:t>
            </a:r>
            <a:r>
              <a:rPr lang="ja-JP" altLang="en-US" sz="1400" dirty="0" smtClean="0"/>
              <a:t>　</a:t>
            </a:r>
            <a:r>
              <a:rPr lang="ja-JP" altLang="en-US" sz="600" dirty="0" smtClean="0"/>
              <a:t> </a:t>
            </a:r>
            <a:r>
              <a:rPr lang="ja-JP" altLang="en-US" sz="1400" dirty="0" smtClean="0"/>
              <a:t>横須賀地域）</a:t>
            </a:r>
            <a:endParaRPr lang="en-US" altLang="ja-JP" sz="1400" dirty="0" smtClean="0"/>
          </a:p>
        </p:txBody>
      </p:sp>
      <p:sp>
        <p:nvSpPr>
          <p:cNvPr id="11" name="角丸四角形 10"/>
          <p:cNvSpPr/>
          <p:nvPr/>
        </p:nvSpPr>
        <p:spPr>
          <a:xfrm>
            <a:off x="129593" y="2075110"/>
            <a:ext cx="8906836"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テキスト ボックス 11"/>
          <p:cNvSpPr txBox="1"/>
          <p:nvPr/>
        </p:nvSpPr>
        <p:spPr>
          <a:xfrm>
            <a:off x="196063" y="1859086"/>
            <a:ext cx="4735978"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２</a:t>
            </a:r>
            <a:r>
              <a:rPr lang="ja-JP" altLang="en-US" sz="1600" b="1" dirty="0" smtClean="0"/>
              <a:t>．医療的ケア児の支援に関する市町村</a:t>
            </a:r>
            <a:r>
              <a:rPr lang="ja-JP" altLang="en-US" sz="1600" b="1" dirty="0"/>
              <a:t>意見</a:t>
            </a:r>
            <a:r>
              <a:rPr lang="ja-JP" altLang="en-US" sz="1600" b="1" dirty="0" smtClean="0"/>
              <a:t>交換会</a:t>
            </a:r>
            <a:endParaRPr lang="en-US" altLang="ja-JP" sz="1600" b="1" dirty="0" smtClean="0"/>
          </a:p>
        </p:txBody>
      </p:sp>
      <p:sp>
        <p:nvSpPr>
          <p:cNvPr id="13" name="テキスト ボックス 12"/>
          <p:cNvSpPr txBox="1"/>
          <p:nvPr/>
        </p:nvSpPr>
        <p:spPr>
          <a:xfrm>
            <a:off x="329000" y="2255221"/>
            <a:ext cx="8640960" cy="307777"/>
          </a:xfrm>
          <a:prstGeom prst="rect">
            <a:avLst/>
          </a:prstGeom>
          <a:noFill/>
          <a:ln>
            <a:noFill/>
          </a:ln>
        </p:spPr>
        <p:txBody>
          <a:bodyPr wrap="square" rtlCol="0">
            <a:spAutoFit/>
          </a:bodyPr>
          <a:lstStyle/>
          <a:p>
            <a:pPr>
              <a:spcBef>
                <a:spcPts val="600"/>
              </a:spcBef>
            </a:pPr>
            <a:r>
              <a:rPr lang="ja-JP" altLang="en-US" sz="1400" dirty="0" smtClean="0"/>
              <a:t>○　「医療的ケア児の支援に関する</a:t>
            </a:r>
            <a:r>
              <a:rPr lang="ja-JP" altLang="en-US" sz="1400" dirty="0"/>
              <a:t>意見</a:t>
            </a:r>
            <a:r>
              <a:rPr lang="ja-JP" altLang="en-US" sz="1400" dirty="0" smtClean="0"/>
              <a:t>交換会」を市町村の障害福祉主管課中心に呼びかけ、実施。</a:t>
            </a:r>
            <a:endParaRPr lang="en-US" altLang="ja-JP" sz="1400" dirty="0" smtClean="0"/>
          </a:p>
        </p:txBody>
      </p:sp>
      <p:sp>
        <p:nvSpPr>
          <p:cNvPr id="14" name="角丸四角形 13"/>
          <p:cNvSpPr/>
          <p:nvPr/>
        </p:nvSpPr>
        <p:spPr>
          <a:xfrm>
            <a:off x="129593" y="2993211"/>
            <a:ext cx="8906836" cy="667817"/>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5" name="テキスト ボックス 14"/>
          <p:cNvSpPr txBox="1"/>
          <p:nvPr/>
        </p:nvSpPr>
        <p:spPr>
          <a:xfrm>
            <a:off x="196062" y="2777187"/>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３．小児在宅医療患者の実態調査</a:t>
            </a:r>
            <a:endParaRPr lang="en-US" altLang="ja-JP" sz="1600" b="1" dirty="0" smtClean="0"/>
          </a:p>
        </p:txBody>
      </p:sp>
      <p:sp>
        <p:nvSpPr>
          <p:cNvPr id="16" name="テキスト ボックス 15"/>
          <p:cNvSpPr txBox="1"/>
          <p:nvPr/>
        </p:nvSpPr>
        <p:spPr>
          <a:xfrm>
            <a:off x="329000" y="3206141"/>
            <a:ext cx="8640960" cy="307777"/>
          </a:xfrm>
          <a:prstGeom prst="rect">
            <a:avLst/>
          </a:prstGeom>
          <a:noFill/>
          <a:ln>
            <a:noFill/>
          </a:ln>
        </p:spPr>
        <p:txBody>
          <a:bodyPr wrap="square" rtlCol="0">
            <a:spAutoFit/>
          </a:bodyPr>
          <a:lstStyle/>
          <a:p>
            <a:pPr>
              <a:spcBef>
                <a:spcPts val="600"/>
              </a:spcBef>
            </a:pPr>
            <a:r>
              <a:rPr lang="ja-JP" altLang="en-US" sz="1400" dirty="0" smtClean="0"/>
              <a:t>○　在宅医療指導管理料から、医療機関側から実数調査を実施。</a:t>
            </a:r>
            <a:endParaRPr lang="en-US" altLang="ja-JP" sz="1400" dirty="0" smtClean="0"/>
          </a:p>
        </p:txBody>
      </p:sp>
      <p:sp>
        <p:nvSpPr>
          <p:cNvPr id="17" name="角丸四角形 16"/>
          <p:cNvSpPr/>
          <p:nvPr/>
        </p:nvSpPr>
        <p:spPr>
          <a:xfrm>
            <a:off x="129593" y="3993087"/>
            <a:ext cx="8906836" cy="5760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8" name="テキスト ボックス 17"/>
          <p:cNvSpPr txBox="1"/>
          <p:nvPr/>
        </p:nvSpPr>
        <p:spPr>
          <a:xfrm>
            <a:off x="196062" y="3777063"/>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４</a:t>
            </a:r>
            <a:r>
              <a:rPr lang="ja-JP" altLang="en-US" sz="1600" b="1" dirty="0" smtClean="0"/>
              <a:t>．支援者向け相談窓口</a:t>
            </a:r>
            <a:endParaRPr lang="en-US" altLang="ja-JP" sz="1600" b="1" dirty="0" smtClean="0"/>
          </a:p>
        </p:txBody>
      </p:sp>
      <p:sp>
        <p:nvSpPr>
          <p:cNvPr id="19" name="テキスト ボックス 18"/>
          <p:cNvSpPr txBox="1"/>
          <p:nvPr/>
        </p:nvSpPr>
        <p:spPr>
          <a:xfrm>
            <a:off x="329000" y="4199817"/>
            <a:ext cx="8640960" cy="307777"/>
          </a:xfrm>
          <a:prstGeom prst="rect">
            <a:avLst/>
          </a:prstGeom>
          <a:noFill/>
          <a:ln>
            <a:noFill/>
          </a:ln>
        </p:spPr>
        <p:txBody>
          <a:bodyPr wrap="square" rtlCol="0">
            <a:spAutoFit/>
          </a:bodyPr>
          <a:lstStyle/>
          <a:p>
            <a:pPr>
              <a:spcBef>
                <a:spcPts val="600"/>
              </a:spcBef>
            </a:pPr>
            <a:r>
              <a:rPr lang="ja-JP" altLang="en-US" sz="1400" dirty="0" smtClean="0"/>
              <a:t>○　</a:t>
            </a:r>
            <a:r>
              <a:rPr lang="ja-JP" altLang="ja-JP" sz="1400" dirty="0" smtClean="0"/>
              <a:t>看護師を配置した相談窓口を設置し、患者・家族、学校、関係機関等からの相談対応や情報提供を実施。</a:t>
            </a:r>
            <a:endParaRPr lang="en-US" altLang="ja-JP" sz="1400" dirty="0" smtClean="0"/>
          </a:p>
        </p:txBody>
      </p:sp>
      <p:sp>
        <p:nvSpPr>
          <p:cNvPr id="20" name="角丸四角形 19"/>
          <p:cNvSpPr/>
          <p:nvPr/>
        </p:nvSpPr>
        <p:spPr>
          <a:xfrm>
            <a:off x="118582" y="4816170"/>
            <a:ext cx="8906836" cy="79208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1" name="テキスト ボックス 20"/>
          <p:cNvSpPr txBox="1"/>
          <p:nvPr/>
        </p:nvSpPr>
        <p:spPr>
          <a:xfrm>
            <a:off x="196062" y="4667398"/>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smtClean="0"/>
              <a:t>５．医療ケア研修</a:t>
            </a:r>
            <a:endParaRPr lang="en-US" altLang="ja-JP" sz="1600" b="1" dirty="0" smtClean="0"/>
          </a:p>
        </p:txBody>
      </p:sp>
      <p:sp>
        <p:nvSpPr>
          <p:cNvPr id="22" name="テキスト ボックス 21"/>
          <p:cNvSpPr txBox="1"/>
          <p:nvPr/>
        </p:nvSpPr>
        <p:spPr>
          <a:xfrm>
            <a:off x="329000" y="5003338"/>
            <a:ext cx="8640960" cy="600164"/>
          </a:xfrm>
          <a:prstGeom prst="rect">
            <a:avLst/>
          </a:prstGeom>
          <a:noFill/>
          <a:ln>
            <a:noFill/>
          </a:ln>
        </p:spPr>
        <p:txBody>
          <a:bodyPr wrap="square" rtlCol="0">
            <a:spAutoFit/>
          </a:bodyPr>
          <a:lstStyle/>
          <a:p>
            <a:pPr>
              <a:spcBef>
                <a:spcPts val="600"/>
              </a:spcBef>
            </a:pPr>
            <a:r>
              <a:rPr lang="ja-JP" altLang="en-US" sz="1400" dirty="0" smtClean="0"/>
              <a:t>○　地域の開業医等を対象とした</a:t>
            </a:r>
            <a:r>
              <a:rPr lang="ja-JP" altLang="ja-JP" sz="1400" dirty="0" smtClean="0"/>
              <a:t>地域医療支援事業研修会</a:t>
            </a:r>
            <a:r>
              <a:rPr lang="ja-JP" altLang="en-US" sz="1400" dirty="0" smtClean="0"/>
              <a:t>の実施。</a:t>
            </a:r>
            <a:endParaRPr lang="en-US" altLang="ja-JP" sz="1400" dirty="0" smtClean="0"/>
          </a:p>
          <a:p>
            <a:pPr>
              <a:spcBef>
                <a:spcPts val="600"/>
              </a:spcBef>
            </a:pPr>
            <a:r>
              <a:rPr lang="ja-JP" altLang="en-US" sz="1400" dirty="0" smtClean="0"/>
              <a:t>○　</a:t>
            </a:r>
            <a:r>
              <a:rPr lang="ja-JP" altLang="ja-JP" sz="1400" dirty="0" smtClean="0"/>
              <a:t>医師・看護師・介護職等</a:t>
            </a:r>
            <a:r>
              <a:rPr lang="ja-JP" altLang="en-US" sz="1400" dirty="0" smtClean="0"/>
              <a:t>を対象とした</a:t>
            </a:r>
            <a:r>
              <a:rPr lang="ja-JP" altLang="ja-JP" sz="1400" dirty="0" smtClean="0"/>
              <a:t>医療ケア実技研修</a:t>
            </a:r>
            <a:r>
              <a:rPr lang="ja-JP" altLang="en-US" sz="1400" dirty="0" smtClean="0"/>
              <a:t>の実施。</a:t>
            </a:r>
            <a:endParaRPr lang="en-US" altLang="ja-JP" sz="1400" dirty="0" smtClean="0"/>
          </a:p>
        </p:txBody>
      </p:sp>
      <p:sp>
        <p:nvSpPr>
          <p:cNvPr id="23" name="角丸四角形 22"/>
          <p:cNvSpPr/>
          <p:nvPr/>
        </p:nvSpPr>
        <p:spPr>
          <a:xfrm>
            <a:off x="129593" y="5819526"/>
            <a:ext cx="8906836" cy="83266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196062" y="5675510"/>
            <a:ext cx="3389915" cy="338554"/>
          </a:xfrm>
          <a:prstGeom prst="rect">
            <a:avLst/>
          </a:prstGeom>
          <a:ln/>
        </p:spPr>
        <p:style>
          <a:lnRef idx="1">
            <a:schemeClr val="accent5"/>
          </a:lnRef>
          <a:fillRef idx="2">
            <a:schemeClr val="accent5"/>
          </a:fillRef>
          <a:effectRef idx="1">
            <a:schemeClr val="accent5"/>
          </a:effectRef>
          <a:fontRef idx="minor">
            <a:schemeClr val="dk1"/>
          </a:fontRef>
        </p:style>
        <p:txBody>
          <a:bodyPr wrap="square" rtlCol="0">
            <a:spAutoFit/>
          </a:bodyPr>
          <a:lstStyle/>
          <a:p>
            <a:pPr>
              <a:spcBef>
                <a:spcPts val="600"/>
              </a:spcBef>
            </a:pPr>
            <a:r>
              <a:rPr lang="ja-JP" altLang="en-US" sz="1600" b="1" dirty="0"/>
              <a:t>６</a:t>
            </a:r>
            <a:r>
              <a:rPr lang="ja-JP" altLang="en-US" sz="1600" b="1" dirty="0" smtClean="0"/>
              <a:t>．その他</a:t>
            </a:r>
            <a:endParaRPr lang="en-US" altLang="ja-JP" sz="1600" b="1" dirty="0" smtClean="0"/>
          </a:p>
        </p:txBody>
      </p:sp>
      <p:sp>
        <p:nvSpPr>
          <p:cNvPr id="25" name="テキスト ボックス 24"/>
          <p:cNvSpPr txBox="1"/>
          <p:nvPr/>
        </p:nvSpPr>
        <p:spPr>
          <a:xfrm>
            <a:off x="329000" y="6063186"/>
            <a:ext cx="8640960" cy="600164"/>
          </a:xfrm>
          <a:prstGeom prst="rect">
            <a:avLst/>
          </a:prstGeom>
          <a:noFill/>
          <a:ln>
            <a:noFill/>
          </a:ln>
        </p:spPr>
        <p:txBody>
          <a:bodyPr wrap="square" rtlCol="0">
            <a:spAutoFit/>
          </a:bodyPr>
          <a:lstStyle/>
          <a:p>
            <a:pPr marL="180000" indent="-457200">
              <a:spcBef>
                <a:spcPts val="600"/>
              </a:spcBef>
            </a:pPr>
            <a:r>
              <a:rPr lang="ja-JP" altLang="en-US" sz="1400" dirty="0" smtClean="0"/>
              <a:t>○</a:t>
            </a:r>
            <a:r>
              <a:rPr lang="ja-JP" altLang="en-US" sz="1400" dirty="0"/>
              <a:t>　</a:t>
            </a:r>
            <a:r>
              <a:rPr lang="ja-JP" altLang="en-US" sz="1400" dirty="0" smtClean="0"/>
              <a:t>県内市町村の医療的ケア児に関する問合せ窓口一覧の掲載</a:t>
            </a:r>
            <a:endParaRPr lang="en-US" altLang="ja-JP" sz="1400" dirty="0" smtClean="0"/>
          </a:p>
          <a:p>
            <a:pPr marL="180000" indent="-457200">
              <a:spcBef>
                <a:spcPts val="600"/>
              </a:spcBef>
            </a:pPr>
            <a:r>
              <a:rPr lang="ja-JP" altLang="en-US" sz="1400" dirty="0" smtClean="0"/>
              <a:t>○　医療的ケア児の地域支援体制構築に係る担当者合同会議（国）</a:t>
            </a:r>
            <a:endParaRPr lang="en-US" altLang="ja-JP" sz="1400" dirty="0" smtClean="0"/>
          </a:p>
        </p:txBody>
      </p:sp>
      <p:sp>
        <p:nvSpPr>
          <p:cNvPr id="26" name="テキスト ボックス 25"/>
          <p:cNvSpPr txBox="1"/>
          <p:nvPr/>
        </p:nvSpPr>
        <p:spPr>
          <a:xfrm>
            <a:off x="8543451" y="2867198"/>
            <a:ext cx="415498" cy="2878578"/>
          </a:xfrm>
          <a:prstGeom prst="rect">
            <a:avLst/>
          </a:prstGeom>
          <a:solidFill>
            <a:schemeClr val="bg1"/>
          </a:solidFill>
          <a:ln>
            <a:solidFill>
              <a:schemeClr val="tx1"/>
            </a:solidFill>
            <a:prstDash val="dash"/>
          </a:ln>
        </p:spPr>
        <p:txBody>
          <a:bodyPr vert="eaVert" wrap="square" rtlCol="0">
            <a:spAutoFit/>
          </a:bodyPr>
          <a:lstStyle/>
          <a:p>
            <a:r>
              <a:rPr kumimoji="1" lang="ja-JP" altLang="en-US" sz="1500" dirty="0" smtClean="0"/>
              <a:t>こども医療センターを中心に実施</a:t>
            </a:r>
            <a:endParaRPr kumimoji="1" lang="ja-JP" altLang="en-US" sz="1500" dirty="0"/>
          </a:p>
        </p:txBody>
      </p:sp>
      <p:sp>
        <p:nvSpPr>
          <p:cNvPr id="27" name="テキスト ボックス 26"/>
          <p:cNvSpPr txBox="1"/>
          <p:nvPr/>
        </p:nvSpPr>
        <p:spPr>
          <a:xfrm>
            <a:off x="293128" y="1323035"/>
            <a:ext cx="8640960" cy="307777"/>
          </a:xfrm>
          <a:prstGeom prst="rect">
            <a:avLst/>
          </a:prstGeom>
          <a:noFill/>
          <a:ln>
            <a:noFill/>
          </a:ln>
        </p:spPr>
        <p:txBody>
          <a:bodyPr wrap="square" rtlCol="0">
            <a:spAutoFit/>
          </a:bodyPr>
          <a:lstStyle/>
          <a:p>
            <a:pPr>
              <a:spcBef>
                <a:spcPts val="600"/>
              </a:spcBef>
            </a:pPr>
            <a:r>
              <a:rPr lang="ja-JP" altLang="en-US" sz="1400" b="1" dirty="0" smtClean="0"/>
              <a:t>○</a:t>
            </a:r>
            <a:r>
              <a:rPr lang="ja-JP" altLang="en-US" sz="1400" b="1" u="sng" dirty="0"/>
              <a:t>コーディネーターの運用に関する</a:t>
            </a:r>
            <a:r>
              <a:rPr lang="ja-JP" altLang="en-US" sz="1400" b="1" u="sng" dirty="0" smtClean="0"/>
              <a:t>モデル事業（</a:t>
            </a:r>
            <a:r>
              <a:rPr lang="en-US" altLang="ja-JP" sz="1400" b="1" u="sng" dirty="0" smtClean="0"/>
              <a:t>R2</a:t>
            </a:r>
            <a:r>
              <a:rPr lang="ja-JP" altLang="en-US" sz="1400" b="1" u="sng" dirty="0" smtClean="0"/>
              <a:t>～　</a:t>
            </a:r>
            <a:r>
              <a:rPr lang="ja-JP" altLang="en-US" sz="600" b="1" u="sng" dirty="0" smtClean="0"/>
              <a:t> </a:t>
            </a:r>
            <a:r>
              <a:rPr lang="ja-JP" altLang="en-US" sz="1400" b="1" u="sng" dirty="0" smtClean="0"/>
              <a:t>横須賀三浦地域）</a:t>
            </a:r>
            <a:endParaRPr lang="en-US" altLang="ja-JP" sz="1400" b="1" u="sng" dirty="0" smtClean="0"/>
          </a:p>
        </p:txBody>
      </p:sp>
    </p:spTree>
    <p:extLst>
      <p:ext uri="{BB962C8B-B14F-4D97-AF65-F5344CB8AC3E}">
        <p14:creationId xmlns:p14="http://schemas.microsoft.com/office/powerpoint/2010/main" val="29919242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44625"/>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各地域のモデル事業の展開状況</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29" y="44624"/>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4</a:t>
            </a:fld>
            <a:endParaRPr kumimoji="1" lang="ja-JP" altLang="en-US" sz="1800" dirty="0" smtClean="0"/>
          </a:p>
        </p:txBody>
      </p:sp>
      <p:cxnSp>
        <p:nvCxnSpPr>
          <p:cNvPr id="4" name="直線コネクタ 3"/>
          <p:cNvCxnSpPr/>
          <p:nvPr/>
        </p:nvCxnSpPr>
        <p:spPr>
          <a:xfrm>
            <a:off x="2951" y="476672"/>
            <a:ext cx="9144000"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a:t>１</a:t>
            </a:r>
            <a:r>
              <a:rPr kumimoji="1" lang="ja-JP" altLang="en-US" sz="2800" dirty="0" smtClean="0"/>
              <a:t>－１</a:t>
            </a:r>
            <a:r>
              <a:rPr kumimoji="1" lang="en-US" altLang="ja-JP" sz="2800" dirty="0" smtClean="0"/>
              <a:t>.</a:t>
            </a:r>
            <a:r>
              <a:rPr kumimoji="1" lang="ja-JP" altLang="en-US" sz="2800" dirty="0" smtClean="0"/>
              <a:t>　モデル事業の取組（地域：横須賀三浦</a:t>
            </a:r>
            <a:r>
              <a:rPr lang="ja-JP" altLang="en-US" sz="2800" dirty="0" smtClean="0"/>
              <a:t>）</a:t>
            </a:r>
            <a:endParaRPr kumimoji="1" lang="ja-JP" altLang="en-US" sz="2800" dirty="0"/>
          </a:p>
        </p:txBody>
      </p:sp>
      <p:sp>
        <p:nvSpPr>
          <p:cNvPr id="20" name="スライド番号プレースホルダ 19"/>
          <p:cNvSpPr>
            <a:spLocks noGrp="1"/>
          </p:cNvSpPr>
          <p:nvPr>
            <p:ph type="sldNum" sz="quarter" idx="12"/>
          </p:nvPr>
        </p:nvSpPr>
        <p:spPr>
          <a:xfrm>
            <a:off x="6660232" y="6592267"/>
            <a:ext cx="2133600" cy="365125"/>
          </a:xfrm>
        </p:spPr>
        <p:txBody>
          <a:bodyPr/>
          <a:lstStyle/>
          <a:p>
            <a:fld id="{F5852A30-3BC6-4A3C-BD0F-916ADEC0CC0C}" type="slidenum">
              <a:rPr kumimoji="1" lang="ja-JP" altLang="en-US" smtClean="0"/>
              <a:pPr/>
              <a:t>4</a:t>
            </a:fld>
            <a:endParaRPr kumimoji="1" lang="ja-JP" altLang="en-US" dirty="0"/>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622412"/>
            <a:ext cx="8316416" cy="6235588"/>
          </a:xfrm>
          <a:prstGeom prst="rect">
            <a:avLst/>
          </a:prstGeom>
        </p:spPr>
      </p:pic>
    </p:spTree>
    <p:extLst>
      <p:ext uri="{BB962C8B-B14F-4D97-AF65-F5344CB8AC3E}">
        <p14:creationId xmlns:p14="http://schemas.microsoft.com/office/powerpoint/2010/main" val="4209857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44625"/>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各地域のモデル事業の展開状況</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29" y="44624"/>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5</a:t>
            </a:fld>
            <a:endParaRPr kumimoji="1" lang="ja-JP" altLang="en-US" sz="1800" dirty="0" smtClean="0"/>
          </a:p>
        </p:txBody>
      </p:sp>
      <p:cxnSp>
        <p:nvCxnSpPr>
          <p:cNvPr id="4" name="直線コネクタ 3"/>
          <p:cNvCxnSpPr/>
          <p:nvPr/>
        </p:nvCxnSpPr>
        <p:spPr>
          <a:xfrm>
            <a:off x="2951" y="476672"/>
            <a:ext cx="9144000"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１</a:t>
            </a:r>
            <a:r>
              <a:rPr kumimoji="1" lang="ja-JP" altLang="en-US" sz="2800" dirty="0" smtClean="0"/>
              <a:t>－２</a:t>
            </a:r>
            <a:r>
              <a:rPr kumimoji="1" lang="en-US" altLang="ja-JP" sz="2800" dirty="0" smtClean="0"/>
              <a:t>.</a:t>
            </a:r>
            <a:r>
              <a:rPr kumimoji="1" lang="ja-JP" altLang="en-US" sz="2800" dirty="0" smtClean="0"/>
              <a:t>　モデル事業の取組（地域：横須賀三浦</a:t>
            </a:r>
            <a:r>
              <a:rPr lang="ja-JP" altLang="en-US" sz="2800" dirty="0" smtClean="0"/>
              <a:t>）</a:t>
            </a:r>
            <a:endParaRPr kumimoji="1" lang="ja-JP" altLang="en-US" sz="2800" dirty="0"/>
          </a:p>
        </p:txBody>
      </p:sp>
      <p:sp>
        <p:nvSpPr>
          <p:cNvPr id="20" name="スライド番号プレースホルダ 19"/>
          <p:cNvSpPr>
            <a:spLocks noGrp="1"/>
          </p:cNvSpPr>
          <p:nvPr>
            <p:ph type="sldNum" sz="quarter" idx="12"/>
          </p:nvPr>
        </p:nvSpPr>
        <p:spPr>
          <a:xfrm>
            <a:off x="6660232" y="6592267"/>
            <a:ext cx="2133600" cy="365125"/>
          </a:xfrm>
        </p:spPr>
        <p:txBody>
          <a:bodyPr/>
          <a:lstStyle/>
          <a:p>
            <a:fld id="{F5852A30-3BC6-4A3C-BD0F-916ADEC0CC0C}" type="slidenum">
              <a:rPr kumimoji="1" lang="ja-JP" altLang="en-US" smtClean="0"/>
              <a:pPr/>
              <a:t>5</a:t>
            </a:fld>
            <a:endParaRPr kumimoji="1" lang="ja-JP" altLang="en-US" dirty="0"/>
          </a:p>
        </p:txBody>
      </p:sp>
      <p:sp>
        <p:nvSpPr>
          <p:cNvPr id="5" name="テキスト ボックス 4"/>
          <p:cNvSpPr txBox="1"/>
          <p:nvPr/>
        </p:nvSpPr>
        <p:spPr>
          <a:xfrm>
            <a:off x="107504" y="769059"/>
            <a:ext cx="8552341" cy="461665"/>
          </a:xfrm>
          <a:prstGeom prst="rect">
            <a:avLst/>
          </a:prstGeom>
          <a:noFill/>
        </p:spPr>
        <p:txBody>
          <a:bodyPr wrap="none" rtlCol="0">
            <a:spAutoFit/>
          </a:bodyPr>
          <a:lstStyle/>
          <a:p>
            <a:r>
              <a:rPr kumimoji="1" lang="ja-JP" altLang="en-US" sz="2400" dirty="0" smtClean="0"/>
              <a:t>１　医療的ケア児等コーディネーター配置・運用検討会議（年</a:t>
            </a:r>
            <a:r>
              <a:rPr kumimoji="1" lang="en-US" altLang="ja-JP" sz="2400" dirty="0" smtClean="0"/>
              <a:t>3</a:t>
            </a:r>
            <a:r>
              <a:rPr kumimoji="1" lang="ja-JP" altLang="en-US" sz="2400" dirty="0" smtClean="0"/>
              <a:t>回）</a:t>
            </a:r>
            <a:endParaRPr kumimoji="1" lang="ja-JP" altLang="en-US" sz="2400" dirty="0"/>
          </a:p>
        </p:txBody>
      </p:sp>
      <p:sp>
        <p:nvSpPr>
          <p:cNvPr id="6" name="テキスト ボックス 5"/>
          <p:cNvSpPr txBox="1"/>
          <p:nvPr/>
        </p:nvSpPr>
        <p:spPr>
          <a:xfrm>
            <a:off x="395536" y="1241086"/>
            <a:ext cx="8398296" cy="192360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ja-JP" altLang="en-US" sz="1700" dirty="0" smtClean="0"/>
              <a:t>（目的）</a:t>
            </a:r>
            <a:endParaRPr lang="ja-JP" altLang="en-US" sz="1700" dirty="0"/>
          </a:p>
          <a:p>
            <a:r>
              <a:rPr lang="ja-JP" altLang="en-US" sz="1700" dirty="0"/>
              <a:t> 医療的ケア児等の保健・医療・福祉・教育等を支える体制の構築の推進に資するため</a:t>
            </a:r>
            <a:r>
              <a:rPr lang="ja-JP" altLang="en-US" sz="1700" dirty="0" smtClean="0"/>
              <a:t>、二次</a:t>
            </a:r>
            <a:r>
              <a:rPr lang="ja-JP" altLang="en-US" sz="1700" dirty="0"/>
              <a:t>医療圏を基本とした「医療的ケア児等コーディネーター配置・運用検討会議</a:t>
            </a:r>
            <a:r>
              <a:rPr lang="ja-JP" altLang="en-US" sz="1700" dirty="0" smtClean="0"/>
              <a:t>」を</a:t>
            </a:r>
            <a:r>
              <a:rPr lang="ja-JP" altLang="en-US" sz="1700" dirty="0"/>
              <a:t>設置する</a:t>
            </a:r>
            <a:r>
              <a:rPr lang="ja-JP" altLang="en-US" sz="1700" dirty="0" smtClean="0"/>
              <a:t>。</a:t>
            </a:r>
            <a:endParaRPr lang="en-US" altLang="ja-JP" sz="1700" dirty="0" smtClean="0"/>
          </a:p>
          <a:p>
            <a:endParaRPr lang="ja-JP" altLang="en-US" sz="1700" dirty="0"/>
          </a:p>
          <a:p>
            <a:r>
              <a:rPr lang="ja-JP" altLang="en-US" sz="1700" dirty="0"/>
              <a:t> </a:t>
            </a:r>
            <a:r>
              <a:rPr lang="ja-JP" altLang="en-US" sz="1700" dirty="0" smtClean="0"/>
              <a:t>（所掌事項）</a:t>
            </a:r>
            <a:endParaRPr lang="ja-JP" altLang="en-US" sz="1700" dirty="0"/>
          </a:p>
          <a:p>
            <a:r>
              <a:rPr lang="ja-JP" altLang="en-US" sz="1700" dirty="0"/>
              <a:t>（１） 医療的ケア児等コーディネーターの配置・運用にかかる課題の抽出と</a:t>
            </a:r>
            <a:r>
              <a:rPr lang="ja-JP" altLang="en-US" sz="1700" dirty="0" smtClean="0"/>
              <a:t>対応策</a:t>
            </a:r>
            <a:r>
              <a:rPr lang="ja-JP" altLang="en-US" sz="1700" dirty="0"/>
              <a:t>の協議</a:t>
            </a:r>
          </a:p>
          <a:p>
            <a:r>
              <a:rPr lang="ja-JP" altLang="en-US" sz="1700" dirty="0"/>
              <a:t>（２） その他小児等在宅医療（医療的ケア児等に関することを含む）課題に</a:t>
            </a:r>
            <a:r>
              <a:rPr lang="ja-JP" altLang="en-US" sz="1700" dirty="0" smtClean="0"/>
              <a:t>関する協議</a:t>
            </a:r>
            <a:endParaRPr lang="ja-JP" altLang="en-US" sz="1700" dirty="0"/>
          </a:p>
        </p:txBody>
      </p:sp>
      <p:graphicFrame>
        <p:nvGraphicFramePr>
          <p:cNvPr id="12" name="表 11"/>
          <p:cNvGraphicFramePr>
            <a:graphicFrameLocks noGrp="1"/>
          </p:cNvGraphicFramePr>
          <p:nvPr>
            <p:extLst>
              <p:ext uri="{D42A27DB-BD31-4B8C-83A1-F6EECF244321}">
                <p14:modId xmlns:p14="http://schemas.microsoft.com/office/powerpoint/2010/main" val="2629810096"/>
              </p:ext>
            </p:extLst>
          </p:nvPr>
        </p:nvGraphicFramePr>
        <p:xfrm>
          <a:off x="395536" y="3256517"/>
          <a:ext cx="8398296" cy="2854839"/>
        </p:xfrm>
        <a:graphic>
          <a:graphicData uri="http://schemas.openxmlformats.org/drawingml/2006/table">
            <a:tbl>
              <a:tblPr firstRow="1" bandRow="1">
                <a:tableStyleId>{3B4B98B0-60AC-42C2-AFA5-B58CD77FA1E5}</a:tableStyleId>
              </a:tblPr>
              <a:tblGrid>
                <a:gridCol w="1728192"/>
                <a:gridCol w="6670104"/>
              </a:tblGrid>
              <a:tr h="444093">
                <a:tc>
                  <a:txBody>
                    <a:bodyPr/>
                    <a:lstStyle/>
                    <a:p>
                      <a:r>
                        <a:rPr kumimoji="1" lang="ja-JP" altLang="en-US" sz="1400" dirty="0" smtClean="0"/>
                        <a:t>第１回会議</a:t>
                      </a:r>
                      <a:endParaRPr kumimoji="1" lang="ja-JP" altLang="en-US" sz="1400" dirty="0">
                        <a:latin typeface="+mn-ea"/>
                        <a:ea typeface="+mn-ea"/>
                      </a:endParaRPr>
                    </a:p>
                  </a:txBody>
                  <a:tcPr/>
                </a:tc>
                <a:tc>
                  <a:txBody>
                    <a:bodyPr/>
                    <a:lstStyle/>
                    <a:p>
                      <a:r>
                        <a:rPr kumimoji="1" lang="ja-JP" altLang="en-US" sz="1400" kern="1200" dirty="0" smtClean="0"/>
                        <a:t>☆医療的ケア児等コーディネーターの配置・運用に係る課題等を整理。</a:t>
                      </a:r>
                      <a:endParaRPr kumimoji="1" lang="ja-JP" altLang="en-US" sz="1400" dirty="0">
                        <a:latin typeface="+mn-ea"/>
                        <a:ea typeface="+mn-ea"/>
                      </a:endParaRPr>
                    </a:p>
                  </a:txBody>
                  <a:tcPr/>
                </a:tc>
              </a:tr>
              <a:tr h="656756">
                <a:tc>
                  <a:txBody>
                    <a:bodyPr/>
                    <a:lstStyle/>
                    <a:p>
                      <a:r>
                        <a:rPr kumimoji="1" lang="ja-JP" altLang="en-US" sz="1400" dirty="0" smtClean="0"/>
                        <a:t>主な課題</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u="sng" kern="100" dirty="0" smtClean="0"/>
                        <a:t>①地域資源の把握</a:t>
                      </a:r>
                      <a:r>
                        <a:rPr lang="ja-JP" altLang="en-US" sz="1400" u="none" kern="100" dirty="0" smtClean="0"/>
                        <a:t>　　　　　　</a:t>
                      </a:r>
                      <a:r>
                        <a:rPr lang="ja-JP" altLang="en-US" sz="1400" u="none" kern="100" baseline="0" dirty="0" smtClean="0"/>
                        <a:t> </a:t>
                      </a:r>
                      <a:r>
                        <a:rPr lang="ja-JP" altLang="en-US" sz="1400" u="sng" kern="100" dirty="0" smtClean="0"/>
                        <a:t>②必要な資源マッチング</a:t>
                      </a:r>
                      <a:endParaRPr lang="en-US" altLang="ja-JP" sz="1400" u="none" kern="100" dirty="0" smtClean="0"/>
                    </a:p>
                    <a:p>
                      <a:pPr algn="l">
                        <a:spcAft>
                          <a:spcPts val="0"/>
                        </a:spcAft>
                      </a:pPr>
                      <a:r>
                        <a:rPr lang="ja-JP" altLang="en-US" sz="1400" u="sng" kern="100" dirty="0" smtClean="0"/>
                        <a:t>③実態把握</a:t>
                      </a:r>
                      <a:r>
                        <a:rPr lang="ja-JP" altLang="en-US" sz="1400" u="none" kern="100" dirty="0" smtClean="0"/>
                        <a:t>　　　　　　　　　　　</a:t>
                      </a:r>
                      <a:r>
                        <a:rPr lang="ja-JP" altLang="en-US" sz="1400" u="sng" kern="100" dirty="0" smtClean="0"/>
                        <a:t>④市町を越えた連携体制の構築</a:t>
                      </a:r>
                      <a:endParaRPr lang="ja-JP" sz="1400" u="sng" kern="100" dirty="0">
                        <a:latin typeface="+mn-ea"/>
                        <a:ea typeface="+mn-ea"/>
                        <a:cs typeface="Times New Roman"/>
                      </a:endParaRPr>
                    </a:p>
                  </a:txBody>
                  <a:tcPr marL="90170" marR="90170" marT="0" marB="0"/>
                </a:tc>
              </a:tr>
              <a:tr h="511794">
                <a:tc>
                  <a:txBody>
                    <a:bodyPr/>
                    <a:lstStyle/>
                    <a:p>
                      <a:r>
                        <a:rPr kumimoji="1" lang="ja-JP" altLang="en-US" sz="1400" dirty="0" smtClean="0"/>
                        <a:t>第１回会議後</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kern="100" dirty="0" smtClean="0"/>
                        <a:t>☆</a:t>
                      </a:r>
                      <a:r>
                        <a:rPr lang="ja-JP" altLang="ja-JP" sz="1400" kern="100" dirty="0" smtClean="0"/>
                        <a:t>課題</a:t>
                      </a:r>
                      <a:r>
                        <a:rPr lang="ja-JP" altLang="en-US" sz="1400" kern="100" dirty="0" smtClean="0"/>
                        <a:t>、</a:t>
                      </a:r>
                      <a:r>
                        <a:rPr kumimoji="1" lang="ja-JP" altLang="ja-JP" sz="1400" kern="1200" dirty="0" smtClean="0"/>
                        <a:t>課題解決に向けて必要なことについて</a:t>
                      </a:r>
                      <a:r>
                        <a:rPr kumimoji="1" lang="ja-JP" altLang="en-US" sz="1400" kern="1200" dirty="0" smtClean="0"/>
                        <a:t>整理中</a:t>
                      </a:r>
                      <a:endParaRPr lang="ja-JP" altLang="ja-JP" sz="1400" kern="100" dirty="0" smtClean="0">
                        <a:latin typeface="+mn-ea"/>
                        <a:ea typeface="+mn-ea"/>
                        <a:cs typeface="Times New Roman"/>
                      </a:endParaRPr>
                    </a:p>
                  </a:txBody>
                  <a:tcPr/>
                </a:tc>
              </a:tr>
              <a:tr h="621098">
                <a:tc>
                  <a:txBody>
                    <a:bodyPr/>
                    <a:lstStyle/>
                    <a:p>
                      <a:r>
                        <a:rPr kumimoji="1" lang="ja-JP" altLang="en-US" sz="1400" dirty="0" smtClean="0"/>
                        <a:t>第２回会議</a:t>
                      </a:r>
                      <a:endParaRPr kumimoji="1" lang="ja-JP" altLang="en-US" sz="1400" dirty="0">
                        <a:latin typeface="+mn-ea"/>
                        <a:ea typeface="+mn-ea"/>
                      </a:endParaRPr>
                    </a:p>
                  </a:txBody>
                  <a:tcPr/>
                </a:tc>
                <a:tc>
                  <a:txBody>
                    <a:bodyPr/>
                    <a:lstStyle/>
                    <a:p>
                      <a:r>
                        <a:rPr kumimoji="1" lang="ja-JP" altLang="en-US" sz="1400" kern="1200" dirty="0" smtClean="0"/>
                        <a:t>新型コロナウイルス感染症まん延防止の観点から、会議を延期</a:t>
                      </a:r>
                      <a:endParaRPr kumimoji="1" lang="en-US" altLang="ja-JP" sz="1400" kern="1200" dirty="0" smtClean="0">
                        <a:latin typeface="+mn-ea"/>
                        <a:ea typeface="+mn-ea"/>
                      </a:endParaRPr>
                    </a:p>
                  </a:txBody>
                  <a:tcPr/>
                </a:tc>
              </a:tr>
              <a:tr h="621098">
                <a:tc>
                  <a:txBody>
                    <a:bodyPr/>
                    <a:lstStyle/>
                    <a:p>
                      <a:r>
                        <a:rPr kumimoji="1" lang="ja-JP" altLang="en-US" sz="1400" dirty="0" smtClean="0"/>
                        <a:t>第３回会議</a:t>
                      </a:r>
                      <a:endParaRPr kumimoji="1" lang="ja-JP" altLang="en-US" sz="1400" dirty="0">
                        <a:latin typeface="+mn-ea"/>
                        <a:ea typeface="+mn-ea"/>
                      </a:endParaRPr>
                    </a:p>
                  </a:txBody>
                  <a:tcPr/>
                </a:tc>
                <a:tc>
                  <a:txBody>
                    <a:bodyPr/>
                    <a:lstStyle/>
                    <a:p>
                      <a:r>
                        <a:rPr kumimoji="1" lang="ja-JP" altLang="en-US" sz="1400" kern="1200" dirty="0" smtClean="0"/>
                        <a:t>新型コロナウイルス感染症まん延防止の観点から、会議を延期</a:t>
                      </a:r>
                      <a:endParaRPr kumimoji="1" lang="en-US" altLang="ja-JP" sz="1400" kern="1200" dirty="0" smtClean="0">
                        <a:latin typeface="+mn-ea"/>
                        <a:ea typeface="+mn-ea"/>
                      </a:endParaRPr>
                    </a:p>
                  </a:txBody>
                  <a:tcPr/>
                </a:tc>
              </a:tr>
            </a:tbl>
          </a:graphicData>
        </a:graphic>
      </p:graphicFrame>
      <p:sp>
        <p:nvSpPr>
          <p:cNvPr id="13" name="テキスト ボックス 12"/>
          <p:cNvSpPr txBox="1"/>
          <p:nvPr/>
        </p:nvSpPr>
        <p:spPr>
          <a:xfrm>
            <a:off x="251520" y="6249592"/>
            <a:ext cx="8800807" cy="369332"/>
          </a:xfrm>
          <a:prstGeom prst="rect">
            <a:avLst/>
          </a:prstGeom>
          <a:noFill/>
        </p:spPr>
        <p:txBody>
          <a:bodyPr wrap="none" rtlCol="0">
            <a:spAutoFit/>
          </a:bodyPr>
          <a:lstStyle/>
          <a:p>
            <a:r>
              <a:rPr kumimoji="1" lang="ja-JP" altLang="en-US" dirty="0" smtClean="0"/>
              <a:t>来年度は、</a:t>
            </a:r>
            <a:r>
              <a:rPr lang="ja-JP" altLang="en-US" dirty="0"/>
              <a:t>引き続</a:t>
            </a:r>
            <a:r>
              <a:rPr lang="ja-JP" altLang="en-US" dirty="0" smtClean="0"/>
              <a:t>き</a:t>
            </a:r>
            <a:r>
              <a:rPr kumimoji="1" lang="ja-JP" altLang="en-US" dirty="0" smtClean="0"/>
              <a:t>コーディネーターの役割の策定に係る議論及び運用方法を検討予定</a:t>
            </a:r>
            <a:endParaRPr kumimoji="1" lang="ja-JP" altLang="en-US" dirty="0"/>
          </a:p>
        </p:txBody>
      </p:sp>
    </p:spTree>
    <p:extLst>
      <p:ext uri="{BB962C8B-B14F-4D97-AF65-F5344CB8AC3E}">
        <p14:creationId xmlns:p14="http://schemas.microsoft.com/office/powerpoint/2010/main" val="38100587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179512" y="952440"/>
            <a:ext cx="8773301" cy="2160625"/>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endParaRPr lang="en-US" altLang="ja-JP" dirty="0" smtClean="0"/>
          </a:p>
          <a:p>
            <a:r>
              <a:rPr lang="ja-JP" altLang="en-US" sz="2400" dirty="0" smtClean="0"/>
              <a:t>２</a:t>
            </a:r>
            <a:r>
              <a:rPr lang="ja-JP" altLang="en-US" sz="2400" dirty="0"/>
              <a:t>　コーディネーター・支援者連絡会（年</a:t>
            </a:r>
            <a:r>
              <a:rPr lang="en-US" altLang="ja-JP" sz="2400" dirty="0"/>
              <a:t>1</a:t>
            </a:r>
            <a:r>
              <a:rPr lang="ja-JP" altLang="en-US" sz="2400" dirty="0"/>
              <a:t>回</a:t>
            </a:r>
            <a:r>
              <a:rPr lang="ja-JP" altLang="en-US" sz="2400" dirty="0" smtClean="0"/>
              <a:t>）</a:t>
            </a:r>
            <a:endParaRPr lang="en-US" altLang="ja-JP" sz="2400" dirty="0"/>
          </a:p>
          <a:p>
            <a:endParaRPr lang="en-US" altLang="ja-JP" dirty="0" smtClean="0"/>
          </a:p>
          <a:p>
            <a:r>
              <a:rPr lang="ja-JP" altLang="en-US" dirty="0" smtClean="0"/>
              <a:t>○</a:t>
            </a:r>
            <a:r>
              <a:rPr lang="ja-JP" altLang="en-US" dirty="0"/>
              <a:t>　運用試運転に先立ち、地域の支援者に対してコーディネーターの業務・役割を説明</a:t>
            </a:r>
            <a:endParaRPr lang="en-US" altLang="ja-JP" dirty="0"/>
          </a:p>
          <a:p>
            <a:r>
              <a:rPr lang="ja-JP" altLang="en-US" dirty="0"/>
              <a:t>　　するとともに、双方向の意見交換を行うことで、コーディネーター運用試運転に向けた</a:t>
            </a:r>
            <a:endParaRPr lang="en-US" altLang="ja-JP" dirty="0"/>
          </a:p>
          <a:p>
            <a:r>
              <a:rPr lang="ja-JP" altLang="en-US" dirty="0"/>
              <a:t>　　連携体制の構築を図る</a:t>
            </a:r>
            <a:r>
              <a:rPr lang="ja-JP" altLang="en-US" dirty="0" smtClean="0"/>
              <a:t>。</a:t>
            </a:r>
            <a:endParaRPr lang="en-US" altLang="ja-JP" dirty="0" smtClean="0"/>
          </a:p>
          <a:p>
            <a:r>
              <a:rPr lang="ja-JP" altLang="en-US" dirty="0" smtClean="0"/>
              <a:t>　　</a:t>
            </a:r>
            <a:r>
              <a:rPr lang="ja-JP" altLang="en-US" dirty="0"/>
              <a:t>➡　新型コロナウイルス感染症の</a:t>
            </a:r>
            <a:r>
              <a:rPr lang="ja-JP" altLang="en-US" dirty="0" smtClean="0"/>
              <a:t>まん延防止を</a:t>
            </a:r>
            <a:r>
              <a:rPr lang="ja-JP" altLang="en-US" dirty="0"/>
              <a:t>図るため</a:t>
            </a:r>
            <a:r>
              <a:rPr lang="ja-JP" altLang="en-US" dirty="0" smtClean="0"/>
              <a:t>中止</a:t>
            </a:r>
            <a:endParaRPr lang="ja-JP" altLang="en-US" dirty="0"/>
          </a:p>
          <a:p>
            <a:pPr algn="ctr"/>
            <a:endParaRPr kumimoji="1" lang="ja-JP" altLang="en-US" dirty="0"/>
          </a:p>
        </p:txBody>
      </p:sp>
      <p:sp>
        <p:nvSpPr>
          <p:cNvPr id="2" name="Rectangle 20"/>
          <p:cNvSpPr>
            <a:spLocks noChangeArrowheads="1"/>
          </p:cNvSpPr>
          <p:nvPr/>
        </p:nvSpPr>
        <p:spPr bwMode="auto">
          <a:xfrm>
            <a:off x="711200" y="44625"/>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各地域のモデル事業の展開状況</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29" y="44624"/>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6</a:t>
            </a:fld>
            <a:endParaRPr kumimoji="1" lang="ja-JP" altLang="en-US" sz="1800" dirty="0" smtClean="0"/>
          </a:p>
        </p:txBody>
      </p:sp>
      <p:cxnSp>
        <p:nvCxnSpPr>
          <p:cNvPr id="4" name="直線コネクタ 3"/>
          <p:cNvCxnSpPr/>
          <p:nvPr/>
        </p:nvCxnSpPr>
        <p:spPr>
          <a:xfrm>
            <a:off x="2951" y="476672"/>
            <a:ext cx="9144000" cy="0"/>
          </a:xfrm>
          <a:prstGeom prst="line">
            <a:avLst/>
          </a:prstGeom>
          <a:ln w="3175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ja-JP" altLang="en-US" sz="2800" dirty="0" smtClean="0"/>
              <a:t>１</a:t>
            </a:r>
            <a:r>
              <a:rPr kumimoji="1" lang="ja-JP" altLang="en-US" sz="2800" dirty="0" smtClean="0"/>
              <a:t>－３</a:t>
            </a:r>
            <a:r>
              <a:rPr kumimoji="1" lang="en-US" altLang="ja-JP" sz="2800" dirty="0" smtClean="0"/>
              <a:t>.</a:t>
            </a:r>
            <a:r>
              <a:rPr kumimoji="1" lang="ja-JP" altLang="en-US" sz="2800" dirty="0" smtClean="0"/>
              <a:t>　モデル事業の取組（地域：横須賀三浦</a:t>
            </a:r>
            <a:r>
              <a:rPr lang="ja-JP" altLang="en-US" sz="2800" dirty="0" smtClean="0"/>
              <a:t>）</a:t>
            </a:r>
            <a:endParaRPr kumimoji="1" lang="ja-JP" altLang="en-US" sz="2800" dirty="0"/>
          </a:p>
        </p:txBody>
      </p:sp>
      <p:sp>
        <p:nvSpPr>
          <p:cNvPr id="20" name="スライド番号プレースホルダ 19"/>
          <p:cNvSpPr>
            <a:spLocks noGrp="1"/>
          </p:cNvSpPr>
          <p:nvPr>
            <p:ph type="sldNum" sz="quarter" idx="12"/>
          </p:nvPr>
        </p:nvSpPr>
        <p:spPr>
          <a:xfrm>
            <a:off x="6660232" y="6592267"/>
            <a:ext cx="2133600" cy="365125"/>
          </a:xfrm>
        </p:spPr>
        <p:txBody>
          <a:bodyPr/>
          <a:lstStyle/>
          <a:p>
            <a:fld id="{F5852A30-3BC6-4A3C-BD0F-916ADEC0CC0C}" type="slidenum">
              <a:rPr kumimoji="1" lang="ja-JP" altLang="en-US" smtClean="0"/>
              <a:pPr/>
              <a:t>6</a:t>
            </a:fld>
            <a:endParaRPr kumimoji="1" lang="ja-JP" altLang="en-US" dirty="0"/>
          </a:p>
        </p:txBody>
      </p:sp>
      <p:sp>
        <p:nvSpPr>
          <p:cNvPr id="14" name="角丸四角形 13"/>
          <p:cNvSpPr/>
          <p:nvPr/>
        </p:nvSpPr>
        <p:spPr>
          <a:xfrm>
            <a:off x="179512" y="3284984"/>
            <a:ext cx="8773301" cy="25922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ja-JP" altLang="en-US" sz="2400" dirty="0" smtClean="0"/>
              <a:t>３</a:t>
            </a:r>
            <a:r>
              <a:rPr lang="ja-JP" altLang="en-US" sz="2400" dirty="0"/>
              <a:t>　</a:t>
            </a:r>
            <a:r>
              <a:rPr lang="ja-JP" altLang="en-US" sz="2400" dirty="0" smtClean="0"/>
              <a:t>コーディネーター連絡会（</a:t>
            </a:r>
            <a:r>
              <a:rPr lang="ja-JP" altLang="en-US" sz="2400" dirty="0"/>
              <a:t>年</a:t>
            </a:r>
            <a:r>
              <a:rPr lang="en-US" altLang="ja-JP" sz="2400" dirty="0"/>
              <a:t>1</a:t>
            </a:r>
            <a:r>
              <a:rPr lang="ja-JP" altLang="en-US" sz="2400" dirty="0"/>
              <a:t>回</a:t>
            </a:r>
            <a:r>
              <a:rPr lang="ja-JP" altLang="en-US" sz="2400" dirty="0" smtClean="0"/>
              <a:t>）</a:t>
            </a:r>
            <a:endParaRPr lang="en-US" altLang="ja-JP" sz="2400" dirty="0"/>
          </a:p>
          <a:p>
            <a:endParaRPr lang="en-US" altLang="ja-JP" dirty="0" smtClean="0"/>
          </a:p>
          <a:p>
            <a:r>
              <a:rPr lang="ja-JP" altLang="en-US" dirty="0" smtClean="0"/>
              <a:t>○</a:t>
            </a:r>
            <a:r>
              <a:rPr lang="ja-JP" altLang="en-US" dirty="0"/>
              <a:t>　</a:t>
            </a:r>
            <a:r>
              <a:rPr lang="ja-JP" altLang="en-US" dirty="0" smtClean="0"/>
              <a:t>こども医療センターが実施している「医療的ケア児等コーディネーター養成研修事業</a:t>
            </a:r>
            <a:endParaRPr lang="en-US" altLang="ja-JP" dirty="0" smtClean="0"/>
          </a:p>
          <a:p>
            <a:r>
              <a:rPr lang="ja-JP" altLang="en-US" dirty="0"/>
              <a:t>　</a:t>
            </a:r>
            <a:r>
              <a:rPr lang="ja-JP" altLang="en-US" dirty="0" smtClean="0"/>
              <a:t>　（県障害福祉課委託事業）」を受講したコーディネーターや政令市が育成している</a:t>
            </a:r>
            <a:endParaRPr lang="en-US" altLang="ja-JP" dirty="0" smtClean="0"/>
          </a:p>
          <a:p>
            <a:r>
              <a:rPr lang="ja-JP" altLang="en-US" dirty="0"/>
              <a:t>　</a:t>
            </a:r>
            <a:r>
              <a:rPr lang="ja-JP" altLang="en-US" dirty="0" smtClean="0"/>
              <a:t>　コーディネーターに集まっていただき、各地域のコーディネート状況の共有を行い、</a:t>
            </a:r>
            <a:endParaRPr lang="en-US" altLang="ja-JP" dirty="0" smtClean="0"/>
          </a:p>
          <a:p>
            <a:r>
              <a:rPr lang="ja-JP" altLang="en-US" dirty="0"/>
              <a:t>　</a:t>
            </a:r>
            <a:r>
              <a:rPr lang="ja-JP" altLang="en-US" dirty="0" smtClean="0"/>
              <a:t>　県域を越えた調整に備えて連携体制の構築を図る。</a:t>
            </a:r>
            <a:endParaRPr lang="en-US" altLang="ja-JP" dirty="0" smtClean="0"/>
          </a:p>
          <a:p>
            <a:r>
              <a:rPr kumimoji="1" lang="ja-JP" altLang="en-US" dirty="0" smtClean="0"/>
              <a:t>　　➡　新型コロナウイルス感染症のまん延防止を図るため中止</a:t>
            </a:r>
            <a:endParaRPr kumimoji="1" lang="en-US" altLang="ja-JP" dirty="0"/>
          </a:p>
        </p:txBody>
      </p:sp>
    </p:spTree>
    <p:extLst>
      <p:ext uri="{BB962C8B-B14F-4D97-AF65-F5344CB8AC3E}">
        <p14:creationId xmlns:p14="http://schemas.microsoft.com/office/powerpoint/2010/main" val="380943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医療的ケア児の支援に関する市町村情報交換会</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16632"/>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7</a:t>
            </a:fld>
            <a:endParaRPr kumimoji="1" lang="ja-JP" altLang="en-US" sz="1800" dirty="0" smtClean="0"/>
          </a:p>
        </p:txBody>
      </p:sp>
      <p:cxnSp>
        <p:nvCxnSpPr>
          <p:cNvPr id="4" name="直線コネクタ 3"/>
          <p:cNvCxnSpPr/>
          <p:nvPr/>
        </p:nvCxnSpPr>
        <p:spPr>
          <a:xfrm>
            <a:off x="2951" y="527223"/>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aphicFrame>
        <p:nvGraphicFramePr>
          <p:cNvPr id="26" name="表 25"/>
          <p:cNvGraphicFramePr>
            <a:graphicFrameLocks noGrp="1"/>
          </p:cNvGraphicFramePr>
          <p:nvPr>
            <p:extLst>
              <p:ext uri="{D42A27DB-BD31-4B8C-83A1-F6EECF244321}">
                <p14:modId xmlns:p14="http://schemas.microsoft.com/office/powerpoint/2010/main" val="4001423922"/>
              </p:ext>
            </p:extLst>
          </p:nvPr>
        </p:nvGraphicFramePr>
        <p:xfrm>
          <a:off x="334628" y="2217293"/>
          <a:ext cx="8640960" cy="822960"/>
        </p:xfrm>
        <a:graphic>
          <a:graphicData uri="http://schemas.openxmlformats.org/drawingml/2006/table">
            <a:tbl>
              <a:tblPr firstRow="1" bandRow="1">
                <a:tableStyleId>{3B4B98B0-60AC-42C2-AFA5-B58CD77FA1E5}</a:tableStyleId>
              </a:tblPr>
              <a:tblGrid>
                <a:gridCol w="1800200"/>
                <a:gridCol w="6840760"/>
              </a:tblGrid>
              <a:tr h="304454">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71">
                <a:tc>
                  <a:txBody>
                    <a:bodyPr/>
                    <a:lstStyle/>
                    <a:p>
                      <a:pPr algn="ctr"/>
                      <a:r>
                        <a:rPr kumimoji="1" lang="ja-JP" altLang="en-US" sz="1400" dirty="0" smtClean="0"/>
                        <a:t>第１回</a:t>
                      </a:r>
                      <a:endParaRPr kumimoji="1" lang="en-US" altLang="ja-JP" sz="1400" dirty="0" smtClean="0"/>
                    </a:p>
                    <a:p>
                      <a:pPr algn="ctr"/>
                      <a:r>
                        <a:rPr kumimoji="1" lang="ja-JP" altLang="en-US" sz="1400" dirty="0" smtClean="0"/>
                        <a:t>（</a:t>
                      </a:r>
                      <a:r>
                        <a:rPr kumimoji="1" lang="en-US" altLang="ja-JP" sz="1400" dirty="0" smtClean="0"/>
                        <a:t>H27.11.9</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＜政令市、県医療課・障害福祉課、県立こども医療センター＞</a:t>
                      </a:r>
                      <a:endParaRPr kumimoji="1" lang="en-US" altLang="ja-JP" sz="1400" dirty="0" smtClean="0"/>
                    </a:p>
                    <a:p>
                      <a:r>
                        <a:rPr kumimoji="1" lang="ja-JP" altLang="en-US" sz="1400" dirty="0" smtClean="0"/>
                        <a:t>○　県実施事業、各政令市の取組み状況について共有</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5" name="テキスト ボックス 24"/>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２－１．医療的ケア児の支援に関する市町村</a:t>
            </a:r>
            <a:r>
              <a:rPr lang="ja-JP" altLang="en-US" sz="2800" dirty="0"/>
              <a:t>意見</a:t>
            </a:r>
            <a:r>
              <a:rPr kumimoji="1" lang="ja-JP" altLang="en-US" sz="2800" dirty="0" smtClean="0"/>
              <a:t>交換会①</a:t>
            </a:r>
            <a:endParaRPr kumimoji="1" lang="ja-JP" altLang="en-US" sz="2800" dirty="0"/>
          </a:p>
        </p:txBody>
      </p:sp>
      <p:sp>
        <p:nvSpPr>
          <p:cNvPr id="11" name="テキスト ボックス 10"/>
          <p:cNvSpPr txBox="1"/>
          <p:nvPr/>
        </p:nvSpPr>
        <p:spPr>
          <a:xfrm>
            <a:off x="190612" y="1810789"/>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27</a:t>
            </a:r>
            <a:r>
              <a:rPr kumimoji="1" lang="ja-JP" altLang="en-US" b="1" dirty="0" smtClean="0"/>
              <a:t>年度＞</a:t>
            </a:r>
            <a:endParaRPr kumimoji="1" lang="ja-JP" altLang="en-US" b="1" dirty="0"/>
          </a:p>
        </p:txBody>
      </p:sp>
      <p:sp>
        <p:nvSpPr>
          <p:cNvPr id="13" name="テキスト ボックス 12"/>
          <p:cNvSpPr txBox="1"/>
          <p:nvPr/>
        </p:nvSpPr>
        <p:spPr>
          <a:xfrm>
            <a:off x="179512" y="3117445"/>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28</a:t>
            </a:r>
            <a:r>
              <a:rPr kumimoji="1" lang="ja-JP" altLang="en-US" b="1" dirty="0" smtClean="0"/>
              <a:t>年度＞</a:t>
            </a:r>
            <a:endParaRPr kumimoji="1" lang="ja-JP" altLang="en-US" b="1" dirty="0"/>
          </a:p>
        </p:txBody>
      </p:sp>
      <p:graphicFrame>
        <p:nvGraphicFramePr>
          <p:cNvPr id="14" name="表 13"/>
          <p:cNvGraphicFramePr>
            <a:graphicFrameLocks noGrp="1"/>
          </p:cNvGraphicFramePr>
          <p:nvPr>
            <p:extLst>
              <p:ext uri="{D42A27DB-BD31-4B8C-83A1-F6EECF244321}">
                <p14:modId xmlns:p14="http://schemas.microsoft.com/office/powerpoint/2010/main" val="2647967801"/>
              </p:ext>
            </p:extLst>
          </p:nvPr>
        </p:nvGraphicFramePr>
        <p:xfrm>
          <a:off x="323528" y="3479549"/>
          <a:ext cx="8640960" cy="1249680"/>
        </p:xfrm>
        <a:graphic>
          <a:graphicData uri="http://schemas.openxmlformats.org/drawingml/2006/table">
            <a:tbl>
              <a:tblPr firstRow="1" bandRow="1">
                <a:tableStyleId>{3B4B98B0-60AC-42C2-AFA5-B58CD77FA1E5}</a:tableStyleId>
              </a:tblPr>
              <a:tblGrid>
                <a:gridCol w="1800200"/>
                <a:gridCol w="6840760"/>
              </a:tblGrid>
              <a:tr h="304454">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71">
                <a:tc>
                  <a:txBody>
                    <a:bodyPr/>
                    <a:lstStyle/>
                    <a:p>
                      <a:pPr algn="ctr"/>
                      <a:r>
                        <a:rPr kumimoji="1" lang="ja-JP" altLang="en-US" sz="1400" dirty="0" smtClean="0"/>
                        <a:t>第２回</a:t>
                      </a:r>
                      <a:endParaRPr kumimoji="1" lang="en-US" altLang="ja-JP" sz="1400" dirty="0" smtClean="0"/>
                    </a:p>
                    <a:p>
                      <a:pPr algn="ctr"/>
                      <a:r>
                        <a:rPr kumimoji="1" lang="ja-JP" altLang="en-US" sz="1400" dirty="0" smtClean="0"/>
                        <a:t>（</a:t>
                      </a:r>
                      <a:r>
                        <a:rPr kumimoji="1" lang="en-US" altLang="ja-JP" sz="1400" dirty="0" smtClean="0"/>
                        <a:t>H29.</a:t>
                      </a:r>
                      <a:r>
                        <a:rPr kumimoji="1" lang="ja-JP" altLang="en-US" sz="1400" dirty="0" smtClean="0"/>
                        <a:t>１</a:t>
                      </a:r>
                      <a:r>
                        <a:rPr kumimoji="1" lang="en-US" altLang="ja-JP" sz="1400" dirty="0" smtClean="0"/>
                        <a:t>.24</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u="sng" dirty="0" smtClean="0"/>
                        <a:t>＜</a:t>
                      </a:r>
                      <a:r>
                        <a:rPr kumimoji="1" lang="en-US" altLang="ja-JP" sz="1400" u="sng" dirty="0" smtClean="0"/>
                        <a:t>33</a:t>
                      </a:r>
                      <a:r>
                        <a:rPr kumimoji="1" lang="ja-JP" altLang="en-US" sz="1400" u="sng" dirty="0" smtClean="0"/>
                        <a:t>市町村の障害福祉主管課中心に参加者を拡大＞</a:t>
                      </a:r>
                      <a:endParaRPr kumimoji="1" lang="en-US" altLang="ja-JP" sz="1400" u="sng" dirty="0" smtClean="0"/>
                    </a:p>
                    <a:p>
                      <a:r>
                        <a:rPr kumimoji="1" lang="ja-JP" altLang="en-US" sz="1400" dirty="0" smtClean="0"/>
                        <a:t>○　</a:t>
                      </a:r>
                      <a:r>
                        <a:rPr kumimoji="1" lang="ja-JP" altLang="ja-JP" sz="1400" kern="1200" dirty="0" smtClean="0"/>
                        <a:t>各地域での</a:t>
                      </a:r>
                      <a:r>
                        <a:rPr kumimoji="1" lang="ja-JP" altLang="ja-JP" sz="1400" u="sng" kern="1200" dirty="0" smtClean="0"/>
                        <a:t>取組みや課題について情報共有</a:t>
                      </a:r>
                      <a:r>
                        <a:rPr kumimoji="1" lang="ja-JP" altLang="ja-JP" sz="1400" kern="1200" dirty="0" smtClean="0"/>
                        <a:t>することを目的</a:t>
                      </a:r>
                      <a:r>
                        <a:rPr kumimoji="1" lang="ja-JP" altLang="en-US" sz="1400" kern="1200" dirty="0" smtClean="0"/>
                        <a:t>に実施</a:t>
                      </a:r>
                      <a:endParaRPr kumimoji="1" lang="en-US" altLang="ja-JP" sz="1400" kern="1200" dirty="0" smtClean="0"/>
                    </a:p>
                    <a:p>
                      <a:r>
                        <a:rPr kumimoji="1" lang="ja-JP" altLang="en-US" sz="1400" dirty="0" smtClean="0"/>
                        <a:t>→各種情報共有、事前議題に基づく議論に加え、横須賀市立</a:t>
                      </a:r>
                      <a:r>
                        <a:rPr kumimoji="1" lang="ja-JP" altLang="en-US" sz="1400" dirty="0" err="1" smtClean="0"/>
                        <a:t>うわ</a:t>
                      </a:r>
                      <a:r>
                        <a:rPr kumimoji="1" lang="ja-JP" altLang="en-US" sz="1400" dirty="0" smtClean="0"/>
                        <a:t>まち病院小児科医を招き</a:t>
                      </a:r>
                      <a:r>
                        <a:rPr kumimoji="1" lang="en-US" altLang="ja-JP" sz="1400" dirty="0" smtClean="0"/>
                        <a:t>『</a:t>
                      </a:r>
                      <a:r>
                        <a:rPr kumimoji="1" lang="ja-JP" altLang="en-US" sz="1400" dirty="0" smtClean="0"/>
                        <a:t>小児在宅の課題について</a:t>
                      </a:r>
                      <a:r>
                        <a:rPr kumimoji="1" lang="en-US" altLang="ja-JP" sz="1400" dirty="0" smtClean="0"/>
                        <a:t>』</a:t>
                      </a:r>
                      <a:r>
                        <a:rPr kumimoji="1" lang="ja-JP" altLang="en-US" sz="1400" dirty="0" smtClean="0"/>
                        <a:t>の講演会を実施。</a:t>
                      </a:r>
                      <a:endParaRPr kumimoji="1" lang="en-US" altLang="ja-JP" sz="1400" dirty="0" smtClean="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右矢印 14"/>
          <p:cNvSpPr/>
          <p:nvPr/>
        </p:nvSpPr>
        <p:spPr>
          <a:xfrm rot="5400000">
            <a:off x="4299156" y="1107327"/>
            <a:ext cx="291441" cy="1728193"/>
          </a:xfrm>
          <a:prstGeom prst="rightArrow">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
        <p:nvSpPr>
          <p:cNvPr id="18" name="スライド番号プレースホルダ 17"/>
          <p:cNvSpPr>
            <a:spLocks noGrp="1"/>
          </p:cNvSpPr>
          <p:nvPr>
            <p:ph type="sldNum" sz="quarter" idx="12"/>
          </p:nvPr>
        </p:nvSpPr>
        <p:spPr>
          <a:xfrm>
            <a:off x="6553200" y="6520259"/>
            <a:ext cx="2133600" cy="365125"/>
          </a:xfrm>
        </p:spPr>
        <p:txBody>
          <a:bodyPr/>
          <a:lstStyle/>
          <a:p>
            <a:fld id="{F5852A30-3BC6-4A3C-BD0F-916ADEC0CC0C}" type="slidenum">
              <a:rPr kumimoji="1" lang="ja-JP" altLang="en-US" smtClean="0"/>
              <a:pPr/>
              <a:t>7</a:t>
            </a:fld>
            <a:endParaRPr kumimoji="1" lang="ja-JP" altLang="en-US" dirty="0"/>
          </a:p>
        </p:txBody>
      </p:sp>
      <p:sp>
        <p:nvSpPr>
          <p:cNvPr id="5" name="円/楕円 4"/>
          <p:cNvSpPr/>
          <p:nvPr/>
        </p:nvSpPr>
        <p:spPr>
          <a:xfrm>
            <a:off x="6815179" y="1919608"/>
            <a:ext cx="2196706" cy="87736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県・政令市のみ</a:t>
            </a:r>
            <a:endParaRPr kumimoji="1" lang="en-US" altLang="ja-JP" sz="1600" dirty="0" smtClean="0"/>
          </a:p>
          <a:p>
            <a:pPr algn="ctr"/>
            <a:r>
              <a:rPr lang="ja-JP" altLang="en-US" sz="1600" dirty="0"/>
              <a:t>情報</a:t>
            </a:r>
            <a:r>
              <a:rPr lang="ja-JP" altLang="en-US" sz="1600" dirty="0" smtClean="0"/>
              <a:t>の</a:t>
            </a:r>
            <a:r>
              <a:rPr lang="ja-JP" altLang="en-US" sz="1600" dirty="0"/>
              <a:t>共有</a:t>
            </a:r>
            <a:endParaRPr kumimoji="1" lang="ja-JP" altLang="en-US" sz="1600" dirty="0"/>
          </a:p>
        </p:txBody>
      </p:sp>
      <p:sp>
        <p:nvSpPr>
          <p:cNvPr id="19" name="円/楕円 18"/>
          <p:cNvSpPr/>
          <p:nvPr/>
        </p:nvSpPr>
        <p:spPr>
          <a:xfrm>
            <a:off x="6763872" y="3094499"/>
            <a:ext cx="2299320" cy="9519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全市町村対象</a:t>
            </a:r>
            <a:endParaRPr kumimoji="1" lang="en-US" altLang="ja-JP" sz="1600" dirty="0" smtClean="0"/>
          </a:p>
          <a:p>
            <a:pPr algn="ctr"/>
            <a:r>
              <a:rPr lang="ja-JP" altLang="en-US" sz="1600" dirty="0" smtClean="0"/>
              <a:t>基礎</a:t>
            </a:r>
            <a:r>
              <a:rPr lang="ja-JP" altLang="en-US" sz="1600" dirty="0"/>
              <a:t>情報</a:t>
            </a:r>
            <a:r>
              <a:rPr lang="ja-JP" altLang="en-US" sz="1600" dirty="0" smtClean="0"/>
              <a:t>の共有</a:t>
            </a:r>
            <a:endParaRPr lang="en-US" altLang="ja-JP" sz="1600" dirty="0" smtClean="0"/>
          </a:p>
          <a:p>
            <a:pPr algn="ctr"/>
            <a:r>
              <a:rPr kumimoji="1" lang="ja-JP" altLang="en-US" sz="1600" dirty="0" smtClean="0"/>
              <a:t>取組</a:t>
            </a:r>
            <a:r>
              <a:rPr lang="ja-JP" altLang="en-US" sz="1600" dirty="0" smtClean="0"/>
              <a:t>の共有</a:t>
            </a:r>
            <a:endParaRPr kumimoji="1" lang="ja-JP" altLang="en-US" sz="1600" dirty="0"/>
          </a:p>
        </p:txBody>
      </p:sp>
      <p:sp>
        <p:nvSpPr>
          <p:cNvPr id="22" name="テキスト ボックス 21"/>
          <p:cNvSpPr txBox="1"/>
          <p:nvPr/>
        </p:nvSpPr>
        <p:spPr>
          <a:xfrm>
            <a:off x="190612" y="4743851"/>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29</a:t>
            </a:r>
            <a:r>
              <a:rPr kumimoji="1" lang="ja-JP" altLang="en-US" b="1" dirty="0" smtClean="0"/>
              <a:t>年度＞</a:t>
            </a:r>
            <a:endParaRPr kumimoji="1" lang="ja-JP" altLang="en-US" b="1" dirty="0"/>
          </a:p>
        </p:txBody>
      </p:sp>
      <p:graphicFrame>
        <p:nvGraphicFramePr>
          <p:cNvPr id="23" name="表 22"/>
          <p:cNvGraphicFramePr>
            <a:graphicFrameLocks noGrp="1"/>
          </p:cNvGraphicFramePr>
          <p:nvPr>
            <p:extLst>
              <p:ext uri="{D42A27DB-BD31-4B8C-83A1-F6EECF244321}">
                <p14:modId xmlns:p14="http://schemas.microsoft.com/office/powerpoint/2010/main" val="2985044637"/>
              </p:ext>
            </p:extLst>
          </p:nvPr>
        </p:nvGraphicFramePr>
        <p:xfrm>
          <a:off x="334628" y="5105955"/>
          <a:ext cx="8640960" cy="1463040"/>
        </p:xfrm>
        <a:graphic>
          <a:graphicData uri="http://schemas.openxmlformats.org/drawingml/2006/table">
            <a:tbl>
              <a:tblPr firstRow="1" bandRow="1">
                <a:tableStyleId>{3B4B98B0-60AC-42C2-AFA5-B58CD77FA1E5}</a:tableStyleId>
              </a:tblPr>
              <a:tblGrid>
                <a:gridCol w="1800200"/>
                <a:gridCol w="6840760"/>
              </a:tblGrid>
              <a:tr h="304454">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17571">
                <a:tc>
                  <a:txBody>
                    <a:bodyPr/>
                    <a:lstStyle/>
                    <a:p>
                      <a:pPr algn="ctr"/>
                      <a:r>
                        <a:rPr kumimoji="1" lang="ja-JP" altLang="en-US" sz="1400" dirty="0" smtClean="0"/>
                        <a:t>第３回</a:t>
                      </a:r>
                      <a:endParaRPr kumimoji="1" lang="en-US" altLang="ja-JP" sz="1400" dirty="0" smtClean="0"/>
                    </a:p>
                    <a:p>
                      <a:pPr algn="ctr"/>
                      <a:r>
                        <a:rPr kumimoji="1" lang="ja-JP" altLang="en-US" sz="1400" dirty="0" smtClean="0"/>
                        <a:t>（</a:t>
                      </a:r>
                      <a:r>
                        <a:rPr kumimoji="1" lang="en-US" altLang="ja-JP" sz="1400" dirty="0" smtClean="0"/>
                        <a:t>H30.3.12</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＜前回同様、県内</a:t>
                      </a:r>
                      <a:r>
                        <a:rPr kumimoji="1" lang="en-US" altLang="ja-JP" sz="1400" dirty="0" smtClean="0"/>
                        <a:t>33</a:t>
                      </a:r>
                      <a:r>
                        <a:rPr kumimoji="1" lang="ja-JP" altLang="en-US" sz="1400" dirty="0" smtClean="0"/>
                        <a:t>市町村へ呼びかけ＞</a:t>
                      </a:r>
                      <a:endParaRPr kumimoji="1" lang="en-US" altLang="ja-JP" sz="1400" dirty="0" smtClean="0"/>
                    </a:p>
                    <a:p>
                      <a:r>
                        <a:rPr kumimoji="1" lang="ja-JP" altLang="en-US" sz="1400" dirty="0" smtClean="0"/>
                        <a:t>○　</a:t>
                      </a:r>
                      <a:r>
                        <a:rPr kumimoji="1" lang="ja-JP" altLang="en-US" sz="1400" u="sng" dirty="0" smtClean="0"/>
                        <a:t>県実施事業のほか・各地域の取組み（厚木・小田原・横浜・茅ヶ崎・藤沢）を共有</a:t>
                      </a:r>
                      <a:endParaRPr kumimoji="1" lang="en-US" altLang="ja-JP" sz="1400" dirty="0" smtClean="0"/>
                    </a:p>
                    <a:p>
                      <a:r>
                        <a:rPr kumimoji="1" lang="ja-JP" altLang="en-US" sz="1400" dirty="0" smtClean="0"/>
                        <a:t>○　</a:t>
                      </a:r>
                      <a:r>
                        <a:rPr kumimoji="1" lang="ja-JP" altLang="en-US" sz="1400" u="sng" dirty="0" smtClean="0"/>
                        <a:t>二次保健医療圏毎</a:t>
                      </a:r>
                      <a:r>
                        <a:rPr kumimoji="1" lang="ja-JP" altLang="en-US" sz="1400" dirty="0" smtClean="0"/>
                        <a:t>にテーブルを分け、</a:t>
                      </a:r>
                      <a:r>
                        <a:rPr kumimoji="1" lang="ja-JP" altLang="en-US" sz="1400" u="sng" dirty="0" smtClean="0"/>
                        <a:t>協議の場設置について自由意見交換</a:t>
                      </a:r>
                      <a:r>
                        <a:rPr kumimoji="1" lang="ja-JP" altLang="en-US" sz="1400" dirty="0" smtClean="0"/>
                        <a:t>を実施</a:t>
                      </a:r>
                      <a:endParaRPr kumimoji="1" lang="en-US" altLang="ja-JP" sz="1400" dirty="0" smtClean="0"/>
                    </a:p>
                    <a:p>
                      <a:r>
                        <a:rPr kumimoji="1" lang="ja-JP" altLang="en-US" sz="1400" dirty="0" smtClean="0"/>
                        <a:t>○　事前議題に基づく議論・情報共有</a:t>
                      </a:r>
                      <a:endParaRPr kumimoji="1" lang="en-US" altLang="ja-JP" sz="1400" dirty="0" smtClean="0"/>
                    </a:p>
                    <a:p>
                      <a:r>
                        <a:rPr kumimoji="1" lang="ja-JP" altLang="en-US" sz="1400" dirty="0" smtClean="0"/>
                        <a:t>○　事由質疑において</a:t>
                      </a:r>
                      <a:r>
                        <a:rPr kumimoji="1" lang="ja-JP" altLang="en-US" sz="1400" u="sng" dirty="0" smtClean="0"/>
                        <a:t>市町村別の医療的ケア児数の提供を求める意見</a:t>
                      </a:r>
                      <a:r>
                        <a:rPr kumimoji="1" lang="ja-JP" altLang="en-US" sz="1400" dirty="0" smtClean="0"/>
                        <a:t>があった</a:t>
                      </a:r>
                      <a:endParaRPr kumimoji="1" lang="en-US" altLang="ja-JP" sz="1400" dirty="0" smtClean="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4" name="円/楕円 23"/>
          <p:cNvSpPr/>
          <p:nvPr/>
        </p:nvSpPr>
        <p:spPr>
          <a:xfrm>
            <a:off x="6763872" y="4692552"/>
            <a:ext cx="2248013" cy="95194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600" dirty="0" smtClean="0"/>
              <a:t>医ケア児の協議の場についての情報交換・議論</a:t>
            </a:r>
            <a:endParaRPr kumimoji="1" lang="ja-JP" altLang="en-US" sz="1600" dirty="0"/>
          </a:p>
        </p:txBody>
      </p:sp>
      <p:pic>
        <p:nvPicPr>
          <p:cNvPr id="27" name="図 26"/>
          <p:cNvPicPr/>
          <p:nvPr/>
        </p:nvPicPr>
        <p:blipFill>
          <a:blip r:embed="rId2"/>
          <a:srcRect/>
          <a:stretch>
            <a:fillRect/>
          </a:stretch>
        </p:blipFill>
        <p:spPr bwMode="auto">
          <a:xfrm>
            <a:off x="372023" y="926580"/>
            <a:ext cx="678354" cy="632623"/>
          </a:xfrm>
          <a:prstGeom prst="rect">
            <a:avLst/>
          </a:prstGeom>
          <a:noFill/>
          <a:ln w="9525">
            <a:noFill/>
            <a:miter lim="800000"/>
            <a:headEnd/>
            <a:tailEnd/>
          </a:ln>
        </p:spPr>
      </p:pic>
      <p:sp>
        <p:nvSpPr>
          <p:cNvPr id="6" name="雲形吹き出し 5"/>
          <p:cNvSpPr/>
          <p:nvPr/>
        </p:nvSpPr>
        <p:spPr>
          <a:xfrm>
            <a:off x="1206140" y="653302"/>
            <a:ext cx="7909272" cy="1085331"/>
          </a:xfrm>
          <a:prstGeom prst="cloudCallout">
            <a:avLst>
              <a:gd name="adj1" fmla="val -51252"/>
              <a:gd name="adj2" fmla="val 15111"/>
            </a:avLst>
          </a:prstGeom>
          <a:ln w="9525"/>
        </p:spPr>
        <p:style>
          <a:lnRef idx="2">
            <a:schemeClr val="dk1"/>
          </a:lnRef>
          <a:fillRef idx="1">
            <a:schemeClr val="lt1"/>
          </a:fillRef>
          <a:effectRef idx="0">
            <a:schemeClr val="dk1"/>
          </a:effectRef>
          <a:fontRef idx="minor">
            <a:schemeClr val="dk1"/>
          </a:fontRef>
        </p:style>
        <p:txBody>
          <a:bodyPr rtlCol="0" anchor="ctr"/>
          <a:lstStyle/>
          <a:p>
            <a:r>
              <a:rPr lang="en-US" altLang="ja-JP" sz="1000" dirty="0">
                <a:latin typeface="+mn-ea"/>
              </a:rPr>
              <a:t>※</a:t>
            </a:r>
            <a:r>
              <a:rPr lang="ja-JP" altLang="en-US" sz="1000" dirty="0">
                <a:latin typeface="+mn-ea"/>
              </a:rPr>
              <a:t>　Ｈ</a:t>
            </a:r>
            <a:r>
              <a:rPr lang="en-US" altLang="ja-JP" sz="1000" dirty="0">
                <a:latin typeface="+mn-ea"/>
              </a:rPr>
              <a:t>28.6</a:t>
            </a:r>
            <a:r>
              <a:rPr lang="ja-JP" altLang="en-US" sz="1000" dirty="0">
                <a:latin typeface="+mn-ea"/>
              </a:rPr>
              <a:t>の国通知「医療的ケア児の支援に関する医療、保健、福祉、教育等の連携の一層の推進について」について、</a:t>
            </a:r>
            <a:r>
              <a:rPr lang="ja-JP" altLang="en-US" sz="1000" u="sng" dirty="0">
                <a:latin typeface="+mn-ea"/>
              </a:rPr>
              <a:t>どこから実施すればよいか戸惑った市町村も多いのではないか</a:t>
            </a:r>
            <a:r>
              <a:rPr lang="en-US" altLang="ja-JP" sz="1000" u="sng" dirty="0">
                <a:latin typeface="+mn-ea"/>
              </a:rPr>
              <a:t>…</a:t>
            </a:r>
          </a:p>
          <a:p>
            <a:r>
              <a:rPr lang="en-US" altLang="ja-JP" sz="1000" dirty="0">
                <a:latin typeface="+mn-ea"/>
              </a:rPr>
              <a:t>※</a:t>
            </a:r>
            <a:r>
              <a:rPr lang="ja-JP" altLang="en-US" sz="1000" dirty="0">
                <a:latin typeface="+mn-ea"/>
              </a:rPr>
              <a:t>　</a:t>
            </a:r>
            <a:r>
              <a:rPr lang="ja-JP" altLang="en-US" sz="1000" u="sng" dirty="0">
                <a:latin typeface="+mn-ea"/>
              </a:rPr>
              <a:t>障害福祉主管課は普段、医療関係者と接する機会が少ない</a:t>
            </a:r>
            <a:r>
              <a:rPr lang="ja-JP" altLang="en-US" sz="1000" dirty="0">
                <a:latin typeface="+mn-ea"/>
              </a:rPr>
              <a:t>ことが想定され、医師の在宅医療の話を聞くことが取組を進める役に立つのではないか</a:t>
            </a:r>
            <a:r>
              <a:rPr lang="en-US" altLang="ja-JP" sz="1000" dirty="0" smtClean="0">
                <a:latin typeface="+mn-ea"/>
              </a:rPr>
              <a:t>…</a:t>
            </a:r>
            <a:endParaRPr lang="en-US" altLang="ja-JP" sz="1000" dirty="0">
              <a:latin typeface="+mn-ea"/>
            </a:endParaRPr>
          </a:p>
        </p:txBody>
      </p:sp>
      <p:sp>
        <p:nvSpPr>
          <p:cNvPr id="7" name="正方形/長方形 6"/>
          <p:cNvSpPr/>
          <p:nvPr/>
        </p:nvSpPr>
        <p:spPr>
          <a:xfrm>
            <a:off x="1547664" y="649298"/>
            <a:ext cx="720080" cy="277283"/>
          </a:xfrm>
          <a:prstGeom prst="rect">
            <a:avLst/>
          </a:prstGeom>
          <a:ln w="9525"/>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経緯</a:t>
            </a:r>
            <a:endParaRPr kumimoji="1" lang="ja-JP" altLang="en-US" dirty="0"/>
          </a:p>
        </p:txBody>
      </p:sp>
    </p:spTree>
    <p:extLst>
      <p:ext uri="{BB962C8B-B14F-4D97-AF65-F5344CB8AC3E}">
        <p14:creationId xmlns:p14="http://schemas.microsoft.com/office/powerpoint/2010/main" val="4108862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医療的ケア児の支援に関する市町村情報交換会</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16632"/>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8</a:t>
            </a:fld>
            <a:endParaRPr kumimoji="1" lang="ja-JP" altLang="en-US" sz="1800" dirty="0" smtClean="0"/>
          </a:p>
        </p:txBody>
      </p:sp>
      <p:cxnSp>
        <p:nvCxnSpPr>
          <p:cNvPr id="4" name="直線コネクタ 3"/>
          <p:cNvCxnSpPr/>
          <p:nvPr/>
        </p:nvCxnSpPr>
        <p:spPr>
          <a:xfrm>
            <a:off x="2951" y="527223"/>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２－２．医療的ケア児の支援に関する市町村</a:t>
            </a:r>
            <a:r>
              <a:rPr lang="ja-JP" altLang="en-US" sz="2800" dirty="0"/>
              <a:t>意見</a:t>
            </a:r>
            <a:r>
              <a:rPr kumimoji="1" lang="ja-JP" altLang="en-US" sz="2800" dirty="0" smtClean="0"/>
              <a:t>交換会②</a:t>
            </a:r>
            <a:endParaRPr kumimoji="1" lang="ja-JP" altLang="en-US" sz="2800" dirty="0"/>
          </a:p>
        </p:txBody>
      </p:sp>
      <p:sp>
        <p:nvSpPr>
          <p:cNvPr id="18" name="スライド番号プレースホルダ 17"/>
          <p:cNvSpPr>
            <a:spLocks noGrp="1"/>
          </p:cNvSpPr>
          <p:nvPr>
            <p:ph type="sldNum" sz="quarter" idx="12"/>
          </p:nvPr>
        </p:nvSpPr>
        <p:spPr>
          <a:xfrm>
            <a:off x="6553200" y="6520259"/>
            <a:ext cx="2133600" cy="365125"/>
          </a:xfrm>
        </p:spPr>
        <p:txBody>
          <a:bodyPr/>
          <a:lstStyle/>
          <a:p>
            <a:fld id="{F5852A30-3BC6-4A3C-BD0F-916ADEC0CC0C}" type="slidenum">
              <a:rPr kumimoji="1" lang="ja-JP" altLang="en-US" smtClean="0"/>
              <a:pPr/>
              <a:t>8</a:t>
            </a:fld>
            <a:endParaRPr kumimoji="1" lang="ja-JP" altLang="en-US" dirty="0"/>
          </a:p>
        </p:txBody>
      </p:sp>
      <p:graphicFrame>
        <p:nvGraphicFramePr>
          <p:cNvPr id="20" name="表 19"/>
          <p:cNvGraphicFramePr>
            <a:graphicFrameLocks noGrp="1"/>
          </p:cNvGraphicFramePr>
          <p:nvPr>
            <p:extLst>
              <p:ext uri="{D42A27DB-BD31-4B8C-83A1-F6EECF244321}">
                <p14:modId xmlns:p14="http://schemas.microsoft.com/office/powerpoint/2010/main" val="2777874514"/>
              </p:ext>
            </p:extLst>
          </p:nvPr>
        </p:nvGraphicFramePr>
        <p:xfrm>
          <a:off x="315816" y="1071256"/>
          <a:ext cx="8640960" cy="1895555"/>
        </p:xfrm>
        <a:graphic>
          <a:graphicData uri="http://schemas.openxmlformats.org/drawingml/2006/table">
            <a:tbl>
              <a:tblPr firstRow="1" bandRow="1">
                <a:tableStyleId>{3B4B98B0-60AC-42C2-AFA5-B58CD77FA1E5}</a:tableStyleId>
              </a:tblPr>
              <a:tblGrid>
                <a:gridCol w="1800200"/>
                <a:gridCol w="6840760"/>
              </a:tblGrid>
              <a:tr h="287690">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90755">
                <a:tc>
                  <a:txBody>
                    <a:bodyPr/>
                    <a:lstStyle/>
                    <a:p>
                      <a:pPr algn="ctr"/>
                      <a:r>
                        <a:rPr kumimoji="1" lang="ja-JP" altLang="en-US" sz="1400" dirty="0" smtClean="0"/>
                        <a:t>第４回</a:t>
                      </a:r>
                      <a:endParaRPr kumimoji="1" lang="en-US" altLang="ja-JP" sz="1400" dirty="0" smtClean="0"/>
                    </a:p>
                    <a:p>
                      <a:pPr algn="ctr"/>
                      <a:r>
                        <a:rPr kumimoji="1" lang="ja-JP" altLang="en-US" sz="1400" dirty="0" smtClean="0"/>
                        <a:t>（</a:t>
                      </a:r>
                      <a:r>
                        <a:rPr kumimoji="1" lang="en-US" altLang="ja-JP" sz="1400" dirty="0" smtClean="0"/>
                        <a:t>H31.1.24</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＜前回同様、県内</a:t>
                      </a:r>
                      <a:r>
                        <a:rPr kumimoji="1" lang="en-US" altLang="ja-JP" sz="1400" dirty="0" smtClean="0"/>
                        <a:t>33</a:t>
                      </a:r>
                      <a:r>
                        <a:rPr kumimoji="1" lang="ja-JP" altLang="en-US" sz="1400" dirty="0" smtClean="0"/>
                        <a:t>市町村へ呼びかけ＞</a:t>
                      </a:r>
                      <a:endParaRPr kumimoji="1" lang="en-US" altLang="ja-JP" sz="1400" dirty="0" smtClean="0"/>
                    </a:p>
                    <a:p>
                      <a:r>
                        <a:rPr kumimoji="1" lang="ja-JP" altLang="en-US" sz="1400" dirty="0" smtClean="0"/>
                        <a:t>○　国の動向（国会議資料）や、県内の協議の場設置状況について</a:t>
                      </a:r>
                      <a:endParaRPr kumimoji="1" lang="en-US" altLang="ja-JP" sz="1400" dirty="0" smtClean="0"/>
                    </a:p>
                    <a:p>
                      <a:r>
                        <a:rPr kumimoji="1" lang="ja-JP" altLang="en-US" sz="1400" dirty="0" smtClean="0"/>
                        <a:t>○　県実施事業の説明</a:t>
                      </a:r>
                      <a:endParaRPr kumimoji="1" lang="en-US" altLang="ja-JP" sz="1400" dirty="0" smtClean="0"/>
                    </a:p>
                    <a:p>
                      <a:r>
                        <a:rPr kumimoji="1" lang="ja-JP" altLang="en-US" sz="1400" dirty="0" smtClean="0"/>
                        <a:t>○　先進事例の紹介（県内）</a:t>
                      </a:r>
                    </a:p>
                    <a:p>
                      <a:r>
                        <a:rPr kumimoji="1" lang="ja-JP" altLang="en-US" sz="1400" dirty="0" smtClean="0"/>
                        <a:t>○　事前照会した議題についての情報交換</a:t>
                      </a:r>
                    </a:p>
                    <a:p>
                      <a:r>
                        <a:rPr kumimoji="1" lang="ja-JP" altLang="en-US" sz="1400" dirty="0" smtClean="0"/>
                        <a:t>○　自由質疑応答</a:t>
                      </a:r>
                      <a:endParaRPr kumimoji="1" lang="en-US" altLang="ja-JP" sz="1400" dirty="0" smtClean="0"/>
                    </a:p>
                    <a:p>
                      <a:r>
                        <a:rPr kumimoji="1" lang="ja-JP" altLang="en-US" sz="1400" dirty="0" smtClean="0"/>
                        <a:t>　→　特に「災害対策」「コーディネーター養成研修」について質疑</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テキスト ボックス 20"/>
          <p:cNvSpPr txBox="1"/>
          <p:nvPr/>
        </p:nvSpPr>
        <p:spPr>
          <a:xfrm>
            <a:off x="171613" y="653238"/>
            <a:ext cx="2088232" cy="369332"/>
          </a:xfrm>
          <a:prstGeom prst="rect">
            <a:avLst/>
          </a:prstGeom>
          <a:noFill/>
        </p:spPr>
        <p:txBody>
          <a:bodyPr wrap="square" rtlCol="0">
            <a:spAutoFit/>
          </a:bodyPr>
          <a:lstStyle/>
          <a:p>
            <a:r>
              <a:rPr kumimoji="1" lang="ja-JP" altLang="en-US" b="1" dirty="0" smtClean="0"/>
              <a:t>＜平成</a:t>
            </a:r>
            <a:r>
              <a:rPr kumimoji="1" lang="en-US" altLang="ja-JP" b="1" dirty="0" smtClean="0"/>
              <a:t>30</a:t>
            </a:r>
            <a:r>
              <a:rPr kumimoji="1" lang="ja-JP" altLang="en-US" b="1" dirty="0" smtClean="0"/>
              <a:t>年度＞</a:t>
            </a:r>
            <a:endParaRPr kumimoji="1" lang="ja-JP" altLang="en-US" b="1" dirty="0"/>
          </a:p>
        </p:txBody>
      </p:sp>
      <p:sp>
        <p:nvSpPr>
          <p:cNvPr id="29" name="円/楕円 28"/>
          <p:cNvSpPr/>
          <p:nvPr/>
        </p:nvSpPr>
        <p:spPr>
          <a:xfrm>
            <a:off x="6033997" y="695906"/>
            <a:ext cx="2922778" cy="86409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協議の場設置状況や</a:t>
            </a:r>
            <a:endParaRPr kumimoji="1" lang="en-US" altLang="ja-JP" sz="1600" dirty="0" smtClean="0"/>
          </a:p>
          <a:p>
            <a:pPr algn="ctr"/>
            <a:r>
              <a:rPr lang="ja-JP" altLang="en-US" sz="1600" dirty="0" smtClean="0"/>
              <a:t>取組み・情報の共有</a:t>
            </a:r>
            <a:endParaRPr lang="en-US" altLang="ja-JP" sz="1600" dirty="0" smtClean="0"/>
          </a:p>
        </p:txBody>
      </p:sp>
      <p:sp>
        <p:nvSpPr>
          <p:cNvPr id="30" name="角丸四角形 29"/>
          <p:cNvSpPr>
            <a:spLocks/>
          </p:cNvSpPr>
          <p:nvPr/>
        </p:nvSpPr>
        <p:spPr>
          <a:xfrm>
            <a:off x="315816" y="6120714"/>
            <a:ext cx="8640959" cy="442599"/>
          </a:xfrm>
          <a:prstGeom prst="roundRect">
            <a:avLst/>
          </a:prstGeom>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ja-JP" altLang="en-US" b="1" dirty="0" smtClean="0">
                <a:solidFill>
                  <a:schemeClr val="tx1"/>
                </a:solidFill>
              </a:rPr>
              <a:t>来年度以降も継続して実施</a:t>
            </a:r>
            <a:endParaRPr lang="ja-JP" altLang="en-US" b="1" dirty="0">
              <a:solidFill>
                <a:schemeClr val="tx1"/>
              </a:solidFill>
            </a:endParaRPr>
          </a:p>
        </p:txBody>
      </p:sp>
      <p:graphicFrame>
        <p:nvGraphicFramePr>
          <p:cNvPr id="14" name="表 13"/>
          <p:cNvGraphicFramePr>
            <a:graphicFrameLocks noGrp="1"/>
          </p:cNvGraphicFramePr>
          <p:nvPr>
            <p:extLst>
              <p:ext uri="{D42A27DB-BD31-4B8C-83A1-F6EECF244321}">
                <p14:modId xmlns:p14="http://schemas.microsoft.com/office/powerpoint/2010/main" val="2663288094"/>
              </p:ext>
            </p:extLst>
          </p:nvPr>
        </p:nvGraphicFramePr>
        <p:xfrm>
          <a:off x="315815" y="3377666"/>
          <a:ext cx="8640960" cy="2188481"/>
        </p:xfrm>
        <a:graphic>
          <a:graphicData uri="http://schemas.openxmlformats.org/drawingml/2006/table">
            <a:tbl>
              <a:tblPr firstRow="1" bandRow="1">
                <a:tableStyleId>{3B4B98B0-60AC-42C2-AFA5-B58CD77FA1E5}</a:tableStyleId>
              </a:tblPr>
              <a:tblGrid>
                <a:gridCol w="1800200"/>
                <a:gridCol w="6840760"/>
              </a:tblGrid>
              <a:tr h="258039">
                <a:tc>
                  <a:txBody>
                    <a:bodyPr/>
                    <a:lstStyle/>
                    <a:p>
                      <a:pPr algn="ctr"/>
                      <a:r>
                        <a:rPr kumimoji="1" lang="ja-JP" altLang="en-US" sz="1400" dirty="0" smtClean="0"/>
                        <a:t>回数</a:t>
                      </a:r>
                      <a:endParaRPr kumimoji="1" lang="ja-JP" alt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内容</a:t>
                      </a:r>
                      <a:endParaRPr kumimoji="1" lang="ja-JP"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83681">
                <a:tc>
                  <a:txBody>
                    <a:bodyPr/>
                    <a:lstStyle/>
                    <a:p>
                      <a:pPr algn="ctr"/>
                      <a:r>
                        <a:rPr kumimoji="1" lang="ja-JP" altLang="en-US" sz="1400" dirty="0" smtClean="0"/>
                        <a:t>第５回</a:t>
                      </a:r>
                      <a:endParaRPr kumimoji="1" lang="en-US" altLang="ja-JP" sz="1400" dirty="0" smtClean="0"/>
                    </a:p>
                    <a:p>
                      <a:pPr algn="ctr"/>
                      <a:r>
                        <a:rPr kumimoji="1" lang="ja-JP" altLang="en-US" sz="1400" dirty="0" smtClean="0"/>
                        <a:t>（</a:t>
                      </a:r>
                      <a:r>
                        <a:rPr kumimoji="1" lang="en-US" altLang="ja-JP" sz="1400" dirty="0" smtClean="0"/>
                        <a:t>R2.1.24</a:t>
                      </a:r>
                      <a:r>
                        <a:rPr kumimoji="1" lang="ja-JP" altLang="en-US" sz="1400" dirty="0" smtClean="0"/>
                        <a:t>）</a:t>
                      </a:r>
                      <a:endParaRPr kumimoji="1" lang="ja-JP" altLang="en-US" sz="1400" dirty="0">
                        <a:latin typeface="+mn-ea"/>
                        <a:ea typeface="+mn-ea"/>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t>＜前回同様、県内</a:t>
                      </a:r>
                      <a:r>
                        <a:rPr kumimoji="1" lang="en-US" altLang="ja-JP" sz="1400" dirty="0" smtClean="0"/>
                        <a:t>33</a:t>
                      </a:r>
                      <a:r>
                        <a:rPr kumimoji="1" lang="ja-JP" altLang="en-US" sz="1400" dirty="0" smtClean="0"/>
                        <a:t>市町村へ呼びかけ＞</a:t>
                      </a:r>
                      <a:endParaRPr kumimoji="1" lang="en-US" altLang="ja-JP" sz="1400" dirty="0" smtClean="0"/>
                    </a:p>
                    <a:p>
                      <a:r>
                        <a:rPr kumimoji="1" lang="ja-JP" altLang="en-US" sz="1400" dirty="0" smtClean="0"/>
                        <a:t>○　県からの情報提供</a:t>
                      </a:r>
                      <a:endParaRPr kumimoji="1" lang="en-US" altLang="ja-JP" sz="1400" dirty="0" smtClean="0"/>
                    </a:p>
                    <a:p>
                      <a:r>
                        <a:rPr kumimoji="1" lang="ja-JP" altLang="en-US" sz="1400" dirty="0" smtClean="0"/>
                        <a:t>　→　実施事業説明や、「神奈川県医療的ケア児実態把握調査」状況報告</a:t>
                      </a:r>
                      <a:endParaRPr kumimoji="1" lang="en-US" altLang="ja-JP" sz="1400" dirty="0" smtClean="0"/>
                    </a:p>
                    <a:p>
                      <a:r>
                        <a:rPr kumimoji="1" lang="ja-JP" altLang="en-US" sz="1400" dirty="0" smtClean="0"/>
                        <a:t>○　医療的ケア児者の災害対策</a:t>
                      </a:r>
                      <a:endParaRPr kumimoji="1" lang="en-US" altLang="ja-JP" sz="1400" dirty="0" smtClean="0"/>
                    </a:p>
                    <a:p>
                      <a:r>
                        <a:rPr kumimoji="1" lang="ja-JP" altLang="en-US" sz="1400" dirty="0" smtClean="0"/>
                        <a:t>○　事前照会した議題についての情報交換</a:t>
                      </a:r>
                      <a:endParaRPr kumimoji="1" lang="en-US" altLang="ja-JP" sz="1400" dirty="0" smtClean="0"/>
                    </a:p>
                    <a:p>
                      <a:r>
                        <a:rPr kumimoji="1" lang="ja-JP" altLang="en-US" sz="1400" dirty="0" smtClean="0"/>
                        <a:t>　→　コーディネーター　協議の場　人数把握　災害時の避難場所　など</a:t>
                      </a:r>
                    </a:p>
                    <a:p>
                      <a:r>
                        <a:rPr kumimoji="1" lang="ja-JP" altLang="en-US" sz="1400" dirty="0" smtClean="0"/>
                        <a:t>○　医療的ケア児・者の実態を把握する方策について</a:t>
                      </a:r>
                      <a:endParaRPr kumimoji="1" lang="en-US" altLang="ja-JP" sz="14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テキスト ボックス 14"/>
          <p:cNvSpPr txBox="1"/>
          <p:nvPr/>
        </p:nvSpPr>
        <p:spPr>
          <a:xfrm>
            <a:off x="171613" y="2998387"/>
            <a:ext cx="2088232" cy="369332"/>
          </a:xfrm>
          <a:prstGeom prst="rect">
            <a:avLst/>
          </a:prstGeom>
          <a:noFill/>
        </p:spPr>
        <p:txBody>
          <a:bodyPr wrap="square" rtlCol="0">
            <a:spAutoFit/>
          </a:bodyPr>
          <a:lstStyle/>
          <a:p>
            <a:r>
              <a:rPr kumimoji="1" lang="ja-JP" altLang="en-US" b="1" dirty="0" smtClean="0"/>
              <a:t>＜</a:t>
            </a:r>
            <a:r>
              <a:rPr lang="ja-JP" altLang="en-US" b="1" dirty="0" smtClean="0"/>
              <a:t>令和元</a:t>
            </a:r>
            <a:r>
              <a:rPr kumimoji="1" lang="ja-JP" altLang="en-US" b="1" dirty="0" smtClean="0"/>
              <a:t>年度＞</a:t>
            </a:r>
            <a:endParaRPr kumimoji="1" lang="ja-JP" altLang="en-US" b="1" dirty="0"/>
          </a:p>
        </p:txBody>
      </p:sp>
      <p:sp>
        <p:nvSpPr>
          <p:cNvPr id="16" name="円/楕円 15"/>
          <p:cNvSpPr/>
          <p:nvPr/>
        </p:nvSpPr>
        <p:spPr>
          <a:xfrm>
            <a:off x="6039269" y="3078795"/>
            <a:ext cx="2922778" cy="86409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t>コーディネーター、</a:t>
            </a:r>
            <a:endParaRPr kumimoji="1" lang="en-US" altLang="ja-JP" sz="1600" dirty="0" smtClean="0"/>
          </a:p>
          <a:p>
            <a:pPr algn="ctr"/>
            <a:r>
              <a:rPr lang="ja-JP" altLang="en-US" sz="1600" dirty="0" smtClean="0"/>
              <a:t>災害対策、実態把握</a:t>
            </a:r>
            <a:endParaRPr lang="en-US" altLang="ja-JP" sz="1600" dirty="0" smtClean="0"/>
          </a:p>
        </p:txBody>
      </p:sp>
      <p:sp>
        <p:nvSpPr>
          <p:cNvPr id="5" name="テキスト ボックス 4"/>
          <p:cNvSpPr txBox="1"/>
          <p:nvPr/>
        </p:nvSpPr>
        <p:spPr>
          <a:xfrm>
            <a:off x="315815" y="5658764"/>
            <a:ext cx="3865161" cy="369332"/>
          </a:xfrm>
          <a:prstGeom prst="rect">
            <a:avLst/>
          </a:prstGeom>
          <a:noFill/>
        </p:spPr>
        <p:txBody>
          <a:bodyPr wrap="none" rtlCol="0">
            <a:spAutoFit/>
          </a:bodyPr>
          <a:lstStyle/>
          <a:p>
            <a:r>
              <a:rPr kumimoji="1" lang="en-US" altLang="ja-JP" u="sng" dirty="0" smtClean="0"/>
              <a:t>※</a:t>
            </a:r>
            <a:r>
              <a:rPr kumimoji="1" lang="ja-JP" altLang="en-US" u="sng" dirty="0" smtClean="0"/>
              <a:t>令和</a:t>
            </a:r>
            <a:r>
              <a:rPr lang="ja-JP" altLang="en-US" u="sng" dirty="0" smtClean="0"/>
              <a:t>２</a:t>
            </a:r>
            <a:r>
              <a:rPr kumimoji="1" lang="ja-JP" altLang="en-US" u="sng" dirty="0" smtClean="0"/>
              <a:t>年度については、開催を延期</a:t>
            </a:r>
            <a:endParaRPr kumimoji="1" lang="ja-JP" altLang="en-US" u="sng" dirty="0"/>
          </a:p>
        </p:txBody>
      </p:sp>
    </p:spTree>
    <p:extLst>
      <p:ext uri="{BB962C8B-B14F-4D97-AF65-F5344CB8AC3E}">
        <p14:creationId xmlns:p14="http://schemas.microsoft.com/office/powerpoint/2010/main" val="14256001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7016" y="764704"/>
            <a:ext cx="8749480" cy="5256584"/>
          </a:xfrm>
          <a:prstGeom prst="rect">
            <a:avLst/>
          </a:prstGeom>
          <a:noFill/>
          <a:ln>
            <a:solidFill>
              <a:schemeClr val="tx1"/>
            </a:solidFill>
          </a:ln>
        </p:spPr>
        <p:txBody>
          <a:bodyPr wrap="square" rtlCol="0">
            <a:spAutoFit/>
          </a:bodyPr>
          <a:lstStyle/>
          <a:p>
            <a:endParaRPr kumimoji="1" lang="en-US" altLang="ja-JP" sz="1400" dirty="0" smtClean="0"/>
          </a:p>
          <a:p>
            <a:r>
              <a:rPr lang="ja-JP" altLang="en-US" sz="1500" dirty="0" smtClean="0"/>
              <a:t>（１）実施概要</a:t>
            </a:r>
            <a:endParaRPr lang="en-US" altLang="ja-JP" sz="1500" dirty="0" smtClean="0"/>
          </a:p>
          <a:p>
            <a:r>
              <a:rPr lang="ja-JP" altLang="en-US" sz="1500" dirty="0" smtClean="0"/>
              <a:t>　○　こども医療センターの医療機関ネットワークを活用し、県内の研修指定医療機関</a:t>
            </a:r>
            <a:r>
              <a:rPr lang="en-US" altLang="ja-JP" sz="1500" dirty="0" smtClean="0"/>
              <a:t>38</a:t>
            </a:r>
            <a:r>
              <a:rPr lang="ja-JP" altLang="en-US" sz="1500" dirty="0" smtClean="0"/>
              <a:t>箇所へ調査票を配　</a:t>
            </a:r>
            <a:endParaRPr lang="en-US" altLang="ja-JP" sz="1500" dirty="0" smtClean="0"/>
          </a:p>
          <a:p>
            <a:r>
              <a:rPr lang="ja-JP" altLang="en-US" sz="1500" dirty="0" smtClean="0"/>
              <a:t>　　布し、調査を実施。　　　　　　　　　　　　　　　　　　　　　　　　　</a:t>
            </a:r>
            <a:r>
              <a:rPr lang="en-US" altLang="ja-JP" sz="1100" dirty="0" smtClean="0"/>
              <a:t>※</a:t>
            </a:r>
            <a:r>
              <a:rPr lang="ja-JP" altLang="en-US" sz="1100" dirty="0" smtClean="0"/>
              <a:t>調査対象は配付</a:t>
            </a:r>
            <a:r>
              <a:rPr lang="en-US" altLang="ja-JP" sz="1100" dirty="0" smtClean="0"/>
              <a:t>38</a:t>
            </a:r>
            <a:r>
              <a:rPr lang="ja-JP" altLang="en-US" sz="1100" dirty="0" smtClean="0"/>
              <a:t>機関＋こども医療センターの計</a:t>
            </a:r>
            <a:r>
              <a:rPr lang="en-US" altLang="ja-JP" sz="1100" dirty="0" smtClean="0"/>
              <a:t>39</a:t>
            </a:r>
            <a:r>
              <a:rPr lang="ja-JP" altLang="en-US" sz="1100" dirty="0" smtClean="0"/>
              <a:t>機関</a:t>
            </a:r>
            <a:endParaRPr kumimoji="1" lang="en-US" altLang="ja-JP" sz="1100" dirty="0" smtClean="0"/>
          </a:p>
          <a:p>
            <a:r>
              <a:rPr kumimoji="1" lang="ja-JP" altLang="en-US" sz="1500" dirty="0" smtClean="0"/>
              <a:t>　</a:t>
            </a:r>
            <a:endParaRPr kumimoji="1" lang="en-US" altLang="ja-JP" sz="1500" dirty="0" smtClean="0"/>
          </a:p>
          <a:p>
            <a:r>
              <a:rPr lang="ja-JP" altLang="en-US" sz="1500" dirty="0" smtClean="0"/>
              <a:t>（２）内容　　　　　　　　　　　　　　　　　　　　　　　　　　　　　　　　　　　　　　　　　　　　　　　　　　＜疾患区分＞</a:t>
            </a:r>
            <a:endParaRPr kumimoji="1" lang="en-US" altLang="ja-JP" sz="1500" dirty="0" smtClean="0"/>
          </a:p>
          <a:p>
            <a:r>
              <a:rPr lang="ja-JP" altLang="en-US" sz="1500" dirty="0" smtClean="0"/>
              <a:t>　○　対象：外来で在宅療養指導管理料を算定している</a:t>
            </a:r>
            <a:r>
              <a:rPr lang="en-US" altLang="ja-JP" sz="1500" dirty="0" smtClean="0"/>
              <a:t>18</a:t>
            </a:r>
            <a:r>
              <a:rPr lang="ja-JP" altLang="en-US" sz="1500" dirty="0" smtClean="0"/>
              <a:t>歳以下の患者</a:t>
            </a:r>
            <a:endParaRPr lang="en-US" altLang="ja-JP" sz="1500" dirty="0" smtClean="0"/>
          </a:p>
          <a:p>
            <a:r>
              <a:rPr lang="ja-JP" altLang="en-US" sz="1500" dirty="0" smtClean="0"/>
              <a:t>　○　質問項目：居住市、年齢、性別、医療ケアの種類　等</a:t>
            </a:r>
            <a:endParaRPr kumimoji="1" lang="en-US" altLang="ja-JP" sz="1500" dirty="0" smtClean="0"/>
          </a:p>
          <a:p>
            <a:endParaRPr kumimoji="1" lang="en-US" altLang="ja-JP" sz="1500" dirty="0" smtClean="0"/>
          </a:p>
          <a:p>
            <a:r>
              <a:rPr lang="ja-JP" altLang="en-US" sz="1500" dirty="0" smtClean="0"/>
              <a:t>（３）結果　</a:t>
            </a:r>
            <a:r>
              <a:rPr lang="ja-JP" altLang="en-US" sz="1500" b="1" u="sng" dirty="0" smtClean="0"/>
              <a:t>総数　</a:t>
            </a:r>
            <a:r>
              <a:rPr lang="en-US" altLang="ja-JP" sz="1500" b="1" u="sng" dirty="0" smtClean="0"/>
              <a:t>1,088</a:t>
            </a:r>
            <a:r>
              <a:rPr lang="ja-JP" altLang="en-US" sz="1500" b="1" u="sng" dirty="0" smtClean="0"/>
              <a:t>名（回答施設数：</a:t>
            </a:r>
            <a:r>
              <a:rPr lang="en-US" altLang="ja-JP" sz="1500" b="1" u="sng" dirty="0" smtClean="0"/>
              <a:t>31</a:t>
            </a:r>
            <a:r>
              <a:rPr lang="ja-JP" altLang="en-US" sz="1500" b="1" u="sng" dirty="0"/>
              <a:t>施設） （Ｈ</a:t>
            </a:r>
            <a:r>
              <a:rPr lang="en-US" altLang="ja-JP" sz="1500" b="1" u="sng" dirty="0"/>
              <a:t>27.12</a:t>
            </a:r>
            <a:r>
              <a:rPr lang="ja-JP" altLang="en-US" sz="1500" b="1" u="sng" dirty="0"/>
              <a:t>時点）</a:t>
            </a:r>
            <a:endParaRPr lang="en-US" altLang="ja-JP" sz="1500" b="1" u="sng" dirty="0" smtClean="0"/>
          </a:p>
          <a:p>
            <a:r>
              <a:rPr lang="ja-JP" altLang="en-US" sz="1500" dirty="0" smtClean="0"/>
              <a:t>　　＜市町村別対象患者数＞　　　　　＜医療ケア別患者数＞　　　　　　＜年齢分布＞</a:t>
            </a:r>
            <a:endParaRPr lang="en-US" altLang="ja-JP" sz="1500"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endParaRPr lang="en-US" altLang="ja-JP" dirty="0" smtClean="0"/>
          </a:p>
          <a:p>
            <a:pPr marL="365125" indent="-365125"/>
            <a:endParaRPr lang="en-US" altLang="ja-JP" dirty="0" smtClean="0"/>
          </a:p>
          <a:p>
            <a:pPr marL="365125" indent="-365125"/>
            <a:endParaRPr lang="en-US" altLang="ja-JP" dirty="0" smtClean="0"/>
          </a:p>
          <a:p>
            <a:pPr marL="365125" indent="-365125"/>
            <a:endParaRPr lang="en-US" altLang="ja-JP" dirty="0" smtClean="0"/>
          </a:p>
        </p:txBody>
      </p:sp>
      <p:pic>
        <p:nvPicPr>
          <p:cNvPr id="1030" name="Picture 6"/>
          <p:cNvPicPr>
            <a:picLocks noChangeAspect="1" noChangeArrowheads="1"/>
          </p:cNvPicPr>
          <p:nvPr/>
        </p:nvPicPr>
        <p:blipFill>
          <a:blip r:embed="rId3" cstate="print"/>
          <a:srcRect/>
          <a:stretch>
            <a:fillRect/>
          </a:stretch>
        </p:blipFill>
        <p:spPr bwMode="auto">
          <a:xfrm>
            <a:off x="7390656" y="2187885"/>
            <a:ext cx="1296144" cy="1215415"/>
          </a:xfrm>
          <a:prstGeom prst="rect">
            <a:avLst/>
          </a:prstGeom>
          <a:noFill/>
          <a:ln w="9525">
            <a:noFill/>
            <a:miter lim="800000"/>
            <a:headEnd/>
            <a:tailEnd/>
          </a:ln>
        </p:spPr>
      </p:pic>
      <p:sp>
        <p:nvSpPr>
          <p:cNvPr id="2" name="Rectangle 20"/>
          <p:cNvSpPr>
            <a:spLocks noChangeArrowheads="1"/>
          </p:cNvSpPr>
          <p:nvPr/>
        </p:nvSpPr>
        <p:spPr bwMode="auto">
          <a:xfrm>
            <a:off x="711200" y="116634"/>
            <a:ext cx="7696200" cy="334963"/>
          </a:xfrm>
          <a:prstGeom prst="rect">
            <a:avLst/>
          </a:prstGeom>
          <a:noFill/>
          <a:ln w="9525">
            <a:noFill/>
            <a:miter lim="800000"/>
            <a:headEnd/>
            <a:tailEnd/>
          </a:ln>
        </p:spPr>
        <p:txBody>
          <a:bodyPr anchor="ctr"/>
          <a:lstStyle/>
          <a:p>
            <a:pPr algn="ctr" eaLnBrk="0" hangingPunct="0"/>
            <a:r>
              <a:rPr lang="ja-JP" altLang="en-US" sz="2400" dirty="0" smtClean="0">
                <a:solidFill>
                  <a:schemeClr val="tx2"/>
                </a:solidFill>
                <a:latin typeface="HGP創英角ｺﾞｼｯｸUB" pitchFamily="50" charset="-128"/>
                <a:ea typeface="HGP創英角ｺﾞｼｯｸUB" pitchFamily="50" charset="-128"/>
              </a:rPr>
              <a:t>③こども医療センターの取組み１</a:t>
            </a:r>
            <a:endParaRPr lang="ja-JP" altLang="en-US" sz="2400" dirty="0">
              <a:solidFill>
                <a:schemeClr val="tx2"/>
              </a:solidFill>
              <a:latin typeface="HGP創英角ｺﾞｼｯｸUB" pitchFamily="50" charset="-128"/>
              <a:ea typeface="HGP創英角ｺﾞｼｯｸUB" pitchFamily="50" charset="-128"/>
            </a:endParaRPr>
          </a:p>
        </p:txBody>
      </p:sp>
      <p:sp>
        <p:nvSpPr>
          <p:cNvPr id="3" name="テキスト ボックス 2"/>
          <p:cNvSpPr txBox="1"/>
          <p:nvPr/>
        </p:nvSpPr>
        <p:spPr>
          <a:xfrm>
            <a:off x="8423030" y="177421"/>
            <a:ext cx="461665" cy="369332"/>
          </a:xfrm>
          <a:prstGeom prst="rect">
            <a:avLst/>
          </a:prstGeom>
          <a:noFill/>
        </p:spPr>
        <p:txBody>
          <a:bodyPr vert="horz" wrap="square" rtlCol="0">
            <a:spAutoFit/>
          </a:bodyPr>
          <a:lstStyle/>
          <a:p>
            <a:pPr algn="ctr"/>
            <a:fld id="{3695739D-58D7-4779-AFEF-D4346347543F}" type="slidenum">
              <a:rPr kumimoji="1" lang="ja-JP" altLang="en-US" sz="1800" smtClean="0"/>
              <a:pPr algn="ctr"/>
              <a:t>9</a:t>
            </a:fld>
            <a:endParaRPr kumimoji="1" lang="ja-JP" altLang="en-US" sz="1800" dirty="0" smtClean="0"/>
          </a:p>
        </p:txBody>
      </p:sp>
      <p:cxnSp>
        <p:nvCxnSpPr>
          <p:cNvPr id="4" name="直線コネクタ 3"/>
          <p:cNvCxnSpPr/>
          <p:nvPr/>
        </p:nvCxnSpPr>
        <p:spPr>
          <a:xfrm>
            <a:off x="0" y="548680"/>
            <a:ext cx="9144000" cy="0"/>
          </a:xfrm>
          <a:prstGeom prst="line">
            <a:avLst/>
          </a:prstGeom>
          <a:ln w="317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467544" y="6115362"/>
            <a:ext cx="8280920" cy="553998"/>
          </a:xfrm>
          <a:prstGeom prst="rect">
            <a:avLst/>
          </a:prstGeom>
          <a:noFill/>
          <a:ln>
            <a:solidFill>
              <a:schemeClr val="tx1"/>
            </a:solidFill>
            <a:prstDash val="sysDash"/>
          </a:ln>
        </p:spPr>
        <p:txBody>
          <a:bodyPr wrap="square" rtlCol="0">
            <a:spAutoFit/>
          </a:bodyPr>
          <a:lstStyle/>
          <a:p>
            <a:r>
              <a:rPr lang="ja-JP" altLang="en-US" sz="1500" dirty="0" smtClean="0">
                <a:latin typeface="+mn-ea"/>
              </a:rPr>
              <a:t>→　地域別、医療ケア別の患者数については毎年実施し、定点観測的に活用する。Ｈ</a:t>
            </a:r>
            <a:r>
              <a:rPr lang="en-US" altLang="ja-JP" sz="1500" dirty="0" smtClean="0">
                <a:latin typeface="+mn-ea"/>
              </a:rPr>
              <a:t>28</a:t>
            </a:r>
            <a:r>
              <a:rPr lang="ja-JP" altLang="en-US" sz="1500" dirty="0" smtClean="0">
                <a:latin typeface="+mn-ea"/>
              </a:rPr>
              <a:t>は、併せて生活実態調査をインタビュー形式で実施。特に移動支援に対する意見が多かった。</a:t>
            </a:r>
            <a:endParaRPr kumimoji="1" lang="ja-JP" altLang="en-US" sz="1500" dirty="0">
              <a:latin typeface="+mn-ea"/>
            </a:endParaRPr>
          </a:p>
        </p:txBody>
      </p:sp>
      <p:pic>
        <p:nvPicPr>
          <p:cNvPr id="1028" name="Picture 4"/>
          <p:cNvPicPr>
            <a:picLocks noChangeAspect="1" noChangeArrowheads="1"/>
          </p:cNvPicPr>
          <p:nvPr/>
        </p:nvPicPr>
        <p:blipFill>
          <a:blip r:embed="rId4" cstate="print"/>
          <a:srcRect/>
          <a:stretch>
            <a:fillRect/>
          </a:stretch>
        </p:blipFill>
        <p:spPr bwMode="auto">
          <a:xfrm>
            <a:off x="3106663" y="3284984"/>
            <a:ext cx="2617465" cy="2286140"/>
          </a:xfrm>
          <a:prstGeom prst="rect">
            <a:avLst/>
          </a:prstGeom>
          <a:noFill/>
          <a:ln w="9525">
            <a:noFill/>
            <a:miter lim="800000"/>
            <a:headEnd/>
            <a:tailEnd/>
          </a:ln>
        </p:spPr>
      </p:pic>
      <p:pic>
        <p:nvPicPr>
          <p:cNvPr id="1029" name="Picture 5"/>
          <p:cNvPicPr>
            <a:picLocks noChangeAspect="1" noChangeArrowheads="1"/>
          </p:cNvPicPr>
          <p:nvPr/>
        </p:nvPicPr>
        <p:blipFill>
          <a:blip r:embed="rId5" cstate="print"/>
          <a:srcRect/>
          <a:stretch>
            <a:fillRect/>
          </a:stretch>
        </p:blipFill>
        <p:spPr bwMode="auto">
          <a:xfrm>
            <a:off x="5652120" y="3356992"/>
            <a:ext cx="3312368" cy="2326952"/>
          </a:xfrm>
          <a:prstGeom prst="rect">
            <a:avLst/>
          </a:prstGeom>
          <a:noFill/>
          <a:ln w="9525">
            <a:noFill/>
            <a:miter lim="800000"/>
            <a:headEnd/>
            <a:tailEnd/>
          </a:ln>
        </p:spPr>
      </p:pic>
      <p:sp>
        <p:nvSpPr>
          <p:cNvPr id="12" name="テキスト ボックス 11"/>
          <p:cNvSpPr txBox="1"/>
          <p:nvPr/>
        </p:nvSpPr>
        <p:spPr>
          <a:xfrm>
            <a:off x="0" y="0"/>
            <a:ext cx="91440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2800" dirty="0" smtClean="0"/>
              <a:t>３－１．小児在宅医療患者の実態調査（</a:t>
            </a:r>
            <a:r>
              <a:rPr kumimoji="1" lang="en-US" altLang="ja-JP" sz="2800" dirty="0" smtClean="0"/>
              <a:t>H27</a:t>
            </a:r>
            <a:r>
              <a:rPr lang="ja-JP" altLang="en-US" sz="2800" dirty="0" smtClean="0"/>
              <a:t>）</a:t>
            </a:r>
            <a:r>
              <a:rPr kumimoji="1" lang="ja-JP" altLang="en-US" sz="2800" dirty="0" smtClean="0"/>
              <a:t>　</a:t>
            </a:r>
            <a:endParaRPr kumimoji="1" lang="ja-JP" altLang="en-US" sz="2800" dirty="0"/>
          </a:p>
        </p:txBody>
      </p:sp>
      <p:sp>
        <p:nvSpPr>
          <p:cNvPr id="13" name="テキスト ボックス 12"/>
          <p:cNvSpPr txBox="1"/>
          <p:nvPr/>
        </p:nvSpPr>
        <p:spPr>
          <a:xfrm>
            <a:off x="179512" y="620688"/>
            <a:ext cx="4747199" cy="369332"/>
          </a:xfrm>
          <a:prstGeom prst="rect">
            <a:avLst/>
          </a:prstGeom>
          <a:ln/>
        </p:spPr>
        <p:style>
          <a:lnRef idx="1">
            <a:schemeClr val="accent5"/>
          </a:lnRef>
          <a:fillRef idx="2">
            <a:schemeClr val="accent5"/>
          </a:fillRef>
          <a:effectRef idx="1">
            <a:schemeClr val="accent5"/>
          </a:effectRef>
          <a:fontRef idx="minor">
            <a:schemeClr val="dk1"/>
          </a:fontRef>
        </p:style>
        <p:txBody>
          <a:bodyPr wrap="square" lIns="72000" rIns="72000" rtlCol="0">
            <a:spAutoFit/>
          </a:bodyPr>
          <a:lstStyle/>
          <a:p>
            <a:pPr algn="ctr">
              <a:spcBef>
                <a:spcPts val="600"/>
              </a:spcBef>
            </a:pPr>
            <a:r>
              <a:rPr lang="ja-JP" altLang="en-US" dirty="0" smtClean="0">
                <a:latin typeface="+mn-ea"/>
              </a:rPr>
              <a:t>実数調査及び生活実態調査</a:t>
            </a:r>
            <a:endParaRPr lang="en-US" altLang="ja-JP" dirty="0">
              <a:latin typeface="+mn-ea"/>
            </a:endParaRPr>
          </a:p>
        </p:txBody>
      </p:sp>
      <p:sp>
        <p:nvSpPr>
          <p:cNvPr id="14" name="スライド番号プレースホルダ 13"/>
          <p:cNvSpPr>
            <a:spLocks noGrp="1"/>
          </p:cNvSpPr>
          <p:nvPr>
            <p:ph type="sldNum" sz="quarter" idx="12"/>
          </p:nvPr>
        </p:nvSpPr>
        <p:spPr>
          <a:xfrm>
            <a:off x="6553200" y="6592267"/>
            <a:ext cx="2133600" cy="365125"/>
          </a:xfrm>
        </p:spPr>
        <p:txBody>
          <a:bodyPr/>
          <a:lstStyle/>
          <a:p>
            <a:fld id="{F5852A30-3BC6-4A3C-BD0F-916ADEC0CC0C}" type="slidenum">
              <a:rPr kumimoji="1" lang="ja-JP" altLang="en-US" smtClean="0"/>
              <a:pPr/>
              <a:t>9</a:t>
            </a:fld>
            <a:endParaRPr kumimoji="1" lang="ja-JP" altLang="en-US" dirty="0"/>
          </a:p>
        </p:txBody>
      </p:sp>
      <p:graphicFrame>
        <p:nvGraphicFramePr>
          <p:cNvPr id="9" name="オブジェクト 8"/>
          <p:cNvGraphicFramePr>
            <a:graphicFrameLocks noChangeAspect="1"/>
          </p:cNvGraphicFramePr>
          <p:nvPr>
            <p:extLst/>
          </p:nvPr>
        </p:nvGraphicFramePr>
        <p:xfrm>
          <a:off x="366629" y="3300351"/>
          <a:ext cx="2621195" cy="2440214"/>
        </p:xfrm>
        <a:graphic>
          <a:graphicData uri="http://schemas.openxmlformats.org/presentationml/2006/ole">
            <mc:AlternateContent xmlns:mc="http://schemas.openxmlformats.org/markup-compatibility/2006">
              <mc:Choice xmlns:v="urn:schemas-microsoft-com:vml" Requires="v">
                <p:oleObj spid="_x0000_s2064" name="ワークシート" r:id="rId6" imgW="2758378" imgH="2568134" progId="Excel.Sheet.12">
                  <p:embed/>
                </p:oleObj>
              </mc:Choice>
              <mc:Fallback>
                <p:oleObj name="ワークシート" r:id="rId6" imgW="2758378" imgH="2568134" progId="Excel.Sheet.12">
                  <p:embed/>
                  <p:pic>
                    <p:nvPicPr>
                      <p:cNvPr id="0" name=""/>
                      <p:cNvPicPr/>
                      <p:nvPr/>
                    </p:nvPicPr>
                    <p:blipFill>
                      <a:blip r:embed="rId7"/>
                      <a:stretch>
                        <a:fillRect/>
                      </a:stretch>
                    </p:blipFill>
                    <p:spPr>
                      <a:xfrm>
                        <a:off x="366629" y="3300351"/>
                        <a:ext cx="2621195" cy="2440214"/>
                      </a:xfrm>
                      <a:prstGeom prst="rect">
                        <a:avLst/>
                      </a:prstGeom>
                    </p:spPr>
                  </p:pic>
                </p:oleObj>
              </mc:Fallback>
            </mc:AlternateContent>
          </a:graphicData>
        </a:graphic>
      </p:graphicFrame>
      <p:sp>
        <p:nvSpPr>
          <p:cNvPr id="16" name="テキスト ボックス 15"/>
          <p:cNvSpPr txBox="1"/>
          <p:nvPr/>
        </p:nvSpPr>
        <p:spPr>
          <a:xfrm>
            <a:off x="1331640" y="5596151"/>
            <a:ext cx="4680520" cy="400110"/>
          </a:xfrm>
          <a:prstGeom prst="rect">
            <a:avLst/>
          </a:prstGeom>
          <a:noFill/>
        </p:spPr>
        <p:txBody>
          <a:bodyPr wrap="square" rtlCol="0">
            <a:spAutoFit/>
          </a:bodyPr>
          <a:lstStyle/>
          <a:p>
            <a:r>
              <a:rPr kumimoji="1" lang="ja-JP" altLang="en-US" sz="1000" dirty="0" smtClean="0"/>
              <a:t>　　　</a:t>
            </a:r>
            <a:r>
              <a:rPr kumimoji="1" lang="en-US" altLang="ja-JP" sz="1000" dirty="0" smtClean="0"/>
              <a:t>※</a:t>
            </a:r>
            <a:r>
              <a:rPr lang="ja-JP" altLang="en-US" sz="1000" dirty="0" smtClean="0"/>
              <a:t> 県外内訳</a:t>
            </a:r>
          </a:p>
          <a:p>
            <a:r>
              <a:rPr lang="ja-JP" altLang="en-US" sz="1000" dirty="0" smtClean="0"/>
              <a:t>　　　　　町田市</a:t>
            </a:r>
            <a:r>
              <a:rPr lang="en-US" altLang="ja-JP" sz="1000" dirty="0" smtClean="0"/>
              <a:t>17</a:t>
            </a:r>
            <a:r>
              <a:rPr lang="ja-JP" altLang="en-US" sz="1000" dirty="0" smtClean="0"/>
              <a:t>、それ以外の東京都</a:t>
            </a:r>
            <a:r>
              <a:rPr lang="en-US" altLang="ja-JP" sz="1000" dirty="0" smtClean="0"/>
              <a:t>8</a:t>
            </a:r>
            <a:r>
              <a:rPr lang="ja-JP" altLang="en-US" sz="1000" dirty="0" err="1" smtClean="0"/>
              <a:t>、</a:t>
            </a:r>
            <a:r>
              <a:rPr lang="ja-JP" altLang="en-US" sz="1000" dirty="0" smtClean="0"/>
              <a:t>埼玉県</a:t>
            </a:r>
            <a:r>
              <a:rPr lang="en-US" altLang="ja-JP" sz="1000" dirty="0" smtClean="0"/>
              <a:t>3</a:t>
            </a:r>
            <a:r>
              <a:rPr lang="ja-JP" altLang="en-US" sz="1000" dirty="0" err="1" smtClean="0"/>
              <a:t>、</a:t>
            </a:r>
            <a:r>
              <a:rPr lang="ja-JP" altLang="en-US" sz="1000" dirty="0" smtClean="0"/>
              <a:t>千葉県</a:t>
            </a:r>
            <a:r>
              <a:rPr lang="en-US" altLang="ja-JP" sz="1000" dirty="0" smtClean="0"/>
              <a:t>2</a:t>
            </a:r>
            <a:r>
              <a:rPr lang="ja-JP" altLang="en-US" sz="1000" dirty="0" err="1" smtClean="0"/>
              <a:t>、</a:t>
            </a:r>
            <a:r>
              <a:rPr lang="ja-JP" altLang="en-US" sz="1000" dirty="0" smtClean="0"/>
              <a:t>秋田県</a:t>
            </a:r>
            <a:r>
              <a:rPr lang="en-US" altLang="ja-JP" sz="1000" dirty="0" smtClean="0"/>
              <a:t>1</a:t>
            </a:r>
            <a:r>
              <a:rPr lang="ja-JP" altLang="en-US" sz="1000" dirty="0" smtClean="0"/>
              <a:t>（県内</a:t>
            </a:r>
            <a:r>
              <a:rPr lang="en-US" altLang="ja-JP" sz="1000" dirty="0" smtClean="0"/>
              <a:t>1057</a:t>
            </a:r>
            <a:r>
              <a:rPr lang="ja-JP" altLang="en-US" sz="1000" dirty="0" smtClean="0"/>
              <a:t>例）</a:t>
            </a:r>
            <a:endParaRPr kumimoji="1" lang="ja-JP" altLang="en-US" sz="1000" dirty="0"/>
          </a:p>
        </p:txBody>
      </p:sp>
    </p:spTree>
    <p:extLst>
      <p:ext uri="{BB962C8B-B14F-4D97-AF65-F5344CB8AC3E}">
        <p14:creationId xmlns:p14="http://schemas.microsoft.com/office/powerpoint/2010/main" val="3217071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10434</TotalTime>
  <Words>1551</Words>
  <Application>Microsoft Office PowerPoint</Application>
  <PresentationFormat>画面に合わせる (4:3)</PresentationFormat>
  <Paragraphs>578</Paragraphs>
  <Slides>16</Slides>
  <Notes>2</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6" baseType="lpstr">
      <vt:lpstr>HGP創英角ｺﾞｼｯｸUB</vt:lpstr>
      <vt:lpstr>HGS創英角ｺﾞｼｯｸUB</vt:lpstr>
      <vt:lpstr>ＭＳ Ｐゴシック</vt:lpstr>
      <vt:lpstr>ＭＳ ゴシック</vt:lpstr>
      <vt:lpstr>ＭＳ 明朝</vt:lpstr>
      <vt:lpstr>Arial</vt:lpstr>
      <vt:lpstr>Calibri</vt:lpstr>
      <vt:lpstr>Times New Roman</vt:lpstr>
      <vt:lpstr>Office テーマ</vt:lpstr>
      <vt:lpstr>ワークシート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神奈川県</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user</cp:lastModifiedBy>
  <cp:revision>957</cp:revision>
  <cp:lastPrinted>2019-02-27T04:04:28Z</cp:lastPrinted>
  <dcterms:created xsi:type="dcterms:W3CDTF">2014-11-10T04:50:12Z</dcterms:created>
  <dcterms:modified xsi:type="dcterms:W3CDTF">2021-03-24T05:03:38Z</dcterms:modified>
</cp:coreProperties>
</file>