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4"/>
  </p:notesMasterIdLst>
  <p:handoutMasterIdLst>
    <p:handoutMasterId r:id="rId15"/>
  </p:handoutMasterIdLst>
  <p:sldIdLst>
    <p:sldId id="263" r:id="rId2"/>
    <p:sldId id="264" r:id="rId3"/>
    <p:sldId id="266" r:id="rId4"/>
    <p:sldId id="272" r:id="rId5"/>
    <p:sldId id="273" r:id="rId6"/>
    <p:sldId id="267" r:id="rId7"/>
    <p:sldId id="265" r:id="rId8"/>
    <p:sldId id="268" r:id="rId9"/>
    <p:sldId id="269" r:id="rId10"/>
    <p:sldId id="270" r:id="rId11"/>
    <p:sldId id="271" r:id="rId12"/>
    <p:sldId id="274"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9E9"/>
    <a:srgbClr val="FCD6D6"/>
    <a:srgbClr val="FDBDBB"/>
    <a:srgbClr val="59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05" autoAdjust="0"/>
    <p:restoredTop sz="94660"/>
  </p:normalViewPr>
  <p:slideViewPr>
    <p:cSldViewPr snapToGrid="0">
      <p:cViewPr varScale="1">
        <p:scale>
          <a:sx n="89" d="100"/>
          <a:sy n="89" d="100"/>
        </p:scale>
        <p:origin x="821" y="72"/>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3294FC-B00D-4928-8369-0ADBBE01E0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A2CB03BB-E26C-43AF-AC1E-C777531134DF}">
      <dgm:prSet/>
      <dgm:spPr/>
      <dgm:t>
        <a:bodyPr/>
        <a:lstStyle/>
        <a:p>
          <a:pPr rtl="0"/>
          <a:r>
            <a:rPr kumimoji="1" lang="ja-JP" altLang="en-US" dirty="0" smtClean="0"/>
            <a:t>医療技術の進歩に伴い、</a:t>
          </a:r>
          <a:r>
            <a:rPr kumimoji="1" lang="en-US" altLang="ja-JP" dirty="0" smtClean="0"/>
            <a:t>NICU</a:t>
          </a:r>
          <a:r>
            <a:rPr kumimoji="1" lang="ja-JP" altLang="en-US" dirty="0" smtClean="0"/>
            <a:t>等を退院後、日常生活を営むために恒常的に医療的ケアを受ける必要がある「医療的ケア児等」が増加し、その実態の多様化が進んでいるが</a:t>
          </a:r>
          <a:r>
            <a:rPr kumimoji="1" lang="ja-JP" dirty="0" smtClean="0"/>
            <a:t>・・</a:t>
          </a:r>
          <a:endParaRPr lang="ja-JP" dirty="0"/>
        </a:p>
      </dgm:t>
    </dgm:pt>
    <dgm:pt modelId="{6FED3D11-ADE3-4F2B-8A08-7317CA79F6A4}" type="parTrans" cxnId="{E3EE5E34-6712-4CB3-82C8-26BF3871A0D1}">
      <dgm:prSet/>
      <dgm:spPr/>
      <dgm:t>
        <a:bodyPr/>
        <a:lstStyle/>
        <a:p>
          <a:endParaRPr kumimoji="1" lang="ja-JP" altLang="en-US"/>
        </a:p>
      </dgm:t>
    </dgm:pt>
    <dgm:pt modelId="{98A16A2A-4482-44C7-89AC-7069D539F7FB}" type="sibTrans" cxnId="{E3EE5E34-6712-4CB3-82C8-26BF3871A0D1}">
      <dgm:prSet/>
      <dgm:spPr/>
      <dgm:t>
        <a:bodyPr/>
        <a:lstStyle/>
        <a:p>
          <a:endParaRPr kumimoji="1" lang="ja-JP" altLang="en-US"/>
        </a:p>
      </dgm:t>
    </dgm:pt>
    <dgm:pt modelId="{C4544992-4BF7-4385-BC08-44A4C1F4F585}" type="pres">
      <dgm:prSet presAssocID="{9D3294FC-B00D-4928-8369-0ADBBE01E0F4}" presName="linear" presStyleCnt="0">
        <dgm:presLayoutVars>
          <dgm:animLvl val="lvl"/>
          <dgm:resizeHandles val="exact"/>
        </dgm:presLayoutVars>
      </dgm:prSet>
      <dgm:spPr/>
      <dgm:t>
        <a:bodyPr/>
        <a:lstStyle/>
        <a:p>
          <a:endParaRPr kumimoji="1" lang="ja-JP" altLang="en-US"/>
        </a:p>
      </dgm:t>
    </dgm:pt>
    <dgm:pt modelId="{14EB6D03-E844-4D5C-8959-A54230A93A15}" type="pres">
      <dgm:prSet presAssocID="{A2CB03BB-E26C-43AF-AC1E-C777531134DF}" presName="parentText" presStyleLbl="node1" presStyleIdx="0" presStyleCnt="1" custLinFactNeighborX="968">
        <dgm:presLayoutVars>
          <dgm:chMax val="0"/>
          <dgm:bulletEnabled val="1"/>
        </dgm:presLayoutVars>
      </dgm:prSet>
      <dgm:spPr/>
      <dgm:t>
        <a:bodyPr/>
        <a:lstStyle/>
        <a:p>
          <a:endParaRPr kumimoji="1" lang="ja-JP" altLang="en-US"/>
        </a:p>
      </dgm:t>
    </dgm:pt>
  </dgm:ptLst>
  <dgm:cxnLst>
    <dgm:cxn modelId="{E3EE5E34-6712-4CB3-82C8-26BF3871A0D1}" srcId="{9D3294FC-B00D-4928-8369-0ADBBE01E0F4}" destId="{A2CB03BB-E26C-43AF-AC1E-C777531134DF}" srcOrd="0" destOrd="0" parTransId="{6FED3D11-ADE3-4F2B-8A08-7317CA79F6A4}" sibTransId="{98A16A2A-4482-44C7-89AC-7069D539F7FB}"/>
    <dgm:cxn modelId="{30F49D64-1CC0-4C91-A29F-35E850501315}" type="presOf" srcId="{9D3294FC-B00D-4928-8369-0ADBBE01E0F4}" destId="{C4544992-4BF7-4385-BC08-44A4C1F4F585}" srcOrd="0" destOrd="0" presId="urn:microsoft.com/office/officeart/2005/8/layout/vList2"/>
    <dgm:cxn modelId="{55036A39-004A-4C11-BC91-979D8C62C1EC}" type="presOf" srcId="{A2CB03BB-E26C-43AF-AC1E-C777531134DF}" destId="{14EB6D03-E844-4D5C-8959-A54230A93A15}" srcOrd="0" destOrd="0" presId="urn:microsoft.com/office/officeart/2005/8/layout/vList2"/>
    <dgm:cxn modelId="{C039BC16-C7B5-4E05-82A9-899A34057581}" type="presParOf" srcId="{C4544992-4BF7-4385-BC08-44A4C1F4F585}" destId="{14EB6D03-E844-4D5C-8959-A54230A93A1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3294FC-B00D-4928-8369-0ADBBE01E0F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C4544992-4BF7-4385-BC08-44A4C1F4F585}" type="pres">
      <dgm:prSet presAssocID="{9D3294FC-B00D-4928-8369-0ADBBE01E0F4}" presName="linear" presStyleCnt="0">
        <dgm:presLayoutVars>
          <dgm:animLvl val="lvl"/>
          <dgm:resizeHandles val="exact"/>
        </dgm:presLayoutVars>
      </dgm:prSet>
      <dgm:spPr/>
      <dgm:t>
        <a:bodyPr/>
        <a:lstStyle/>
        <a:p>
          <a:endParaRPr kumimoji="1" lang="ja-JP" altLang="en-US"/>
        </a:p>
      </dgm:t>
    </dgm:pt>
  </dgm:ptLst>
  <dgm:cxnLst>
    <dgm:cxn modelId="{6D2BB647-7F00-4BC8-8E7D-C5BDAEC4C6C4}" type="presOf" srcId="{9D3294FC-B00D-4928-8369-0ADBBE01E0F4}" destId="{C4544992-4BF7-4385-BC08-44A4C1F4F58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3294FC-B00D-4928-8369-0ADBBE01E0F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C4544992-4BF7-4385-BC08-44A4C1F4F585}" type="pres">
      <dgm:prSet presAssocID="{9D3294FC-B00D-4928-8369-0ADBBE01E0F4}" presName="linear" presStyleCnt="0">
        <dgm:presLayoutVars>
          <dgm:animLvl val="lvl"/>
          <dgm:resizeHandles val="exact"/>
        </dgm:presLayoutVars>
      </dgm:prSet>
      <dgm:spPr/>
      <dgm:t>
        <a:bodyPr/>
        <a:lstStyle/>
        <a:p>
          <a:endParaRPr kumimoji="1" lang="ja-JP" altLang="en-US"/>
        </a:p>
      </dgm:t>
    </dgm:pt>
  </dgm:ptLst>
  <dgm:cxnLst>
    <dgm:cxn modelId="{935AB80F-1BF0-40FB-9B38-CE436057838A}" type="presOf" srcId="{9D3294FC-B00D-4928-8369-0ADBBE01E0F4}" destId="{C4544992-4BF7-4385-BC08-44A4C1F4F58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3294FC-B00D-4928-8369-0ADBBE01E0F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C4544992-4BF7-4385-BC08-44A4C1F4F585}" type="pres">
      <dgm:prSet presAssocID="{9D3294FC-B00D-4928-8369-0ADBBE01E0F4}" presName="linear" presStyleCnt="0">
        <dgm:presLayoutVars>
          <dgm:animLvl val="lvl"/>
          <dgm:resizeHandles val="exact"/>
        </dgm:presLayoutVars>
      </dgm:prSet>
      <dgm:spPr/>
      <dgm:t>
        <a:bodyPr/>
        <a:lstStyle/>
        <a:p>
          <a:endParaRPr kumimoji="1" lang="ja-JP" altLang="en-US"/>
        </a:p>
      </dgm:t>
    </dgm:pt>
  </dgm:ptLst>
  <dgm:cxnLst>
    <dgm:cxn modelId="{45314AFD-05A5-4908-9560-BAAF5B1CC4F5}" type="presOf" srcId="{9D3294FC-B00D-4928-8369-0ADBBE01E0F4}" destId="{C4544992-4BF7-4385-BC08-44A4C1F4F58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3294FC-B00D-4928-8369-0ADBBE01E0F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C4544992-4BF7-4385-BC08-44A4C1F4F585}" type="pres">
      <dgm:prSet presAssocID="{9D3294FC-B00D-4928-8369-0ADBBE01E0F4}" presName="linear" presStyleCnt="0">
        <dgm:presLayoutVars>
          <dgm:animLvl val="lvl"/>
          <dgm:resizeHandles val="exact"/>
        </dgm:presLayoutVars>
      </dgm:prSet>
      <dgm:spPr/>
      <dgm:t>
        <a:bodyPr/>
        <a:lstStyle/>
        <a:p>
          <a:endParaRPr kumimoji="1" lang="ja-JP" altLang="en-US"/>
        </a:p>
      </dgm:t>
    </dgm:pt>
  </dgm:ptLst>
  <dgm:cxnLst>
    <dgm:cxn modelId="{DBEB95BF-D577-47A4-B247-C0D02EE35F38}" type="presOf" srcId="{9D3294FC-B00D-4928-8369-0ADBBE01E0F4}" destId="{C4544992-4BF7-4385-BC08-44A4C1F4F58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F2AAB2-6717-4510-8B8A-3574FDA563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460D02D9-BA47-464F-89F6-3F7C7C9A600D}">
      <dgm:prSet phldrT="[テキスト]" custT="1"/>
      <dgm:spPr/>
      <dgm:t>
        <a:bodyPr/>
        <a:lstStyle/>
        <a:p>
          <a:r>
            <a:rPr kumimoji="1" lang="ja-JP" altLang="en-US" sz="2000" dirty="0" smtClean="0"/>
            <a:t>県</a:t>
          </a:r>
          <a:endParaRPr kumimoji="1" lang="ja-JP" altLang="en-US" sz="2000" dirty="0"/>
        </a:p>
      </dgm:t>
    </dgm:pt>
    <dgm:pt modelId="{58A59D19-4C29-4BEF-AD39-184DC0716FBE}" type="parTrans" cxnId="{370C3D42-BB1B-4C5E-A405-062B555B84C9}">
      <dgm:prSet/>
      <dgm:spPr/>
      <dgm:t>
        <a:bodyPr/>
        <a:lstStyle/>
        <a:p>
          <a:endParaRPr kumimoji="1" lang="ja-JP" altLang="en-US"/>
        </a:p>
      </dgm:t>
    </dgm:pt>
    <dgm:pt modelId="{6A628554-20D8-49A9-A35F-476FC5D6DB0F}" type="sibTrans" cxnId="{370C3D42-BB1B-4C5E-A405-062B555B84C9}">
      <dgm:prSet/>
      <dgm:spPr/>
      <dgm:t>
        <a:bodyPr/>
        <a:lstStyle/>
        <a:p>
          <a:endParaRPr kumimoji="1" lang="ja-JP" altLang="en-US"/>
        </a:p>
      </dgm:t>
    </dgm:pt>
    <dgm:pt modelId="{BBDD5A64-23B2-4049-879E-F4B476ADCA64}">
      <dgm:prSet phldrT="[テキスト]"/>
      <dgm:spPr/>
      <dgm:t>
        <a:bodyPr/>
        <a:lstStyle/>
        <a:p>
          <a:r>
            <a:rPr kumimoji="1" lang="ja-JP" altLang="en-US" dirty="0" smtClean="0"/>
            <a:t>広域的な施策の検討・実施</a:t>
          </a:r>
          <a:endParaRPr kumimoji="1" lang="ja-JP" altLang="en-US" dirty="0"/>
        </a:p>
      </dgm:t>
    </dgm:pt>
    <dgm:pt modelId="{B3E5D295-5A3A-464A-94EC-3BCDA63FA92D}" type="parTrans" cxnId="{9A73EB75-963E-4FE7-84DA-809821AFC152}">
      <dgm:prSet/>
      <dgm:spPr/>
      <dgm:t>
        <a:bodyPr/>
        <a:lstStyle/>
        <a:p>
          <a:endParaRPr kumimoji="1" lang="ja-JP" altLang="en-US"/>
        </a:p>
      </dgm:t>
    </dgm:pt>
    <dgm:pt modelId="{49B384D7-BA81-4BF7-BCDF-1099FE7BD909}" type="sibTrans" cxnId="{9A73EB75-963E-4FE7-84DA-809821AFC152}">
      <dgm:prSet/>
      <dgm:spPr/>
      <dgm:t>
        <a:bodyPr/>
        <a:lstStyle/>
        <a:p>
          <a:endParaRPr kumimoji="1" lang="ja-JP" altLang="en-US"/>
        </a:p>
      </dgm:t>
    </dgm:pt>
    <dgm:pt modelId="{D629A956-91F2-4CB2-A6C0-EA5549E8FA45}" type="pres">
      <dgm:prSet presAssocID="{52F2AAB2-6717-4510-8B8A-3574FDA563C0}" presName="linear" presStyleCnt="0">
        <dgm:presLayoutVars>
          <dgm:dir/>
          <dgm:animLvl val="lvl"/>
          <dgm:resizeHandles val="exact"/>
        </dgm:presLayoutVars>
      </dgm:prSet>
      <dgm:spPr/>
      <dgm:t>
        <a:bodyPr/>
        <a:lstStyle/>
        <a:p>
          <a:endParaRPr kumimoji="1" lang="ja-JP" altLang="en-US"/>
        </a:p>
      </dgm:t>
    </dgm:pt>
    <dgm:pt modelId="{309B6A12-B976-47AE-8F03-098EE10B9C0B}" type="pres">
      <dgm:prSet presAssocID="{460D02D9-BA47-464F-89F6-3F7C7C9A600D}" presName="parentLin" presStyleCnt="0"/>
      <dgm:spPr/>
    </dgm:pt>
    <dgm:pt modelId="{4A88D13E-D622-486E-A3AE-3F24AEAC71F4}" type="pres">
      <dgm:prSet presAssocID="{460D02D9-BA47-464F-89F6-3F7C7C9A600D}" presName="parentLeftMargin" presStyleLbl="node1" presStyleIdx="0" presStyleCnt="1"/>
      <dgm:spPr/>
      <dgm:t>
        <a:bodyPr/>
        <a:lstStyle/>
        <a:p>
          <a:endParaRPr kumimoji="1" lang="ja-JP" altLang="en-US"/>
        </a:p>
      </dgm:t>
    </dgm:pt>
    <dgm:pt modelId="{661309EA-B7EC-4F01-8872-8536E0170BC9}" type="pres">
      <dgm:prSet presAssocID="{460D02D9-BA47-464F-89F6-3F7C7C9A600D}" presName="parentText" presStyleLbl="node1" presStyleIdx="0" presStyleCnt="1" custScaleX="28458">
        <dgm:presLayoutVars>
          <dgm:chMax val="0"/>
          <dgm:bulletEnabled val="1"/>
        </dgm:presLayoutVars>
      </dgm:prSet>
      <dgm:spPr/>
      <dgm:t>
        <a:bodyPr/>
        <a:lstStyle/>
        <a:p>
          <a:endParaRPr kumimoji="1" lang="ja-JP" altLang="en-US"/>
        </a:p>
      </dgm:t>
    </dgm:pt>
    <dgm:pt modelId="{A507C36B-8422-4A79-A3F8-FF6D4D123973}" type="pres">
      <dgm:prSet presAssocID="{460D02D9-BA47-464F-89F6-3F7C7C9A600D}" presName="negativeSpace" presStyleCnt="0"/>
      <dgm:spPr/>
    </dgm:pt>
    <dgm:pt modelId="{E0444DFE-0F7F-4587-9162-5BE0628D3F0E}" type="pres">
      <dgm:prSet presAssocID="{460D02D9-BA47-464F-89F6-3F7C7C9A600D}" presName="childText" presStyleLbl="conFgAcc1" presStyleIdx="0" presStyleCnt="1">
        <dgm:presLayoutVars>
          <dgm:bulletEnabled val="1"/>
        </dgm:presLayoutVars>
      </dgm:prSet>
      <dgm:spPr/>
      <dgm:t>
        <a:bodyPr/>
        <a:lstStyle/>
        <a:p>
          <a:endParaRPr kumimoji="1" lang="ja-JP" altLang="en-US"/>
        </a:p>
      </dgm:t>
    </dgm:pt>
  </dgm:ptLst>
  <dgm:cxnLst>
    <dgm:cxn modelId="{7F9379F8-B1EE-4464-9BC1-EF8E27FC7A6F}" type="presOf" srcId="{52F2AAB2-6717-4510-8B8A-3574FDA563C0}" destId="{D629A956-91F2-4CB2-A6C0-EA5549E8FA45}" srcOrd="0" destOrd="0" presId="urn:microsoft.com/office/officeart/2005/8/layout/list1"/>
    <dgm:cxn modelId="{370C3D42-BB1B-4C5E-A405-062B555B84C9}" srcId="{52F2AAB2-6717-4510-8B8A-3574FDA563C0}" destId="{460D02D9-BA47-464F-89F6-3F7C7C9A600D}" srcOrd="0" destOrd="0" parTransId="{58A59D19-4C29-4BEF-AD39-184DC0716FBE}" sibTransId="{6A628554-20D8-49A9-A35F-476FC5D6DB0F}"/>
    <dgm:cxn modelId="{CAA4ED7D-B620-46ED-A898-E817F0C7C37C}" type="presOf" srcId="{460D02D9-BA47-464F-89F6-3F7C7C9A600D}" destId="{661309EA-B7EC-4F01-8872-8536E0170BC9}" srcOrd="1" destOrd="0" presId="urn:microsoft.com/office/officeart/2005/8/layout/list1"/>
    <dgm:cxn modelId="{B82A2499-5F20-4CB6-94B4-B2060820ECE7}" type="presOf" srcId="{460D02D9-BA47-464F-89F6-3F7C7C9A600D}" destId="{4A88D13E-D622-486E-A3AE-3F24AEAC71F4}" srcOrd="0" destOrd="0" presId="urn:microsoft.com/office/officeart/2005/8/layout/list1"/>
    <dgm:cxn modelId="{237884A4-CC5D-43D5-9F71-35856DDAD95E}" type="presOf" srcId="{BBDD5A64-23B2-4049-879E-F4B476ADCA64}" destId="{E0444DFE-0F7F-4587-9162-5BE0628D3F0E}" srcOrd="0" destOrd="0" presId="urn:microsoft.com/office/officeart/2005/8/layout/list1"/>
    <dgm:cxn modelId="{9A73EB75-963E-4FE7-84DA-809821AFC152}" srcId="{460D02D9-BA47-464F-89F6-3F7C7C9A600D}" destId="{BBDD5A64-23B2-4049-879E-F4B476ADCA64}" srcOrd="0" destOrd="0" parTransId="{B3E5D295-5A3A-464A-94EC-3BCDA63FA92D}" sibTransId="{49B384D7-BA81-4BF7-BCDF-1099FE7BD909}"/>
    <dgm:cxn modelId="{F24A25DB-4BCC-4BDE-92E2-60DFDF8105C0}" type="presParOf" srcId="{D629A956-91F2-4CB2-A6C0-EA5549E8FA45}" destId="{309B6A12-B976-47AE-8F03-098EE10B9C0B}" srcOrd="0" destOrd="0" presId="urn:microsoft.com/office/officeart/2005/8/layout/list1"/>
    <dgm:cxn modelId="{FE22D17B-0C7F-4FA1-91E9-8EDDAC2B7582}" type="presParOf" srcId="{309B6A12-B976-47AE-8F03-098EE10B9C0B}" destId="{4A88D13E-D622-486E-A3AE-3F24AEAC71F4}" srcOrd="0" destOrd="0" presId="urn:microsoft.com/office/officeart/2005/8/layout/list1"/>
    <dgm:cxn modelId="{98129A7F-3A17-4F7A-A88B-3B597D2AD9D6}" type="presParOf" srcId="{309B6A12-B976-47AE-8F03-098EE10B9C0B}" destId="{661309EA-B7EC-4F01-8872-8536E0170BC9}" srcOrd="1" destOrd="0" presId="urn:microsoft.com/office/officeart/2005/8/layout/list1"/>
    <dgm:cxn modelId="{B73A26EF-0D21-4B39-824F-9FB2F9B3302A}" type="presParOf" srcId="{D629A956-91F2-4CB2-A6C0-EA5549E8FA45}" destId="{A507C36B-8422-4A79-A3F8-FF6D4D123973}" srcOrd="1" destOrd="0" presId="urn:microsoft.com/office/officeart/2005/8/layout/list1"/>
    <dgm:cxn modelId="{0C6D22D5-B790-4619-B5F8-0FB9DD9FE964}" type="presParOf" srcId="{D629A956-91F2-4CB2-A6C0-EA5549E8FA45}" destId="{E0444DFE-0F7F-4587-9162-5BE0628D3F0E}" srcOrd="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F2AAB2-6717-4510-8B8A-3574FDA563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460D02D9-BA47-464F-89F6-3F7C7C9A600D}">
      <dgm:prSet phldrT="[テキスト]" custT="1"/>
      <dgm:spPr/>
      <dgm:t>
        <a:bodyPr/>
        <a:lstStyle/>
        <a:p>
          <a:r>
            <a:rPr kumimoji="1" lang="ja-JP" altLang="en-US" sz="2000" dirty="0" smtClean="0"/>
            <a:t>市町村</a:t>
          </a:r>
          <a:endParaRPr kumimoji="1" lang="ja-JP" altLang="en-US" sz="2000" dirty="0"/>
        </a:p>
      </dgm:t>
    </dgm:pt>
    <dgm:pt modelId="{58A59D19-4C29-4BEF-AD39-184DC0716FBE}" type="parTrans" cxnId="{370C3D42-BB1B-4C5E-A405-062B555B84C9}">
      <dgm:prSet/>
      <dgm:spPr/>
      <dgm:t>
        <a:bodyPr/>
        <a:lstStyle/>
        <a:p>
          <a:endParaRPr kumimoji="1" lang="ja-JP" altLang="en-US"/>
        </a:p>
      </dgm:t>
    </dgm:pt>
    <dgm:pt modelId="{6A628554-20D8-49A9-A35F-476FC5D6DB0F}" type="sibTrans" cxnId="{370C3D42-BB1B-4C5E-A405-062B555B84C9}">
      <dgm:prSet/>
      <dgm:spPr/>
      <dgm:t>
        <a:bodyPr/>
        <a:lstStyle/>
        <a:p>
          <a:endParaRPr kumimoji="1" lang="ja-JP" altLang="en-US"/>
        </a:p>
      </dgm:t>
    </dgm:pt>
    <dgm:pt modelId="{BBDD5A64-23B2-4049-879E-F4B476ADCA64}">
      <dgm:prSet phldrT="[テキスト]"/>
      <dgm:spPr/>
      <dgm:t>
        <a:bodyPr/>
        <a:lstStyle/>
        <a:p>
          <a:r>
            <a:rPr kumimoji="1" lang="ja-JP" altLang="en-US" dirty="0" smtClean="0"/>
            <a:t>地域における施策の検討・実施</a:t>
          </a:r>
          <a:endParaRPr kumimoji="1" lang="ja-JP" altLang="en-US" dirty="0"/>
        </a:p>
      </dgm:t>
    </dgm:pt>
    <dgm:pt modelId="{49B384D7-BA81-4BF7-BCDF-1099FE7BD909}" type="sibTrans" cxnId="{9A73EB75-963E-4FE7-84DA-809821AFC152}">
      <dgm:prSet/>
      <dgm:spPr/>
      <dgm:t>
        <a:bodyPr/>
        <a:lstStyle/>
        <a:p>
          <a:endParaRPr kumimoji="1" lang="ja-JP" altLang="en-US"/>
        </a:p>
      </dgm:t>
    </dgm:pt>
    <dgm:pt modelId="{B3E5D295-5A3A-464A-94EC-3BCDA63FA92D}" type="parTrans" cxnId="{9A73EB75-963E-4FE7-84DA-809821AFC152}">
      <dgm:prSet/>
      <dgm:spPr/>
      <dgm:t>
        <a:bodyPr/>
        <a:lstStyle/>
        <a:p>
          <a:endParaRPr kumimoji="1" lang="ja-JP" altLang="en-US"/>
        </a:p>
      </dgm:t>
    </dgm:pt>
    <dgm:pt modelId="{D629A956-91F2-4CB2-A6C0-EA5549E8FA45}" type="pres">
      <dgm:prSet presAssocID="{52F2AAB2-6717-4510-8B8A-3574FDA563C0}" presName="linear" presStyleCnt="0">
        <dgm:presLayoutVars>
          <dgm:dir/>
          <dgm:animLvl val="lvl"/>
          <dgm:resizeHandles val="exact"/>
        </dgm:presLayoutVars>
      </dgm:prSet>
      <dgm:spPr/>
      <dgm:t>
        <a:bodyPr/>
        <a:lstStyle/>
        <a:p>
          <a:endParaRPr kumimoji="1" lang="ja-JP" altLang="en-US"/>
        </a:p>
      </dgm:t>
    </dgm:pt>
    <dgm:pt modelId="{309B6A12-B976-47AE-8F03-098EE10B9C0B}" type="pres">
      <dgm:prSet presAssocID="{460D02D9-BA47-464F-89F6-3F7C7C9A600D}" presName="parentLin" presStyleCnt="0"/>
      <dgm:spPr/>
    </dgm:pt>
    <dgm:pt modelId="{4A88D13E-D622-486E-A3AE-3F24AEAC71F4}" type="pres">
      <dgm:prSet presAssocID="{460D02D9-BA47-464F-89F6-3F7C7C9A600D}" presName="parentLeftMargin" presStyleLbl="node1" presStyleIdx="0" presStyleCnt="1"/>
      <dgm:spPr/>
      <dgm:t>
        <a:bodyPr/>
        <a:lstStyle/>
        <a:p>
          <a:endParaRPr kumimoji="1" lang="ja-JP" altLang="en-US"/>
        </a:p>
      </dgm:t>
    </dgm:pt>
    <dgm:pt modelId="{661309EA-B7EC-4F01-8872-8536E0170BC9}" type="pres">
      <dgm:prSet presAssocID="{460D02D9-BA47-464F-89F6-3F7C7C9A600D}" presName="parentText" presStyleLbl="node1" presStyleIdx="0" presStyleCnt="1" custScaleX="61758" custScaleY="106114">
        <dgm:presLayoutVars>
          <dgm:chMax val="0"/>
          <dgm:bulletEnabled val="1"/>
        </dgm:presLayoutVars>
      </dgm:prSet>
      <dgm:spPr/>
      <dgm:t>
        <a:bodyPr/>
        <a:lstStyle/>
        <a:p>
          <a:endParaRPr kumimoji="1" lang="ja-JP" altLang="en-US"/>
        </a:p>
      </dgm:t>
    </dgm:pt>
    <dgm:pt modelId="{A507C36B-8422-4A79-A3F8-FF6D4D123973}" type="pres">
      <dgm:prSet presAssocID="{460D02D9-BA47-464F-89F6-3F7C7C9A600D}" presName="negativeSpace" presStyleCnt="0"/>
      <dgm:spPr/>
    </dgm:pt>
    <dgm:pt modelId="{E0444DFE-0F7F-4587-9162-5BE0628D3F0E}" type="pres">
      <dgm:prSet presAssocID="{460D02D9-BA47-464F-89F6-3F7C7C9A600D}" presName="childText" presStyleLbl="conFgAcc1" presStyleIdx="0" presStyleCnt="1">
        <dgm:presLayoutVars>
          <dgm:bulletEnabled val="1"/>
        </dgm:presLayoutVars>
      </dgm:prSet>
      <dgm:spPr/>
      <dgm:t>
        <a:bodyPr/>
        <a:lstStyle/>
        <a:p>
          <a:endParaRPr kumimoji="1" lang="ja-JP" altLang="en-US"/>
        </a:p>
      </dgm:t>
    </dgm:pt>
  </dgm:ptLst>
  <dgm:cxnLst>
    <dgm:cxn modelId="{CC8CEB7B-5DDB-4DC9-B294-1E0B754A0D60}" type="presOf" srcId="{460D02D9-BA47-464F-89F6-3F7C7C9A600D}" destId="{661309EA-B7EC-4F01-8872-8536E0170BC9}" srcOrd="1" destOrd="0" presId="urn:microsoft.com/office/officeart/2005/8/layout/list1"/>
    <dgm:cxn modelId="{56EC3F80-E0E7-4C83-99DA-92714630754A}" type="presOf" srcId="{BBDD5A64-23B2-4049-879E-F4B476ADCA64}" destId="{E0444DFE-0F7F-4587-9162-5BE0628D3F0E}" srcOrd="0" destOrd="0" presId="urn:microsoft.com/office/officeart/2005/8/layout/list1"/>
    <dgm:cxn modelId="{97946BCD-949F-48EC-AF1E-AB770D7543DB}" type="presOf" srcId="{52F2AAB2-6717-4510-8B8A-3574FDA563C0}" destId="{D629A956-91F2-4CB2-A6C0-EA5549E8FA45}" srcOrd="0" destOrd="0" presId="urn:microsoft.com/office/officeart/2005/8/layout/list1"/>
    <dgm:cxn modelId="{286A49E5-7180-4A91-95A0-C7AE378B80CF}" type="presOf" srcId="{460D02D9-BA47-464F-89F6-3F7C7C9A600D}" destId="{4A88D13E-D622-486E-A3AE-3F24AEAC71F4}" srcOrd="0" destOrd="0" presId="urn:microsoft.com/office/officeart/2005/8/layout/list1"/>
    <dgm:cxn modelId="{370C3D42-BB1B-4C5E-A405-062B555B84C9}" srcId="{52F2AAB2-6717-4510-8B8A-3574FDA563C0}" destId="{460D02D9-BA47-464F-89F6-3F7C7C9A600D}" srcOrd="0" destOrd="0" parTransId="{58A59D19-4C29-4BEF-AD39-184DC0716FBE}" sibTransId="{6A628554-20D8-49A9-A35F-476FC5D6DB0F}"/>
    <dgm:cxn modelId="{9A73EB75-963E-4FE7-84DA-809821AFC152}" srcId="{460D02D9-BA47-464F-89F6-3F7C7C9A600D}" destId="{BBDD5A64-23B2-4049-879E-F4B476ADCA64}" srcOrd="0" destOrd="0" parTransId="{B3E5D295-5A3A-464A-94EC-3BCDA63FA92D}" sibTransId="{49B384D7-BA81-4BF7-BCDF-1099FE7BD909}"/>
    <dgm:cxn modelId="{74839893-0A0B-4701-BEA6-CC827521E3C4}" type="presParOf" srcId="{D629A956-91F2-4CB2-A6C0-EA5549E8FA45}" destId="{309B6A12-B976-47AE-8F03-098EE10B9C0B}" srcOrd="0" destOrd="0" presId="urn:microsoft.com/office/officeart/2005/8/layout/list1"/>
    <dgm:cxn modelId="{2AEACBA1-5449-4E6B-9FFE-AE24EC2B1AFD}" type="presParOf" srcId="{309B6A12-B976-47AE-8F03-098EE10B9C0B}" destId="{4A88D13E-D622-486E-A3AE-3F24AEAC71F4}" srcOrd="0" destOrd="0" presId="urn:microsoft.com/office/officeart/2005/8/layout/list1"/>
    <dgm:cxn modelId="{D624EAAC-0643-4381-90AE-49942A16E8A8}" type="presParOf" srcId="{309B6A12-B976-47AE-8F03-098EE10B9C0B}" destId="{661309EA-B7EC-4F01-8872-8536E0170BC9}" srcOrd="1" destOrd="0" presId="urn:microsoft.com/office/officeart/2005/8/layout/list1"/>
    <dgm:cxn modelId="{90DC807F-6A75-45B6-A62D-55A8261F715F}" type="presParOf" srcId="{D629A956-91F2-4CB2-A6C0-EA5549E8FA45}" destId="{A507C36B-8422-4A79-A3F8-FF6D4D123973}" srcOrd="1" destOrd="0" presId="urn:microsoft.com/office/officeart/2005/8/layout/list1"/>
    <dgm:cxn modelId="{894A7D6A-2663-4E00-B84A-EE1C657B4036}" type="presParOf" srcId="{D629A956-91F2-4CB2-A6C0-EA5549E8FA45}" destId="{E0444DFE-0F7F-4587-9162-5BE0628D3F0E}" srcOrd="2" destOrd="0" presId="urn:microsoft.com/office/officeart/2005/8/layout/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F2AAB2-6717-4510-8B8A-3574FDA563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460D02D9-BA47-464F-89F6-3F7C7C9A600D}">
      <dgm:prSet phldrT="[テキスト]" custT="1"/>
      <dgm:spPr/>
      <dgm:t>
        <a:bodyPr/>
        <a:lstStyle/>
        <a:p>
          <a:r>
            <a:rPr kumimoji="1" lang="ja-JP" altLang="en-US" sz="2000" dirty="0" smtClean="0"/>
            <a:t>病院</a:t>
          </a:r>
          <a:endParaRPr kumimoji="1" lang="ja-JP" altLang="en-US" sz="2000" dirty="0"/>
        </a:p>
      </dgm:t>
    </dgm:pt>
    <dgm:pt modelId="{58A59D19-4C29-4BEF-AD39-184DC0716FBE}" type="parTrans" cxnId="{370C3D42-BB1B-4C5E-A405-062B555B84C9}">
      <dgm:prSet/>
      <dgm:spPr/>
      <dgm:t>
        <a:bodyPr/>
        <a:lstStyle/>
        <a:p>
          <a:endParaRPr kumimoji="1" lang="ja-JP" altLang="en-US"/>
        </a:p>
      </dgm:t>
    </dgm:pt>
    <dgm:pt modelId="{6A628554-20D8-49A9-A35F-476FC5D6DB0F}" type="sibTrans" cxnId="{370C3D42-BB1B-4C5E-A405-062B555B84C9}">
      <dgm:prSet/>
      <dgm:spPr/>
      <dgm:t>
        <a:bodyPr/>
        <a:lstStyle/>
        <a:p>
          <a:endParaRPr kumimoji="1" lang="ja-JP" altLang="en-US"/>
        </a:p>
      </dgm:t>
    </dgm:pt>
    <dgm:pt modelId="{BBDD5A64-23B2-4049-879E-F4B476ADCA64}">
      <dgm:prSet phldrT="[テキスト]"/>
      <dgm:spPr/>
      <dgm:t>
        <a:bodyPr/>
        <a:lstStyle/>
        <a:p>
          <a:r>
            <a:rPr kumimoji="1" lang="ja-JP" altLang="en-US" dirty="0" smtClean="0"/>
            <a:t>円滑な地域生活への移行のための退院支援の実施</a:t>
          </a:r>
          <a:endParaRPr kumimoji="1" lang="ja-JP" altLang="en-US" dirty="0"/>
        </a:p>
      </dgm:t>
    </dgm:pt>
    <dgm:pt modelId="{B3E5D295-5A3A-464A-94EC-3BCDA63FA92D}" type="parTrans" cxnId="{9A73EB75-963E-4FE7-84DA-809821AFC152}">
      <dgm:prSet/>
      <dgm:spPr/>
      <dgm:t>
        <a:bodyPr/>
        <a:lstStyle/>
        <a:p>
          <a:endParaRPr kumimoji="1" lang="ja-JP" altLang="en-US"/>
        </a:p>
      </dgm:t>
    </dgm:pt>
    <dgm:pt modelId="{49B384D7-BA81-4BF7-BCDF-1099FE7BD909}" type="sibTrans" cxnId="{9A73EB75-963E-4FE7-84DA-809821AFC152}">
      <dgm:prSet/>
      <dgm:spPr/>
      <dgm:t>
        <a:bodyPr/>
        <a:lstStyle/>
        <a:p>
          <a:endParaRPr kumimoji="1" lang="ja-JP" altLang="en-US"/>
        </a:p>
      </dgm:t>
    </dgm:pt>
    <dgm:pt modelId="{D629A956-91F2-4CB2-A6C0-EA5549E8FA45}" type="pres">
      <dgm:prSet presAssocID="{52F2AAB2-6717-4510-8B8A-3574FDA563C0}" presName="linear" presStyleCnt="0">
        <dgm:presLayoutVars>
          <dgm:dir/>
          <dgm:animLvl val="lvl"/>
          <dgm:resizeHandles val="exact"/>
        </dgm:presLayoutVars>
      </dgm:prSet>
      <dgm:spPr/>
      <dgm:t>
        <a:bodyPr/>
        <a:lstStyle/>
        <a:p>
          <a:endParaRPr kumimoji="1" lang="ja-JP" altLang="en-US"/>
        </a:p>
      </dgm:t>
    </dgm:pt>
    <dgm:pt modelId="{309B6A12-B976-47AE-8F03-098EE10B9C0B}" type="pres">
      <dgm:prSet presAssocID="{460D02D9-BA47-464F-89F6-3F7C7C9A600D}" presName="parentLin" presStyleCnt="0"/>
      <dgm:spPr/>
    </dgm:pt>
    <dgm:pt modelId="{4A88D13E-D622-486E-A3AE-3F24AEAC71F4}" type="pres">
      <dgm:prSet presAssocID="{460D02D9-BA47-464F-89F6-3F7C7C9A600D}" presName="parentLeftMargin" presStyleLbl="node1" presStyleIdx="0" presStyleCnt="1"/>
      <dgm:spPr/>
      <dgm:t>
        <a:bodyPr/>
        <a:lstStyle/>
        <a:p>
          <a:endParaRPr kumimoji="1" lang="ja-JP" altLang="en-US"/>
        </a:p>
      </dgm:t>
    </dgm:pt>
    <dgm:pt modelId="{661309EA-B7EC-4F01-8872-8536E0170BC9}" type="pres">
      <dgm:prSet presAssocID="{460D02D9-BA47-464F-89F6-3F7C7C9A600D}" presName="parentText" presStyleLbl="node1" presStyleIdx="0" presStyleCnt="1" custScaleX="56146" custScaleY="121480">
        <dgm:presLayoutVars>
          <dgm:chMax val="0"/>
          <dgm:bulletEnabled val="1"/>
        </dgm:presLayoutVars>
      </dgm:prSet>
      <dgm:spPr/>
      <dgm:t>
        <a:bodyPr/>
        <a:lstStyle/>
        <a:p>
          <a:endParaRPr kumimoji="1" lang="ja-JP" altLang="en-US"/>
        </a:p>
      </dgm:t>
    </dgm:pt>
    <dgm:pt modelId="{A507C36B-8422-4A79-A3F8-FF6D4D123973}" type="pres">
      <dgm:prSet presAssocID="{460D02D9-BA47-464F-89F6-3F7C7C9A600D}" presName="negativeSpace" presStyleCnt="0"/>
      <dgm:spPr/>
    </dgm:pt>
    <dgm:pt modelId="{E0444DFE-0F7F-4587-9162-5BE0628D3F0E}" type="pres">
      <dgm:prSet presAssocID="{460D02D9-BA47-464F-89F6-3F7C7C9A600D}" presName="childText" presStyleLbl="conFgAcc1" presStyleIdx="0" presStyleCnt="1" custLinFactY="2314" custLinFactNeighborX="-27193" custLinFactNeighborY="100000">
        <dgm:presLayoutVars>
          <dgm:bulletEnabled val="1"/>
        </dgm:presLayoutVars>
      </dgm:prSet>
      <dgm:spPr/>
      <dgm:t>
        <a:bodyPr/>
        <a:lstStyle/>
        <a:p>
          <a:endParaRPr kumimoji="1" lang="ja-JP" altLang="en-US"/>
        </a:p>
      </dgm:t>
    </dgm:pt>
  </dgm:ptLst>
  <dgm:cxnLst>
    <dgm:cxn modelId="{370C3D42-BB1B-4C5E-A405-062B555B84C9}" srcId="{52F2AAB2-6717-4510-8B8A-3574FDA563C0}" destId="{460D02D9-BA47-464F-89F6-3F7C7C9A600D}" srcOrd="0" destOrd="0" parTransId="{58A59D19-4C29-4BEF-AD39-184DC0716FBE}" sibTransId="{6A628554-20D8-49A9-A35F-476FC5D6DB0F}"/>
    <dgm:cxn modelId="{8E9566F3-D949-457F-8537-964BC5611F53}" type="presOf" srcId="{460D02D9-BA47-464F-89F6-3F7C7C9A600D}" destId="{4A88D13E-D622-486E-A3AE-3F24AEAC71F4}" srcOrd="0" destOrd="0" presId="urn:microsoft.com/office/officeart/2005/8/layout/list1"/>
    <dgm:cxn modelId="{EBFC7A79-911F-4A3B-9A96-0CC95B0E3778}" type="presOf" srcId="{BBDD5A64-23B2-4049-879E-F4B476ADCA64}" destId="{E0444DFE-0F7F-4587-9162-5BE0628D3F0E}" srcOrd="0" destOrd="0" presId="urn:microsoft.com/office/officeart/2005/8/layout/list1"/>
    <dgm:cxn modelId="{545EE476-5E20-4DAE-B310-A29175152F14}" type="presOf" srcId="{52F2AAB2-6717-4510-8B8A-3574FDA563C0}" destId="{D629A956-91F2-4CB2-A6C0-EA5549E8FA45}" srcOrd="0" destOrd="0" presId="urn:microsoft.com/office/officeart/2005/8/layout/list1"/>
    <dgm:cxn modelId="{B4C84887-9479-49FC-9C16-AA1CEF71149F}" type="presOf" srcId="{460D02D9-BA47-464F-89F6-3F7C7C9A600D}" destId="{661309EA-B7EC-4F01-8872-8536E0170BC9}" srcOrd="1" destOrd="0" presId="urn:microsoft.com/office/officeart/2005/8/layout/list1"/>
    <dgm:cxn modelId="{9A73EB75-963E-4FE7-84DA-809821AFC152}" srcId="{460D02D9-BA47-464F-89F6-3F7C7C9A600D}" destId="{BBDD5A64-23B2-4049-879E-F4B476ADCA64}" srcOrd="0" destOrd="0" parTransId="{B3E5D295-5A3A-464A-94EC-3BCDA63FA92D}" sibTransId="{49B384D7-BA81-4BF7-BCDF-1099FE7BD909}"/>
    <dgm:cxn modelId="{0C938C01-41F8-438B-9DCD-813358746AAD}" type="presParOf" srcId="{D629A956-91F2-4CB2-A6C0-EA5549E8FA45}" destId="{309B6A12-B976-47AE-8F03-098EE10B9C0B}" srcOrd="0" destOrd="0" presId="urn:microsoft.com/office/officeart/2005/8/layout/list1"/>
    <dgm:cxn modelId="{A24F273A-66F7-40BF-A156-A0072D13E5C1}" type="presParOf" srcId="{309B6A12-B976-47AE-8F03-098EE10B9C0B}" destId="{4A88D13E-D622-486E-A3AE-3F24AEAC71F4}" srcOrd="0" destOrd="0" presId="urn:microsoft.com/office/officeart/2005/8/layout/list1"/>
    <dgm:cxn modelId="{ADAAB689-CB77-4A87-9FB9-0826A75189D1}" type="presParOf" srcId="{309B6A12-B976-47AE-8F03-098EE10B9C0B}" destId="{661309EA-B7EC-4F01-8872-8536E0170BC9}" srcOrd="1" destOrd="0" presId="urn:microsoft.com/office/officeart/2005/8/layout/list1"/>
    <dgm:cxn modelId="{654AB656-5608-428A-8E49-8B0421BF9F67}" type="presParOf" srcId="{D629A956-91F2-4CB2-A6C0-EA5549E8FA45}" destId="{A507C36B-8422-4A79-A3F8-FF6D4D123973}" srcOrd="1" destOrd="0" presId="urn:microsoft.com/office/officeart/2005/8/layout/list1"/>
    <dgm:cxn modelId="{1D3376C1-A3E9-40E2-A509-6A60FB2C24D1}" type="presParOf" srcId="{D629A956-91F2-4CB2-A6C0-EA5549E8FA45}" destId="{E0444DFE-0F7F-4587-9162-5BE0628D3F0E}" srcOrd="2" destOrd="0" presId="urn:microsoft.com/office/officeart/2005/8/layout/list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3294FC-B00D-4928-8369-0ADBBE01E0F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C4544992-4BF7-4385-BC08-44A4C1F4F585}" type="pres">
      <dgm:prSet presAssocID="{9D3294FC-B00D-4928-8369-0ADBBE01E0F4}" presName="linear" presStyleCnt="0">
        <dgm:presLayoutVars>
          <dgm:animLvl val="lvl"/>
          <dgm:resizeHandles val="exact"/>
        </dgm:presLayoutVars>
      </dgm:prSet>
      <dgm:spPr/>
      <dgm:t>
        <a:bodyPr/>
        <a:lstStyle/>
        <a:p>
          <a:endParaRPr kumimoji="1" lang="ja-JP" altLang="en-US"/>
        </a:p>
      </dgm:t>
    </dgm:pt>
  </dgm:ptLst>
  <dgm:cxnLst>
    <dgm:cxn modelId="{6D177542-4F70-49EF-8F40-170D102F6C79}" type="presOf" srcId="{9D3294FC-B00D-4928-8369-0ADBBE01E0F4}" destId="{C4544992-4BF7-4385-BC08-44A4C1F4F58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3294FC-B00D-4928-8369-0ADBBE01E0F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C4544992-4BF7-4385-BC08-44A4C1F4F585}" type="pres">
      <dgm:prSet presAssocID="{9D3294FC-B00D-4928-8369-0ADBBE01E0F4}" presName="linear" presStyleCnt="0">
        <dgm:presLayoutVars>
          <dgm:animLvl val="lvl"/>
          <dgm:resizeHandles val="exact"/>
        </dgm:presLayoutVars>
      </dgm:prSet>
      <dgm:spPr/>
      <dgm:t>
        <a:bodyPr/>
        <a:lstStyle/>
        <a:p>
          <a:endParaRPr kumimoji="1" lang="ja-JP" altLang="en-US"/>
        </a:p>
      </dgm:t>
    </dgm:pt>
  </dgm:ptLst>
  <dgm:cxnLst>
    <dgm:cxn modelId="{8938101C-AA9B-48BC-B9F0-7D9695DE68F3}" type="presOf" srcId="{9D3294FC-B00D-4928-8369-0ADBBE01E0F4}" destId="{C4544992-4BF7-4385-BC08-44A4C1F4F58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B6D03-E844-4D5C-8959-A54230A93A15}">
      <dsp:nvSpPr>
        <dsp:cNvPr id="0" name=""/>
        <dsp:cNvSpPr/>
      </dsp:nvSpPr>
      <dsp:spPr>
        <a:xfrm>
          <a:off x="0" y="61405"/>
          <a:ext cx="7412304" cy="1287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kumimoji="1" lang="ja-JP" altLang="en-US" sz="2200" kern="1200" dirty="0" smtClean="0"/>
            <a:t>医療技術の進歩に伴い、</a:t>
          </a:r>
          <a:r>
            <a:rPr kumimoji="1" lang="en-US" altLang="ja-JP" sz="2200" kern="1200" dirty="0" smtClean="0"/>
            <a:t>NICU</a:t>
          </a:r>
          <a:r>
            <a:rPr kumimoji="1" lang="ja-JP" altLang="en-US" sz="2200" kern="1200" dirty="0" smtClean="0"/>
            <a:t>等を退院後、日常生活を営むために恒常的に医療的ケアを受ける必要がある「医療的ケア児等」が増加し、その実態の多様化が進んでいるが</a:t>
          </a:r>
          <a:r>
            <a:rPr kumimoji="1" lang="ja-JP" sz="2200" kern="1200" dirty="0" smtClean="0"/>
            <a:t>・・</a:t>
          </a:r>
          <a:endParaRPr lang="ja-JP" sz="2200" kern="1200" dirty="0"/>
        </a:p>
      </dsp:txBody>
      <dsp:txXfrm>
        <a:off x="62826" y="124231"/>
        <a:ext cx="7286652" cy="11613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44DFE-0F7F-4587-9162-5BE0628D3F0E}">
      <dsp:nvSpPr>
        <dsp:cNvPr id="0" name=""/>
        <dsp:cNvSpPr/>
      </dsp:nvSpPr>
      <dsp:spPr>
        <a:xfrm>
          <a:off x="0" y="214797"/>
          <a:ext cx="2013498" cy="4764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70" tIns="229108" rIns="156270" bIns="78232" numCol="1" spcCol="1270" anchor="t" anchorCtr="0">
          <a:noAutofit/>
        </a:bodyPr>
        <a:lstStyle/>
        <a:p>
          <a:pPr marL="57150" lvl="1" indent="-57150" algn="l" defTabSz="488950">
            <a:lnSpc>
              <a:spcPct val="90000"/>
            </a:lnSpc>
            <a:spcBef>
              <a:spcPct val="0"/>
            </a:spcBef>
            <a:spcAft>
              <a:spcPct val="15000"/>
            </a:spcAft>
            <a:buChar char="••"/>
          </a:pPr>
          <a:r>
            <a:rPr kumimoji="1" lang="ja-JP" altLang="en-US" sz="1100" kern="1200" dirty="0" smtClean="0"/>
            <a:t>広域的な施策の検討・実施</a:t>
          </a:r>
          <a:endParaRPr kumimoji="1" lang="ja-JP" altLang="en-US" sz="1100" kern="1200" dirty="0"/>
        </a:p>
      </dsp:txBody>
      <dsp:txXfrm>
        <a:off x="0" y="214797"/>
        <a:ext cx="2013498" cy="476437"/>
      </dsp:txXfrm>
    </dsp:sp>
    <dsp:sp modelId="{661309EA-B7EC-4F01-8872-8536E0170BC9}">
      <dsp:nvSpPr>
        <dsp:cNvPr id="0" name=""/>
        <dsp:cNvSpPr/>
      </dsp:nvSpPr>
      <dsp:spPr>
        <a:xfrm>
          <a:off x="100576" y="52437"/>
          <a:ext cx="400709"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74" tIns="0" rIns="53274" bIns="0" numCol="1" spcCol="1270" anchor="ctr" anchorCtr="0">
          <a:noAutofit/>
        </a:bodyPr>
        <a:lstStyle/>
        <a:p>
          <a:pPr lvl="0" algn="l" defTabSz="889000">
            <a:lnSpc>
              <a:spcPct val="90000"/>
            </a:lnSpc>
            <a:spcBef>
              <a:spcPct val="0"/>
            </a:spcBef>
            <a:spcAft>
              <a:spcPct val="35000"/>
            </a:spcAft>
          </a:pPr>
          <a:r>
            <a:rPr kumimoji="1" lang="ja-JP" altLang="en-US" sz="2000" kern="1200" dirty="0" smtClean="0"/>
            <a:t>県</a:t>
          </a:r>
          <a:endParaRPr kumimoji="1" lang="ja-JP" altLang="en-US" sz="2000" kern="1200" dirty="0"/>
        </a:p>
      </dsp:txBody>
      <dsp:txXfrm>
        <a:off x="116428" y="68289"/>
        <a:ext cx="369005" cy="293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44DFE-0F7F-4587-9162-5BE0628D3F0E}">
      <dsp:nvSpPr>
        <dsp:cNvPr id="0" name=""/>
        <dsp:cNvSpPr/>
      </dsp:nvSpPr>
      <dsp:spPr>
        <a:xfrm>
          <a:off x="0" y="238097"/>
          <a:ext cx="2115116" cy="433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4157" tIns="208280" rIns="164157" bIns="71120" numCol="1" spcCol="1270" anchor="t" anchorCtr="0">
          <a:noAutofit/>
        </a:bodyPr>
        <a:lstStyle/>
        <a:p>
          <a:pPr marL="57150" lvl="1" indent="-57150" algn="l" defTabSz="444500">
            <a:lnSpc>
              <a:spcPct val="90000"/>
            </a:lnSpc>
            <a:spcBef>
              <a:spcPct val="0"/>
            </a:spcBef>
            <a:spcAft>
              <a:spcPct val="15000"/>
            </a:spcAft>
            <a:buChar char="••"/>
          </a:pPr>
          <a:r>
            <a:rPr kumimoji="1" lang="ja-JP" altLang="en-US" sz="1000" kern="1200" dirty="0" smtClean="0"/>
            <a:t>地域における施策の検討・実施</a:t>
          </a:r>
          <a:endParaRPr kumimoji="1" lang="ja-JP" altLang="en-US" sz="1000" kern="1200" dirty="0"/>
        </a:p>
      </dsp:txBody>
      <dsp:txXfrm>
        <a:off x="0" y="238097"/>
        <a:ext cx="2115116" cy="433125"/>
      </dsp:txXfrm>
    </dsp:sp>
    <dsp:sp modelId="{661309EA-B7EC-4F01-8872-8536E0170BC9}">
      <dsp:nvSpPr>
        <dsp:cNvPr id="0" name=""/>
        <dsp:cNvSpPr/>
      </dsp:nvSpPr>
      <dsp:spPr>
        <a:xfrm>
          <a:off x="105652" y="72449"/>
          <a:ext cx="913484" cy="3132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62" tIns="0" rIns="55962" bIns="0" numCol="1" spcCol="1270" anchor="ctr" anchorCtr="0">
          <a:noAutofit/>
        </a:bodyPr>
        <a:lstStyle/>
        <a:p>
          <a:pPr lvl="0" algn="l" defTabSz="889000">
            <a:lnSpc>
              <a:spcPct val="90000"/>
            </a:lnSpc>
            <a:spcBef>
              <a:spcPct val="0"/>
            </a:spcBef>
            <a:spcAft>
              <a:spcPct val="35000"/>
            </a:spcAft>
          </a:pPr>
          <a:r>
            <a:rPr kumimoji="1" lang="ja-JP" altLang="en-US" sz="2000" kern="1200" dirty="0" smtClean="0"/>
            <a:t>市町村</a:t>
          </a:r>
          <a:endParaRPr kumimoji="1" lang="ja-JP" altLang="en-US" sz="2000" kern="1200" dirty="0"/>
        </a:p>
      </dsp:txBody>
      <dsp:txXfrm>
        <a:off x="120944" y="87741"/>
        <a:ext cx="882900" cy="2826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44DFE-0F7F-4587-9162-5BE0628D3F0E}">
      <dsp:nvSpPr>
        <dsp:cNvPr id="0" name=""/>
        <dsp:cNvSpPr/>
      </dsp:nvSpPr>
      <dsp:spPr>
        <a:xfrm>
          <a:off x="0" y="219196"/>
          <a:ext cx="1964608" cy="5244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75" tIns="187452" rIns="152475"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smtClean="0"/>
            <a:t>円滑な地域生活への移行のための退院支援の実施</a:t>
          </a:r>
          <a:endParaRPr kumimoji="1" lang="ja-JP" altLang="en-US" sz="900" kern="1200" dirty="0"/>
        </a:p>
      </dsp:txBody>
      <dsp:txXfrm>
        <a:off x="0" y="219196"/>
        <a:ext cx="1964608" cy="524475"/>
      </dsp:txXfrm>
    </dsp:sp>
    <dsp:sp modelId="{661309EA-B7EC-4F01-8872-8536E0170BC9}">
      <dsp:nvSpPr>
        <dsp:cNvPr id="0" name=""/>
        <dsp:cNvSpPr/>
      </dsp:nvSpPr>
      <dsp:spPr>
        <a:xfrm>
          <a:off x="98134" y="14644"/>
          <a:ext cx="771380" cy="3227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980" tIns="0" rIns="51980" bIns="0" numCol="1" spcCol="1270" anchor="ctr" anchorCtr="0">
          <a:noAutofit/>
        </a:bodyPr>
        <a:lstStyle/>
        <a:p>
          <a:pPr lvl="0" algn="l" defTabSz="889000">
            <a:lnSpc>
              <a:spcPct val="90000"/>
            </a:lnSpc>
            <a:spcBef>
              <a:spcPct val="0"/>
            </a:spcBef>
            <a:spcAft>
              <a:spcPct val="35000"/>
            </a:spcAft>
          </a:pPr>
          <a:r>
            <a:rPr kumimoji="1" lang="ja-JP" altLang="en-US" sz="2000" kern="1200" dirty="0" smtClean="0"/>
            <a:t>病院</a:t>
          </a:r>
          <a:endParaRPr kumimoji="1" lang="ja-JP" altLang="en-US" sz="2000" kern="1200" dirty="0"/>
        </a:p>
      </dsp:txBody>
      <dsp:txXfrm>
        <a:off x="113889" y="30399"/>
        <a:ext cx="739870" cy="2912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273DFC92-EFCC-42C7-831E-2BA6F0A939CE}" type="datetimeFigureOut">
              <a:rPr kumimoji="1" lang="ja-JP" altLang="en-US" smtClean="0"/>
              <a:t>2021/3/19</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15C8EF7B-F820-459E-BC36-6B54BE7FAB0C}" type="slidenum">
              <a:rPr kumimoji="1" lang="ja-JP" altLang="en-US" smtClean="0"/>
              <a:t>‹#›</a:t>
            </a:fld>
            <a:endParaRPr kumimoji="1" lang="ja-JP" altLang="en-US"/>
          </a:p>
        </p:txBody>
      </p:sp>
    </p:spTree>
    <p:extLst>
      <p:ext uri="{BB962C8B-B14F-4D97-AF65-F5344CB8AC3E}">
        <p14:creationId xmlns:p14="http://schemas.microsoft.com/office/powerpoint/2010/main" val="1473210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E2797BB3-3C7B-4A11-8F7C-016BC0F54DF7}" type="datetimeFigureOut">
              <a:rPr kumimoji="1" lang="ja-JP" altLang="en-US" smtClean="0"/>
              <a:t>2021/3/19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AC044BF-F28E-4985-A4FC-7A708562874E}" type="slidenum">
              <a:rPr kumimoji="1" lang="ja-JP" altLang="en-US" smtClean="0"/>
              <a:t>‹#›</a:t>
            </a:fld>
            <a:endParaRPr kumimoji="1" lang="ja-JP" altLang="en-US"/>
          </a:p>
        </p:txBody>
      </p:sp>
    </p:spTree>
    <p:extLst>
      <p:ext uri="{BB962C8B-B14F-4D97-AF65-F5344CB8AC3E}">
        <p14:creationId xmlns:p14="http://schemas.microsoft.com/office/powerpoint/2010/main" val="2897635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8" name="サブタイトル 2"/>
          <p:cNvSpPr txBox="1">
            <a:spLocks/>
          </p:cNvSpPr>
          <p:nvPr userDrawn="1"/>
        </p:nvSpPr>
        <p:spPr>
          <a:xfrm>
            <a:off x="1035608" y="4215610"/>
            <a:ext cx="6552728"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dirty="0"/>
          </a:p>
        </p:txBody>
      </p:sp>
      <p:sp>
        <p:nvSpPr>
          <p:cNvPr id="9" name="タイトル 1"/>
          <p:cNvSpPr>
            <a:spLocks noGrp="1"/>
          </p:cNvSpPr>
          <p:nvPr>
            <p:ph type="ctrTitle" hasCustomPrompt="1"/>
          </p:nvPr>
        </p:nvSpPr>
        <p:spPr>
          <a:xfrm>
            <a:off x="1035608" y="2239850"/>
            <a:ext cx="5760640" cy="1800200"/>
          </a:xfrm>
        </p:spPr>
        <p:txBody>
          <a:bodyPr anchor="t"/>
          <a:lstStyle>
            <a:lvl1pPr algn="l">
              <a:lnSpc>
                <a:spcPts val="4400"/>
              </a:lnSpc>
              <a:defRPr sz="32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10" name="サブタイトル 2"/>
          <p:cNvSpPr>
            <a:spLocks noGrp="1"/>
          </p:cNvSpPr>
          <p:nvPr>
            <p:ph type="subTitle" idx="1"/>
          </p:nvPr>
        </p:nvSpPr>
        <p:spPr>
          <a:xfrm>
            <a:off x="1035608" y="4391170"/>
            <a:ext cx="6552728" cy="816496"/>
          </a:xfrm>
        </p:spPr>
        <p:txBody>
          <a:bodyPr>
            <a:normAutofit/>
          </a:bodyPr>
          <a:lstStyle>
            <a:lvl1pPr marL="0" indent="0" algn="l">
              <a:buNone/>
              <a:defRPr sz="1800">
                <a:solidFill>
                  <a:srgbClr val="59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34" y="-35858"/>
            <a:ext cx="9180000" cy="7068996"/>
          </a:xfrm>
          <a:prstGeom prst="rect">
            <a:avLst/>
          </a:prstGeom>
        </p:spPr>
      </p:pic>
    </p:spTree>
    <p:extLst>
      <p:ext uri="{BB962C8B-B14F-4D97-AF65-F5344CB8AC3E}">
        <p14:creationId xmlns:p14="http://schemas.microsoft.com/office/powerpoint/2010/main" val="26517162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42880173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24217906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4025328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41411318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
        <p:nvSpPr>
          <p:cNvPr id="8" name="タイトル 1"/>
          <p:cNvSpPr>
            <a:spLocks noGrp="1"/>
          </p:cNvSpPr>
          <p:nvPr>
            <p:ph type="ctrTitle"/>
          </p:nvPr>
        </p:nvSpPr>
        <p:spPr>
          <a:xfrm>
            <a:off x="971600" y="2334478"/>
            <a:ext cx="6552728" cy="1059904"/>
          </a:xfrm>
        </p:spPr>
        <p:txBody>
          <a:bodyPr>
            <a:normAutofit/>
          </a:bodyPr>
          <a:lstStyle>
            <a:lvl1pPr algn="l">
              <a:defRPr sz="30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9" name="サブタイトル 2"/>
          <p:cNvSpPr>
            <a:spLocks noGrp="1"/>
          </p:cNvSpPr>
          <p:nvPr>
            <p:ph type="subTitle" idx="1"/>
          </p:nvPr>
        </p:nvSpPr>
        <p:spPr>
          <a:xfrm>
            <a:off x="971600" y="3789040"/>
            <a:ext cx="5760640" cy="1368152"/>
          </a:xfrm>
        </p:spPr>
        <p:txBody>
          <a:bodyPr>
            <a:normAutofit/>
          </a:bodyPr>
          <a:lstStyle>
            <a:lvl1pPr marL="0" indent="0" algn="l">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4" y="-9147"/>
            <a:ext cx="9180000" cy="7040185"/>
          </a:xfrm>
          <a:prstGeom prst="rect">
            <a:avLst/>
          </a:prstGeom>
        </p:spPr>
      </p:pic>
    </p:spTree>
    <p:extLst>
      <p:ext uri="{BB962C8B-B14F-4D97-AF65-F5344CB8AC3E}">
        <p14:creationId xmlns:p14="http://schemas.microsoft.com/office/powerpoint/2010/main" val="1595561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pPr/>
              <a:t>‹#›</a:t>
            </a:fld>
            <a:endParaRPr lang="ja-JP" altLang="en-US" dirty="0"/>
          </a:p>
        </p:txBody>
      </p:sp>
      <p:sp>
        <p:nvSpPr>
          <p:cNvPr id="6" name="コンテンツ プレースホルダー 2"/>
          <p:cNvSpPr>
            <a:spLocks noGrp="1"/>
          </p:cNvSpPr>
          <p:nvPr>
            <p:ph idx="1"/>
          </p:nvPr>
        </p:nvSpPr>
        <p:spPr>
          <a:xfrm>
            <a:off x="628650" y="1825625"/>
            <a:ext cx="7543750" cy="4351338"/>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40583691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pPr/>
              <a:t>‹#›</a:t>
            </a:fld>
            <a:endParaRPr lang="ja-JP" altLang="en-US" dirty="0"/>
          </a:p>
        </p:txBody>
      </p:sp>
      <p:sp>
        <p:nvSpPr>
          <p:cNvPr id="6" name="コンテンツ プレースホルダー 2"/>
          <p:cNvSpPr>
            <a:spLocks noGrp="1"/>
          </p:cNvSpPr>
          <p:nvPr>
            <p:ph idx="1"/>
          </p:nvPr>
        </p:nvSpPr>
        <p:spPr>
          <a:xfrm>
            <a:off x="971600" y="1340767"/>
            <a:ext cx="6120680" cy="4176465"/>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3447972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9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511319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8089614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4946333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21307389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6746730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1975" y="0"/>
            <a:ext cx="8692025" cy="6858000"/>
          </a:xfrm>
          <a:prstGeom prst="rect">
            <a:avLst/>
          </a:prstGeom>
        </p:spPr>
      </p:pic>
      <p:sp>
        <p:nvSpPr>
          <p:cNvPr id="2" name="Title Placeholder 1"/>
          <p:cNvSpPr>
            <a:spLocks noGrp="1"/>
          </p:cNvSpPr>
          <p:nvPr>
            <p:ph type="title"/>
          </p:nvPr>
        </p:nvSpPr>
        <p:spPr>
          <a:xfrm>
            <a:off x="628650" y="365126"/>
            <a:ext cx="74880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4880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a:pPr>
            <a:r>
              <a:rPr kumimoji="1" lang="ja-JP" altLang="en-US" sz="2000" b="0" i="0" u="none" strike="noStrike" kern="1200" cap="none" spc="0" normalizeH="0" baseline="0" noProof="0" dirty="0" smtClean="0">
                <a:ln>
                  <a:noFill/>
                </a:ln>
                <a:solidFill>
                  <a:srgbClr val="595757"/>
                </a:solidFill>
                <a:effectLst/>
                <a:uLnTx/>
                <a:uFillTx/>
                <a:latin typeface="Arial"/>
                <a:ea typeface="メイリオ"/>
                <a:cs typeface="+mn-cs"/>
              </a:rPr>
              <a:t>マスター テキストの書式設定</a:t>
            </a:r>
          </a:p>
          <a:p>
            <a:pPr marL="685800" marR="0" lvl="1"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2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143000" marR="0" lvl="2"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3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600200" marR="0" lvl="3"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4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lvl="0"/>
            <a:endParaRPr lang="ja-JP" altLang="en-US" dirty="0" smtClean="0"/>
          </a:p>
        </p:txBody>
      </p:sp>
      <p:sp>
        <p:nvSpPr>
          <p:cNvPr id="4" name="Date Placeholder 3"/>
          <p:cNvSpPr>
            <a:spLocks noGrp="1"/>
          </p:cNvSpPr>
          <p:nvPr>
            <p:ph type="dt" sz="half" idx="2"/>
          </p:nvPr>
        </p:nvSpPr>
        <p:spPr>
          <a:xfrm>
            <a:off x="628650" y="6430448"/>
            <a:ext cx="20574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5" name="Footer Placeholder 4"/>
          <p:cNvSpPr>
            <a:spLocks noGrp="1"/>
          </p:cNvSpPr>
          <p:nvPr>
            <p:ph type="ftr" sz="quarter" idx="3"/>
          </p:nvPr>
        </p:nvSpPr>
        <p:spPr>
          <a:xfrm>
            <a:off x="3028950" y="6430448"/>
            <a:ext cx="30861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6" name="Slide Number Placeholder 5"/>
          <p:cNvSpPr>
            <a:spLocks noGrp="1"/>
          </p:cNvSpPr>
          <p:nvPr>
            <p:ph type="sldNum" sz="quarter" idx="4"/>
          </p:nvPr>
        </p:nvSpPr>
        <p:spPr>
          <a:xfrm>
            <a:off x="6906186" y="6407826"/>
            <a:ext cx="2057400" cy="365125"/>
          </a:xfrm>
          <a:prstGeom prst="rect">
            <a:avLst/>
          </a:prstGeom>
        </p:spPr>
        <p:txBody>
          <a:bodyPr vert="horz" lIns="91440" tIns="45720" rIns="91440" bIns="45720" rtlCol="0" anchor="ctr"/>
          <a:lstStyle>
            <a:lvl1pPr algn="r">
              <a:defRPr sz="1300">
                <a:solidFill>
                  <a:schemeClr val="tx1">
                    <a:tint val="75000"/>
                  </a:schemeClr>
                </a:solidFill>
                <a:latin typeface="ＭＳ ゴシック" panose="020B0609070205080204" pitchFamily="49" charset="-128"/>
                <a:ea typeface="ＭＳ ゴシック" panose="020B0609070205080204" pitchFamily="49" charset="-128"/>
              </a:defRPr>
            </a:lvl1pPr>
          </a:lstStyle>
          <a:p>
            <a:fld id="{BFFF0799-BCF5-4C8E-BCD2-41538FEDF1AE}" type="slidenum">
              <a:rPr lang="ja-JP" altLang="en-US" smtClean="0"/>
              <a:pPr/>
              <a:t>‹#›</a:t>
            </a:fld>
            <a:endParaRPr lang="ja-JP" altLang="en-US" dirty="0"/>
          </a:p>
        </p:txBody>
      </p:sp>
    </p:spTree>
    <p:extLst>
      <p:ext uri="{BB962C8B-B14F-4D97-AF65-F5344CB8AC3E}">
        <p14:creationId xmlns:p14="http://schemas.microsoft.com/office/powerpoint/2010/main" val="3950422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p:titleStyle>
    <p:body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7.png"/><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11.png"/><Relationship Id="rId4" Type="http://schemas.openxmlformats.org/officeDocument/2006/relationships/diagramQuickStyle" Target="../diagrams/quickStyle4.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QuickStyle" Target="../diagrams/quickStyle6.xml"/><Relationship Id="rId18" Type="http://schemas.openxmlformats.org/officeDocument/2006/relationships/diagramQuickStyle" Target="../diagrams/quickStyle7.xml"/><Relationship Id="rId3" Type="http://schemas.openxmlformats.org/officeDocument/2006/relationships/image" Target="../media/image14.png"/><Relationship Id="rId7" Type="http://schemas.openxmlformats.org/officeDocument/2006/relationships/diagramLayout" Target="../diagrams/layout5.xml"/><Relationship Id="rId12" Type="http://schemas.openxmlformats.org/officeDocument/2006/relationships/diagramLayout" Target="../diagrams/layout6.xml"/><Relationship Id="rId17" Type="http://schemas.openxmlformats.org/officeDocument/2006/relationships/diagramLayout" Target="../diagrams/layout7.xml"/><Relationship Id="rId2" Type="http://schemas.openxmlformats.org/officeDocument/2006/relationships/image" Target="../media/image13.png"/><Relationship Id="rId16" Type="http://schemas.openxmlformats.org/officeDocument/2006/relationships/diagramData" Target="../diagrams/data7.xml"/><Relationship Id="rId20" Type="http://schemas.microsoft.com/office/2007/relationships/diagramDrawing" Target="../diagrams/drawing7.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diagramData" Target="../diagrams/data6.xml"/><Relationship Id="rId5" Type="http://schemas.openxmlformats.org/officeDocument/2006/relationships/image" Target="../media/image16.png"/><Relationship Id="rId15" Type="http://schemas.microsoft.com/office/2007/relationships/diagramDrawing" Target="../diagrams/drawing6.xml"/><Relationship Id="rId10" Type="http://schemas.microsoft.com/office/2007/relationships/diagramDrawing" Target="../diagrams/drawing5.xml"/><Relationship Id="rId19" Type="http://schemas.openxmlformats.org/officeDocument/2006/relationships/diagramColors" Target="../diagrams/colors7.xml"/><Relationship Id="rId4" Type="http://schemas.openxmlformats.org/officeDocument/2006/relationships/image" Target="../media/image15.png"/><Relationship Id="rId9" Type="http://schemas.openxmlformats.org/officeDocument/2006/relationships/diagramColors" Target="../diagrams/colors5.xml"/><Relationship Id="rId14"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906136" y="1764063"/>
            <a:ext cx="8039456" cy="3472171"/>
          </a:xfrm>
        </p:spPr>
        <p:txBody>
          <a:bodyPr>
            <a:noAutofit/>
          </a:bodyPr>
          <a:lstStyle/>
          <a:p>
            <a:pPr>
              <a:spcAft>
                <a:spcPts val="1200"/>
              </a:spcAft>
            </a:pPr>
            <a:r>
              <a:rPr kumimoji="1" lang="ja-JP" altLang="en-US" sz="4400" smtClean="0">
                <a:solidFill>
                  <a:schemeClr val="tx1">
                    <a:lumMod val="85000"/>
                    <a:lumOff val="15000"/>
                  </a:schemeClr>
                </a:solidFill>
              </a:rPr>
              <a:t>資料３－１</a:t>
            </a:r>
            <a:r>
              <a:rPr kumimoji="1" lang="en-US" altLang="ja-JP" sz="4400" dirty="0" smtClean="0">
                <a:solidFill>
                  <a:schemeClr val="tx1">
                    <a:lumMod val="85000"/>
                    <a:lumOff val="15000"/>
                  </a:schemeClr>
                </a:solidFill>
              </a:rPr>
              <a:t/>
            </a:r>
            <a:br>
              <a:rPr kumimoji="1" lang="en-US" altLang="ja-JP" sz="4400" dirty="0" smtClean="0">
                <a:solidFill>
                  <a:schemeClr val="tx1">
                    <a:lumMod val="85000"/>
                    <a:lumOff val="15000"/>
                  </a:schemeClr>
                </a:solidFill>
              </a:rPr>
            </a:br>
            <a:r>
              <a:rPr kumimoji="1" lang="en-US" altLang="ja-JP" sz="4400" dirty="0" smtClean="0">
                <a:solidFill>
                  <a:schemeClr val="tx1">
                    <a:lumMod val="85000"/>
                    <a:lumOff val="15000"/>
                  </a:schemeClr>
                </a:solidFill>
              </a:rPr>
              <a:t/>
            </a:r>
            <a:br>
              <a:rPr kumimoji="1" lang="en-US" altLang="ja-JP" sz="4400" dirty="0" smtClean="0">
                <a:solidFill>
                  <a:schemeClr val="tx1">
                    <a:lumMod val="85000"/>
                    <a:lumOff val="15000"/>
                  </a:schemeClr>
                </a:solidFill>
              </a:rPr>
            </a:br>
            <a:r>
              <a:rPr lang="ja-JP" altLang="en-US" sz="4400" dirty="0" smtClean="0">
                <a:solidFill>
                  <a:schemeClr val="tx1">
                    <a:lumMod val="85000"/>
                    <a:lumOff val="15000"/>
                  </a:schemeClr>
                </a:solidFill>
              </a:rPr>
              <a:t>議題</a:t>
            </a:r>
            <a:r>
              <a:rPr lang="ja-JP" altLang="en-US" sz="4400" dirty="0">
                <a:solidFill>
                  <a:schemeClr val="tx1">
                    <a:lumMod val="85000"/>
                    <a:lumOff val="15000"/>
                  </a:schemeClr>
                </a:solidFill>
              </a:rPr>
              <a:t>　</a:t>
            </a:r>
            <a:r>
              <a:rPr lang="en-US" altLang="ja-JP" sz="4400" dirty="0" smtClean="0">
                <a:solidFill>
                  <a:schemeClr val="tx1">
                    <a:lumMod val="85000"/>
                    <a:lumOff val="15000"/>
                  </a:schemeClr>
                </a:solidFill>
              </a:rPr>
              <a:t/>
            </a:r>
            <a:br>
              <a:rPr lang="en-US" altLang="ja-JP" sz="4400" dirty="0" smtClean="0">
                <a:solidFill>
                  <a:schemeClr val="tx1">
                    <a:lumMod val="85000"/>
                    <a:lumOff val="15000"/>
                  </a:schemeClr>
                </a:solidFill>
              </a:rPr>
            </a:br>
            <a:r>
              <a:rPr lang="ja-JP" altLang="en-US" sz="4400" dirty="0" smtClean="0">
                <a:solidFill>
                  <a:schemeClr val="tx1">
                    <a:lumMod val="85000"/>
                    <a:lumOff val="15000"/>
                  </a:schemeClr>
                </a:solidFill>
              </a:rPr>
              <a:t>医療的ケア児等の実数・実態を把握するための方策について</a:t>
            </a:r>
            <a:endParaRPr kumimoji="1" lang="ja-JP" altLang="en-US" sz="4400" dirty="0">
              <a:solidFill>
                <a:schemeClr val="tx1">
                  <a:lumMod val="85000"/>
                  <a:lumOff val="15000"/>
                </a:schemeClr>
              </a:solidFill>
            </a:endParaRPr>
          </a:p>
        </p:txBody>
      </p:sp>
    </p:spTree>
    <p:extLst>
      <p:ext uri="{BB962C8B-B14F-4D97-AF65-F5344CB8AC3E}">
        <p14:creationId xmlns:p14="http://schemas.microsoft.com/office/powerpoint/2010/main" val="4244898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9</a:t>
            </a:fld>
            <a:endParaRPr lang="ja-JP" altLang="en-US">
              <a:solidFill>
                <a:prstClr val="black">
                  <a:tint val="75000"/>
                </a:prstClr>
              </a:solidFill>
            </a:endParaRPr>
          </a:p>
        </p:txBody>
      </p:sp>
      <p:graphicFrame>
        <p:nvGraphicFramePr>
          <p:cNvPr id="8" name="図表 7"/>
          <p:cNvGraphicFramePr/>
          <p:nvPr/>
        </p:nvGraphicFramePr>
        <p:xfrm>
          <a:off x="938677" y="1000034"/>
          <a:ext cx="7525592" cy="1409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タイトル 2"/>
          <p:cNvSpPr txBox="1">
            <a:spLocks/>
          </p:cNvSpPr>
          <p:nvPr/>
        </p:nvSpPr>
        <p:spPr>
          <a:xfrm>
            <a:off x="639270" y="0"/>
            <a:ext cx="8096516" cy="6392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000" b="0" kern="1200">
                <a:solidFill>
                  <a:schemeClr val="bg1">
                    <a:lumMod val="50000"/>
                  </a:schemeClr>
                </a:solidFill>
                <a:latin typeface="メイリオ" panose="020B0604030504040204" pitchFamily="50" charset="-128"/>
                <a:ea typeface="メイリオ" panose="020B0604030504040204" pitchFamily="50" charset="-128"/>
                <a:cs typeface="+mj-cs"/>
              </a:defRPr>
            </a:lvl1pPr>
          </a:lstStyle>
          <a:p>
            <a:pPr>
              <a:lnSpc>
                <a:spcPct val="100000"/>
              </a:lnSpc>
              <a:spcBef>
                <a:spcPts val="0"/>
              </a:spcBef>
            </a:pPr>
            <a:r>
              <a:rPr lang="ja-JP" altLang="en-US" sz="3200" b="1" dirty="0" smtClean="0">
                <a:solidFill>
                  <a:schemeClr val="tx1">
                    <a:lumMod val="85000"/>
                    <a:lumOff val="15000"/>
                  </a:schemeClr>
                </a:solidFill>
              </a:rPr>
              <a:t>４（２）退院時の情報提供ツール等</a:t>
            </a:r>
            <a:endParaRPr lang="ja-JP" altLang="en-US" sz="3200" b="1" dirty="0">
              <a:solidFill>
                <a:schemeClr val="tx1">
                  <a:lumMod val="85000"/>
                  <a:lumOff val="15000"/>
                </a:schemeClr>
              </a:solidFill>
            </a:endParaRPr>
          </a:p>
        </p:txBody>
      </p:sp>
      <p:sp>
        <p:nvSpPr>
          <p:cNvPr id="5" name="テキスト ボックス 4"/>
          <p:cNvSpPr txBox="1"/>
          <p:nvPr/>
        </p:nvSpPr>
        <p:spPr>
          <a:xfrm>
            <a:off x="530679" y="1000034"/>
            <a:ext cx="8205107" cy="4154984"/>
          </a:xfrm>
          <a:prstGeom prst="rect">
            <a:avLst/>
          </a:prstGeom>
          <a:noFill/>
        </p:spPr>
        <p:txBody>
          <a:bodyPr wrap="square" rtlCol="0">
            <a:spAutoFit/>
          </a:bodyPr>
          <a:lstStyle/>
          <a:p>
            <a:pPr marL="342900" indent="-342900">
              <a:spcAft>
                <a:spcPts val="2400"/>
              </a:spcAft>
              <a:buFont typeface="Arial" panose="020B0604020202020204" pitchFamily="34" charset="0"/>
              <a:buChar char="•"/>
            </a:pPr>
            <a:r>
              <a:rPr kumimoji="1" lang="ja-JP" altLang="en-US" sz="2800" dirty="0" smtClean="0"/>
              <a:t>保険診療上の仕組みを応用し、「診療情報提供料（</a:t>
            </a:r>
            <a:r>
              <a:rPr kumimoji="1" lang="en-US" altLang="ja-JP" sz="2800" dirty="0" smtClean="0"/>
              <a:t>Ⅰ</a:t>
            </a:r>
            <a:r>
              <a:rPr kumimoji="1" lang="ja-JP" altLang="en-US" sz="2800" dirty="0" smtClean="0"/>
              <a:t>）」を算定可能な仕組みとして、</a:t>
            </a:r>
            <a:r>
              <a:rPr kumimoji="1" lang="ja-JP" altLang="en-US" sz="2800" u="sng" dirty="0" smtClean="0"/>
              <a:t>別紙１</a:t>
            </a:r>
            <a:r>
              <a:rPr kumimoji="1" lang="ja-JP" altLang="en-US" sz="2800" b="1" u="sng" dirty="0" smtClean="0"/>
              <a:t>「医療的ケア児等退院時診療情報提供書」をベースに情報提供</a:t>
            </a:r>
            <a:r>
              <a:rPr kumimoji="1" lang="ja-JP" altLang="en-US" sz="2800" u="sng" dirty="0" smtClean="0"/>
              <a:t>する仕組みとして運用してはどうか</a:t>
            </a:r>
            <a:r>
              <a:rPr kumimoji="1" lang="ja-JP" altLang="en-US" sz="2800" dirty="0" smtClean="0"/>
              <a:t>。</a:t>
            </a:r>
            <a:endParaRPr kumimoji="1" lang="en-US" altLang="ja-JP" sz="2800" dirty="0" smtClean="0"/>
          </a:p>
          <a:p>
            <a:pPr marL="342900" indent="-342900">
              <a:spcAft>
                <a:spcPts val="2400"/>
              </a:spcAft>
              <a:buFont typeface="Arial" panose="020B0604020202020204" pitchFamily="34" charset="0"/>
              <a:buChar char="•"/>
            </a:pPr>
            <a:r>
              <a:rPr lang="ja-JP" altLang="en-US" sz="2800" dirty="0" smtClean="0"/>
              <a:t>運用の目的、対象者、運用方法などについて、別紙２のように</a:t>
            </a:r>
            <a:r>
              <a:rPr lang="ja-JP" altLang="en-US" sz="2800" b="1" u="sng" dirty="0" smtClean="0"/>
              <a:t>運用基準を定める</a:t>
            </a:r>
            <a:r>
              <a:rPr lang="ja-JP" altLang="en-US" sz="2800" u="sng" dirty="0" smtClean="0"/>
              <a:t>こととしてはどうか</a:t>
            </a:r>
            <a:r>
              <a:rPr lang="ja-JP" altLang="en-US" sz="2800" dirty="0" smtClean="0"/>
              <a:t>。</a:t>
            </a:r>
            <a:endParaRPr lang="en-US" altLang="ja-JP" sz="2800" dirty="0" smtClean="0"/>
          </a:p>
          <a:p>
            <a:pPr marL="342900" indent="-342900">
              <a:spcAft>
                <a:spcPts val="2400"/>
              </a:spcAft>
              <a:buFont typeface="Arial" panose="020B0604020202020204" pitchFamily="34" charset="0"/>
              <a:buChar char="•"/>
            </a:pPr>
            <a:r>
              <a:rPr kumimoji="1" lang="ja-JP" altLang="en-US" sz="2800" dirty="0" smtClean="0"/>
              <a:t>別紙３の</a:t>
            </a:r>
            <a:r>
              <a:rPr kumimoji="1" lang="ja-JP" altLang="en-US" sz="2800" b="1" u="sng" dirty="0" smtClean="0"/>
              <a:t>同意書により同意を得る</a:t>
            </a:r>
            <a:r>
              <a:rPr kumimoji="1" lang="ja-JP" altLang="en-US" sz="2800" u="sng" dirty="0" smtClean="0"/>
              <a:t>ことを情報提供の条件としてはどうか</a:t>
            </a:r>
            <a:r>
              <a:rPr kumimoji="1" lang="ja-JP" altLang="en-US" sz="2800" dirty="0" smtClean="0"/>
              <a:t>。</a:t>
            </a:r>
            <a:endParaRPr kumimoji="1" lang="en-US" altLang="ja-JP" sz="2800" dirty="0" smtClean="0"/>
          </a:p>
        </p:txBody>
      </p:sp>
    </p:spTree>
    <p:extLst>
      <p:ext uri="{BB962C8B-B14F-4D97-AF65-F5344CB8AC3E}">
        <p14:creationId xmlns:p14="http://schemas.microsoft.com/office/powerpoint/2010/main" val="4039948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10</a:t>
            </a:fld>
            <a:endParaRPr lang="ja-JP" altLang="en-US">
              <a:solidFill>
                <a:prstClr val="black">
                  <a:tint val="75000"/>
                </a:prstClr>
              </a:solidFill>
            </a:endParaRPr>
          </a:p>
        </p:txBody>
      </p:sp>
      <p:graphicFrame>
        <p:nvGraphicFramePr>
          <p:cNvPr id="8" name="図表 7"/>
          <p:cNvGraphicFramePr/>
          <p:nvPr/>
        </p:nvGraphicFramePr>
        <p:xfrm>
          <a:off x="938677" y="1000034"/>
          <a:ext cx="7525592" cy="1409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タイトル 2"/>
          <p:cNvSpPr txBox="1">
            <a:spLocks/>
          </p:cNvSpPr>
          <p:nvPr/>
        </p:nvSpPr>
        <p:spPr>
          <a:xfrm>
            <a:off x="639270" y="0"/>
            <a:ext cx="8096516" cy="6392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000" b="0" kern="1200">
                <a:solidFill>
                  <a:schemeClr val="bg1">
                    <a:lumMod val="50000"/>
                  </a:schemeClr>
                </a:solidFill>
                <a:latin typeface="メイリオ" panose="020B0604030504040204" pitchFamily="50" charset="-128"/>
                <a:ea typeface="メイリオ" panose="020B0604030504040204" pitchFamily="50" charset="-128"/>
                <a:cs typeface="+mj-cs"/>
              </a:defRPr>
            </a:lvl1pPr>
          </a:lstStyle>
          <a:p>
            <a:pPr>
              <a:lnSpc>
                <a:spcPct val="100000"/>
              </a:lnSpc>
              <a:spcBef>
                <a:spcPts val="0"/>
              </a:spcBef>
            </a:pPr>
            <a:r>
              <a:rPr lang="ja-JP" altLang="en-US" sz="3200" b="1" dirty="0" smtClean="0">
                <a:solidFill>
                  <a:schemeClr val="tx1">
                    <a:lumMod val="85000"/>
                    <a:lumOff val="15000"/>
                  </a:schemeClr>
                </a:solidFill>
              </a:rPr>
              <a:t>４（３）今後の検討スケジュール（案）</a:t>
            </a:r>
            <a:endParaRPr lang="ja-JP" altLang="en-US" sz="3200" b="1" dirty="0">
              <a:solidFill>
                <a:schemeClr val="tx1">
                  <a:lumMod val="85000"/>
                  <a:lumOff val="15000"/>
                </a:schemeClr>
              </a:solidFill>
            </a:endParaRPr>
          </a:p>
        </p:txBody>
      </p:sp>
      <p:graphicFrame>
        <p:nvGraphicFramePr>
          <p:cNvPr id="9" name="表 8"/>
          <p:cNvGraphicFramePr>
            <a:graphicFrameLocks noGrp="1"/>
          </p:cNvGraphicFramePr>
          <p:nvPr>
            <p:extLst>
              <p:ext uri="{D42A27DB-BD31-4B8C-83A1-F6EECF244321}">
                <p14:modId xmlns:p14="http://schemas.microsoft.com/office/powerpoint/2010/main" val="3001032869"/>
              </p:ext>
            </p:extLst>
          </p:nvPr>
        </p:nvGraphicFramePr>
        <p:xfrm>
          <a:off x="174424" y="740319"/>
          <a:ext cx="8789163" cy="5279480"/>
        </p:xfrm>
        <a:graphic>
          <a:graphicData uri="http://schemas.openxmlformats.org/drawingml/2006/table">
            <a:tbl>
              <a:tblPr firstRow="1" bandRow="1">
                <a:tableStyleId>{5C22544A-7EE6-4342-B048-85BDC9FD1C3A}</a:tableStyleId>
              </a:tblPr>
              <a:tblGrid>
                <a:gridCol w="1273376"/>
                <a:gridCol w="904875"/>
                <a:gridCol w="981075"/>
                <a:gridCol w="933450"/>
                <a:gridCol w="1019175"/>
                <a:gridCol w="933450"/>
                <a:gridCol w="1419225"/>
                <a:gridCol w="1324537"/>
              </a:tblGrid>
              <a:tr h="367166">
                <a:tc>
                  <a:txBody>
                    <a:bodyPr/>
                    <a:lstStyle/>
                    <a:p>
                      <a:pPr algn="ctr"/>
                      <a:r>
                        <a:rPr kumimoji="1" lang="ja-JP" altLang="en-US" dirty="0" smtClean="0"/>
                        <a:t>令和２年度</a:t>
                      </a:r>
                      <a:endParaRPr kumimoji="1" lang="ja-JP" altLang="en-US" dirty="0">
                        <a:latin typeface="Meiryo UI" panose="020B0604030504040204" pitchFamily="50" charset="-128"/>
                        <a:ea typeface="Meiryo UI" panose="020B0604030504040204" pitchFamily="50" charset="-128"/>
                      </a:endParaRPr>
                    </a:p>
                  </a:txBody>
                  <a:tcPr/>
                </a:tc>
                <a:tc gridSpan="6">
                  <a:txBody>
                    <a:bodyPr/>
                    <a:lstStyle/>
                    <a:p>
                      <a:pPr algn="ctr"/>
                      <a:r>
                        <a:rPr kumimoji="1" lang="ja-JP" altLang="en-US" dirty="0" smtClean="0"/>
                        <a:t>令和３年度</a:t>
                      </a:r>
                      <a:endParaRPr kumimoji="1" lang="ja-JP" altLang="en-US" dirty="0">
                        <a:latin typeface="Meiryo UI" panose="020B0604030504040204" pitchFamily="50" charset="-128"/>
                        <a:ea typeface="Meiryo UI" panose="020B0604030504040204" pitchFamily="50" charset="-128"/>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a:txBody>
                    <a:bodyPr/>
                    <a:lstStyle/>
                    <a:p>
                      <a:pPr algn="ctr"/>
                      <a:r>
                        <a:rPr kumimoji="1" lang="ja-JP" altLang="en-US" dirty="0" smtClean="0"/>
                        <a:t>令和４年度</a:t>
                      </a:r>
                      <a:endParaRPr kumimoji="1" lang="ja-JP" altLang="en-US" dirty="0">
                        <a:latin typeface="Meiryo UI" panose="020B0604030504040204" pitchFamily="50" charset="-128"/>
                        <a:ea typeface="Meiryo UI" panose="020B0604030504040204" pitchFamily="50" charset="-128"/>
                      </a:endParaRPr>
                    </a:p>
                  </a:txBody>
                  <a:tcPr/>
                </a:tc>
              </a:tr>
              <a:tr h="530391">
                <a:tc>
                  <a:txBody>
                    <a:bodyPr/>
                    <a:lstStyle/>
                    <a:p>
                      <a:pPr algn="ctr"/>
                      <a:r>
                        <a:rPr kumimoji="1" lang="ja-JP" altLang="en-US" sz="1400" dirty="0" smtClean="0"/>
                        <a:t>３月</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ctr"/>
                      <a:r>
                        <a:rPr lang="ja-JP" altLang="en-US" sz="1400" dirty="0" smtClean="0"/>
                        <a:t>４月</a:t>
                      </a:r>
                      <a:endParaRPr lang="en-US" altLang="ja-JP" sz="1400" dirty="0" smtClean="0"/>
                    </a:p>
                    <a:p>
                      <a:pPr algn="ctr"/>
                      <a:r>
                        <a:rPr lang="ja-JP" altLang="en-US" sz="1400" dirty="0" smtClean="0"/>
                        <a:t>５月</a:t>
                      </a:r>
                      <a:endParaRPr lang="ja-JP" altLang="en-US" sz="1400" b="1" dirty="0">
                        <a:latin typeface="Meiryo UI" panose="020B0604030504040204" pitchFamily="50" charset="-128"/>
                        <a:ea typeface="Meiryo UI" panose="020B0604030504040204" pitchFamily="50" charset="-128"/>
                      </a:endParaRPr>
                    </a:p>
                  </a:txBody>
                  <a:tcPr/>
                </a:tc>
                <a:tc>
                  <a:txBody>
                    <a:bodyPr/>
                    <a:lstStyle/>
                    <a:p>
                      <a:pPr algn="ctr"/>
                      <a:r>
                        <a:rPr lang="ja-JP" altLang="en-US" sz="1400" dirty="0" smtClean="0"/>
                        <a:t>６月</a:t>
                      </a:r>
                      <a:endParaRPr lang="en-US" altLang="ja-JP" sz="1400" dirty="0" smtClean="0"/>
                    </a:p>
                    <a:p>
                      <a:pPr algn="ctr"/>
                      <a:r>
                        <a:rPr lang="ja-JP" altLang="en-US" sz="1400" dirty="0" smtClean="0"/>
                        <a:t>７月</a:t>
                      </a:r>
                      <a:endParaRPr lang="ja-JP" altLang="en-US" sz="1400" b="1" dirty="0">
                        <a:latin typeface="Meiryo UI" panose="020B0604030504040204" pitchFamily="50" charset="-128"/>
                        <a:ea typeface="Meiryo UI" panose="020B0604030504040204" pitchFamily="50" charset="-128"/>
                      </a:endParaRPr>
                    </a:p>
                  </a:txBody>
                  <a:tcPr/>
                </a:tc>
                <a:tc>
                  <a:txBody>
                    <a:bodyPr/>
                    <a:lstStyle/>
                    <a:p>
                      <a:pPr algn="ctr"/>
                      <a:r>
                        <a:rPr lang="ja-JP" altLang="en-US" sz="1400" dirty="0" smtClean="0"/>
                        <a:t>８月</a:t>
                      </a:r>
                      <a:endParaRPr lang="en-US" altLang="ja-JP" sz="1400" dirty="0" smtClean="0"/>
                    </a:p>
                    <a:p>
                      <a:pPr algn="ctr"/>
                      <a:r>
                        <a:rPr lang="ja-JP" altLang="en-US" sz="1400" dirty="0" smtClean="0"/>
                        <a:t>９月</a:t>
                      </a:r>
                      <a:endParaRPr lang="ja-JP" altLang="en-US" sz="1400" b="1" dirty="0">
                        <a:latin typeface="Meiryo UI" panose="020B0604030504040204" pitchFamily="50" charset="-128"/>
                        <a:ea typeface="Meiryo UI" panose="020B0604030504040204" pitchFamily="50" charset="-128"/>
                      </a:endParaRPr>
                    </a:p>
                  </a:txBody>
                  <a:tcPr/>
                </a:tc>
                <a:tc>
                  <a:txBody>
                    <a:bodyPr/>
                    <a:lstStyle/>
                    <a:p>
                      <a:pPr algn="ctr"/>
                      <a:r>
                        <a:rPr lang="ja-JP" altLang="en-US" sz="1400" dirty="0" smtClean="0"/>
                        <a:t>１０月</a:t>
                      </a:r>
                      <a:endParaRPr lang="en-US" altLang="ja-JP" sz="1400" dirty="0" smtClean="0"/>
                    </a:p>
                    <a:p>
                      <a:pPr algn="ctr"/>
                      <a:r>
                        <a:rPr lang="ja-JP" altLang="en-US" sz="1400" dirty="0" smtClean="0"/>
                        <a:t>１１月</a:t>
                      </a:r>
                      <a:endParaRPr lang="ja-JP" altLang="en-US" sz="1400" b="1" dirty="0">
                        <a:latin typeface="Meiryo UI" panose="020B0604030504040204" pitchFamily="50" charset="-128"/>
                        <a:ea typeface="Meiryo UI" panose="020B0604030504040204" pitchFamily="50" charset="-128"/>
                      </a:endParaRPr>
                    </a:p>
                  </a:txBody>
                  <a:tcPr/>
                </a:tc>
                <a:tc>
                  <a:txBody>
                    <a:bodyPr/>
                    <a:lstStyle/>
                    <a:p>
                      <a:pPr algn="ctr"/>
                      <a:r>
                        <a:rPr lang="ja-JP" altLang="en-US" sz="1400" dirty="0" smtClean="0"/>
                        <a:t>１２月</a:t>
                      </a:r>
                      <a:endParaRPr lang="en-US" altLang="ja-JP" sz="1400" dirty="0" smtClean="0"/>
                    </a:p>
                    <a:p>
                      <a:pPr algn="ctr"/>
                      <a:r>
                        <a:rPr lang="ja-JP" altLang="en-US" sz="1400" dirty="0" smtClean="0"/>
                        <a:t>１月</a:t>
                      </a:r>
                      <a:endParaRPr lang="ja-JP" altLang="en-US" sz="1400" b="1" dirty="0">
                        <a:latin typeface="Meiryo UI" panose="020B0604030504040204" pitchFamily="50" charset="-128"/>
                        <a:ea typeface="Meiryo UI" panose="020B0604030504040204" pitchFamily="50" charset="-128"/>
                      </a:endParaRPr>
                    </a:p>
                  </a:txBody>
                  <a:tcPr/>
                </a:tc>
                <a:tc>
                  <a:txBody>
                    <a:bodyPr/>
                    <a:lstStyle/>
                    <a:p>
                      <a:pPr algn="ctr"/>
                      <a:r>
                        <a:rPr lang="ja-JP" altLang="en-US" sz="1400" dirty="0" smtClean="0"/>
                        <a:t>２月</a:t>
                      </a:r>
                      <a:endParaRPr lang="en-US" altLang="ja-JP" sz="1400" dirty="0" smtClean="0"/>
                    </a:p>
                    <a:p>
                      <a:pPr algn="ctr"/>
                      <a:r>
                        <a:rPr lang="ja-JP" altLang="en-US" sz="1400" dirty="0" smtClean="0"/>
                        <a:t>３月</a:t>
                      </a:r>
                      <a:endParaRPr lang="ja-JP" altLang="en-US" sz="140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t>４月～</a:t>
                      </a:r>
                      <a:endParaRPr kumimoji="1" lang="ja-JP" altLang="en-US" sz="1400" b="1" dirty="0">
                        <a:latin typeface="Meiryo UI" panose="020B0604030504040204" pitchFamily="50" charset="-128"/>
                        <a:ea typeface="Meiryo UI" panose="020B0604030504040204" pitchFamily="50" charset="-128"/>
                      </a:endParaRPr>
                    </a:p>
                  </a:txBody>
                  <a:tcPr/>
                </a:tc>
              </a:tr>
              <a:tr h="438192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bl>
          </a:graphicData>
        </a:graphic>
      </p:graphicFrame>
      <p:sp>
        <p:nvSpPr>
          <p:cNvPr id="10" name="角丸四角形 9"/>
          <p:cNvSpPr/>
          <p:nvPr/>
        </p:nvSpPr>
        <p:spPr>
          <a:xfrm>
            <a:off x="264710" y="2612063"/>
            <a:ext cx="1036047" cy="187904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県小児等</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在宅医療</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推進会議</a:t>
            </a:r>
            <a:endParaRPr kumimoji="1" lang="ja-JP" altLang="en-US" sz="1400" b="1" dirty="0">
              <a:latin typeface="Meiryo UI" panose="020B0604030504040204" pitchFamily="50" charset="-128"/>
              <a:ea typeface="Meiryo UI" panose="020B0604030504040204" pitchFamily="50" charset="-128"/>
            </a:endParaRPr>
          </a:p>
        </p:txBody>
      </p:sp>
      <p:sp>
        <p:nvSpPr>
          <p:cNvPr id="11" name="角丸四角形 10"/>
          <p:cNvSpPr/>
          <p:nvPr/>
        </p:nvSpPr>
        <p:spPr>
          <a:xfrm>
            <a:off x="1413123" y="2612063"/>
            <a:ext cx="1015675" cy="1883595"/>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市町村情報交換会</a:t>
            </a:r>
            <a:endParaRPr kumimoji="1" lang="en-US" altLang="ja-JP" sz="1400" b="1" dirty="0" smtClean="0">
              <a:latin typeface="Meiryo UI" panose="020B0604030504040204" pitchFamily="50" charset="-128"/>
              <a:ea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参加者</a:t>
            </a:r>
            <a:r>
              <a:rPr lang="ja-JP" altLang="en-US" sz="1200" b="1" dirty="0">
                <a:latin typeface="Meiryo UI" panose="020B0604030504040204" pitchFamily="50" charset="-128"/>
                <a:ea typeface="Meiryo UI" panose="020B0604030504040204" pitchFamily="50" charset="-128"/>
              </a:rPr>
              <a:t>　</a:t>
            </a:r>
            <a:endParaRPr lang="en-US" altLang="ja-JP" sz="1200" b="1" dirty="0" smtClean="0">
              <a:latin typeface="Meiryo UI" panose="020B0604030504040204" pitchFamily="50" charset="-128"/>
              <a:ea typeface="Meiryo UI" panose="020B0604030504040204" pitchFamily="50" charset="-128"/>
            </a:endParaRPr>
          </a:p>
          <a:p>
            <a:r>
              <a:rPr kumimoji="1" lang="ja-JP" altLang="en-US" sz="1100" b="1" dirty="0" smtClean="0">
                <a:latin typeface="Meiryo UI" panose="020B0604030504040204" pitchFamily="50" charset="-128"/>
                <a:ea typeface="Meiryo UI" panose="020B0604030504040204" pitchFamily="50" charset="-128"/>
              </a:rPr>
              <a:t>県内市町村医療的ケア児所管課、保健所</a:t>
            </a:r>
            <a:endParaRPr kumimoji="1" lang="ja-JP" altLang="en-US" sz="1100" b="1" dirty="0">
              <a:latin typeface="Meiryo UI" panose="020B0604030504040204" pitchFamily="50" charset="-128"/>
              <a:ea typeface="Meiryo UI" panose="020B0604030504040204" pitchFamily="50" charset="-128"/>
            </a:endParaRPr>
          </a:p>
        </p:txBody>
      </p:sp>
      <p:sp>
        <p:nvSpPr>
          <p:cNvPr id="12" name="角丸四角形 11"/>
          <p:cNvSpPr/>
          <p:nvPr/>
        </p:nvSpPr>
        <p:spPr>
          <a:xfrm>
            <a:off x="7756478" y="1773873"/>
            <a:ext cx="1124127" cy="3859118"/>
          </a:xfrm>
          <a:prstGeom prst="roundRect">
            <a:avLst/>
          </a:prstGeom>
          <a:ln/>
        </p:spPr>
        <p:style>
          <a:lnRef idx="2">
            <a:schemeClr val="accent5"/>
          </a:lnRef>
          <a:fillRef idx="1">
            <a:schemeClr val="lt1"/>
          </a:fillRef>
          <a:effectRef idx="0">
            <a:schemeClr val="accent5"/>
          </a:effectRef>
          <a:fontRef idx="minor">
            <a:schemeClr val="dk1"/>
          </a:fontRef>
        </p:style>
        <p:txBody>
          <a:bodyPr vert="eaVert" rtlCol="0" anchor="ctr"/>
          <a:lstStyle/>
          <a:p>
            <a:pPr algn="ctr"/>
            <a:r>
              <a:rPr lang="ja-JP" altLang="en-US" sz="3200" b="1" dirty="0" smtClean="0">
                <a:latin typeface="Meiryo UI" panose="020B0604030504040204" pitchFamily="50" charset="-128"/>
                <a:ea typeface="Meiryo UI" panose="020B0604030504040204" pitchFamily="50" charset="-128"/>
              </a:rPr>
              <a:t>運用開始</a:t>
            </a:r>
            <a:endParaRPr lang="en-US" altLang="ja-JP" sz="3200" b="1" dirty="0" smtClean="0">
              <a:latin typeface="Meiryo UI" panose="020B0604030504040204" pitchFamily="50" charset="-128"/>
              <a:ea typeface="Meiryo UI" panose="020B0604030504040204" pitchFamily="50" charset="-128"/>
            </a:endParaRPr>
          </a:p>
        </p:txBody>
      </p:sp>
      <p:sp>
        <p:nvSpPr>
          <p:cNvPr id="13" name="角丸四角形 12"/>
          <p:cNvSpPr/>
          <p:nvPr/>
        </p:nvSpPr>
        <p:spPr>
          <a:xfrm>
            <a:off x="5867400" y="2621942"/>
            <a:ext cx="1650431" cy="187904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県小児等</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在宅医療</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推進会議</a:t>
            </a:r>
            <a:endParaRPr kumimoji="1" lang="ja-JP" altLang="en-US" sz="1400" b="1" dirty="0">
              <a:latin typeface="Meiryo UI" panose="020B0604030504040204" pitchFamily="50" charset="-128"/>
              <a:ea typeface="Meiryo UI" panose="020B0604030504040204" pitchFamily="50" charset="-128"/>
            </a:endParaRPr>
          </a:p>
        </p:txBody>
      </p:sp>
      <p:sp>
        <p:nvSpPr>
          <p:cNvPr id="14" name="角丸四角形 13"/>
          <p:cNvSpPr/>
          <p:nvPr/>
        </p:nvSpPr>
        <p:spPr>
          <a:xfrm>
            <a:off x="248006" y="4945685"/>
            <a:ext cx="4783068" cy="687306"/>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rPr>
              <a:t>○主な検討事項</a:t>
            </a:r>
            <a:endParaRPr kumimoji="1"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・運用までのスケジュールについて</a:t>
            </a:r>
            <a:r>
              <a:rPr kumimoji="1" lang="ja-JP" altLang="en-US" sz="1400" b="1" dirty="0" smtClean="0">
                <a:latin typeface="Meiryo UI" panose="020B0604030504040204" pitchFamily="50" charset="-128"/>
                <a:ea typeface="Meiryo UI" panose="020B0604030504040204" pitchFamily="50" charset="-128"/>
              </a:rPr>
              <a:t>　・運用基準、様式（案）について</a:t>
            </a:r>
            <a:endParaRPr kumimoji="1" lang="en-US" altLang="ja-JP" sz="1400" b="1" dirty="0" smtClean="0">
              <a:latin typeface="Meiryo UI" panose="020B0604030504040204" pitchFamily="50" charset="-128"/>
              <a:ea typeface="Meiryo UI" panose="020B0604030504040204" pitchFamily="50" charset="-128"/>
            </a:endParaRPr>
          </a:p>
        </p:txBody>
      </p:sp>
      <p:sp>
        <p:nvSpPr>
          <p:cNvPr id="15" name="角丸四角形 14"/>
          <p:cNvSpPr/>
          <p:nvPr/>
        </p:nvSpPr>
        <p:spPr>
          <a:xfrm>
            <a:off x="5867399" y="4945685"/>
            <a:ext cx="1650431" cy="687306"/>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rPr>
              <a:t>○主な検討事項</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・運用基準、様式（案）最終確認</a:t>
            </a:r>
            <a:endParaRPr kumimoji="1" lang="en-US" altLang="ja-JP" sz="1400" b="1" dirty="0" smtClean="0">
              <a:latin typeface="Meiryo UI" panose="020B0604030504040204" pitchFamily="50" charset="-128"/>
              <a:ea typeface="Meiryo UI" panose="020B0604030504040204" pitchFamily="50" charset="-128"/>
            </a:endParaRPr>
          </a:p>
        </p:txBody>
      </p:sp>
      <p:sp>
        <p:nvSpPr>
          <p:cNvPr id="16" name="ホームベース 15"/>
          <p:cNvSpPr/>
          <p:nvPr/>
        </p:nvSpPr>
        <p:spPr>
          <a:xfrm>
            <a:off x="255657" y="1773874"/>
            <a:ext cx="7321080" cy="635971"/>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医療的ケア児等退院時診療情報提供書運用に向けた検討</a:t>
            </a:r>
            <a:endParaRPr kumimoji="1" lang="ja-JP" altLang="en-US" b="1" dirty="0">
              <a:latin typeface="Meiryo UI" panose="020B0604030504040204" pitchFamily="50" charset="-128"/>
              <a:ea typeface="Meiryo UI" panose="020B0604030504040204" pitchFamily="50" charset="-128"/>
            </a:endParaRPr>
          </a:p>
        </p:txBody>
      </p:sp>
      <p:sp>
        <p:nvSpPr>
          <p:cNvPr id="17" name="角丸四角形 16"/>
          <p:cNvSpPr/>
          <p:nvPr/>
        </p:nvSpPr>
        <p:spPr>
          <a:xfrm>
            <a:off x="2653529" y="2617388"/>
            <a:ext cx="2385196" cy="1883595"/>
          </a:xfrm>
          <a:prstGeom prst="roundRect">
            <a:avLst>
              <a:gd name="adj" fmla="val 958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rPr>
              <a:t>グループワーク形式による模擬演習を通じた運用基準等</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案</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の</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ブラッシュアップ</a:t>
            </a:r>
            <a:endParaRPr lang="en-US" altLang="ja-JP" sz="1200" b="1" dirty="0" smtClean="0">
              <a:latin typeface="Meiryo UI" panose="020B0604030504040204" pitchFamily="50" charset="-128"/>
              <a:ea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参加者（想定）</a:t>
            </a:r>
            <a:endParaRPr kumimoji="1" lang="en-US" altLang="ja-JP" sz="1200" b="1" dirty="0" smtClean="0">
              <a:latin typeface="Meiryo UI" panose="020B0604030504040204" pitchFamily="50" charset="-128"/>
              <a:ea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rPr>
              <a:t>NICU</a:t>
            </a:r>
            <a:r>
              <a:rPr kumimoji="1" lang="ja-JP" altLang="en-US" sz="1200" b="1" dirty="0" smtClean="0">
                <a:latin typeface="Meiryo UI" panose="020B0604030504040204" pitchFamily="50" charset="-128"/>
                <a:ea typeface="Meiryo UI" panose="020B0604030504040204" pitchFamily="50" charset="-128"/>
              </a:rPr>
              <a:t>を有する病院の小児科担当医師、退院調整看護師（近隣都県含む）、</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行政職員（母子保健・障害福祉担当）</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4429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11</a:t>
            </a:fld>
            <a:endParaRPr kumimoji="1" lang="ja-JP" altLang="en-US"/>
          </a:p>
        </p:txBody>
      </p:sp>
      <p:sp>
        <p:nvSpPr>
          <p:cNvPr id="3" name="タイトル 2"/>
          <p:cNvSpPr>
            <a:spLocks noGrp="1"/>
          </p:cNvSpPr>
          <p:nvPr>
            <p:ph type="ctrTitle"/>
          </p:nvPr>
        </p:nvSpPr>
        <p:spPr>
          <a:xfrm>
            <a:off x="-99265" y="70249"/>
            <a:ext cx="7005451" cy="582893"/>
          </a:xfrm>
        </p:spPr>
        <p:txBody>
          <a:bodyPr>
            <a:normAutofit fontScale="90000"/>
          </a:bodyPr>
          <a:lstStyle/>
          <a:p>
            <a:r>
              <a:rPr kumimoji="1" lang="en-US" altLang="ja-JP" b="1" dirty="0" smtClean="0">
                <a:solidFill>
                  <a:schemeClr val="tx1"/>
                </a:solidFill>
              </a:rPr>
              <a:t>【</a:t>
            </a:r>
            <a:r>
              <a:rPr kumimoji="1" lang="ja-JP" altLang="en-US" b="1" dirty="0" smtClean="0">
                <a:solidFill>
                  <a:schemeClr val="tx1"/>
                </a:solidFill>
              </a:rPr>
              <a:t>参考</a:t>
            </a:r>
            <a:r>
              <a:rPr kumimoji="1" lang="en-US" altLang="ja-JP" b="1" dirty="0" smtClean="0">
                <a:solidFill>
                  <a:schemeClr val="tx1"/>
                </a:solidFill>
              </a:rPr>
              <a:t>】</a:t>
            </a:r>
            <a:r>
              <a:rPr kumimoji="1" lang="ja-JP" altLang="en-US" b="1" dirty="0" smtClean="0">
                <a:solidFill>
                  <a:schemeClr val="tx1"/>
                </a:solidFill>
              </a:rPr>
              <a:t>診療情報提供書料（</a:t>
            </a:r>
            <a:r>
              <a:rPr kumimoji="1" lang="en-US" altLang="ja-JP" b="1" dirty="0" smtClean="0">
                <a:solidFill>
                  <a:schemeClr val="tx1"/>
                </a:solidFill>
              </a:rPr>
              <a:t>Ⅰ</a:t>
            </a:r>
            <a:r>
              <a:rPr kumimoji="1" lang="ja-JP" altLang="en-US" b="1" dirty="0" smtClean="0">
                <a:solidFill>
                  <a:schemeClr val="tx1"/>
                </a:solidFill>
              </a:rPr>
              <a:t>）について</a:t>
            </a:r>
            <a:endParaRPr kumimoji="1" lang="ja-JP" altLang="en-US" b="1" dirty="0">
              <a:solidFill>
                <a:schemeClr val="tx1"/>
              </a:solidFill>
            </a:endParaRPr>
          </a:p>
        </p:txBody>
      </p:sp>
      <p:sp>
        <p:nvSpPr>
          <p:cNvPr id="6" name="テキスト ボックス 5"/>
          <p:cNvSpPr txBox="1"/>
          <p:nvPr/>
        </p:nvSpPr>
        <p:spPr>
          <a:xfrm>
            <a:off x="97654" y="1741856"/>
            <a:ext cx="54846244" cy="2031325"/>
          </a:xfrm>
          <a:prstGeom prst="rect">
            <a:avLst/>
          </a:prstGeom>
          <a:noFill/>
        </p:spPr>
        <p:txBody>
          <a:bodyPr wrap="square" rtlCol="0">
            <a:spAutoFit/>
          </a:bodyPr>
          <a:lstStyle/>
          <a:p>
            <a:r>
              <a:rPr lang="ja-JP" altLang="en-US" dirty="0" smtClean="0">
                <a:latin typeface="+mn-ea"/>
              </a:rPr>
              <a:t>　　</a:t>
            </a:r>
            <a:r>
              <a:rPr lang="ja-JP" altLang="en-US" b="1" u="sng" dirty="0" smtClean="0">
                <a:solidFill>
                  <a:srgbClr val="FF0000"/>
                </a:solidFill>
                <a:latin typeface="+mn-ea"/>
              </a:rPr>
              <a:t>保険</a:t>
            </a:r>
            <a:r>
              <a:rPr lang="ja-JP" altLang="en-US" b="1" u="sng" dirty="0">
                <a:solidFill>
                  <a:srgbClr val="FF0000"/>
                </a:solidFill>
                <a:latin typeface="+mn-ea"/>
              </a:rPr>
              <a:t>医療機関が、診療に基づき患者の同意を得て、当該患者の居住地を管轄</a:t>
            </a:r>
            <a:r>
              <a:rPr lang="ja-JP" altLang="en-US" b="1" u="sng" dirty="0" smtClean="0">
                <a:solidFill>
                  <a:srgbClr val="FF0000"/>
                </a:solidFill>
                <a:latin typeface="+mn-ea"/>
              </a:rPr>
              <a:t>する</a:t>
            </a:r>
            <a:endParaRPr lang="en-US" altLang="ja-JP" b="1" u="sng" dirty="0" smtClean="0">
              <a:solidFill>
                <a:srgbClr val="FF0000"/>
              </a:solidFill>
              <a:latin typeface="+mn-ea"/>
            </a:endParaRPr>
          </a:p>
          <a:p>
            <a:r>
              <a:rPr lang="ja-JP" altLang="en-US" b="1" dirty="0" smtClean="0">
                <a:solidFill>
                  <a:srgbClr val="FF0000"/>
                </a:solidFill>
                <a:latin typeface="+mn-ea"/>
              </a:rPr>
              <a:t>　</a:t>
            </a:r>
            <a:r>
              <a:rPr lang="ja-JP" altLang="en-US" b="1" u="sng" dirty="0" smtClean="0">
                <a:solidFill>
                  <a:srgbClr val="FF0000"/>
                </a:solidFill>
                <a:latin typeface="+mn-ea"/>
              </a:rPr>
              <a:t>市町村</a:t>
            </a:r>
            <a:r>
              <a:rPr lang="ja-JP" altLang="en-US" dirty="0">
                <a:latin typeface="+mn-ea"/>
              </a:rPr>
              <a:t>又は介護保険法第</a:t>
            </a:r>
            <a:r>
              <a:rPr lang="en-US" altLang="ja-JP" dirty="0">
                <a:latin typeface="+mn-ea"/>
              </a:rPr>
              <a:t>46</a:t>
            </a:r>
            <a:r>
              <a:rPr lang="ja-JP" altLang="en-US" dirty="0">
                <a:latin typeface="+mn-ea"/>
              </a:rPr>
              <a:t>条第１項に規定する指定居宅介護支援事業者、</a:t>
            </a:r>
            <a:r>
              <a:rPr lang="ja-JP" altLang="en-US" dirty="0" smtClean="0">
                <a:latin typeface="+mn-ea"/>
              </a:rPr>
              <a:t>同法第</a:t>
            </a:r>
            <a:r>
              <a:rPr lang="en-US" altLang="ja-JP" dirty="0" smtClean="0">
                <a:latin typeface="+mn-ea"/>
              </a:rPr>
              <a:t>58</a:t>
            </a:r>
            <a:r>
              <a:rPr lang="ja-JP" altLang="en-US" dirty="0" smtClean="0">
                <a:latin typeface="+mn-ea"/>
              </a:rPr>
              <a:t>条</a:t>
            </a:r>
            <a:endParaRPr lang="en-US" altLang="ja-JP" dirty="0" smtClean="0">
              <a:latin typeface="+mn-ea"/>
            </a:endParaRPr>
          </a:p>
          <a:p>
            <a:r>
              <a:rPr lang="ja-JP" altLang="en-US" dirty="0">
                <a:latin typeface="+mn-ea"/>
              </a:rPr>
              <a:t>　</a:t>
            </a:r>
            <a:r>
              <a:rPr lang="ja-JP" altLang="en-US" dirty="0" smtClean="0">
                <a:latin typeface="+mn-ea"/>
              </a:rPr>
              <a:t>第１項</a:t>
            </a:r>
            <a:r>
              <a:rPr lang="ja-JP" altLang="en-US" dirty="0">
                <a:latin typeface="+mn-ea"/>
              </a:rPr>
              <a:t>に規定する指定介護予防支援事業者、障害者の日常生活及び社会</a:t>
            </a:r>
            <a:r>
              <a:rPr lang="ja-JP" altLang="en-US" dirty="0" smtClean="0">
                <a:latin typeface="+mn-ea"/>
              </a:rPr>
              <a:t>生活</a:t>
            </a:r>
            <a:r>
              <a:rPr lang="ja-JP" altLang="en-US" dirty="0">
                <a:latin typeface="+mn-ea"/>
              </a:rPr>
              <a:t>を総合的</a:t>
            </a:r>
            <a:r>
              <a:rPr lang="ja-JP" altLang="en-US" dirty="0" smtClean="0">
                <a:latin typeface="+mn-ea"/>
              </a:rPr>
              <a:t>に</a:t>
            </a:r>
            <a:endParaRPr lang="en-US" altLang="ja-JP" dirty="0" smtClean="0">
              <a:latin typeface="+mn-ea"/>
            </a:endParaRPr>
          </a:p>
          <a:p>
            <a:r>
              <a:rPr lang="ja-JP" altLang="en-US" dirty="0" smtClean="0">
                <a:latin typeface="+mn-ea"/>
              </a:rPr>
              <a:t>　支援</a:t>
            </a:r>
            <a:r>
              <a:rPr lang="ja-JP" altLang="en-US" dirty="0">
                <a:latin typeface="+mn-ea"/>
              </a:rPr>
              <a:t>するための法律第</a:t>
            </a:r>
            <a:r>
              <a:rPr lang="en-US" altLang="ja-JP" dirty="0">
                <a:latin typeface="+mn-ea"/>
              </a:rPr>
              <a:t>51</a:t>
            </a:r>
            <a:r>
              <a:rPr lang="ja-JP" altLang="en-US" dirty="0">
                <a:latin typeface="+mn-ea"/>
              </a:rPr>
              <a:t>条の</a:t>
            </a:r>
            <a:r>
              <a:rPr lang="en-US" altLang="ja-JP" dirty="0">
                <a:latin typeface="+mn-ea"/>
              </a:rPr>
              <a:t>17</a:t>
            </a:r>
            <a:r>
              <a:rPr lang="ja-JP" altLang="en-US" dirty="0">
                <a:latin typeface="+mn-ea"/>
              </a:rPr>
              <a:t>第１項第１号に規定する指定特定相 談支援事業者</a:t>
            </a:r>
            <a:r>
              <a:rPr lang="ja-JP" altLang="en-US" dirty="0" smtClean="0">
                <a:latin typeface="+mn-ea"/>
              </a:rPr>
              <a:t>、児童</a:t>
            </a:r>
            <a:endParaRPr lang="en-US" altLang="ja-JP" dirty="0" smtClean="0">
              <a:latin typeface="+mn-ea"/>
            </a:endParaRPr>
          </a:p>
          <a:p>
            <a:r>
              <a:rPr lang="ja-JP" altLang="en-US" dirty="0">
                <a:latin typeface="+mn-ea"/>
              </a:rPr>
              <a:t>　</a:t>
            </a:r>
            <a:r>
              <a:rPr lang="ja-JP" altLang="en-US" dirty="0" smtClean="0">
                <a:latin typeface="+mn-ea"/>
              </a:rPr>
              <a:t>福祉法</a:t>
            </a:r>
            <a:r>
              <a:rPr lang="ja-JP" altLang="en-US" dirty="0">
                <a:latin typeface="+mn-ea"/>
              </a:rPr>
              <a:t>第</a:t>
            </a:r>
            <a:r>
              <a:rPr lang="en-US" altLang="ja-JP" dirty="0">
                <a:latin typeface="+mn-ea"/>
              </a:rPr>
              <a:t>24</a:t>
            </a:r>
            <a:r>
              <a:rPr lang="ja-JP" altLang="en-US" dirty="0">
                <a:latin typeface="+mn-ea"/>
              </a:rPr>
              <a:t>条の</a:t>
            </a:r>
            <a:r>
              <a:rPr lang="en-US" altLang="ja-JP" dirty="0">
                <a:latin typeface="+mn-ea"/>
              </a:rPr>
              <a:t>26</a:t>
            </a:r>
            <a:r>
              <a:rPr lang="ja-JP" altLang="en-US" dirty="0">
                <a:latin typeface="+mn-ea"/>
              </a:rPr>
              <a:t>第１項第１号に規定する指定障害児相談支 援事業者等</a:t>
            </a:r>
            <a:r>
              <a:rPr lang="ja-JP" altLang="en-US" b="1" u="sng" dirty="0">
                <a:solidFill>
                  <a:srgbClr val="FF0000"/>
                </a:solidFill>
                <a:latin typeface="+mn-ea"/>
              </a:rPr>
              <a:t>に対して</a:t>
            </a:r>
            <a:r>
              <a:rPr lang="ja-JP" altLang="en-US" b="1" u="sng" dirty="0" smtClean="0">
                <a:solidFill>
                  <a:srgbClr val="FF0000"/>
                </a:solidFill>
                <a:latin typeface="+mn-ea"/>
              </a:rPr>
              <a:t>、診療</a:t>
            </a:r>
            <a:endParaRPr lang="en-US" altLang="ja-JP" b="1" u="sng" dirty="0" smtClean="0">
              <a:solidFill>
                <a:srgbClr val="FF0000"/>
              </a:solidFill>
              <a:latin typeface="+mn-ea"/>
            </a:endParaRPr>
          </a:p>
          <a:p>
            <a:r>
              <a:rPr lang="ja-JP" altLang="en-US" b="1" dirty="0">
                <a:solidFill>
                  <a:srgbClr val="FF0000"/>
                </a:solidFill>
                <a:latin typeface="+mn-ea"/>
              </a:rPr>
              <a:t>　</a:t>
            </a:r>
            <a:r>
              <a:rPr lang="ja-JP" altLang="en-US" b="1" u="sng" dirty="0" smtClean="0">
                <a:solidFill>
                  <a:srgbClr val="FF0000"/>
                </a:solidFill>
                <a:latin typeface="+mn-ea"/>
              </a:rPr>
              <a:t>状況</a:t>
            </a:r>
            <a:r>
              <a:rPr lang="ja-JP" altLang="en-US" b="1" u="sng" dirty="0">
                <a:solidFill>
                  <a:srgbClr val="FF0000"/>
                </a:solidFill>
                <a:latin typeface="+mn-ea"/>
              </a:rPr>
              <a:t>を示す文書を添えて、当該患者に係る保健福祉</a:t>
            </a:r>
            <a:r>
              <a:rPr lang="ja-JP" altLang="en-US" b="1" u="sng" dirty="0" smtClean="0">
                <a:solidFill>
                  <a:srgbClr val="FF0000"/>
                </a:solidFill>
                <a:latin typeface="+mn-ea"/>
              </a:rPr>
              <a:t>サービス</a:t>
            </a:r>
            <a:r>
              <a:rPr lang="ja-JP" altLang="en-US" b="1" u="sng" dirty="0">
                <a:solidFill>
                  <a:srgbClr val="FF0000"/>
                </a:solidFill>
                <a:latin typeface="+mn-ea"/>
              </a:rPr>
              <a:t>に必要な情報を提供</a:t>
            </a:r>
            <a:r>
              <a:rPr lang="ja-JP" altLang="en-US" b="1" u="sng" dirty="0" smtClean="0">
                <a:solidFill>
                  <a:srgbClr val="FF0000"/>
                </a:solidFill>
                <a:latin typeface="+mn-ea"/>
              </a:rPr>
              <a:t>した場合</a:t>
            </a:r>
            <a:endParaRPr lang="en-US" altLang="ja-JP" b="1" u="sng" dirty="0" smtClean="0">
              <a:solidFill>
                <a:srgbClr val="FF0000"/>
              </a:solidFill>
              <a:latin typeface="+mn-ea"/>
            </a:endParaRPr>
          </a:p>
          <a:p>
            <a:r>
              <a:rPr lang="ja-JP" altLang="en-US" b="1" dirty="0">
                <a:solidFill>
                  <a:srgbClr val="FF0000"/>
                </a:solidFill>
                <a:latin typeface="+mn-ea"/>
              </a:rPr>
              <a:t>　</a:t>
            </a:r>
            <a:r>
              <a:rPr lang="ja-JP" altLang="en-US" b="1" u="sng" dirty="0" smtClean="0">
                <a:solidFill>
                  <a:srgbClr val="FF0000"/>
                </a:solidFill>
                <a:latin typeface="+mn-ea"/>
              </a:rPr>
              <a:t>に</a:t>
            </a:r>
            <a:r>
              <a:rPr lang="ja-JP" altLang="en-US" b="1" u="sng" dirty="0">
                <a:solidFill>
                  <a:srgbClr val="FF0000"/>
                </a:solidFill>
                <a:latin typeface="+mn-ea"/>
              </a:rPr>
              <a:t>、患者１人につき月１回に限り算定する。</a:t>
            </a:r>
            <a:endParaRPr kumimoji="1" lang="ja-JP" altLang="en-US" b="1" u="sng" dirty="0">
              <a:solidFill>
                <a:srgbClr val="FF0000"/>
              </a:solidFill>
              <a:latin typeface="+mn-ea"/>
            </a:endParaRPr>
          </a:p>
        </p:txBody>
      </p:sp>
      <p:sp>
        <p:nvSpPr>
          <p:cNvPr id="7" name="テキスト ボックス 6"/>
          <p:cNvSpPr txBox="1"/>
          <p:nvPr/>
        </p:nvSpPr>
        <p:spPr>
          <a:xfrm>
            <a:off x="97654" y="896644"/>
            <a:ext cx="1215397" cy="461665"/>
          </a:xfrm>
          <a:prstGeom prst="rect">
            <a:avLst/>
          </a:prstGeom>
          <a:noFill/>
        </p:spPr>
        <p:txBody>
          <a:bodyPr wrap="none" rtlCol="0">
            <a:spAutoFit/>
          </a:bodyPr>
          <a:lstStyle/>
          <a:p>
            <a:r>
              <a:rPr kumimoji="1" lang="ja-JP" altLang="en-US" sz="2400" dirty="0" smtClean="0"/>
              <a:t>１　</a:t>
            </a:r>
            <a:r>
              <a:rPr kumimoji="1" lang="ja-JP" altLang="en-US" sz="2400" b="1" dirty="0" smtClean="0"/>
              <a:t>概要</a:t>
            </a:r>
            <a:endParaRPr kumimoji="1" lang="ja-JP" altLang="en-US" sz="2400" b="1" dirty="0"/>
          </a:p>
        </p:txBody>
      </p:sp>
      <p:sp>
        <p:nvSpPr>
          <p:cNvPr id="8" name="テキスト ボックス 7"/>
          <p:cNvSpPr txBox="1"/>
          <p:nvPr/>
        </p:nvSpPr>
        <p:spPr>
          <a:xfrm>
            <a:off x="452761" y="1348817"/>
            <a:ext cx="3608680" cy="400110"/>
          </a:xfrm>
          <a:prstGeom prst="rect">
            <a:avLst/>
          </a:prstGeom>
          <a:noFill/>
        </p:spPr>
        <p:txBody>
          <a:bodyPr wrap="none" rtlCol="0">
            <a:spAutoFit/>
          </a:bodyPr>
          <a:lstStyle/>
          <a:p>
            <a:r>
              <a:rPr kumimoji="1" lang="ja-JP" altLang="en-US" dirty="0" smtClean="0"/>
              <a:t>診療情報提供料（</a:t>
            </a:r>
            <a:r>
              <a:rPr kumimoji="1" lang="en-US" altLang="ja-JP" dirty="0" smtClean="0"/>
              <a:t>Ⅰ</a:t>
            </a:r>
            <a:r>
              <a:rPr kumimoji="1" lang="ja-JP" altLang="en-US" dirty="0" smtClean="0"/>
              <a:t>）　点数：</a:t>
            </a:r>
            <a:r>
              <a:rPr kumimoji="1" lang="en-US" altLang="ja-JP" sz="2000" dirty="0" smtClean="0">
                <a:latin typeface="+mn-ea"/>
              </a:rPr>
              <a:t>250</a:t>
            </a:r>
            <a:r>
              <a:rPr kumimoji="1" lang="ja-JP" altLang="en-US" dirty="0" smtClean="0"/>
              <a:t>点</a:t>
            </a:r>
            <a:endParaRPr kumimoji="1" lang="ja-JP" altLang="en-US" dirty="0"/>
          </a:p>
        </p:txBody>
      </p:sp>
      <p:sp>
        <p:nvSpPr>
          <p:cNvPr id="9" name="テキスト ボックス 8"/>
          <p:cNvSpPr txBox="1"/>
          <p:nvPr/>
        </p:nvSpPr>
        <p:spPr>
          <a:xfrm>
            <a:off x="97654" y="3820399"/>
            <a:ext cx="1830950" cy="461665"/>
          </a:xfrm>
          <a:prstGeom prst="rect">
            <a:avLst/>
          </a:prstGeom>
          <a:noFill/>
        </p:spPr>
        <p:txBody>
          <a:bodyPr wrap="none" rtlCol="0">
            <a:spAutoFit/>
          </a:bodyPr>
          <a:lstStyle/>
          <a:p>
            <a:r>
              <a:rPr kumimoji="1" lang="ja-JP" altLang="en-US" sz="2400" dirty="0" smtClean="0"/>
              <a:t>２　留意事項</a:t>
            </a:r>
            <a:endParaRPr kumimoji="1" lang="ja-JP" altLang="en-US" sz="2400" dirty="0"/>
          </a:p>
        </p:txBody>
      </p:sp>
      <p:sp>
        <p:nvSpPr>
          <p:cNvPr id="10" name="テキスト ボックス 9"/>
          <p:cNvSpPr txBox="1"/>
          <p:nvPr/>
        </p:nvSpPr>
        <p:spPr>
          <a:xfrm>
            <a:off x="256631" y="4276343"/>
            <a:ext cx="8887369" cy="2308324"/>
          </a:xfrm>
          <a:prstGeom prst="rect">
            <a:avLst/>
          </a:prstGeom>
          <a:noFill/>
        </p:spPr>
        <p:txBody>
          <a:bodyPr wrap="none" rtlCol="0">
            <a:spAutoFit/>
          </a:bodyPr>
          <a:lstStyle/>
          <a:p>
            <a:r>
              <a:rPr lang="ja-JP" altLang="en-US" dirty="0" smtClean="0"/>
              <a:t>　</a:t>
            </a:r>
            <a:r>
              <a:rPr lang="ja-JP" altLang="ja-JP" b="1" u="sng" dirty="0" smtClean="0"/>
              <a:t>市町村</a:t>
            </a:r>
            <a:r>
              <a:rPr lang="ja-JP" altLang="ja-JP" b="1" u="sng" dirty="0"/>
              <a:t>等が開設主体である医療機関が当該市町村等に情報提供した場合は算定不可。</a:t>
            </a:r>
          </a:p>
          <a:p>
            <a:r>
              <a:rPr lang="ja-JP" altLang="en-US" dirty="0" smtClean="0"/>
              <a:t>　</a:t>
            </a:r>
            <a:r>
              <a:rPr lang="ja-JP" altLang="ja-JP" dirty="0" smtClean="0"/>
              <a:t>入院</a:t>
            </a:r>
            <a:r>
              <a:rPr lang="ja-JP" altLang="ja-JP" dirty="0"/>
              <a:t>患者については、自宅に復帰する患者について、</a:t>
            </a:r>
            <a:r>
              <a:rPr lang="ja-JP" altLang="ja-JP" b="1" u="sng" dirty="0">
                <a:solidFill>
                  <a:srgbClr val="FF0000"/>
                </a:solidFill>
              </a:rPr>
              <a:t>退院日の前後</a:t>
            </a:r>
            <a:r>
              <a:rPr lang="en-US" altLang="ja-JP" b="1" u="sng" dirty="0">
                <a:solidFill>
                  <a:srgbClr val="FF0000"/>
                </a:solidFill>
              </a:rPr>
              <a:t>2</a:t>
            </a:r>
            <a:r>
              <a:rPr lang="ja-JP" altLang="ja-JP" b="1" u="sng" dirty="0">
                <a:solidFill>
                  <a:srgbClr val="FF0000"/>
                </a:solidFill>
              </a:rPr>
              <a:t>週間以内に</a:t>
            </a:r>
            <a:r>
              <a:rPr lang="ja-JP" altLang="ja-JP" b="1" u="sng" dirty="0" smtClean="0">
                <a:solidFill>
                  <a:srgbClr val="FF0000"/>
                </a:solidFill>
              </a:rPr>
              <a:t>情報提</a:t>
            </a:r>
            <a:endParaRPr lang="en-US" altLang="ja-JP" b="1" u="sng" dirty="0" smtClean="0">
              <a:solidFill>
                <a:srgbClr val="FF0000"/>
              </a:solidFill>
            </a:endParaRPr>
          </a:p>
          <a:p>
            <a:r>
              <a:rPr lang="ja-JP" altLang="ja-JP" b="1" u="sng" dirty="0" smtClean="0">
                <a:solidFill>
                  <a:srgbClr val="FF0000"/>
                </a:solidFill>
              </a:rPr>
              <a:t>供した</a:t>
            </a:r>
            <a:r>
              <a:rPr lang="ja-JP" altLang="ja-JP" b="1" u="sng" dirty="0">
                <a:solidFill>
                  <a:srgbClr val="FF0000"/>
                </a:solidFill>
              </a:rPr>
              <a:t>場合に</a:t>
            </a:r>
            <a:r>
              <a:rPr lang="ja-JP" altLang="ja-JP" b="1" u="sng" dirty="0" smtClean="0">
                <a:solidFill>
                  <a:srgbClr val="FF0000"/>
                </a:solidFill>
              </a:rPr>
              <a:t>限る。</a:t>
            </a:r>
            <a:endParaRPr lang="ja-JP" altLang="ja-JP" b="1" u="sng" dirty="0">
              <a:solidFill>
                <a:srgbClr val="FF0000"/>
              </a:solidFill>
            </a:endParaRPr>
          </a:p>
          <a:p>
            <a:r>
              <a:rPr kumimoji="1" lang="ja-JP" altLang="en-US" dirty="0" smtClean="0"/>
              <a:t>　</a:t>
            </a:r>
            <a:r>
              <a:rPr kumimoji="1" lang="en-US" altLang="ja-JP" dirty="0" smtClean="0"/>
              <a:t>※</a:t>
            </a:r>
            <a:r>
              <a:rPr kumimoji="1" lang="ja-JP" altLang="en-US" dirty="0" smtClean="0"/>
              <a:t>「市町村」又は「指定居宅介護支援事業者等」に対する診療情報提供においては、</a:t>
            </a:r>
            <a:endParaRPr kumimoji="1" lang="en-US" altLang="ja-JP" dirty="0" smtClean="0"/>
          </a:p>
          <a:p>
            <a:r>
              <a:rPr lang="ja-JP" altLang="en-US" dirty="0"/>
              <a:t>　</a:t>
            </a:r>
            <a:r>
              <a:rPr lang="ja-JP" altLang="en-US" dirty="0" smtClean="0"/>
              <a:t>　  </a:t>
            </a:r>
            <a:r>
              <a:rPr lang="ja-JP" altLang="en-US" b="1" u="sng" dirty="0" smtClean="0"/>
              <a:t>自宅に復帰する患者が対象</a:t>
            </a:r>
            <a:r>
              <a:rPr lang="ja-JP" altLang="en-US" dirty="0" smtClean="0"/>
              <a:t>であり、</a:t>
            </a:r>
            <a:r>
              <a:rPr lang="ja-JP" altLang="en-US" b="1" u="sng" dirty="0" smtClean="0"/>
              <a:t>別の医療機関、社会福祉施設、介護老人保健</a:t>
            </a:r>
            <a:endParaRPr lang="en-US" altLang="ja-JP" b="1" u="sng" dirty="0" smtClean="0"/>
          </a:p>
          <a:p>
            <a:r>
              <a:rPr lang="ja-JP" altLang="en-US" b="1" dirty="0"/>
              <a:t>　</a:t>
            </a:r>
            <a:r>
              <a:rPr lang="ja-JP" altLang="en-US" b="1" dirty="0" smtClean="0"/>
              <a:t>　  </a:t>
            </a:r>
            <a:r>
              <a:rPr lang="ja-JP" altLang="en-US" b="1" u="sng" dirty="0" smtClean="0"/>
              <a:t>施設等に入院若しくは入所する患者</a:t>
            </a:r>
            <a:r>
              <a:rPr lang="ja-JP" altLang="en-US" b="1" u="sng" dirty="0"/>
              <a:t>又</a:t>
            </a:r>
            <a:r>
              <a:rPr lang="ja-JP" altLang="en-US" b="1" u="sng" dirty="0" smtClean="0"/>
              <a:t>は死亡退院した患者についてその診療情報を</a:t>
            </a:r>
            <a:endParaRPr lang="en-US" altLang="ja-JP" b="1" u="sng" dirty="0" smtClean="0"/>
          </a:p>
          <a:p>
            <a:r>
              <a:rPr lang="ja-JP" altLang="en-US" b="1" dirty="0"/>
              <a:t>　</a:t>
            </a:r>
            <a:r>
              <a:rPr lang="ja-JP" altLang="en-US" b="1" dirty="0" smtClean="0"/>
              <a:t>　  </a:t>
            </a:r>
            <a:r>
              <a:rPr lang="ja-JP" altLang="en-US" b="1" u="sng" dirty="0" smtClean="0"/>
              <a:t>市町村又は指定居宅介護支援事業者等に提供しても、算定対象とならない。</a:t>
            </a:r>
            <a:endParaRPr lang="en-US" altLang="ja-JP" b="1" u="sng" dirty="0" smtClean="0"/>
          </a:p>
          <a:p>
            <a:endParaRPr kumimoji="1" lang="ja-JP" altLang="en-US" dirty="0"/>
          </a:p>
        </p:txBody>
      </p:sp>
    </p:spTree>
    <p:extLst>
      <p:ext uri="{BB962C8B-B14F-4D97-AF65-F5344CB8AC3E}">
        <p14:creationId xmlns:p14="http://schemas.microsoft.com/office/powerpoint/2010/main" val="357565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a:t>
            </a:fld>
            <a:endParaRPr kumimoji="1" lang="ja-JP" altLang="en-US"/>
          </a:p>
        </p:txBody>
      </p:sp>
      <p:sp>
        <p:nvSpPr>
          <p:cNvPr id="3" name="タイトル 2"/>
          <p:cNvSpPr>
            <a:spLocks noGrp="1"/>
          </p:cNvSpPr>
          <p:nvPr>
            <p:ph type="ctrTitle"/>
          </p:nvPr>
        </p:nvSpPr>
        <p:spPr>
          <a:xfrm>
            <a:off x="639271" y="0"/>
            <a:ext cx="6504732" cy="639270"/>
          </a:xfrm>
        </p:spPr>
        <p:txBody>
          <a:bodyPr>
            <a:noAutofit/>
          </a:bodyPr>
          <a:lstStyle/>
          <a:p>
            <a:pPr>
              <a:lnSpc>
                <a:spcPct val="100000"/>
              </a:lnSpc>
              <a:spcBef>
                <a:spcPts val="0"/>
              </a:spcBef>
            </a:pPr>
            <a:r>
              <a:rPr kumimoji="1" lang="en-US" altLang="ja-JP" sz="3600" b="1" dirty="0" smtClean="0">
                <a:solidFill>
                  <a:schemeClr val="tx1">
                    <a:lumMod val="85000"/>
                    <a:lumOff val="15000"/>
                  </a:schemeClr>
                </a:solidFill>
              </a:rPr>
              <a:t>1</a:t>
            </a:r>
            <a:r>
              <a:rPr lang="ja-JP" altLang="en-US" sz="3600" b="1" dirty="0" smtClean="0">
                <a:solidFill>
                  <a:schemeClr val="tx1">
                    <a:lumMod val="85000"/>
                    <a:lumOff val="15000"/>
                  </a:schemeClr>
                </a:solidFill>
              </a:rPr>
              <a:t>　</a:t>
            </a:r>
            <a:r>
              <a:rPr kumimoji="1" lang="ja-JP" altLang="en-US" sz="3600" b="1" dirty="0" smtClean="0">
                <a:solidFill>
                  <a:schemeClr val="tx1">
                    <a:lumMod val="85000"/>
                    <a:lumOff val="15000"/>
                  </a:schemeClr>
                </a:solidFill>
              </a:rPr>
              <a:t>背景</a:t>
            </a:r>
            <a:endParaRPr kumimoji="1" lang="ja-JP" altLang="en-US" sz="3600" b="1" dirty="0">
              <a:solidFill>
                <a:schemeClr val="tx1">
                  <a:lumMod val="85000"/>
                  <a:lumOff val="15000"/>
                </a:schemeClr>
              </a:solidFill>
            </a:endParaRPr>
          </a:p>
        </p:txBody>
      </p:sp>
      <p:sp>
        <p:nvSpPr>
          <p:cNvPr id="5" name="正方形/長方形 4"/>
          <p:cNvSpPr/>
          <p:nvPr/>
        </p:nvSpPr>
        <p:spPr>
          <a:xfrm>
            <a:off x="837524" y="2618441"/>
            <a:ext cx="7699571" cy="1384995"/>
          </a:xfrm>
          <a:prstGeom prst="rect">
            <a:avLst/>
          </a:prstGeom>
        </p:spPr>
        <p:txBody>
          <a:bodyPr wrap="square">
            <a:spAutoFit/>
          </a:bodyPr>
          <a:lstStyle/>
          <a:p>
            <a:pPr marL="285750" indent="-285750">
              <a:buFont typeface="Arial" panose="020B0604020202020204" pitchFamily="34" charset="0"/>
              <a:buChar char="•"/>
            </a:pPr>
            <a:r>
              <a:rPr lang="ja-JP" altLang="en-US" sz="2800" dirty="0" smtClean="0"/>
              <a:t>社会的</a:t>
            </a:r>
            <a:r>
              <a:rPr lang="ja-JP" altLang="en-US" sz="2800" dirty="0"/>
              <a:t>・学術的な明確な定義が</a:t>
            </a:r>
            <a:r>
              <a:rPr lang="ja-JP" altLang="en-US" sz="2800" dirty="0" smtClean="0"/>
              <a:t>存在していない。</a:t>
            </a:r>
            <a:endParaRPr lang="en-US" altLang="ja-JP" sz="2800" dirty="0" smtClean="0"/>
          </a:p>
          <a:p>
            <a:pPr marL="285750" indent="-285750">
              <a:buFont typeface="Arial" panose="020B0604020202020204" pitchFamily="34" charset="0"/>
              <a:buChar char="•"/>
            </a:pPr>
            <a:r>
              <a:rPr lang="ja-JP" altLang="en-US" sz="2800" dirty="0" smtClean="0"/>
              <a:t>障害福祉</a:t>
            </a:r>
            <a:r>
              <a:rPr lang="ja-JP" altLang="en-US" sz="2800" dirty="0"/>
              <a:t>制度のよう</a:t>
            </a:r>
            <a:r>
              <a:rPr lang="ja-JP" altLang="en-US" sz="2800" dirty="0" smtClean="0"/>
              <a:t>な、登録</a:t>
            </a:r>
            <a:r>
              <a:rPr lang="ja-JP" altLang="en-US" sz="2800" dirty="0"/>
              <a:t>制度も存在して</a:t>
            </a:r>
            <a:r>
              <a:rPr lang="ja-JP" altLang="en-US" sz="2800" dirty="0" smtClean="0"/>
              <a:t>いない。</a:t>
            </a:r>
            <a:endParaRPr lang="en-US" altLang="ja-JP" sz="2800" dirty="0"/>
          </a:p>
        </p:txBody>
      </p:sp>
      <p:graphicFrame>
        <p:nvGraphicFramePr>
          <p:cNvPr id="8" name="図表 7"/>
          <p:cNvGraphicFramePr/>
          <p:nvPr>
            <p:extLst>
              <p:ext uri="{D42A27DB-BD31-4B8C-83A1-F6EECF244321}">
                <p14:modId xmlns:p14="http://schemas.microsoft.com/office/powerpoint/2010/main" val="3847206564"/>
              </p:ext>
            </p:extLst>
          </p:nvPr>
        </p:nvGraphicFramePr>
        <p:xfrm>
          <a:off x="938677" y="1000034"/>
          <a:ext cx="7412304" cy="1409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正方形/長方形 6"/>
          <p:cNvSpPr/>
          <p:nvPr/>
        </p:nvSpPr>
        <p:spPr>
          <a:xfrm>
            <a:off x="1165253" y="4704917"/>
            <a:ext cx="7185728" cy="954107"/>
          </a:xfrm>
          <a:prstGeom prst="rect">
            <a:avLst/>
          </a:prstGeom>
        </p:spPr>
        <p:txBody>
          <a:bodyPr wrap="square">
            <a:spAutoFit/>
          </a:bodyPr>
          <a:lstStyle/>
          <a:p>
            <a:r>
              <a:rPr lang="ja-JP" altLang="en-US" sz="2800" dirty="0"/>
              <a:t>実数・実態の詳細・正確な</a:t>
            </a:r>
            <a:r>
              <a:rPr lang="ja-JP" altLang="en-US" sz="2800" dirty="0" smtClean="0"/>
              <a:t>情報を</a:t>
            </a:r>
            <a:endParaRPr lang="en-US" altLang="ja-JP" sz="2800" dirty="0" smtClean="0"/>
          </a:p>
          <a:p>
            <a:r>
              <a:rPr lang="ja-JP" altLang="en-US" sz="2800" dirty="0" smtClean="0"/>
              <a:t>関係者間で共有</a:t>
            </a:r>
            <a:r>
              <a:rPr lang="ja-JP" altLang="en-US" sz="2800" dirty="0"/>
              <a:t>することが困難とされていた。</a:t>
            </a:r>
          </a:p>
        </p:txBody>
      </p:sp>
      <p:sp>
        <p:nvSpPr>
          <p:cNvPr id="9" name="下矢印 8"/>
          <p:cNvSpPr/>
          <p:nvPr/>
        </p:nvSpPr>
        <p:spPr>
          <a:xfrm>
            <a:off x="3147802" y="3892396"/>
            <a:ext cx="2379058" cy="639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068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2</a:t>
            </a:fld>
            <a:endParaRPr lang="ja-JP" altLang="en-US" dirty="0">
              <a:solidFill>
                <a:prstClr val="black">
                  <a:tint val="75000"/>
                </a:prstClr>
              </a:solidFill>
            </a:endParaRPr>
          </a:p>
        </p:txBody>
      </p:sp>
      <p:sp>
        <p:nvSpPr>
          <p:cNvPr id="3" name="タイトル 2"/>
          <p:cNvSpPr>
            <a:spLocks noGrp="1"/>
          </p:cNvSpPr>
          <p:nvPr>
            <p:ph type="ctrTitle"/>
          </p:nvPr>
        </p:nvSpPr>
        <p:spPr>
          <a:xfrm>
            <a:off x="0" y="0"/>
            <a:ext cx="9045122" cy="639270"/>
          </a:xfrm>
        </p:spPr>
        <p:txBody>
          <a:bodyPr>
            <a:noAutofit/>
          </a:bodyPr>
          <a:lstStyle/>
          <a:p>
            <a:pPr>
              <a:lnSpc>
                <a:spcPct val="100000"/>
              </a:lnSpc>
              <a:spcBef>
                <a:spcPts val="0"/>
              </a:spcBef>
            </a:pPr>
            <a:r>
              <a:rPr lang="ja-JP" altLang="en-US" sz="3200" b="1" dirty="0" smtClean="0">
                <a:solidFill>
                  <a:schemeClr val="tx1">
                    <a:lumMod val="85000"/>
                    <a:lumOff val="15000"/>
                  </a:schemeClr>
                </a:solidFill>
              </a:rPr>
              <a:t>２</a:t>
            </a:r>
            <a:r>
              <a:rPr lang="ja-JP" altLang="en-US" sz="3200" b="1" dirty="0">
                <a:solidFill>
                  <a:schemeClr val="tx1">
                    <a:lumMod val="85000"/>
                    <a:lumOff val="15000"/>
                  </a:schemeClr>
                </a:solidFill>
              </a:rPr>
              <a:t>　</a:t>
            </a:r>
            <a:r>
              <a:rPr kumimoji="1" lang="ja-JP" altLang="en-US" sz="3200" b="1" dirty="0" smtClean="0">
                <a:solidFill>
                  <a:schemeClr val="tx1">
                    <a:lumMod val="85000"/>
                    <a:lumOff val="15000"/>
                  </a:schemeClr>
                </a:solidFill>
              </a:rPr>
              <a:t>神奈川県におけるこれまでの取組①</a:t>
            </a:r>
            <a:endParaRPr kumimoji="1" lang="ja-JP" altLang="en-US" sz="3200" b="1" dirty="0">
              <a:solidFill>
                <a:schemeClr val="tx1">
                  <a:lumMod val="85000"/>
                  <a:lumOff val="15000"/>
                </a:schemeClr>
              </a:solidFill>
            </a:endParaRPr>
          </a:p>
        </p:txBody>
      </p:sp>
      <p:graphicFrame>
        <p:nvGraphicFramePr>
          <p:cNvPr id="8" name="図表 7"/>
          <p:cNvGraphicFramePr/>
          <p:nvPr>
            <p:extLst>
              <p:ext uri="{D42A27DB-BD31-4B8C-83A1-F6EECF244321}">
                <p14:modId xmlns:p14="http://schemas.microsoft.com/office/powerpoint/2010/main" val="2832934783"/>
              </p:ext>
            </p:extLst>
          </p:nvPr>
        </p:nvGraphicFramePr>
        <p:xfrm>
          <a:off x="938677" y="1000034"/>
          <a:ext cx="7525592" cy="1409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グループ化 5"/>
          <p:cNvGrpSpPr/>
          <p:nvPr/>
        </p:nvGrpSpPr>
        <p:grpSpPr>
          <a:xfrm>
            <a:off x="147821" y="642145"/>
            <a:ext cx="8749480" cy="5432497"/>
            <a:chOff x="139195" y="620688"/>
            <a:chExt cx="8749480" cy="5432497"/>
          </a:xfrm>
        </p:grpSpPr>
        <p:sp>
          <p:nvSpPr>
            <p:cNvPr id="7" name="テキスト ボックス 6"/>
            <p:cNvSpPr txBox="1"/>
            <p:nvPr/>
          </p:nvSpPr>
          <p:spPr>
            <a:xfrm>
              <a:off x="139195" y="796601"/>
              <a:ext cx="8749480" cy="5256584"/>
            </a:xfrm>
            <a:prstGeom prst="rect">
              <a:avLst/>
            </a:prstGeom>
            <a:noFill/>
            <a:ln>
              <a:noFill/>
            </a:ln>
          </p:spPr>
          <p:txBody>
            <a:bodyPr wrap="square" rtlCol="0">
              <a:spAutoFit/>
            </a:bodyPr>
            <a:lstStyle/>
            <a:p>
              <a:endParaRPr kumimoji="1" lang="en-US" altLang="ja-JP" sz="1400" dirty="0" smtClean="0"/>
            </a:p>
            <a:p>
              <a:r>
                <a:rPr lang="ja-JP" altLang="en-US" sz="1500" dirty="0" smtClean="0">
                  <a:latin typeface="+mn-ea"/>
                </a:rPr>
                <a:t>（１）実施概要</a:t>
              </a:r>
              <a:endParaRPr lang="en-US" altLang="ja-JP" sz="1500" dirty="0" smtClean="0">
                <a:latin typeface="+mn-ea"/>
              </a:endParaRPr>
            </a:p>
            <a:p>
              <a:r>
                <a:rPr lang="ja-JP" altLang="en-US" sz="1500" dirty="0" smtClean="0">
                  <a:latin typeface="+mn-ea"/>
                </a:rPr>
                <a:t>　○　こども医療センターの医療機関ネットワークを活用し、県内の研修指定医療機関</a:t>
              </a:r>
              <a:r>
                <a:rPr lang="en-US" altLang="ja-JP" sz="1500" dirty="0" smtClean="0">
                  <a:latin typeface="+mn-ea"/>
                </a:rPr>
                <a:t>38</a:t>
              </a:r>
              <a:r>
                <a:rPr lang="ja-JP" altLang="en-US" sz="1500" dirty="0" smtClean="0">
                  <a:latin typeface="+mn-ea"/>
                </a:rPr>
                <a:t>箇所へ調査票を配　</a:t>
              </a:r>
              <a:endParaRPr lang="en-US" altLang="ja-JP" sz="1500" dirty="0" smtClean="0">
                <a:latin typeface="+mn-ea"/>
              </a:endParaRPr>
            </a:p>
            <a:p>
              <a:r>
                <a:rPr lang="ja-JP" altLang="en-US" sz="1500" dirty="0" smtClean="0">
                  <a:latin typeface="+mn-ea"/>
                </a:rPr>
                <a:t>　　布し、調査を実施。　　　　　　　　　　　　　　　　　　　　　　　　　</a:t>
              </a:r>
              <a:r>
                <a:rPr lang="en-US" altLang="ja-JP" sz="1100" dirty="0" smtClean="0">
                  <a:latin typeface="+mn-ea"/>
                </a:rPr>
                <a:t>※</a:t>
              </a:r>
              <a:r>
                <a:rPr lang="ja-JP" altLang="en-US" sz="1100" dirty="0" smtClean="0">
                  <a:latin typeface="+mn-ea"/>
                </a:rPr>
                <a:t>調査対象は配付</a:t>
              </a:r>
              <a:r>
                <a:rPr lang="en-US" altLang="ja-JP" sz="1100" dirty="0" smtClean="0">
                  <a:latin typeface="+mn-ea"/>
                </a:rPr>
                <a:t>38</a:t>
              </a:r>
              <a:r>
                <a:rPr lang="ja-JP" altLang="en-US" sz="1100" dirty="0" smtClean="0">
                  <a:latin typeface="+mn-ea"/>
                </a:rPr>
                <a:t>機関＋こども医療センターの計</a:t>
              </a:r>
              <a:r>
                <a:rPr lang="en-US" altLang="ja-JP" sz="1100" dirty="0" smtClean="0">
                  <a:latin typeface="+mn-ea"/>
                </a:rPr>
                <a:t>39</a:t>
              </a:r>
              <a:r>
                <a:rPr lang="ja-JP" altLang="en-US" sz="1100" dirty="0" smtClean="0">
                  <a:latin typeface="+mn-ea"/>
                </a:rPr>
                <a:t>機関</a:t>
              </a:r>
              <a:endParaRPr kumimoji="1" lang="en-US" altLang="ja-JP" sz="1100" dirty="0" smtClean="0">
                <a:latin typeface="+mn-ea"/>
              </a:endParaRPr>
            </a:p>
            <a:p>
              <a:r>
                <a:rPr kumimoji="1" lang="ja-JP" altLang="en-US" sz="1500" dirty="0" smtClean="0">
                  <a:latin typeface="+mn-ea"/>
                </a:rPr>
                <a:t>　</a:t>
              </a:r>
              <a:endParaRPr kumimoji="1" lang="en-US" altLang="ja-JP" sz="1500" dirty="0" smtClean="0">
                <a:latin typeface="+mn-ea"/>
              </a:endParaRPr>
            </a:p>
            <a:p>
              <a:r>
                <a:rPr lang="ja-JP" altLang="en-US" sz="1500" dirty="0" smtClean="0">
                  <a:latin typeface="+mn-ea"/>
                </a:rPr>
                <a:t>（２）内容　　　　　　　　　　　　　　　　　　　　　　　　　　　　　　　　　　　　　　　　　　　　　　　　　　　＜疾患区分＞</a:t>
              </a:r>
              <a:endParaRPr kumimoji="1" lang="en-US" altLang="ja-JP" sz="1500" dirty="0" smtClean="0">
                <a:latin typeface="+mn-ea"/>
              </a:endParaRPr>
            </a:p>
            <a:p>
              <a:r>
                <a:rPr lang="ja-JP" altLang="en-US" sz="1500" dirty="0" smtClean="0">
                  <a:latin typeface="+mn-ea"/>
                </a:rPr>
                <a:t>　○　対象：外来で在宅療養指導管理料を算定している</a:t>
              </a:r>
              <a:r>
                <a:rPr lang="en-US" altLang="ja-JP" sz="1500" dirty="0" smtClean="0">
                  <a:latin typeface="+mn-ea"/>
                </a:rPr>
                <a:t>18</a:t>
              </a:r>
              <a:r>
                <a:rPr lang="ja-JP" altLang="en-US" sz="1500" dirty="0" smtClean="0">
                  <a:latin typeface="+mn-ea"/>
                </a:rPr>
                <a:t>歳以下の患者</a:t>
              </a:r>
              <a:endParaRPr lang="en-US" altLang="ja-JP" sz="1500" dirty="0" smtClean="0">
                <a:latin typeface="+mn-ea"/>
              </a:endParaRPr>
            </a:p>
            <a:p>
              <a:r>
                <a:rPr lang="ja-JP" altLang="en-US" sz="1500" dirty="0" smtClean="0">
                  <a:latin typeface="+mn-ea"/>
                </a:rPr>
                <a:t>　○　質問項目：居住市、年齢、性別、医療ケアの種類　等</a:t>
              </a:r>
              <a:endParaRPr kumimoji="1" lang="en-US" altLang="ja-JP" sz="1500" dirty="0" smtClean="0">
                <a:latin typeface="+mn-ea"/>
              </a:endParaRPr>
            </a:p>
            <a:p>
              <a:endParaRPr kumimoji="1" lang="en-US" altLang="ja-JP" sz="1500" dirty="0" smtClean="0">
                <a:latin typeface="+mn-ea"/>
              </a:endParaRPr>
            </a:p>
            <a:p>
              <a:r>
                <a:rPr lang="ja-JP" altLang="en-US" sz="1500" dirty="0" smtClean="0">
                  <a:latin typeface="+mn-ea"/>
                </a:rPr>
                <a:t>（３）結果　</a:t>
              </a:r>
              <a:r>
                <a:rPr lang="ja-JP" altLang="en-US" sz="1500" b="1" u="sng" dirty="0" smtClean="0">
                  <a:latin typeface="+mn-ea"/>
                </a:rPr>
                <a:t>総数　</a:t>
              </a:r>
              <a:r>
                <a:rPr lang="en-US" altLang="ja-JP" sz="1500" b="1" u="sng" dirty="0" smtClean="0">
                  <a:latin typeface="+mn-ea"/>
                </a:rPr>
                <a:t>1,088</a:t>
              </a:r>
              <a:r>
                <a:rPr lang="ja-JP" altLang="en-US" sz="1500" b="1" u="sng" dirty="0" smtClean="0">
                  <a:latin typeface="+mn-ea"/>
                </a:rPr>
                <a:t>名（回答施設数：</a:t>
              </a:r>
              <a:r>
                <a:rPr lang="en-US" altLang="ja-JP" sz="1500" b="1" u="sng" dirty="0" smtClean="0">
                  <a:latin typeface="+mn-ea"/>
                </a:rPr>
                <a:t>31</a:t>
              </a:r>
              <a:r>
                <a:rPr lang="ja-JP" altLang="en-US" sz="1500" b="1" u="sng" dirty="0">
                  <a:latin typeface="+mn-ea"/>
                </a:rPr>
                <a:t>施設） （Ｈ</a:t>
              </a:r>
              <a:r>
                <a:rPr lang="en-US" altLang="ja-JP" sz="1500" b="1" u="sng" dirty="0">
                  <a:latin typeface="+mn-ea"/>
                </a:rPr>
                <a:t>27.12</a:t>
              </a:r>
              <a:r>
                <a:rPr lang="ja-JP" altLang="en-US" sz="1500" b="1" u="sng" dirty="0">
                  <a:latin typeface="+mn-ea"/>
                </a:rPr>
                <a:t>時点）</a:t>
              </a:r>
              <a:endParaRPr lang="en-US" altLang="ja-JP" sz="1500" b="1" u="sng" dirty="0" smtClean="0">
                <a:latin typeface="+mn-ea"/>
              </a:endParaRPr>
            </a:p>
            <a:p>
              <a:r>
                <a:rPr lang="ja-JP" altLang="en-US" sz="1500" dirty="0" smtClean="0">
                  <a:latin typeface="+mn-ea"/>
                </a:rPr>
                <a:t>　　＜市町村別対象患者数＞　　　　　　＜医療ケア別患者数＞　　　　　　　　＜年齢分布＞</a:t>
              </a:r>
              <a:endParaRPr lang="en-US" altLang="ja-JP" sz="1500" dirty="0" smtClean="0">
                <a:latin typeface="+mn-ea"/>
              </a:endParaRPr>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pPr marL="365125" indent="-365125"/>
              <a:endParaRPr lang="en-US" altLang="ja-JP" dirty="0" smtClean="0"/>
            </a:p>
            <a:p>
              <a:pPr marL="365125" indent="-365125"/>
              <a:endParaRPr lang="en-US" altLang="ja-JP" dirty="0" smtClean="0"/>
            </a:p>
            <a:p>
              <a:pPr marL="365125" indent="-365125"/>
              <a:endParaRPr lang="en-US" altLang="ja-JP" dirty="0" smtClean="0"/>
            </a:p>
          </p:txBody>
        </p:sp>
        <p:sp>
          <p:nvSpPr>
            <p:cNvPr id="9" name="テキスト ボックス 8"/>
            <p:cNvSpPr txBox="1"/>
            <p:nvPr/>
          </p:nvSpPr>
          <p:spPr>
            <a:xfrm>
              <a:off x="179513" y="620688"/>
              <a:ext cx="3495588"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lIns="72000" rIns="72000" rtlCol="0">
              <a:spAutoFit/>
            </a:bodyPr>
            <a:lstStyle/>
            <a:p>
              <a:pPr algn="ctr">
                <a:spcBef>
                  <a:spcPts val="600"/>
                </a:spcBef>
              </a:pPr>
              <a:r>
                <a:rPr lang="ja-JP" altLang="en-US" dirty="0" smtClean="0">
                  <a:latin typeface="+mn-ea"/>
                </a:rPr>
                <a:t>実数調査及び生活実態調査（</a:t>
              </a:r>
              <a:r>
                <a:rPr lang="en-US" altLang="ja-JP" dirty="0" smtClean="0">
                  <a:latin typeface="+mn-ea"/>
                </a:rPr>
                <a:t>H27</a:t>
              </a:r>
              <a:r>
                <a:rPr lang="ja-JP" altLang="en-US" dirty="0" smtClean="0">
                  <a:latin typeface="+mn-ea"/>
                </a:rPr>
                <a:t>）</a:t>
              </a:r>
              <a:endParaRPr lang="en-US" altLang="ja-JP" dirty="0">
                <a:latin typeface="+mn-ea"/>
              </a:endParaRPr>
            </a:p>
          </p:txBody>
        </p:sp>
      </p:grpSp>
      <p:pic>
        <p:nvPicPr>
          <p:cNvPr id="10" name="Picture 1"/>
          <p:cNvPicPr>
            <a:picLocks noChangeAspect="1" noChangeArrowheads="1"/>
          </p:cNvPicPr>
          <p:nvPr/>
        </p:nvPicPr>
        <p:blipFill>
          <a:blip r:embed="rId7" cstate="print"/>
          <a:srcRect/>
          <a:stretch>
            <a:fillRect/>
          </a:stretch>
        </p:blipFill>
        <p:spPr bwMode="auto">
          <a:xfrm>
            <a:off x="373782" y="3408074"/>
            <a:ext cx="2686050" cy="2409825"/>
          </a:xfrm>
          <a:prstGeom prst="rect">
            <a:avLst/>
          </a:prstGeom>
          <a:noFill/>
        </p:spPr>
      </p:pic>
      <p:pic>
        <p:nvPicPr>
          <p:cNvPr id="11" name="Picture 5"/>
          <p:cNvPicPr>
            <a:picLocks noChangeAspect="1" noChangeArrowheads="1"/>
          </p:cNvPicPr>
          <p:nvPr/>
        </p:nvPicPr>
        <p:blipFill>
          <a:blip r:embed="rId8" cstate="print"/>
          <a:srcRect/>
          <a:stretch>
            <a:fillRect/>
          </a:stretch>
        </p:blipFill>
        <p:spPr bwMode="auto">
          <a:xfrm>
            <a:off x="5680006" y="3394173"/>
            <a:ext cx="3312368" cy="2326952"/>
          </a:xfrm>
          <a:prstGeom prst="rect">
            <a:avLst/>
          </a:prstGeom>
          <a:noFill/>
          <a:ln w="9525">
            <a:noFill/>
            <a:miter lim="800000"/>
            <a:headEnd/>
            <a:tailEnd/>
          </a:ln>
        </p:spPr>
      </p:pic>
      <p:pic>
        <p:nvPicPr>
          <p:cNvPr id="12" name="Picture 4"/>
          <p:cNvPicPr>
            <a:picLocks noChangeAspect="1" noChangeArrowheads="1"/>
          </p:cNvPicPr>
          <p:nvPr/>
        </p:nvPicPr>
        <p:blipFill>
          <a:blip r:embed="rId9" cstate="print"/>
          <a:srcRect/>
          <a:stretch>
            <a:fillRect/>
          </a:stretch>
        </p:blipFill>
        <p:spPr bwMode="auto">
          <a:xfrm>
            <a:off x="3114111" y="3403300"/>
            <a:ext cx="2617465" cy="2286140"/>
          </a:xfrm>
          <a:prstGeom prst="rect">
            <a:avLst/>
          </a:prstGeom>
          <a:noFill/>
          <a:ln w="9525">
            <a:noFill/>
            <a:miter lim="800000"/>
            <a:headEnd/>
            <a:tailEnd/>
          </a:ln>
        </p:spPr>
      </p:pic>
      <p:pic>
        <p:nvPicPr>
          <p:cNvPr id="13" name="Picture 6"/>
          <p:cNvPicPr>
            <a:picLocks noChangeAspect="1" noChangeArrowheads="1"/>
          </p:cNvPicPr>
          <p:nvPr/>
        </p:nvPicPr>
        <p:blipFill>
          <a:blip r:embed="rId10" cstate="print"/>
          <a:srcRect/>
          <a:stretch>
            <a:fillRect/>
          </a:stretch>
        </p:blipFill>
        <p:spPr bwMode="auto">
          <a:xfrm>
            <a:off x="7406090" y="2265173"/>
            <a:ext cx="1296144" cy="1215415"/>
          </a:xfrm>
          <a:prstGeom prst="rect">
            <a:avLst/>
          </a:prstGeom>
          <a:noFill/>
          <a:ln w="9525">
            <a:noFill/>
            <a:miter lim="800000"/>
            <a:headEnd/>
            <a:tailEnd/>
          </a:ln>
        </p:spPr>
      </p:pic>
      <p:sp>
        <p:nvSpPr>
          <p:cNvPr id="17" name="テキスト ボックス 16"/>
          <p:cNvSpPr txBox="1"/>
          <p:nvPr/>
        </p:nvSpPr>
        <p:spPr>
          <a:xfrm>
            <a:off x="1616675" y="5673249"/>
            <a:ext cx="4536504" cy="400110"/>
          </a:xfrm>
          <a:prstGeom prst="rect">
            <a:avLst/>
          </a:prstGeom>
          <a:noFill/>
        </p:spPr>
        <p:txBody>
          <a:bodyPr wrap="square" rtlCol="0">
            <a:spAutoFit/>
          </a:bodyPr>
          <a:lstStyle/>
          <a:p>
            <a:r>
              <a:rPr kumimoji="1" lang="ja-JP" altLang="en-US" sz="1000" dirty="0" smtClean="0"/>
              <a:t>　　　</a:t>
            </a:r>
            <a:r>
              <a:rPr kumimoji="1" lang="en-US" altLang="ja-JP" sz="1000" dirty="0" smtClean="0"/>
              <a:t>※</a:t>
            </a:r>
            <a:r>
              <a:rPr lang="ja-JP" altLang="en-US" sz="1000" dirty="0" smtClean="0"/>
              <a:t> 県外内訳</a:t>
            </a:r>
          </a:p>
          <a:p>
            <a:r>
              <a:rPr lang="ja-JP" altLang="en-US" sz="1000" dirty="0" smtClean="0"/>
              <a:t>　　　　　町田市</a:t>
            </a:r>
            <a:r>
              <a:rPr lang="en-US" altLang="ja-JP" sz="1000" dirty="0" smtClean="0"/>
              <a:t>17</a:t>
            </a:r>
            <a:r>
              <a:rPr lang="ja-JP" altLang="en-US" sz="1000" dirty="0" smtClean="0"/>
              <a:t>、それ以外の東京都</a:t>
            </a:r>
            <a:r>
              <a:rPr lang="en-US" altLang="ja-JP" sz="1000" dirty="0" smtClean="0"/>
              <a:t>8</a:t>
            </a:r>
            <a:r>
              <a:rPr lang="ja-JP" altLang="en-US" sz="1000" dirty="0" err="1" smtClean="0"/>
              <a:t>、</a:t>
            </a:r>
            <a:r>
              <a:rPr lang="ja-JP" altLang="en-US" sz="1000" dirty="0" smtClean="0"/>
              <a:t>埼玉県</a:t>
            </a:r>
            <a:r>
              <a:rPr lang="en-US" altLang="ja-JP" sz="1000" dirty="0" smtClean="0"/>
              <a:t>3</a:t>
            </a:r>
            <a:r>
              <a:rPr lang="ja-JP" altLang="en-US" sz="1000" dirty="0" err="1" smtClean="0"/>
              <a:t>、</a:t>
            </a:r>
            <a:r>
              <a:rPr lang="ja-JP" altLang="en-US" sz="1000" dirty="0" smtClean="0"/>
              <a:t>千葉県</a:t>
            </a:r>
            <a:r>
              <a:rPr lang="en-US" altLang="ja-JP" sz="1000" dirty="0" smtClean="0"/>
              <a:t>2</a:t>
            </a:r>
            <a:r>
              <a:rPr lang="ja-JP" altLang="en-US" sz="1000" dirty="0" err="1" smtClean="0"/>
              <a:t>、</a:t>
            </a:r>
            <a:r>
              <a:rPr lang="ja-JP" altLang="en-US" sz="1000" dirty="0" smtClean="0"/>
              <a:t>秋田県</a:t>
            </a:r>
            <a:r>
              <a:rPr lang="en-US" altLang="ja-JP" sz="1000" dirty="0" smtClean="0"/>
              <a:t>1</a:t>
            </a:r>
            <a:endParaRPr kumimoji="1" lang="ja-JP" altLang="en-US" sz="1000" dirty="0"/>
          </a:p>
        </p:txBody>
      </p:sp>
      <p:sp>
        <p:nvSpPr>
          <p:cNvPr id="4" name="正方形/長方形 3"/>
          <p:cNvSpPr/>
          <p:nvPr/>
        </p:nvSpPr>
        <p:spPr>
          <a:xfrm>
            <a:off x="188138" y="6034732"/>
            <a:ext cx="8346262" cy="3077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ja-JP" sz="1400" b="1" dirty="0">
                <a:latin typeface="+mn-ea"/>
              </a:rPr>
              <a:t>H</a:t>
            </a:r>
            <a:r>
              <a:rPr lang="en-US" altLang="ja-JP" sz="1400" b="1" dirty="0" smtClean="0">
                <a:latin typeface="+mn-ea"/>
              </a:rPr>
              <a:t>28</a:t>
            </a:r>
            <a:r>
              <a:rPr lang="ja-JP" altLang="ja-JP" sz="1400" b="1" dirty="0" smtClean="0">
                <a:latin typeface="+mn-ea"/>
              </a:rPr>
              <a:t>以降</a:t>
            </a:r>
            <a:r>
              <a:rPr lang="ja-JP" altLang="ja-JP" sz="1400" b="1" dirty="0">
                <a:latin typeface="+mn-ea"/>
              </a:rPr>
              <a:t>は手法を変更し、「調査対象病院における各在宅療養指導管理料の算定件数」を問う調査として継続</a:t>
            </a:r>
            <a:endParaRPr lang="ja-JP" altLang="en-US" sz="1400" b="1" dirty="0">
              <a:latin typeface="+mn-ea"/>
            </a:endParaRPr>
          </a:p>
        </p:txBody>
      </p:sp>
    </p:spTree>
    <p:extLst>
      <p:ext uri="{BB962C8B-B14F-4D97-AF65-F5344CB8AC3E}">
        <p14:creationId xmlns:p14="http://schemas.microsoft.com/office/powerpoint/2010/main" val="3584501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3</a:t>
            </a:fld>
            <a:endParaRPr lang="ja-JP" altLang="en-US" dirty="0">
              <a:solidFill>
                <a:prstClr val="black">
                  <a:tint val="75000"/>
                </a:prstClr>
              </a:solidFill>
            </a:endParaRPr>
          </a:p>
        </p:txBody>
      </p:sp>
      <p:sp>
        <p:nvSpPr>
          <p:cNvPr id="3" name="タイトル 2"/>
          <p:cNvSpPr>
            <a:spLocks noGrp="1"/>
          </p:cNvSpPr>
          <p:nvPr>
            <p:ph type="ctrTitle"/>
          </p:nvPr>
        </p:nvSpPr>
        <p:spPr>
          <a:xfrm>
            <a:off x="0" y="0"/>
            <a:ext cx="9045122" cy="639270"/>
          </a:xfrm>
        </p:spPr>
        <p:txBody>
          <a:bodyPr>
            <a:noAutofit/>
          </a:bodyPr>
          <a:lstStyle/>
          <a:p>
            <a:pPr>
              <a:lnSpc>
                <a:spcPct val="100000"/>
              </a:lnSpc>
              <a:spcBef>
                <a:spcPts val="0"/>
              </a:spcBef>
            </a:pPr>
            <a:r>
              <a:rPr lang="ja-JP" altLang="en-US" sz="3200" b="1" dirty="0" smtClean="0">
                <a:solidFill>
                  <a:schemeClr val="tx1">
                    <a:lumMod val="85000"/>
                    <a:lumOff val="15000"/>
                  </a:schemeClr>
                </a:solidFill>
              </a:rPr>
              <a:t>２</a:t>
            </a:r>
            <a:r>
              <a:rPr lang="ja-JP" altLang="en-US" sz="3200" b="1" dirty="0">
                <a:solidFill>
                  <a:schemeClr val="tx1">
                    <a:lumMod val="85000"/>
                    <a:lumOff val="15000"/>
                  </a:schemeClr>
                </a:solidFill>
              </a:rPr>
              <a:t>　</a:t>
            </a:r>
            <a:r>
              <a:rPr kumimoji="1" lang="ja-JP" altLang="en-US" sz="3200" b="1" dirty="0" smtClean="0">
                <a:solidFill>
                  <a:schemeClr val="tx1">
                    <a:lumMod val="85000"/>
                    <a:lumOff val="15000"/>
                  </a:schemeClr>
                </a:solidFill>
              </a:rPr>
              <a:t>神奈川県におけるこれまでの取組②</a:t>
            </a:r>
            <a:endParaRPr kumimoji="1" lang="ja-JP" altLang="en-US" sz="3200" b="1" dirty="0">
              <a:solidFill>
                <a:schemeClr val="tx1">
                  <a:lumMod val="85000"/>
                  <a:lumOff val="15000"/>
                </a:schemeClr>
              </a:solidFill>
            </a:endParaRPr>
          </a:p>
        </p:txBody>
      </p:sp>
      <p:graphicFrame>
        <p:nvGraphicFramePr>
          <p:cNvPr id="8" name="図表 7"/>
          <p:cNvGraphicFramePr/>
          <p:nvPr>
            <p:extLst>
              <p:ext uri="{D42A27DB-BD31-4B8C-83A1-F6EECF244321}">
                <p14:modId xmlns:p14="http://schemas.microsoft.com/office/powerpoint/2010/main" val="2832934783"/>
              </p:ext>
            </p:extLst>
          </p:nvPr>
        </p:nvGraphicFramePr>
        <p:xfrm>
          <a:off x="938677" y="1000034"/>
          <a:ext cx="7525592" cy="1409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グループ化 5"/>
          <p:cNvGrpSpPr/>
          <p:nvPr/>
        </p:nvGrpSpPr>
        <p:grpSpPr>
          <a:xfrm>
            <a:off x="69012" y="637115"/>
            <a:ext cx="9120516" cy="4953841"/>
            <a:chOff x="154455" y="676386"/>
            <a:chExt cx="8890240" cy="2007057"/>
          </a:xfrm>
        </p:grpSpPr>
        <p:sp>
          <p:nvSpPr>
            <p:cNvPr id="7" name="テキスト ボックス 6"/>
            <p:cNvSpPr txBox="1"/>
            <p:nvPr/>
          </p:nvSpPr>
          <p:spPr>
            <a:xfrm>
              <a:off x="295215" y="769356"/>
              <a:ext cx="8749480" cy="1914087"/>
            </a:xfrm>
            <a:prstGeom prst="rect">
              <a:avLst/>
            </a:prstGeom>
            <a:noFill/>
            <a:ln>
              <a:noFill/>
            </a:ln>
          </p:spPr>
          <p:txBody>
            <a:bodyPr wrap="square" rtlCol="0">
              <a:spAutoFit/>
            </a:bodyPr>
            <a:lstStyle/>
            <a:p>
              <a:endParaRPr kumimoji="1" lang="en-US" altLang="ja-JP" sz="1400" dirty="0" smtClean="0">
                <a:latin typeface="+mn-ea"/>
              </a:endParaRPr>
            </a:p>
            <a:p>
              <a:r>
                <a:rPr lang="ja-JP" altLang="en-US" sz="1200" b="1" dirty="0" smtClean="0">
                  <a:latin typeface="+mn-ea"/>
                </a:rPr>
                <a:t>（</a:t>
              </a:r>
              <a:r>
                <a:rPr lang="ja-JP" altLang="en-US" sz="1300" b="1" dirty="0" smtClean="0">
                  <a:latin typeface="+mn-ea"/>
                </a:rPr>
                <a:t>１）実施概要</a:t>
              </a:r>
              <a:endParaRPr lang="en-US" altLang="ja-JP" sz="1300" b="1" dirty="0" smtClean="0">
                <a:latin typeface="+mn-ea"/>
              </a:endParaRPr>
            </a:p>
            <a:p>
              <a:r>
                <a:rPr lang="ja-JP" altLang="en-US" sz="1300" dirty="0" smtClean="0">
                  <a:latin typeface="+mn-ea"/>
                </a:rPr>
                <a:t>　</a:t>
              </a:r>
              <a:r>
                <a:rPr lang="ja-JP" altLang="en-US" sz="1300" b="1" dirty="0" smtClean="0">
                  <a:latin typeface="+mn-ea"/>
                </a:rPr>
                <a:t>　○　</a:t>
              </a:r>
              <a:r>
                <a:rPr lang="ja-JP" altLang="en-US" sz="1300" b="1" dirty="0">
                  <a:latin typeface="+mn-ea"/>
                </a:rPr>
                <a:t>レセプト情報等第三者提供制度を利用し、平成</a:t>
              </a:r>
              <a:r>
                <a:rPr lang="en-US" altLang="ja-JP" sz="1300" b="1" dirty="0">
                  <a:latin typeface="+mn-ea"/>
                </a:rPr>
                <a:t>30</a:t>
              </a:r>
              <a:r>
                <a:rPr lang="ja-JP" altLang="en-US" sz="1300" b="1" dirty="0" smtClean="0">
                  <a:latin typeface="+mn-ea"/>
                </a:rPr>
                <a:t>年</a:t>
              </a:r>
              <a:r>
                <a:rPr lang="en-US" altLang="ja-JP" sz="1300" b="1" dirty="0" smtClean="0">
                  <a:latin typeface="+mn-ea"/>
                </a:rPr>
                <a:t>4</a:t>
              </a:r>
              <a:r>
                <a:rPr lang="ja-JP" altLang="en-US" sz="1300" b="1" dirty="0" smtClean="0">
                  <a:latin typeface="+mn-ea"/>
                </a:rPr>
                <a:t>月から</a:t>
              </a:r>
              <a:r>
                <a:rPr lang="en-US" altLang="ja-JP" sz="1300" b="1" dirty="0" smtClean="0">
                  <a:latin typeface="+mn-ea"/>
                </a:rPr>
                <a:t>6</a:t>
              </a:r>
              <a:r>
                <a:rPr lang="ja-JP" altLang="en-US" sz="1300" b="1" dirty="0" smtClean="0">
                  <a:latin typeface="+mn-ea"/>
                </a:rPr>
                <a:t>月</a:t>
              </a:r>
              <a:r>
                <a:rPr lang="ja-JP" altLang="en-US" sz="1300" b="1" dirty="0">
                  <a:latin typeface="+mn-ea"/>
                </a:rPr>
                <a:t>（診療月）における</a:t>
              </a:r>
              <a:r>
                <a:rPr lang="ja-JP" altLang="en-US" sz="1300" b="1" dirty="0" smtClean="0">
                  <a:latin typeface="+mn-ea"/>
                </a:rPr>
                <a:t>医科入院・</a:t>
              </a:r>
              <a:r>
                <a:rPr lang="ja-JP" altLang="en-US" sz="1300" b="1" dirty="0">
                  <a:latin typeface="+mn-ea"/>
                </a:rPr>
                <a:t>医科入院外</a:t>
              </a:r>
              <a:r>
                <a:rPr lang="ja-JP" altLang="en-US" sz="1300" b="1" dirty="0" smtClean="0">
                  <a:latin typeface="+mn-ea"/>
                </a:rPr>
                <a:t>及び　　　</a:t>
              </a:r>
              <a:endParaRPr lang="en-US" altLang="ja-JP" sz="1300" b="1" dirty="0" smtClean="0">
                <a:latin typeface="+mn-ea"/>
              </a:endParaRPr>
            </a:p>
            <a:p>
              <a:r>
                <a:rPr lang="ja-JP" altLang="en-US" sz="1300" b="1" dirty="0">
                  <a:latin typeface="+mn-ea"/>
                </a:rPr>
                <a:t>　</a:t>
              </a:r>
              <a:r>
                <a:rPr lang="ja-JP" altLang="en-US" sz="1300" b="1" dirty="0" smtClean="0">
                  <a:latin typeface="+mn-ea"/>
                </a:rPr>
                <a:t>　　ＤＰＣレセプト</a:t>
              </a:r>
              <a:r>
                <a:rPr lang="ja-JP" altLang="en-US" sz="1300" b="1" dirty="0">
                  <a:latin typeface="+mn-ea"/>
                </a:rPr>
                <a:t>を対象とし、設定した要件に基づく特別抽出</a:t>
              </a:r>
              <a:r>
                <a:rPr lang="ja-JP" altLang="en-US" sz="1300" b="1" dirty="0" smtClean="0">
                  <a:latin typeface="+mn-ea"/>
                </a:rPr>
                <a:t>情報の提供を受け、その分析をした。　</a:t>
              </a:r>
              <a:endParaRPr lang="en-US" altLang="ja-JP" sz="1300" b="1" dirty="0" smtClean="0">
                <a:latin typeface="+mn-ea"/>
              </a:endParaRPr>
            </a:p>
            <a:p>
              <a:endParaRPr kumimoji="1" lang="en-US" altLang="ja-JP" sz="1300" b="1" dirty="0" smtClean="0">
                <a:latin typeface="+mn-ea"/>
              </a:endParaRPr>
            </a:p>
            <a:p>
              <a:r>
                <a:rPr lang="ja-JP" altLang="en-US" sz="1300" b="1" dirty="0" smtClean="0">
                  <a:latin typeface="+mn-ea"/>
                </a:rPr>
                <a:t>（２）抽出要件</a:t>
              </a:r>
              <a:endParaRPr lang="en-US" altLang="ja-JP" sz="1300" b="1" dirty="0" smtClean="0">
                <a:latin typeface="+mn-ea"/>
              </a:endParaRPr>
            </a:p>
            <a:p>
              <a:r>
                <a:rPr lang="ja-JP" altLang="en-US" sz="1300" b="1" dirty="0" smtClean="0">
                  <a:latin typeface="+mn-ea"/>
                </a:rPr>
                <a:t>　　　・</a:t>
              </a:r>
              <a:r>
                <a:rPr lang="ja-JP" altLang="en-US" sz="1300" b="1" dirty="0">
                  <a:latin typeface="+mn-ea"/>
                </a:rPr>
                <a:t>医療機関：市町村区分及び病床区分（大病院から診療所まで７段階）で分類 </a:t>
              </a:r>
              <a:r>
                <a:rPr lang="ja-JP" altLang="en-US" sz="1300" b="1" dirty="0" smtClean="0">
                  <a:latin typeface="+mn-ea"/>
                </a:rPr>
                <a:t> </a:t>
              </a:r>
              <a:endParaRPr lang="en-US" altLang="ja-JP" sz="1300" b="1" dirty="0" smtClean="0">
                <a:latin typeface="+mn-ea"/>
              </a:endParaRPr>
            </a:p>
            <a:p>
              <a:r>
                <a:rPr lang="ja-JP" altLang="en-US" sz="1300" b="1" dirty="0" smtClean="0">
                  <a:latin typeface="+mn-ea"/>
                </a:rPr>
                <a:t>　　　・</a:t>
              </a:r>
              <a:r>
                <a:rPr lang="ja-JP" altLang="en-US" sz="1300" b="1" dirty="0">
                  <a:latin typeface="+mn-ea"/>
                </a:rPr>
                <a:t>患者年齢：０歳～</a:t>
              </a:r>
              <a:r>
                <a:rPr lang="en-US" altLang="ja-JP" sz="1300" b="1" dirty="0">
                  <a:latin typeface="+mn-ea"/>
                </a:rPr>
                <a:t>19</a:t>
              </a:r>
              <a:r>
                <a:rPr lang="ja-JP" altLang="en-US" sz="1300" b="1" dirty="0">
                  <a:latin typeface="+mn-ea"/>
                </a:rPr>
                <a:t>歳 </a:t>
              </a:r>
              <a:r>
                <a:rPr lang="ja-JP" altLang="en-US" sz="1300" b="1" dirty="0" smtClean="0">
                  <a:latin typeface="+mn-ea"/>
                </a:rPr>
                <a:t>・</a:t>
              </a:r>
              <a:r>
                <a:rPr lang="ja-JP" altLang="en-US" sz="1300" b="1" dirty="0">
                  <a:latin typeface="+mn-ea"/>
                </a:rPr>
                <a:t>診療行為：在宅医療に関する指導管理料</a:t>
              </a:r>
              <a:r>
                <a:rPr lang="en-US" altLang="ja-JP" sz="1300" b="1" dirty="0">
                  <a:latin typeface="+mn-ea"/>
                </a:rPr>
                <a:t>28</a:t>
              </a:r>
              <a:r>
                <a:rPr lang="ja-JP" altLang="en-US" sz="1300" b="1" dirty="0">
                  <a:latin typeface="+mn-ea"/>
                </a:rPr>
                <a:t>種で抽出し、加算</a:t>
              </a:r>
              <a:r>
                <a:rPr lang="en-US" altLang="ja-JP" sz="1300" b="1" dirty="0">
                  <a:latin typeface="+mn-ea"/>
                </a:rPr>
                <a:t>42</a:t>
              </a:r>
              <a:r>
                <a:rPr lang="ja-JP" altLang="en-US" sz="1300" b="1" dirty="0">
                  <a:latin typeface="+mn-ea"/>
                </a:rPr>
                <a:t>種で絞込み </a:t>
              </a:r>
              <a:endParaRPr lang="en-US" altLang="ja-JP" sz="1300" b="1" dirty="0" smtClean="0">
                <a:latin typeface="+mn-ea"/>
              </a:endParaRPr>
            </a:p>
            <a:p>
              <a:r>
                <a:rPr lang="ja-JP" altLang="en-US" sz="1300" b="1" dirty="0" smtClean="0">
                  <a:latin typeface="+mn-ea"/>
                </a:rPr>
                <a:t>　　　・</a:t>
              </a:r>
              <a:r>
                <a:rPr lang="ja-JP" altLang="en-US" sz="1300" b="1" dirty="0">
                  <a:latin typeface="+mn-ea"/>
                </a:rPr>
                <a:t>特定機材：在宅医療に関係する</a:t>
              </a:r>
              <a:r>
                <a:rPr lang="en-US" altLang="ja-JP" sz="1300" b="1" dirty="0">
                  <a:latin typeface="+mn-ea"/>
                </a:rPr>
                <a:t>239</a:t>
              </a:r>
              <a:r>
                <a:rPr lang="ja-JP" altLang="en-US" sz="1300" b="1" dirty="0">
                  <a:latin typeface="+mn-ea"/>
                </a:rPr>
                <a:t>種で絞込み </a:t>
              </a:r>
              <a:endParaRPr kumimoji="1" lang="en-US" altLang="ja-JP" sz="1300" b="1" dirty="0" smtClean="0">
                <a:latin typeface="+mn-ea"/>
              </a:endParaRPr>
            </a:p>
            <a:p>
              <a:endParaRPr lang="en-US" altLang="ja-JP" sz="1300" dirty="0" smtClean="0">
                <a:latin typeface="+mn-ea"/>
              </a:endParaRPr>
            </a:p>
            <a:p>
              <a:r>
                <a:rPr lang="ja-JP" altLang="en-US" sz="1300" b="1" dirty="0" smtClean="0">
                  <a:latin typeface="+mn-ea"/>
                </a:rPr>
                <a:t>（</a:t>
              </a:r>
              <a:r>
                <a:rPr lang="ja-JP" altLang="en-US" sz="1300" b="1" dirty="0">
                  <a:latin typeface="+mn-ea"/>
                </a:rPr>
                <a:t>３</a:t>
              </a:r>
              <a:r>
                <a:rPr lang="ja-JP" altLang="en-US" sz="1300" b="1" dirty="0" smtClean="0">
                  <a:latin typeface="+mn-ea"/>
                </a:rPr>
                <a:t>）結果</a:t>
              </a:r>
              <a:r>
                <a:rPr lang="ja-JP" altLang="en-US" sz="1300" dirty="0" smtClean="0">
                  <a:latin typeface="+mn-ea"/>
                </a:rPr>
                <a:t>　</a:t>
              </a:r>
              <a:r>
                <a:rPr lang="ja-JP" altLang="en-US" sz="1300" b="1" u="sng" dirty="0" smtClean="0">
                  <a:latin typeface="+mn-ea"/>
                </a:rPr>
                <a:t>総数　</a:t>
              </a:r>
              <a:r>
                <a:rPr lang="en-US" altLang="ja-JP" sz="1300" b="1" u="sng" dirty="0" smtClean="0">
                  <a:latin typeface="+mn-ea"/>
                </a:rPr>
                <a:t>1,533</a:t>
              </a:r>
              <a:r>
                <a:rPr lang="ja-JP" altLang="en-US" sz="1300" b="1" u="sng" dirty="0" smtClean="0">
                  <a:latin typeface="+mn-ea"/>
                </a:rPr>
                <a:t>名</a:t>
              </a:r>
              <a:endParaRPr lang="en-US" altLang="ja-JP" sz="1300" b="1" u="sng" dirty="0" smtClean="0">
                <a:latin typeface="+mn-ea"/>
              </a:endParaRPr>
            </a:p>
            <a:p>
              <a:r>
                <a:rPr lang="ja-JP" altLang="en-US" sz="1300" dirty="0" smtClean="0">
                  <a:latin typeface="+mn-ea"/>
                </a:rPr>
                <a:t>　　 　</a:t>
              </a:r>
              <a:r>
                <a:rPr lang="ja-JP" altLang="en-US" sz="1300" b="1" dirty="0" smtClean="0">
                  <a:latin typeface="+mn-ea"/>
                </a:rPr>
                <a:t>＜市町村別対象患者数＞　　　　　　 　 　　　　　＜</a:t>
              </a:r>
              <a:r>
                <a:rPr lang="ja-JP" altLang="ja-JP" sz="1300" b="1" dirty="0" smtClean="0">
                  <a:latin typeface="+mn-ea"/>
                </a:rPr>
                <a:t>病床数</a:t>
              </a:r>
              <a:r>
                <a:rPr lang="ja-JP" altLang="ja-JP" sz="1300" b="1" dirty="0">
                  <a:latin typeface="+mn-ea"/>
                </a:rPr>
                <a:t>別の</a:t>
              </a:r>
              <a:r>
                <a:rPr lang="ja-JP" altLang="ja-JP" sz="1300" b="1" dirty="0" smtClean="0">
                  <a:latin typeface="+mn-ea"/>
                </a:rPr>
                <a:t>推計値</a:t>
              </a:r>
              <a:r>
                <a:rPr lang="ja-JP" altLang="en-US" sz="1300" b="1" dirty="0" smtClean="0">
                  <a:latin typeface="+mn-ea"/>
                </a:rPr>
                <a:t>＞      　　　＜推定される医療的ケアの分布＞</a:t>
              </a:r>
              <a:endParaRPr lang="en-US" altLang="ja-JP" sz="1300" dirty="0" smtClean="0">
                <a:latin typeface="+mn-ea"/>
              </a:endParaRPr>
            </a:p>
            <a:p>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pPr marL="365125" indent="-365125"/>
              <a:endParaRPr lang="en-US" altLang="ja-JP" dirty="0" smtClean="0">
                <a:latin typeface="ＭＳ ゴシック" panose="020B0609070205080204" pitchFamily="49" charset="-128"/>
                <a:ea typeface="ＭＳ ゴシック" panose="020B0609070205080204" pitchFamily="49" charset="-128"/>
              </a:endParaRPr>
            </a:p>
            <a:p>
              <a:pPr marL="365125" indent="-365125"/>
              <a:endParaRPr lang="en-US" altLang="ja-JP" dirty="0" smtClean="0">
                <a:latin typeface="ＭＳ ゴシック" panose="020B0609070205080204" pitchFamily="49" charset="-128"/>
                <a:ea typeface="ＭＳ ゴシック" panose="020B0609070205080204" pitchFamily="49" charset="-128"/>
              </a:endParaRPr>
            </a:p>
            <a:p>
              <a:pPr marL="365125" indent="-365125"/>
              <a:endParaRPr lang="en-US" altLang="ja-JP" dirty="0" smtClean="0">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154455" y="676386"/>
              <a:ext cx="7357455" cy="137166"/>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lIns="72000" rIns="72000" rtlCol="0">
              <a:spAutoFit/>
            </a:bodyPr>
            <a:lstStyle/>
            <a:p>
              <a:pPr algn="ctr">
                <a:spcBef>
                  <a:spcPts val="600"/>
                </a:spcBef>
              </a:pPr>
              <a:r>
                <a:rPr lang="ja-JP" altLang="en-US" sz="1600" b="1" dirty="0">
                  <a:latin typeface="ＭＳ ゴシック" panose="020B0609070205080204" pitchFamily="49" charset="-128"/>
                  <a:ea typeface="ＭＳ ゴシック" panose="020B0609070205080204" pitchFamily="49" charset="-128"/>
                </a:rPr>
                <a:t>レセプト情報等第三者提供制度を利用した県内医療的ケア児数の推計</a:t>
              </a:r>
              <a:r>
                <a:rPr lang="ja-JP" altLang="en-US" sz="1600" b="1" dirty="0" smtClean="0">
                  <a:latin typeface="ＭＳ ゴシック" panose="020B0609070205080204" pitchFamily="49" charset="-128"/>
                  <a:ea typeface="ＭＳ ゴシック" panose="020B0609070205080204" pitchFamily="49" charset="-128"/>
                </a:rPr>
                <a:t>調査（</a:t>
              </a:r>
              <a:r>
                <a:rPr lang="en-US" altLang="ja-JP" sz="1600" b="1" dirty="0" smtClean="0">
                  <a:latin typeface="ＭＳ ゴシック" panose="020B0609070205080204" pitchFamily="49" charset="-128"/>
                  <a:ea typeface="ＭＳ ゴシック" panose="020B0609070205080204" pitchFamily="49" charset="-128"/>
                </a:rPr>
                <a:t>R1</a:t>
              </a:r>
              <a:r>
                <a:rPr lang="ja-JP" altLang="en-US" sz="1600" b="1" dirty="0" smtClean="0">
                  <a:latin typeface="ＭＳ ゴシック" panose="020B0609070205080204" pitchFamily="49" charset="-128"/>
                  <a:ea typeface="ＭＳ ゴシック" panose="020B0609070205080204" pitchFamily="49" charset="-128"/>
                </a:rPr>
                <a:t>）</a:t>
              </a:r>
              <a:endParaRPr lang="en-US" altLang="ja-JP" sz="1600" b="1" dirty="0">
                <a:latin typeface="ＭＳ ゴシック" panose="020B0609070205080204" pitchFamily="49" charset="-128"/>
                <a:ea typeface="ＭＳ ゴシック" panose="020B0609070205080204" pitchFamily="49" charset="-128"/>
              </a:endParaRPr>
            </a:p>
          </p:txBody>
        </p:sp>
      </p:grpSp>
      <p:graphicFrame>
        <p:nvGraphicFramePr>
          <p:cNvPr id="5" name="表 4"/>
          <p:cNvGraphicFramePr>
            <a:graphicFrameLocks noGrp="1"/>
          </p:cNvGraphicFramePr>
          <p:nvPr>
            <p:extLst>
              <p:ext uri="{D42A27DB-BD31-4B8C-83A1-F6EECF244321}">
                <p14:modId xmlns:p14="http://schemas.microsoft.com/office/powerpoint/2010/main" val="964221150"/>
              </p:ext>
            </p:extLst>
          </p:nvPr>
        </p:nvGraphicFramePr>
        <p:xfrm>
          <a:off x="134835" y="3329021"/>
          <a:ext cx="3353455" cy="2938508"/>
        </p:xfrm>
        <a:graphic>
          <a:graphicData uri="http://schemas.openxmlformats.org/drawingml/2006/table">
            <a:tbl>
              <a:tblPr firstRow="1" firstCol="1" bandRow="1">
                <a:tableStyleId>{B301B821-A1FF-4177-AEE7-76D212191A09}</a:tableStyleId>
              </a:tblPr>
              <a:tblGrid>
                <a:gridCol w="687854"/>
                <a:gridCol w="405485"/>
                <a:gridCol w="692213"/>
                <a:gridCol w="433675"/>
                <a:gridCol w="742252"/>
                <a:gridCol w="391976"/>
              </a:tblGrid>
              <a:tr h="333036">
                <a:tc>
                  <a:txBody>
                    <a:bodyPr/>
                    <a:lstStyle/>
                    <a:p>
                      <a:pPr algn="just">
                        <a:spcAft>
                          <a:spcPts val="0"/>
                        </a:spcAft>
                      </a:pPr>
                      <a:r>
                        <a:rPr lang="ja-JP" sz="1050" kern="100" dirty="0">
                          <a:effectLst/>
                          <a:latin typeface="+mn-ea"/>
                          <a:ea typeface="+mn-ea"/>
                        </a:rPr>
                        <a:t>市町村</a:t>
                      </a:r>
                      <a:endParaRPr lang="ja-JP" sz="105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ja-JP" sz="1050" kern="100" dirty="0" smtClean="0">
                          <a:effectLst/>
                          <a:latin typeface="+mn-ea"/>
                          <a:ea typeface="+mn-ea"/>
                        </a:rPr>
                        <a:t>人数</a:t>
                      </a:r>
                      <a:endParaRPr lang="ja-JP" sz="1050" kern="100" dirty="0">
                        <a:effectLst/>
                        <a:latin typeface="+mn-ea"/>
                        <a:ea typeface="+mn-ea"/>
                      </a:endParaRPr>
                    </a:p>
                  </a:txBody>
                  <a:tcPr marL="68580" marR="68580" marT="0" marB="0"/>
                </a:tc>
                <a:tc>
                  <a:txBody>
                    <a:bodyPr/>
                    <a:lstStyle/>
                    <a:p>
                      <a:pPr algn="just">
                        <a:spcAft>
                          <a:spcPts val="0"/>
                        </a:spcAft>
                      </a:pPr>
                      <a:r>
                        <a:rPr lang="ja-JP" sz="1050" kern="100" dirty="0">
                          <a:effectLst/>
                          <a:latin typeface="+mn-ea"/>
                          <a:ea typeface="+mn-ea"/>
                        </a:rPr>
                        <a:t>市町村</a:t>
                      </a:r>
                      <a:endParaRPr lang="ja-JP" sz="105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ja-JP" sz="1050" kern="100" dirty="0" smtClean="0">
                          <a:effectLst/>
                          <a:latin typeface="+mn-ea"/>
                          <a:ea typeface="+mn-ea"/>
                        </a:rPr>
                        <a:t>人数</a:t>
                      </a:r>
                      <a:endParaRPr lang="ja-JP" sz="1050" kern="100" dirty="0">
                        <a:effectLst/>
                        <a:latin typeface="+mn-ea"/>
                        <a:ea typeface="+mn-ea"/>
                      </a:endParaRPr>
                    </a:p>
                  </a:txBody>
                  <a:tcPr marL="68580" marR="68580" marT="0" marB="0"/>
                </a:tc>
                <a:tc>
                  <a:txBody>
                    <a:bodyPr/>
                    <a:lstStyle/>
                    <a:p>
                      <a:pPr algn="just">
                        <a:spcAft>
                          <a:spcPts val="0"/>
                        </a:spcAft>
                      </a:pPr>
                      <a:r>
                        <a:rPr lang="ja-JP" sz="1050" kern="100" dirty="0">
                          <a:effectLst/>
                          <a:latin typeface="+mn-ea"/>
                          <a:ea typeface="+mn-ea"/>
                        </a:rPr>
                        <a:t>市町村</a:t>
                      </a:r>
                      <a:endParaRPr lang="ja-JP" sz="105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ja-JP" sz="1050" kern="100" dirty="0" smtClean="0">
                          <a:effectLst/>
                          <a:latin typeface="+mn-ea"/>
                          <a:ea typeface="+mn-ea"/>
                        </a:rPr>
                        <a:t>人数</a:t>
                      </a:r>
                      <a:endParaRPr lang="ja-JP" sz="1050" kern="100" dirty="0">
                        <a:effectLst/>
                        <a:latin typeface="+mn-ea"/>
                        <a:ea typeface="+mn-ea"/>
                      </a:endParaRPr>
                    </a:p>
                  </a:txBody>
                  <a:tcPr marL="68580" marR="68580" marT="0" marB="0"/>
                </a:tc>
              </a:tr>
              <a:tr h="166518">
                <a:tc>
                  <a:txBody>
                    <a:bodyPr/>
                    <a:lstStyle/>
                    <a:p>
                      <a:pPr algn="l">
                        <a:spcAft>
                          <a:spcPts val="0"/>
                        </a:spcAft>
                      </a:pPr>
                      <a:r>
                        <a:rPr lang="ja-JP" sz="1050" b="1" kern="100" dirty="0">
                          <a:effectLst/>
                          <a:latin typeface="+mn-ea"/>
                          <a:ea typeface="+mn-ea"/>
                        </a:rPr>
                        <a:t>横浜市</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907</a:t>
                      </a:r>
                      <a:endParaRPr lang="ja-JP" sz="1050" b="1" kern="100">
                        <a:effectLst/>
                        <a:latin typeface="+mn-ea"/>
                        <a:ea typeface="+mn-ea"/>
                        <a:cs typeface="Times New Roman" panose="02020603050405020304" pitchFamily="18" charset="0"/>
                      </a:endParaRPr>
                    </a:p>
                  </a:txBody>
                  <a:tcPr marL="68580" marR="68580" marT="0" marB="0"/>
                </a:tc>
                <a:tc>
                  <a:txBody>
                    <a:bodyPr/>
                    <a:lstStyle/>
                    <a:p>
                      <a:pPr algn="l">
                        <a:spcAft>
                          <a:spcPts val="0"/>
                        </a:spcAft>
                      </a:pPr>
                      <a:r>
                        <a:rPr lang="ja-JP" sz="1050" b="1" kern="100">
                          <a:effectLst/>
                          <a:latin typeface="+mn-ea"/>
                          <a:ea typeface="+mn-ea"/>
                        </a:rPr>
                        <a:t>秦野市</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ja-JP" sz="1050" b="1" kern="100">
                          <a:effectLst/>
                          <a:latin typeface="+mn-ea"/>
                          <a:ea typeface="+mn-ea"/>
                        </a:rPr>
                        <a:t>二宮町</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r>
              <a:tr h="166518">
                <a:tc>
                  <a:txBody>
                    <a:bodyPr/>
                    <a:lstStyle/>
                    <a:p>
                      <a:pPr algn="l">
                        <a:spcAft>
                          <a:spcPts val="0"/>
                        </a:spcAft>
                      </a:pPr>
                      <a:r>
                        <a:rPr lang="ja-JP" sz="1050" b="1" kern="100" dirty="0">
                          <a:effectLst/>
                          <a:latin typeface="+mn-ea"/>
                          <a:ea typeface="+mn-ea"/>
                        </a:rPr>
                        <a:t>川崎市</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194</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l">
                        <a:spcAft>
                          <a:spcPts val="0"/>
                        </a:spcAft>
                      </a:pPr>
                      <a:r>
                        <a:rPr lang="ja-JP" sz="1050" b="1" kern="100">
                          <a:effectLst/>
                          <a:latin typeface="+mn-ea"/>
                          <a:ea typeface="+mn-ea"/>
                        </a:rPr>
                        <a:t>厚木市</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43</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ja-JP" sz="1050" b="1" kern="100">
                          <a:effectLst/>
                          <a:latin typeface="+mn-ea"/>
                          <a:ea typeface="+mn-ea"/>
                        </a:rPr>
                        <a:t>中井町</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r>
              <a:tr h="284332">
                <a:tc>
                  <a:txBody>
                    <a:bodyPr/>
                    <a:lstStyle/>
                    <a:p>
                      <a:pPr algn="l">
                        <a:spcAft>
                          <a:spcPts val="0"/>
                        </a:spcAft>
                      </a:pPr>
                      <a:r>
                        <a:rPr lang="ja-JP" sz="1050" b="1" kern="100" dirty="0">
                          <a:effectLst/>
                          <a:latin typeface="+mn-ea"/>
                          <a:ea typeface="+mn-ea"/>
                        </a:rPr>
                        <a:t>相模原市</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174</a:t>
                      </a:r>
                      <a:endParaRPr lang="ja-JP" sz="1050" b="1" kern="100">
                        <a:effectLst/>
                        <a:latin typeface="+mn-ea"/>
                        <a:ea typeface="+mn-ea"/>
                        <a:cs typeface="Times New Roman" panose="02020603050405020304" pitchFamily="18" charset="0"/>
                      </a:endParaRPr>
                    </a:p>
                  </a:txBody>
                  <a:tcPr marL="68580" marR="68580" marT="0" marB="0"/>
                </a:tc>
                <a:tc>
                  <a:txBody>
                    <a:bodyPr/>
                    <a:lstStyle/>
                    <a:p>
                      <a:pPr algn="l">
                        <a:spcAft>
                          <a:spcPts val="0"/>
                        </a:spcAft>
                      </a:pPr>
                      <a:r>
                        <a:rPr lang="ja-JP" sz="1050" b="1" kern="100" dirty="0">
                          <a:effectLst/>
                          <a:latin typeface="+mn-ea"/>
                          <a:ea typeface="+mn-ea"/>
                        </a:rPr>
                        <a:t>大和市</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20</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ja-JP" sz="1050" b="1" kern="100">
                          <a:effectLst/>
                          <a:latin typeface="+mn-ea"/>
                          <a:ea typeface="+mn-ea"/>
                        </a:rPr>
                        <a:t>大井町</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a:t>
                      </a:r>
                      <a:endParaRPr lang="ja-JP" sz="1050" b="1" kern="100" dirty="0">
                        <a:effectLst/>
                        <a:latin typeface="+mn-ea"/>
                        <a:ea typeface="+mn-ea"/>
                        <a:cs typeface="Times New Roman" panose="02020603050405020304" pitchFamily="18" charset="0"/>
                      </a:endParaRPr>
                    </a:p>
                  </a:txBody>
                  <a:tcPr marL="68580" marR="68580" marT="0" marB="0"/>
                </a:tc>
              </a:tr>
              <a:tr h="284332">
                <a:tc>
                  <a:txBody>
                    <a:bodyPr/>
                    <a:lstStyle/>
                    <a:p>
                      <a:pPr algn="l">
                        <a:spcAft>
                          <a:spcPts val="0"/>
                        </a:spcAft>
                      </a:pPr>
                      <a:r>
                        <a:rPr lang="ja-JP" sz="1050" b="1" kern="100" dirty="0">
                          <a:effectLst/>
                          <a:latin typeface="+mn-ea"/>
                          <a:ea typeface="+mn-ea"/>
                        </a:rPr>
                        <a:t>横須賀市</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27</a:t>
                      </a:r>
                      <a:endParaRPr lang="ja-JP" sz="1050" b="1" kern="100">
                        <a:effectLst/>
                        <a:latin typeface="+mn-ea"/>
                        <a:ea typeface="+mn-ea"/>
                        <a:cs typeface="Times New Roman" panose="02020603050405020304" pitchFamily="18" charset="0"/>
                      </a:endParaRPr>
                    </a:p>
                  </a:txBody>
                  <a:tcPr marL="68580" marR="68580" marT="0" marB="0"/>
                </a:tc>
                <a:tc>
                  <a:txBody>
                    <a:bodyPr/>
                    <a:lstStyle/>
                    <a:p>
                      <a:pPr algn="l">
                        <a:spcAft>
                          <a:spcPts val="0"/>
                        </a:spcAft>
                      </a:pPr>
                      <a:r>
                        <a:rPr lang="ja-JP" sz="1050" b="1" kern="100">
                          <a:effectLst/>
                          <a:latin typeface="+mn-ea"/>
                          <a:ea typeface="+mn-ea"/>
                        </a:rPr>
                        <a:t>伊勢原市</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46</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ja-JP" sz="1050" b="1" kern="100">
                          <a:effectLst/>
                          <a:latin typeface="+mn-ea"/>
                          <a:ea typeface="+mn-ea"/>
                        </a:rPr>
                        <a:t>松田町</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r>
              <a:tr h="284332">
                <a:tc>
                  <a:txBody>
                    <a:bodyPr/>
                    <a:lstStyle/>
                    <a:p>
                      <a:pPr algn="l">
                        <a:spcAft>
                          <a:spcPts val="0"/>
                        </a:spcAft>
                      </a:pPr>
                      <a:r>
                        <a:rPr lang="ja-JP" sz="1050" b="1" kern="100" dirty="0">
                          <a:effectLst/>
                          <a:latin typeface="+mn-ea"/>
                          <a:ea typeface="+mn-ea"/>
                        </a:rPr>
                        <a:t>平塚市</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21</a:t>
                      </a:r>
                      <a:endParaRPr lang="ja-JP" sz="1050" b="1" kern="100">
                        <a:effectLst/>
                        <a:latin typeface="+mn-ea"/>
                        <a:ea typeface="+mn-ea"/>
                        <a:cs typeface="Times New Roman" panose="02020603050405020304" pitchFamily="18" charset="0"/>
                      </a:endParaRPr>
                    </a:p>
                  </a:txBody>
                  <a:tcPr marL="68580" marR="68580" marT="0" marB="0"/>
                </a:tc>
                <a:tc>
                  <a:txBody>
                    <a:bodyPr/>
                    <a:lstStyle/>
                    <a:p>
                      <a:pPr algn="l">
                        <a:spcAft>
                          <a:spcPts val="0"/>
                        </a:spcAft>
                      </a:pPr>
                      <a:r>
                        <a:rPr lang="ja-JP" sz="1050" b="1" kern="100">
                          <a:effectLst/>
                          <a:latin typeface="+mn-ea"/>
                          <a:ea typeface="+mn-ea"/>
                        </a:rPr>
                        <a:t>海老名市</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ja-JP" sz="1050" b="1" kern="100">
                          <a:effectLst/>
                          <a:latin typeface="+mn-ea"/>
                          <a:ea typeface="+mn-ea"/>
                        </a:rPr>
                        <a:t>山北町</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r>
              <a:tr h="166518">
                <a:tc>
                  <a:txBody>
                    <a:bodyPr/>
                    <a:lstStyle/>
                    <a:p>
                      <a:pPr algn="l">
                        <a:spcAft>
                          <a:spcPts val="0"/>
                        </a:spcAft>
                      </a:pPr>
                      <a:r>
                        <a:rPr lang="ja-JP" sz="1050" b="1" kern="100" dirty="0">
                          <a:effectLst/>
                          <a:latin typeface="+mn-ea"/>
                          <a:ea typeface="+mn-ea"/>
                        </a:rPr>
                        <a:t>鎌倉市</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c>
                  <a:txBody>
                    <a:bodyPr/>
                    <a:lstStyle/>
                    <a:p>
                      <a:pPr algn="l">
                        <a:spcAft>
                          <a:spcPts val="0"/>
                        </a:spcAft>
                      </a:pPr>
                      <a:r>
                        <a:rPr lang="ja-JP" sz="1050" b="1" kern="100">
                          <a:effectLst/>
                          <a:latin typeface="+mn-ea"/>
                          <a:ea typeface="+mn-ea"/>
                        </a:rPr>
                        <a:t>座間市</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ja-JP" sz="1050" b="1" kern="100" dirty="0">
                          <a:effectLst/>
                          <a:latin typeface="+mn-ea"/>
                          <a:ea typeface="+mn-ea"/>
                        </a:rPr>
                        <a:t>開成町</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a:t>
                      </a:r>
                      <a:endParaRPr lang="ja-JP" sz="1050" b="1" kern="100" dirty="0">
                        <a:effectLst/>
                        <a:latin typeface="+mn-ea"/>
                        <a:ea typeface="+mn-ea"/>
                        <a:cs typeface="Times New Roman" panose="02020603050405020304" pitchFamily="18" charset="0"/>
                      </a:endParaRPr>
                    </a:p>
                  </a:txBody>
                  <a:tcPr marL="68580" marR="68580" marT="0" marB="0"/>
                </a:tc>
              </a:tr>
              <a:tr h="284332">
                <a:tc>
                  <a:txBody>
                    <a:bodyPr/>
                    <a:lstStyle/>
                    <a:p>
                      <a:pPr algn="l">
                        <a:spcAft>
                          <a:spcPts val="0"/>
                        </a:spcAft>
                      </a:pPr>
                      <a:r>
                        <a:rPr lang="ja-JP" sz="1050" b="1" kern="100" dirty="0">
                          <a:effectLst/>
                          <a:latin typeface="+mn-ea"/>
                          <a:ea typeface="+mn-ea"/>
                        </a:rPr>
                        <a:t>藤沢市</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52</a:t>
                      </a:r>
                      <a:endParaRPr lang="ja-JP" sz="1050" b="1" kern="100">
                        <a:effectLst/>
                        <a:latin typeface="+mn-ea"/>
                        <a:ea typeface="+mn-ea"/>
                        <a:cs typeface="Times New Roman" panose="02020603050405020304" pitchFamily="18" charset="0"/>
                      </a:endParaRPr>
                    </a:p>
                  </a:txBody>
                  <a:tcPr marL="68580" marR="68580" marT="0" marB="0"/>
                </a:tc>
                <a:tc>
                  <a:txBody>
                    <a:bodyPr/>
                    <a:lstStyle/>
                    <a:p>
                      <a:pPr algn="l">
                        <a:spcAft>
                          <a:spcPts val="0"/>
                        </a:spcAft>
                      </a:pPr>
                      <a:r>
                        <a:rPr lang="ja-JP" sz="1050" b="1" kern="100">
                          <a:effectLst/>
                          <a:latin typeface="+mn-ea"/>
                          <a:ea typeface="+mn-ea"/>
                        </a:rPr>
                        <a:t>南足柄市</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ja-JP" sz="1050" b="1" kern="100">
                          <a:effectLst/>
                          <a:latin typeface="+mn-ea"/>
                          <a:ea typeface="+mn-ea"/>
                        </a:rPr>
                        <a:t>箱根町</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a:t>
                      </a:r>
                      <a:endParaRPr lang="ja-JP" sz="1050" b="1" kern="100" dirty="0">
                        <a:effectLst/>
                        <a:latin typeface="+mn-ea"/>
                        <a:ea typeface="+mn-ea"/>
                        <a:cs typeface="Times New Roman" panose="02020603050405020304" pitchFamily="18" charset="0"/>
                      </a:endParaRPr>
                    </a:p>
                  </a:txBody>
                  <a:tcPr marL="68580" marR="68580" marT="0" marB="0"/>
                </a:tc>
              </a:tr>
              <a:tr h="284332">
                <a:tc>
                  <a:txBody>
                    <a:bodyPr/>
                    <a:lstStyle/>
                    <a:p>
                      <a:pPr algn="l">
                        <a:spcAft>
                          <a:spcPts val="0"/>
                        </a:spcAft>
                      </a:pPr>
                      <a:r>
                        <a:rPr lang="ja-JP" sz="1050" b="1" kern="100" dirty="0">
                          <a:effectLst/>
                          <a:latin typeface="+mn-ea"/>
                          <a:ea typeface="+mn-ea"/>
                        </a:rPr>
                        <a:t>小田原市</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29</a:t>
                      </a:r>
                      <a:endParaRPr lang="ja-JP" sz="1050" b="1" kern="100">
                        <a:effectLst/>
                        <a:latin typeface="+mn-ea"/>
                        <a:ea typeface="+mn-ea"/>
                        <a:cs typeface="Times New Roman" panose="02020603050405020304" pitchFamily="18" charset="0"/>
                      </a:endParaRPr>
                    </a:p>
                  </a:txBody>
                  <a:tcPr marL="68580" marR="68580" marT="0" marB="0"/>
                </a:tc>
                <a:tc>
                  <a:txBody>
                    <a:bodyPr/>
                    <a:lstStyle/>
                    <a:p>
                      <a:pPr algn="l">
                        <a:spcAft>
                          <a:spcPts val="0"/>
                        </a:spcAft>
                      </a:pPr>
                      <a:r>
                        <a:rPr lang="ja-JP" sz="1050" b="1" kern="100">
                          <a:effectLst/>
                          <a:latin typeface="+mn-ea"/>
                          <a:ea typeface="+mn-ea"/>
                        </a:rPr>
                        <a:t>綾瀬市</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ja-JP" sz="1050" b="1" kern="100">
                          <a:effectLst/>
                          <a:latin typeface="+mn-ea"/>
                          <a:ea typeface="+mn-ea"/>
                        </a:rPr>
                        <a:t>真鶴町</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a:t>
                      </a:r>
                      <a:endParaRPr lang="ja-JP" sz="1050" b="1" kern="100" dirty="0">
                        <a:effectLst/>
                        <a:latin typeface="+mn-ea"/>
                        <a:ea typeface="+mn-ea"/>
                        <a:cs typeface="Times New Roman" panose="02020603050405020304" pitchFamily="18" charset="0"/>
                      </a:endParaRPr>
                    </a:p>
                  </a:txBody>
                  <a:tcPr marL="68580" marR="68580" marT="0" marB="0"/>
                </a:tc>
              </a:tr>
              <a:tr h="166518">
                <a:tc>
                  <a:txBody>
                    <a:bodyPr/>
                    <a:lstStyle/>
                    <a:p>
                      <a:pPr algn="l">
                        <a:spcAft>
                          <a:spcPts val="0"/>
                        </a:spcAft>
                      </a:pPr>
                      <a:r>
                        <a:rPr lang="ja-JP" sz="1050" b="1" kern="100" dirty="0">
                          <a:effectLst/>
                          <a:latin typeface="+mn-ea"/>
                          <a:ea typeface="+mn-ea"/>
                        </a:rPr>
                        <a:t>茅ヶ崎市</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22</a:t>
                      </a:r>
                      <a:endParaRPr lang="ja-JP" sz="1050" b="1" kern="100">
                        <a:effectLst/>
                        <a:latin typeface="+mn-ea"/>
                        <a:ea typeface="+mn-ea"/>
                        <a:cs typeface="Times New Roman" panose="02020603050405020304" pitchFamily="18" charset="0"/>
                      </a:endParaRPr>
                    </a:p>
                  </a:txBody>
                  <a:tcPr marL="68580" marR="68580" marT="0" marB="0"/>
                </a:tc>
                <a:tc>
                  <a:txBody>
                    <a:bodyPr/>
                    <a:lstStyle/>
                    <a:p>
                      <a:pPr algn="l">
                        <a:spcAft>
                          <a:spcPts val="0"/>
                        </a:spcAft>
                      </a:pPr>
                      <a:r>
                        <a:rPr lang="ja-JP" sz="1050" b="1" kern="100">
                          <a:effectLst/>
                          <a:latin typeface="+mn-ea"/>
                          <a:ea typeface="+mn-ea"/>
                        </a:rPr>
                        <a:t>葉山町</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ja-JP" sz="1050" b="1" kern="100">
                          <a:effectLst/>
                          <a:latin typeface="+mn-ea"/>
                          <a:ea typeface="+mn-ea"/>
                        </a:rPr>
                        <a:t>湯河原町</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a:t>
                      </a:r>
                      <a:endParaRPr lang="ja-JP" sz="1050" b="1" kern="100" dirty="0">
                        <a:effectLst/>
                        <a:latin typeface="+mn-ea"/>
                        <a:ea typeface="+mn-ea"/>
                        <a:cs typeface="Times New Roman" panose="02020603050405020304" pitchFamily="18" charset="0"/>
                      </a:endParaRPr>
                    </a:p>
                  </a:txBody>
                  <a:tcPr marL="68580" marR="68580" marT="0" marB="0"/>
                </a:tc>
              </a:tr>
              <a:tr h="166518">
                <a:tc>
                  <a:txBody>
                    <a:bodyPr/>
                    <a:lstStyle/>
                    <a:p>
                      <a:pPr algn="l">
                        <a:spcAft>
                          <a:spcPts val="0"/>
                        </a:spcAft>
                      </a:pPr>
                      <a:r>
                        <a:rPr lang="ja-JP" sz="1050" b="1" kern="100" dirty="0">
                          <a:effectLst/>
                          <a:latin typeface="+mn-ea"/>
                          <a:ea typeface="+mn-ea"/>
                        </a:rPr>
                        <a:t>逗子市</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c>
                  <a:txBody>
                    <a:bodyPr/>
                    <a:lstStyle/>
                    <a:p>
                      <a:pPr algn="l">
                        <a:spcAft>
                          <a:spcPts val="0"/>
                        </a:spcAft>
                      </a:pPr>
                      <a:r>
                        <a:rPr lang="ja-JP" sz="1050" b="1" kern="100">
                          <a:effectLst/>
                          <a:latin typeface="+mn-ea"/>
                          <a:ea typeface="+mn-ea"/>
                        </a:rPr>
                        <a:t>寒川町</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ja-JP" sz="1050" b="1" kern="100">
                          <a:effectLst/>
                          <a:latin typeface="+mn-ea"/>
                          <a:ea typeface="+mn-ea"/>
                        </a:rPr>
                        <a:t>愛川町</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a:t>
                      </a:r>
                      <a:endParaRPr lang="ja-JP" sz="1050" b="1" kern="100" dirty="0">
                        <a:effectLst/>
                        <a:latin typeface="+mn-ea"/>
                        <a:ea typeface="+mn-ea"/>
                        <a:cs typeface="Times New Roman" panose="02020603050405020304" pitchFamily="18" charset="0"/>
                      </a:endParaRPr>
                    </a:p>
                  </a:txBody>
                  <a:tcPr marL="68580" marR="68580" marT="0" marB="0"/>
                </a:tc>
              </a:tr>
              <a:tr h="166518">
                <a:tc>
                  <a:txBody>
                    <a:bodyPr/>
                    <a:lstStyle/>
                    <a:p>
                      <a:pPr algn="l">
                        <a:spcAft>
                          <a:spcPts val="0"/>
                        </a:spcAft>
                      </a:pPr>
                      <a:r>
                        <a:rPr lang="ja-JP" sz="1050" b="1" kern="100" dirty="0">
                          <a:effectLst/>
                          <a:latin typeface="+mn-ea"/>
                          <a:ea typeface="+mn-ea"/>
                        </a:rPr>
                        <a:t>三浦市</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c>
                  <a:txBody>
                    <a:bodyPr/>
                    <a:lstStyle/>
                    <a:p>
                      <a:pPr algn="l">
                        <a:spcAft>
                          <a:spcPts val="0"/>
                        </a:spcAft>
                      </a:pPr>
                      <a:r>
                        <a:rPr lang="ja-JP" sz="1050" b="1" kern="100">
                          <a:effectLst/>
                          <a:latin typeface="+mn-ea"/>
                          <a:ea typeface="+mn-ea"/>
                        </a:rPr>
                        <a:t>大磯町</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ja-JP" sz="1050" b="1" kern="100">
                          <a:effectLst/>
                          <a:latin typeface="+mn-ea"/>
                          <a:ea typeface="+mn-ea"/>
                        </a:rPr>
                        <a:t>清川村</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a:t>
                      </a:r>
                      <a:endParaRPr lang="ja-JP" sz="1050" b="1" kern="100" dirty="0">
                        <a:effectLst/>
                        <a:latin typeface="+mn-ea"/>
                        <a:ea typeface="+mn-ea"/>
                        <a:cs typeface="Times New Roman" panose="02020603050405020304" pitchFamily="18" charset="0"/>
                      </a:endParaRPr>
                    </a:p>
                  </a:txBody>
                  <a:tcPr marL="68580" marR="68580" marT="0" marB="0"/>
                </a:tc>
              </a:tr>
              <a:tr h="184704">
                <a:tc>
                  <a:txBody>
                    <a:bodyPr/>
                    <a:lstStyle/>
                    <a:p>
                      <a:pPr algn="l">
                        <a:spcAft>
                          <a:spcPts val="0"/>
                        </a:spcAft>
                      </a:pPr>
                      <a:r>
                        <a:rPr lang="en-US" sz="1050" b="1" kern="100" dirty="0">
                          <a:effectLst/>
                          <a:latin typeface="+mn-ea"/>
                          <a:ea typeface="+mn-ea"/>
                        </a:rPr>
                        <a:t> </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 </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l">
                        <a:spcAft>
                          <a:spcPts val="0"/>
                        </a:spcAft>
                      </a:pPr>
                      <a:r>
                        <a:rPr lang="en-US" sz="1050" b="1" kern="100" dirty="0">
                          <a:effectLst/>
                          <a:latin typeface="+mn-ea"/>
                          <a:ea typeface="+mn-ea"/>
                        </a:rPr>
                        <a:t> </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 </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null</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a:t>
                      </a:r>
                      <a:endParaRPr lang="ja-JP" sz="1050" b="1" kern="100" dirty="0">
                        <a:effectLst/>
                        <a:latin typeface="+mn-ea"/>
                        <a:ea typeface="+mn-ea"/>
                        <a:cs typeface="Times New Roman" panose="02020603050405020304" pitchFamily="18" charset="0"/>
                      </a:endParaRPr>
                    </a:p>
                  </a:txBody>
                  <a:tcPr marL="68580" marR="68580" marT="0" marB="0"/>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694246664"/>
              </p:ext>
            </p:extLst>
          </p:nvPr>
        </p:nvGraphicFramePr>
        <p:xfrm>
          <a:off x="6173955" y="3329021"/>
          <a:ext cx="2464018" cy="2938508"/>
        </p:xfrm>
        <a:graphic>
          <a:graphicData uri="http://schemas.openxmlformats.org/drawingml/2006/table">
            <a:tbl>
              <a:tblPr firstRow="1" firstCol="1" bandRow="1">
                <a:tableStyleId>{B301B821-A1FF-4177-AEE7-76D212191A09}</a:tableStyleId>
              </a:tblPr>
              <a:tblGrid>
                <a:gridCol w="1320666"/>
                <a:gridCol w="1143352"/>
              </a:tblGrid>
              <a:tr h="392656">
                <a:tc>
                  <a:txBody>
                    <a:bodyPr/>
                    <a:lstStyle/>
                    <a:p>
                      <a:pPr algn="just">
                        <a:spcAft>
                          <a:spcPts val="0"/>
                        </a:spcAft>
                      </a:pPr>
                      <a:r>
                        <a:rPr lang="ja-JP" sz="1050" b="1" kern="100" dirty="0">
                          <a:effectLst/>
                          <a:latin typeface="+mn-ea"/>
                          <a:ea typeface="+mn-ea"/>
                        </a:rPr>
                        <a:t>医療的ケア等</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ja-JP" sz="1050" b="1" kern="100" dirty="0">
                          <a:effectLst/>
                          <a:latin typeface="+mn-ea"/>
                          <a:ea typeface="+mn-ea"/>
                        </a:rPr>
                        <a:t>推計</a:t>
                      </a:r>
                      <a:r>
                        <a:rPr lang="ja-JP" sz="1050" b="1" kern="100" dirty="0" smtClean="0">
                          <a:effectLst/>
                          <a:latin typeface="+mn-ea"/>
                          <a:ea typeface="+mn-ea"/>
                        </a:rPr>
                        <a:t>人数</a:t>
                      </a:r>
                      <a:endParaRPr lang="ja-JP" sz="1050" b="1" kern="100" dirty="0">
                        <a:effectLst/>
                        <a:latin typeface="+mn-ea"/>
                        <a:ea typeface="+mn-ea"/>
                        <a:cs typeface="Times New Roman" panose="02020603050405020304" pitchFamily="18" charset="0"/>
                      </a:endParaRPr>
                    </a:p>
                  </a:txBody>
                  <a:tcPr marL="68580" marR="68580" marT="0" marB="0"/>
                </a:tc>
              </a:tr>
              <a:tr h="195860">
                <a:tc>
                  <a:txBody>
                    <a:bodyPr/>
                    <a:lstStyle/>
                    <a:p>
                      <a:pPr algn="just">
                        <a:spcAft>
                          <a:spcPts val="0"/>
                        </a:spcAft>
                      </a:pPr>
                      <a:r>
                        <a:rPr lang="ja-JP" sz="1050" b="1" kern="100">
                          <a:effectLst/>
                          <a:latin typeface="+mn-ea"/>
                          <a:ea typeface="+mn-ea"/>
                        </a:rPr>
                        <a:t>低血糖</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24</a:t>
                      </a:r>
                      <a:endParaRPr lang="ja-JP" sz="1050" b="1" kern="100">
                        <a:effectLst/>
                        <a:latin typeface="+mn-ea"/>
                        <a:ea typeface="+mn-ea"/>
                        <a:cs typeface="Times New Roman" panose="02020603050405020304" pitchFamily="18" charset="0"/>
                      </a:endParaRPr>
                    </a:p>
                  </a:txBody>
                  <a:tcPr marL="68580" marR="68580" marT="0" marB="0"/>
                </a:tc>
              </a:tr>
              <a:tr h="195860">
                <a:tc>
                  <a:txBody>
                    <a:bodyPr/>
                    <a:lstStyle/>
                    <a:p>
                      <a:pPr algn="just">
                        <a:spcAft>
                          <a:spcPts val="0"/>
                        </a:spcAft>
                      </a:pPr>
                      <a:r>
                        <a:rPr lang="ja-JP" sz="1050" b="1" kern="100" dirty="0">
                          <a:effectLst/>
                          <a:latin typeface="+mn-ea"/>
                          <a:ea typeface="+mn-ea"/>
                        </a:rPr>
                        <a:t>腹膜透析</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10</a:t>
                      </a:r>
                      <a:endParaRPr lang="ja-JP" sz="1050" b="1" kern="100">
                        <a:effectLst/>
                        <a:latin typeface="+mn-ea"/>
                        <a:ea typeface="+mn-ea"/>
                        <a:cs typeface="Times New Roman" panose="02020603050405020304" pitchFamily="18" charset="0"/>
                      </a:endParaRPr>
                    </a:p>
                  </a:txBody>
                  <a:tcPr marL="68580" marR="68580" marT="0" marB="0"/>
                </a:tc>
              </a:tr>
              <a:tr h="195860">
                <a:tc>
                  <a:txBody>
                    <a:bodyPr/>
                    <a:lstStyle/>
                    <a:p>
                      <a:pPr algn="just">
                        <a:spcAft>
                          <a:spcPts val="0"/>
                        </a:spcAft>
                      </a:pPr>
                      <a:r>
                        <a:rPr lang="ja-JP" sz="1050" b="1" kern="100">
                          <a:effectLst/>
                          <a:latin typeface="+mn-ea"/>
                          <a:ea typeface="+mn-ea"/>
                        </a:rPr>
                        <a:t>在宅酸素</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587</a:t>
                      </a:r>
                      <a:endParaRPr lang="ja-JP" sz="1050" b="1" kern="100" dirty="0">
                        <a:effectLst/>
                        <a:latin typeface="+mn-ea"/>
                        <a:ea typeface="+mn-ea"/>
                        <a:cs typeface="Times New Roman" panose="02020603050405020304" pitchFamily="18" charset="0"/>
                      </a:endParaRPr>
                    </a:p>
                  </a:txBody>
                  <a:tcPr marL="68580" marR="68580" marT="0" marB="0"/>
                </a:tc>
              </a:tr>
              <a:tr h="195860">
                <a:tc>
                  <a:txBody>
                    <a:bodyPr/>
                    <a:lstStyle/>
                    <a:p>
                      <a:pPr algn="just">
                        <a:spcAft>
                          <a:spcPts val="0"/>
                        </a:spcAft>
                      </a:pPr>
                      <a:r>
                        <a:rPr lang="ja-JP" sz="1050" b="1" kern="100" dirty="0">
                          <a:effectLst/>
                          <a:latin typeface="+mn-ea"/>
                          <a:ea typeface="+mn-ea"/>
                        </a:rPr>
                        <a:t>静脈栄養</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26</a:t>
                      </a:r>
                      <a:endParaRPr lang="ja-JP" sz="1050" b="1" kern="100">
                        <a:effectLst/>
                        <a:latin typeface="+mn-ea"/>
                        <a:ea typeface="+mn-ea"/>
                        <a:cs typeface="Times New Roman" panose="02020603050405020304" pitchFamily="18" charset="0"/>
                      </a:endParaRPr>
                    </a:p>
                  </a:txBody>
                  <a:tcPr marL="68580" marR="68580" marT="0" marB="0"/>
                </a:tc>
              </a:tr>
              <a:tr h="195860">
                <a:tc>
                  <a:txBody>
                    <a:bodyPr/>
                    <a:lstStyle/>
                    <a:p>
                      <a:pPr algn="just">
                        <a:spcAft>
                          <a:spcPts val="0"/>
                        </a:spcAft>
                      </a:pPr>
                      <a:r>
                        <a:rPr lang="ja-JP" sz="1050" b="1" kern="100">
                          <a:effectLst/>
                          <a:latin typeface="+mn-ea"/>
                          <a:ea typeface="+mn-ea"/>
                        </a:rPr>
                        <a:t>経管栄養</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739</a:t>
                      </a:r>
                      <a:endParaRPr lang="ja-JP" sz="1050" b="1" kern="100">
                        <a:effectLst/>
                        <a:latin typeface="+mn-ea"/>
                        <a:ea typeface="+mn-ea"/>
                        <a:cs typeface="Times New Roman" panose="02020603050405020304" pitchFamily="18" charset="0"/>
                      </a:endParaRPr>
                    </a:p>
                  </a:txBody>
                  <a:tcPr marL="68580" marR="68580" marT="0" marB="0"/>
                </a:tc>
              </a:tr>
              <a:tr h="195860">
                <a:tc>
                  <a:txBody>
                    <a:bodyPr/>
                    <a:lstStyle/>
                    <a:p>
                      <a:pPr algn="just">
                        <a:spcAft>
                          <a:spcPts val="0"/>
                        </a:spcAft>
                      </a:pPr>
                      <a:r>
                        <a:rPr lang="ja-JP" sz="1050" b="1" kern="100">
                          <a:effectLst/>
                          <a:latin typeface="+mn-ea"/>
                          <a:ea typeface="+mn-ea"/>
                        </a:rPr>
                        <a:t>自己導尿</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252</a:t>
                      </a:r>
                      <a:endParaRPr lang="ja-JP" sz="1050" b="1" kern="100">
                        <a:effectLst/>
                        <a:latin typeface="+mn-ea"/>
                        <a:ea typeface="+mn-ea"/>
                        <a:cs typeface="Times New Roman" panose="02020603050405020304" pitchFamily="18" charset="0"/>
                      </a:endParaRPr>
                    </a:p>
                  </a:txBody>
                  <a:tcPr marL="68580" marR="68580" marT="0" marB="0"/>
                </a:tc>
              </a:tr>
              <a:tr h="195860">
                <a:tc>
                  <a:txBody>
                    <a:bodyPr/>
                    <a:lstStyle/>
                    <a:p>
                      <a:pPr algn="just">
                        <a:spcAft>
                          <a:spcPts val="0"/>
                        </a:spcAft>
                      </a:pPr>
                      <a:r>
                        <a:rPr lang="ja-JP" sz="1050" b="1" kern="100" dirty="0">
                          <a:effectLst/>
                          <a:latin typeface="+mn-ea"/>
                          <a:ea typeface="+mn-ea"/>
                        </a:rPr>
                        <a:t>人工呼吸</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252</a:t>
                      </a:r>
                      <a:endParaRPr lang="ja-JP" sz="1050" b="1" kern="100">
                        <a:effectLst/>
                        <a:latin typeface="+mn-ea"/>
                        <a:ea typeface="+mn-ea"/>
                        <a:cs typeface="Times New Roman" panose="02020603050405020304" pitchFamily="18" charset="0"/>
                      </a:endParaRPr>
                    </a:p>
                  </a:txBody>
                  <a:tcPr marL="68580" marR="68580" marT="0" marB="0"/>
                </a:tc>
              </a:tr>
              <a:tr h="195860">
                <a:tc>
                  <a:txBody>
                    <a:bodyPr/>
                    <a:lstStyle/>
                    <a:p>
                      <a:pPr algn="just">
                        <a:spcAft>
                          <a:spcPts val="0"/>
                        </a:spcAft>
                      </a:pPr>
                      <a:r>
                        <a:rPr lang="ja-JP" sz="1050" b="1" kern="100">
                          <a:effectLst/>
                          <a:latin typeface="+mn-ea"/>
                          <a:ea typeface="+mn-ea"/>
                        </a:rPr>
                        <a:t>寝たきり</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224</a:t>
                      </a:r>
                      <a:endParaRPr lang="ja-JP" sz="1050" b="1" kern="100">
                        <a:effectLst/>
                        <a:latin typeface="+mn-ea"/>
                        <a:ea typeface="+mn-ea"/>
                        <a:cs typeface="Times New Roman" panose="02020603050405020304" pitchFamily="18" charset="0"/>
                      </a:endParaRPr>
                    </a:p>
                  </a:txBody>
                  <a:tcPr marL="68580" marR="68580" marT="0" marB="0"/>
                </a:tc>
              </a:tr>
              <a:tr h="195860">
                <a:tc>
                  <a:txBody>
                    <a:bodyPr/>
                    <a:lstStyle/>
                    <a:p>
                      <a:pPr algn="just">
                        <a:spcAft>
                          <a:spcPts val="0"/>
                        </a:spcAft>
                      </a:pPr>
                      <a:r>
                        <a:rPr lang="ja-JP" sz="1050" b="1" kern="100">
                          <a:effectLst/>
                          <a:latin typeface="+mn-ea"/>
                          <a:ea typeface="+mn-ea"/>
                        </a:rPr>
                        <a:t>てんかん</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r>
              <a:tr h="195860">
                <a:tc>
                  <a:txBody>
                    <a:bodyPr/>
                    <a:lstStyle/>
                    <a:p>
                      <a:pPr algn="just">
                        <a:spcAft>
                          <a:spcPts val="0"/>
                        </a:spcAft>
                      </a:pPr>
                      <a:r>
                        <a:rPr lang="ja-JP" sz="1050" b="1" kern="100">
                          <a:effectLst/>
                          <a:latin typeface="+mn-ea"/>
                          <a:ea typeface="+mn-ea"/>
                        </a:rPr>
                        <a:t>気管切開</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320</a:t>
                      </a:r>
                      <a:endParaRPr lang="ja-JP" sz="1050" b="1" kern="100">
                        <a:effectLst/>
                        <a:latin typeface="+mn-ea"/>
                        <a:ea typeface="+mn-ea"/>
                        <a:cs typeface="Times New Roman" panose="02020603050405020304" pitchFamily="18" charset="0"/>
                      </a:endParaRPr>
                    </a:p>
                  </a:txBody>
                  <a:tcPr marL="68580" marR="68580" marT="0" marB="0"/>
                </a:tc>
              </a:tr>
              <a:tr h="391392">
                <a:tc>
                  <a:txBody>
                    <a:bodyPr/>
                    <a:lstStyle/>
                    <a:p>
                      <a:pPr algn="just">
                        <a:spcAft>
                          <a:spcPts val="0"/>
                        </a:spcAft>
                      </a:pPr>
                      <a:r>
                        <a:rPr lang="ja-JP" sz="1050" b="1" kern="100">
                          <a:effectLst/>
                          <a:latin typeface="+mn-ea"/>
                          <a:ea typeface="+mn-ea"/>
                        </a:rPr>
                        <a:t>難治性皮膚疾患</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a:t>
                      </a:r>
                      <a:endParaRPr lang="ja-JP" sz="1050" b="1" kern="100" dirty="0">
                        <a:effectLst/>
                        <a:latin typeface="+mn-ea"/>
                        <a:ea typeface="+mn-ea"/>
                        <a:cs typeface="Times New Roman" panose="02020603050405020304" pitchFamily="18" charset="0"/>
                      </a:endParaRPr>
                    </a:p>
                  </a:txBody>
                  <a:tcPr marL="68580" marR="68580" marT="0" marB="0"/>
                </a:tc>
              </a:tr>
              <a:tr h="195860">
                <a:tc>
                  <a:txBody>
                    <a:bodyPr/>
                    <a:lstStyle/>
                    <a:p>
                      <a:pPr algn="just">
                        <a:spcAft>
                          <a:spcPts val="0"/>
                        </a:spcAft>
                      </a:pPr>
                      <a:r>
                        <a:rPr lang="ja-JP" sz="1050" b="1" kern="100" dirty="0">
                          <a:effectLst/>
                          <a:latin typeface="+mn-ea"/>
                          <a:ea typeface="+mn-ea"/>
                        </a:rPr>
                        <a:t>自己注射</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11</a:t>
                      </a:r>
                      <a:endParaRPr lang="ja-JP" sz="1050" b="1" kern="100" dirty="0">
                        <a:effectLst/>
                        <a:latin typeface="+mn-ea"/>
                        <a:ea typeface="+mn-ea"/>
                        <a:cs typeface="Times New Roman" panose="02020603050405020304" pitchFamily="18" charset="0"/>
                      </a:endParaRPr>
                    </a:p>
                  </a:txBody>
                  <a:tcPr marL="68580" marR="68580" marT="0" marB="0"/>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654074302"/>
              </p:ext>
            </p:extLst>
          </p:nvPr>
        </p:nvGraphicFramePr>
        <p:xfrm>
          <a:off x="3612725" y="3329023"/>
          <a:ext cx="2436795" cy="2938506"/>
        </p:xfrm>
        <a:graphic>
          <a:graphicData uri="http://schemas.openxmlformats.org/drawingml/2006/table">
            <a:tbl>
              <a:tblPr firstRow="1" firstCol="1" bandRow="1">
                <a:tableStyleId>{B301B821-A1FF-4177-AEE7-76D212191A09}</a:tableStyleId>
              </a:tblPr>
              <a:tblGrid>
                <a:gridCol w="1580653"/>
                <a:gridCol w="856142"/>
              </a:tblGrid>
              <a:tr h="271345">
                <a:tc>
                  <a:txBody>
                    <a:bodyPr/>
                    <a:lstStyle/>
                    <a:p>
                      <a:pPr algn="just">
                        <a:spcAft>
                          <a:spcPts val="0"/>
                        </a:spcAft>
                      </a:pPr>
                      <a:r>
                        <a:rPr lang="ja-JP" sz="1050" b="1" kern="100" dirty="0">
                          <a:effectLst/>
                          <a:latin typeface="+mn-ea"/>
                          <a:ea typeface="+mn-ea"/>
                        </a:rPr>
                        <a:t>病床数等</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ja-JP" sz="1050" b="1" kern="100" dirty="0" smtClean="0">
                          <a:effectLst/>
                          <a:latin typeface="+mn-ea"/>
                          <a:ea typeface="+mn-ea"/>
                        </a:rPr>
                        <a:t>人数</a:t>
                      </a:r>
                      <a:endParaRPr lang="ja-JP" sz="1050" b="1" kern="100" dirty="0">
                        <a:effectLst/>
                        <a:latin typeface="+mn-ea"/>
                        <a:ea typeface="+mn-ea"/>
                        <a:cs typeface="Times New Roman" panose="02020603050405020304" pitchFamily="18" charset="0"/>
                      </a:endParaRPr>
                    </a:p>
                  </a:txBody>
                  <a:tcPr marL="68580" marR="68580" marT="0" marB="0"/>
                </a:tc>
              </a:tr>
              <a:tr h="271345">
                <a:tc>
                  <a:txBody>
                    <a:bodyPr/>
                    <a:lstStyle/>
                    <a:p>
                      <a:pPr algn="just">
                        <a:spcAft>
                          <a:spcPts val="0"/>
                        </a:spcAft>
                      </a:pPr>
                      <a:r>
                        <a:rPr lang="en-US" sz="1050" b="1" kern="100">
                          <a:effectLst/>
                          <a:latin typeface="+mn-ea"/>
                          <a:ea typeface="+mn-ea"/>
                        </a:rPr>
                        <a:t>400</a:t>
                      </a:r>
                      <a:r>
                        <a:rPr lang="ja-JP" sz="1050" b="1" kern="100">
                          <a:effectLst/>
                          <a:latin typeface="+mn-ea"/>
                          <a:ea typeface="+mn-ea"/>
                        </a:rPr>
                        <a:t>床以上</a:t>
                      </a:r>
                      <a:r>
                        <a:rPr lang="en-US" sz="1050" b="1" kern="100">
                          <a:effectLst/>
                          <a:latin typeface="+mn-ea"/>
                          <a:ea typeface="+mn-ea"/>
                        </a:rPr>
                        <a:t>(</a:t>
                      </a:r>
                      <a:r>
                        <a:rPr lang="ja-JP" sz="1050" b="1" kern="100">
                          <a:effectLst/>
                          <a:latin typeface="+mn-ea"/>
                          <a:ea typeface="+mn-ea"/>
                        </a:rPr>
                        <a:t>大病院</a:t>
                      </a: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1224</a:t>
                      </a:r>
                      <a:endParaRPr lang="ja-JP" sz="1050" b="1" kern="100">
                        <a:effectLst/>
                        <a:latin typeface="+mn-ea"/>
                        <a:ea typeface="+mn-ea"/>
                        <a:cs typeface="Times New Roman" panose="02020603050405020304" pitchFamily="18" charset="0"/>
                      </a:endParaRPr>
                    </a:p>
                  </a:txBody>
                  <a:tcPr marL="68580" marR="68580" marT="0" marB="0"/>
                </a:tc>
              </a:tr>
              <a:tr h="327609">
                <a:tc>
                  <a:txBody>
                    <a:bodyPr/>
                    <a:lstStyle/>
                    <a:p>
                      <a:pPr algn="just">
                        <a:spcAft>
                          <a:spcPts val="0"/>
                        </a:spcAft>
                      </a:pPr>
                      <a:r>
                        <a:rPr lang="en-US" sz="1050" b="1" kern="100">
                          <a:effectLst/>
                          <a:latin typeface="+mn-ea"/>
                          <a:ea typeface="+mn-ea"/>
                        </a:rPr>
                        <a:t>300</a:t>
                      </a:r>
                      <a:r>
                        <a:rPr lang="ja-JP" sz="1050" b="1" kern="100">
                          <a:effectLst/>
                          <a:latin typeface="+mn-ea"/>
                          <a:ea typeface="+mn-ea"/>
                        </a:rPr>
                        <a:t>〜</a:t>
                      </a:r>
                      <a:r>
                        <a:rPr lang="en-US" sz="1050" b="1" kern="100">
                          <a:effectLst/>
                          <a:latin typeface="+mn-ea"/>
                          <a:ea typeface="+mn-ea"/>
                        </a:rPr>
                        <a:t>399</a:t>
                      </a:r>
                      <a:r>
                        <a:rPr lang="ja-JP" sz="1050" b="1" kern="100">
                          <a:effectLst/>
                          <a:latin typeface="+mn-ea"/>
                          <a:ea typeface="+mn-ea"/>
                        </a:rPr>
                        <a:t>床</a:t>
                      </a:r>
                      <a:r>
                        <a:rPr lang="en-US" sz="1050" b="1" kern="100">
                          <a:effectLst/>
                          <a:latin typeface="+mn-ea"/>
                          <a:ea typeface="+mn-ea"/>
                        </a:rPr>
                        <a:t>(</a:t>
                      </a:r>
                      <a:r>
                        <a:rPr lang="ja-JP" sz="1050" b="1" kern="100">
                          <a:effectLst/>
                          <a:latin typeface="+mn-ea"/>
                          <a:ea typeface="+mn-ea"/>
                        </a:rPr>
                        <a:t>中病院</a:t>
                      </a:r>
                      <a:r>
                        <a:rPr lang="en-US" sz="1050" b="1" kern="100">
                          <a:effectLst/>
                          <a:latin typeface="+mn-ea"/>
                          <a:ea typeface="+mn-ea"/>
                        </a:rPr>
                        <a:t>1)</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90</a:t>
                      </a:r>
                      <a:endParaRPr lang="ja-JP" sz="1050" b="1" kern="100" dirty="0">
                        <a:effectLst/>
                        <a:latin typeface="+mn-ea"/>
                        <a:ea typeface="+mn-ea"/>
                        <a:cs typeface="Times New Roman" panose="02020603050405020304" pitchFamily="18" charset="0"/>
                      </a:endParaRPr>
                    </a:p>
                  </a:txBody>
                  <a:tcPr marL="68580" marR="68580" marT="0" marB="0"/>
                </a:tc>
              </a:tr>
              <a:tr h="327609">
                <a:tc>
                  <a:txBody>
                    <a:bodyPr/>
                    <a:lstStyle/>
                    <a:p>
                      <a:pPr algn="just">
                        <a:spcAft>
                          <a:spcPts val="0"/>
                        </a:spcAft>
                      </a:pPr>
                      <a:r>
                        <a:rPr lang="en-US" sz="1050" b="1" kern="100">
                          <a:effectLst/>
                          <a:latin typeface="+mn-ea"/>
                          <a:ea typeface="+mn-ea"/>
                        </a:rPr>
                        <a:t>200</a:t>
                      </a:r>
                      <a:r>
                        <a:rPr lang="ja-JP" sz="1050" b="1" kern="100">
                          <a:effectLst/>
                          <a:latin typeface="+mn-ea"/>
                          <a:ea typeface="+mn-ea"/>
                        </a:rPr>
                        <a:t>〜</a:t>
                      </a:r>
                      <a:r>
                        <a:rPr lang="en-US" sz="1050" b="1" kern="100">
                          <a:effectLst/>
                          <a:latin typeface="+mn-ea"/>
                          <a:ea typeface="+mn-ea"/>
                        </a:rPr>
                        <a:t>299</a:t>
                      </a:r>
                      <a:r>
                        <a:rPr lang="ja-JP" sz="1050" b="1" kern="100">
                          <a:effectLst/>
                          <a:latin typeface="+mn-ea"/>
                          <a:ea typeface="+mn-ea"/>
                        </a:rPr>
                        <a:t>床</a:t>
                      </a:r>
                      <a:r>
                        <a:rPr lang="en-US" sz="1050" b="1" kern="100">
                          <a:effectLst/>
                          <a:latin typeface="+mn-ea"/>
                          <a:ea typeface="+mn-ea"/>
                        </a:rPr>
                        <a:t>(</a:t>
                      </a:r>
                      <a:r>
                        <a:rPr lang="ja-JP" sz="1050" b="1" kern="100">
                          <a:effectLst/>
                          <a:latin typeface="+mn-ea"/>
                          <a:ea typeface="+mn-ea"/>
                        </a:rPr>
                        <a:t>中病院</a:t>
                      </a:r>
                      <a:r>
                        <a:rPr lang="en-US" sz="1050" b="1" kern="100">
                          <a:effectLst/>
                          <a:latin typeface="+mn-ea"/>
                          <a:ea typeface="+mn-ea"/>
                        </a:rPr>
                        <a:t>2)</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18</a:t>
                      </a:r>
                      <a:endParaRPr lang="ja-JP" sz="1050" b="1" kern="100">
                        <a:effectLst/>
                        <a:latin typeface="+mn-ea"/>
                        <a:ea typeface="+mn-ea"/>
                        <a:cs typeface="Times New Roman" panose="02020603050405020304" pitchFamily="18" charset="0"/>
                      </a:endParaRPr>
                    </a:p>
                  </a:txBody>
                  <a:tcPr marL="68580" marR="68580" marT="0" marB="0"/>
                </a:tc>
              </a:tr>
              <a:tr h="327609">
                <a:tc>
                  <a:txBody>
                    <a:bodyPr/>
                    <a:lstStyle/>
                    <a:p>
                      <a:pPr algn="just">
                        <a:spcAft>
                          <a:spcPts val="0"/>
                        </a:spcAft>
                      </a:pPr>
                      <a:r>
                        <a:rPr lang="en-US" sz="1050" b="1" kern="100">
                          <a:effectLst/>
                          <a:latin typeface="+mn-ea"/>
                          <a:ea typeface="+mn-ea"/>
                        </a:rPr>
                        <a:t>100</a:t>
                      </a:r>
                      <a:r>
                        <a:rPr lang="ja-JP" sz="1050" b="1" kern="100">
                          <a:effectLst/>
                          <a:latin typeface="+mn-ea"/>
                          <a:ea typeface="+mn-ea"/>
                        </a:rPr>
                        <a:t>〜</a:t>
                      </a:r>
                      <a:r>
                        <a:rPr lang="en-US" sz="1050" b="1" kern="100">
                          <a:effectLst/>
                          <a:latin typeface="+mn-ea"/>
                          <a:ea typeface="+mn-ea"/>
                        </a:rPr>
                        <a:t>199</a:t>
                      </a:r>
                      <a:r>
                        <a:rPr lang="ja-JP" sz="1050" b="1" kern="100">
                          <a:effectLst/>
                          <a:latin typeface="+mn-ea"/>
                          <a:ea typeface="+mn-ea"/>
                        </a:rPr>
                        <a:t>床</a:t>
                      </a:r>
                      <a:r>
                        <a:rPr lang="en-US" sz="1050" b="1" kern="100">
                          <a:effectLst/>
                          <a:latin typeface="+mn-ea"/>
                          <a:ea typeface="+mn-ea"/>
                        </a:rPr>
                        <a:t>(</a:t>
                      </a:r>
                      <a:r>
                        <a:rPr lang="ja-JP" sz="1050" b="1" kern="100">
                          <a:effectLst/>
                          <a:latin typeface="+mn-ea"/>
                          <a:ea typeface="+mn-ea"/>
                        </a:rPr>
                        <a:t>中小病院</a:t>
                      </a: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20</a:t>
                      </a:r>
                      <a:endParaRPr lang="ja-JP" sz="1050" b="1" kern="100">
                        <a:effectLst/>
                        <a:latin typeface="+mn-ea"/>
                        <a:ea typeface="+mn-ea"/>
                        <a:cs typeface="Times New Roman" panose="02020603050405020304" pitchFamily="18" charset="0"/>
                      </a:endParaRPr>
                    </a:p>
                  </a:txBody>
                  <a:tcPr marL="68580" marR="68580" marT="0" marB="0"/>
                </a:tc>
              </a:tr>
              <a:tr h="271345">
                <a:tc>
                  <a:txBody>
                    <a:bodyPr/>
                    <a:lstStyle/>
                    <a:p>
                      <a:pPr algn="just">
                        <a:spcAft>
                          <a:spcPts val="0"/>
                        </a:spcAft>
                      </a:pPr>
                      <a:r>
                        <a:rPr lang="en-US" sz="1050" b="1" kern="100">
                          <a:effectLst/>
                          <a:latin typeface="+mn-ea"/>
                          <a:ea typeface="+mn-ea"/>
                        </a:rPr>
                        <a:t>21</a:t>
                      </a:r>
                      <a:r>
                        <a:rPr lang="ja-JP" sz="1050" b="1" kern="100">
                          <a:effectLst/>
                          <a:latin typeface="+mn-ea"/>
                          <a:ea typeface="+mn-ea"/>
                        </a:rPr>
                        <a:t>〜</a:t>
                      </a:r>
                      <a:r>
                        <a:rPr lang="en-US" sz="1050" b="1" kern="100">
                          <a:effectLst/>
                          <a:latin typeface="+mn-ea"/>
                          <a:ea typeface="+mn-ea"/>
                        </a:rPr>
                        <a:t>99</a:t>
                      </a:r>
                      <a:r>
                        <a:rPr lang="ja-JP" sz="1050" b="1" kern="100">
                          <a:effectLst/>
                          <a:latin typeface="+mn-ea"/>
                          <a:ea typeface="+mn-ea"/>
                        </a:rPr>
                        <a:t>床</a:t>
                      </a:r>
                      <a:r>
                        <a:rPr lang="en-US" sz="1050" b="1" kern="100">
                          <a:effectLst/>
                          <a:latin typeface="+mn-ea"/>
                          <a:ea typeface="+mn-ea"/>
                        </a:rPr>
                        <a:t>(</a:t>
                      </a:r>
                      <a:r>
                        <a:rPr lang="ja-JP" sz="1050" b="1" kern="100">
                          <a:effectLst/>
                          <a:latin typeface="+mn-ea"/>
                          <a:ea typeface="+mn-ea"/>
                        </a:rPr>
                        <a:t>小病院</a:t>
                      </a: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a:t>
                      </a:r>
                      <a:endParaRPr lang="ja-JP" sz="1050" b="1" kern="100" dirty="0">
                        <a:effectLst/>
                        <a:latin typeface="+mn-ea"/>
                        <a:ea typeface="+mn-ea"/>
                        <a:cs typeface="Times New Roman" panose="02020603050405020304" pitchFamily="18" charset="0"/>
                      </a:endParaRPr>
                    </a:p>
                  </a:txBody>
                  <a:tcPr marL="68580" marR="68580" marT="0" marB="0"/>
                </a:tc>
              </a:tr>
              <a:tr h="327609">
                <a:tc>
                  <a:txBody>
                    <a:bodyPr/>
                    <a:lstStyle/>
                    <a:p>
                      <a:pPr algn="just">
                        <a:spcAft>
                          <a:spcPts val="0"/>
                        </a:spcAft>
                      </a:pPr>
                      <a:r>
                        <a:rPr lang="en-US" sz="1050" b="1" kern="100">
                          <a:effectLst/>
                          <a:latin typeface="+mn-ea"/>
                          <a:ea typeface="+mn-ea"/>
                        </a:rPr>
                        <a:t>1</a:t>
                      </a:r>
                      <a:r>
                        <a:rPr lang="ja-JP" sz="1050" b="1" kern="100">
                          <a:effectLst/>
                          <a:latin typeface="+mn-ea"/>
                          <a:ea typeface="+mn-ea"/>
                        </a:rPr>
                        <a:t>〜</a:t>
                      </a:r>
                      <a:r>
                        <a:rPr lang="en-US" sz="1050" b="1" kern="100">
                          <a:effectLst/>
                          <a:latin typeface="+mn-ea"/>
                          <a:ea typeface="+mn-ea"/>
                        </a:rPr>
                        <a:t>19</a:t>
                      </a:r>
                      <a:r>
                        <a:rPr lang="ja-JP" sz="1050" b="1" kern="100">
                          <a:effectLst/>
                          <a:latin typeface="+mn-ea"/>
                          <a:ea typeface="+mn-ea"/>
                        </a:rPr>
                        <a:t>床</a:t>
                      </a:r>
                      <a:r>
                        <a:rPr lang="en-US" sz="1050" b="1" kern="100">
                          <a:effectLst/>
                          <a:latin typeface="+mn-ea"/>
                          <a:ea typeface="+mn-ea"/>
                        </a:rPr>
                        <a:t>(</a:t>
                      </a:r>
                      <a:r>
                        <a:rPr lang="ja-JP" sz="1050" b="1" kern="100">
                          <a:effectLst/>
                          <a:latin typeface="+mn-ea"/>
                          <a:ea typeface="+mn-ea"/>
                        </a:rPr>
                        <a:t>有床診療所</a:t>
                      </a: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r>
              <a:tr h="271345">
                <a:tc>
                  <a:txBody>
                    <a:bodyPr/>
                    <a:lstStyle/>
                    <a:p>
                      <a:pPr algn="just">
                        <a:spcAft>
                          <a:spcPts val="0"/>
                        </a:spcAft>
                      </a:pPr>
                      <a:r>
                        <a:rPr lang="en-US" sz="1050" b="1" kern="100">
                          <a:effectLst/>
                          <a:latin typeface="+mn-ea"/>
                          <a:ea typeface="+mn-ea"/>
                        </a:rPr>
                        <a:t>0</a:t>
                      </a:r>
                      <a:r>
                        <a:rPr lang="ja-JP" sz="1050" b="1" kern="100">
                          <a:effectLst/>
                          <a:latin typeface="+mn-ea"/>
                          <a:ea typeface="+mn-ea"/>
                        </a:rPr>
                        <a:t>床</a:t>
                      </a:r>
                      <a:r>
                        <a:rPr lang="en-US" sz="1050" b="1" kern="100">
                          <a:effectLst/>
                          <a:latin typeface="+mn-ea"/>
                          <a:ea typeface="+mn-ea"/>
                        </a:rPr>
                        <a:t>(</a:t>
                      </a:r>
                      <a:r>
                        <a:rPr lang="ja-JP" sz="1050" b="1" kern="100">
                          <a:effectLst/>
                          <a:latin typeface="+mn-ea"/>
                          <a:ea typeface="+mn-ea"/>
                        </a:rPr>
                        <a:t>診療所</a:t>
                      </a: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212</a:t>
                      </a:r>
                      <a:endParaRPr lang="ja-JP" sz="1050" b="1" kern="100">
                        <a:effectLst/>
                        <a:latin typeface="+mn-ea"/>
                        <a:ea typeface="+mn-ea"/>
                        <a:cs typeface="Times New Roman" panose="02020603050405020304" pitchFamily="18" charset="0"/>
                      </a:endParaRPr>
                    </a:p>
                  </a:txBody>
                  <a:tcPr marL="68580" marR="68580" marT="0" marB="0"/>
                </a:tc>
              </a:tr>
              <a:tr h="271345">
                <a:tc>
                  <a:txBody>
                    <a:bodyPr/>
                    <a:lstStyle/>
                    <a:p>
                      <a:pPr algn="just">
                        <a:spcAft>
                          <a:spcPts val="0"/>
                        </a:spcAft>
                      </a:pPr>
                      <a:r>
                        <a:rPr lang="en-US" sz="1050" b="1" kern="100">
                          <a:effectLst/>
                          <a:latin typeface="+mn-ea"/>
                          <a:ea typeface="+mn-ea"/>
                        </a:rPr>
                        <a:t>null</a:t>
                      </a:r>
                      <a:endParaRPr lang="ja-JP" sz="1050" b="1" kern="10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a:effectLst/>
                          <a:latin typeface="+mn-ea"/>
                          <a:ea typeface="+mn-ea"/>
                        </a:rPr>
                        <a:t>*</a:t>
                      </a:r>
                      <a:endParaRPr lang="ja-JP" sz="1050" b="1" kern="100">
                        <a:effectLst/>
                        <a:latin typeface="+mn-ea"/>
                        <a:ea typeface="+mn-ea"/>
                        <a:cs typeface="Times New Roman" panose="02020603050405020304" pitchFamily="18" charset="0"/>
                      </a:endParaRPr>
                    </a:p>
                  </a:txBody>
                  <a:tcPr marL="68580" marR="68580" marT="0" marB="0"/>
                </a:tc>
              </a:tr>
              <a:tr h="271345">
                <a:tc>
                  <a:txBody>
                    <a:bodyPr/>
                    <a:lstStyle/>
                    <a:p>
                      <a:pPr algn="just">
                        <a:spcAft>
                          <a:spcPts val="0"/>
                        </a:spcAft>
                      </a:pPr>
                      <a:r>
                        <a:rPr lang="ja-JP" sz="1050" b="1" kern="100" dirty="0">
                          <a:effectLst/>
                          <a:latin typeface="+mn-ea"/>
                          <a:ea typeface="+mn-ea"/>
                        </a:rPr>
                        <a:t>合計</a:t>
                      </a:r>
                      <a:endParaRPr lang="ja-JP" sz="1050" b="1" kern="100" dirty="0">
                        <a:effectLst/>
                        <a:latin typeface="+mn-ea"/>
                        <a:ea typeface="+mn-ea"/>
                        <a:cs typeface="Times New Roman" panose="02020603050405020304" pitchFamily="18" charset="0"/>
                      </a:endParaRPr>
                    </a:p>
                  </a:txBody>
                  <a:tcPr marL="68580" marR="68580" marT="0" marB="0"/>
                </a:tc>
                <a:tc>
                  <a:txBody>
                    <a:bodyPr/>
                    <a:lstStyle/>
                    <a:p>
                      <a:pPr algn="r">
                        <a:spcAft>
                          <a:spcPts val="0"/>
                        </a:spcAft>
                      </a:pPr>
                      <a:r>
                        <a:rPr lang="en-US" sz="1050" b="1" kern="100" dirty="0">
                          <a:effectLst/>
                          <a:latin typeface="+mn-ea"/>
                          <a:ea typeface="+mn-ea"/>
                        </a:rPr>
                        <a:t>1,572</a:t>
                      </a:r>
                      <a:endParaRPr lang="ja-JP" sz="1050" b="1" kern="100" dirty="0">
                        <a:effectLst/>
                        <a:latin typeface="+mn-ea"/>
                        <a:ea typeface="+mn-ea"/>
                        <a:cs typeface="Times New Roman" panose="02020603050405020304" pitchFamily="18" charset="0"/>
                      </a:endParaRPr>
                    </a:p>
                  </a:txBody>
                  <a:tcPr marL="68580" marR="68580" marT="0" marB="0"/>
                </a:tc>
              </a:tr>
            </a:tbl>
          </a:graphicData>
        </a:graphic>
      </p:graphicFrame>
      <p:sp>
        <p:nvSpPr>
          <p:cNvPr id="18" name="テキスト ボックス 17"/>
          <p:cNvSpPr txBox="1"/>
          <p:nvPr/>
        </p:nvSpPr>
        <p:spPr>
          <a:xfrm>
            <a:off x="1971072" y="2892198"/>
            <a:ext cx="1313180" cy="215444"/>
          </a:xfrm>
          <a:prstGeom prst="rect">
            <a:avLst/>
          </a:prstGeom>
          <a:noFill/>
        </p:spPr>
        <p:txBody>
          <a:bodyPr wrap="none" rtlCol="0">
            <a:spAutoFit/>
          </a:bodyPr>
          <a:lstStyle/>
          <a:p>
            <a:r>
              <a:rPr kumimoji="1" lang="en-US" altLang="ja-JP" sz="800" b="1" dirty="0" smtClean="0">
                <a:latin typeface="+mn-ea"/>
              </a:rPr>
              <a:t>※</a:t>
            </a:r>
            <a:r>
              <a:rPr kumimoji="1" lang="ja-JP" altLang="en-US" sz="800" b="1" dirty="0" smtClean="0">
                <a:latin typeface="+mn-ea"/>
              </a:rPr>
              <a:t>下図の人数は重複あり</a:t>
            </a:r>
            <a:endParaRPr kumimoji="1" lang="ja-JP" altLang="en-US" sz="800" b="1" dirty="0">
              <a:latin typeface="+mn-ea"/>
            </a:endParaRPr>
          </a:p>
        </p:txBody>
      </p:sp>
    </p:spTree>
    <p:extLst>
      <p:ext uri="{BB962C8B-B14F-4D97-AF65-F5344CB8AC3E}">
        <p14:creationId xmlns:p14="http://schemas.microsoft.com/office/powerpoint/2010/main" val="4036464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4</a:t>
            </a:fld>
            <a:endParaRPr lang="ja-JP" altLang="en-US" dirty="0">
              <a:solidFill>
                <a:prstClr val="black">
                  <a:tint val="75000"/>
                </a:prstClr>
              </a:solidFill>
            </a:endParaRPr>
          </a:p>
        </p:txBody>
      </p:sp>
      <p:sp>
        <p:nvSpPr>
          <p:cNvPr id="3" name="タイトル 2"/>
          <p:cNvSpPr>
            <a:spLocks noGrp="1"/>
          </p:cNvSpPr>
          <p:nvPr>
            <p:ph type="ctrTitle"/>
          </p:nvPr>
        </p:nvSpPr>
        <p:spPr>
          <a:xfrm>
            <a:off x="0" y="0"/>
            <a:ext cx="9045122" cy="639270"/>
          </a:xfrm>
        </p:spPr>
        <p:txBody>
          <a:bodyPr>
            <a:noAutofit/>
          </a:bodyPr>
          <a:lstStyle/>
          <a:p>
            <a:pPr>
              <a:lnSpc>
                <a:spcPct val="100000"/>
              </a:lnSpc>
              <a:spcBef>
                <a:spcPts val="0"/>
              </a:spcBef>
            </a:pPr>
            <a:r>
              <a:rPr lang="ja-JP" altLang="en-US" sz="3200" b="1" dirty="0" smtClean="0">
                <a:solidFill>
                  <a:schemeClr val="tx1">
                    <a:lumMod val="85000"/>
                    <a:lumOff val="15000"/>
                  </a:schemeClr>
                </a:solidFill>
              </a:rPr>
              <a:t>２</a:t>
            </a:r>
            <a:r>
              <a:rPr lang="ja-JP" altLang="en-US" sz="3200" b="1" dirty="0">
                <a:solidFill>
                  <a:schemeClr val="tx1">
                    <a:lumMod val="85000"/>
                    <a:lumOff val="15000"/>
                  </a:schemeClr>
                </a:solidFill>
              </a:rPr>
              <a:t>　</a:t>
            </a:r>
            <a:r>
              <a:rPr kumimoji="1" lang="ja-JP" altLang="en-US" sz="3200" b="1" dirty="0" smtClean="0">
                <a:solidFill>
                  <a:schemeClr val="tx1">
                    <a:lumMod val="85000"/>
                    <a:lumOff val="15000"/>
                  </a:schemeClr>
                </a:solidFill>
              </a:rPr>
              <a:t>神奈川県におけるこれまでの取組③</a:t>
            </a:r>
            <a:endParaRPr kumimoji="1" lang="ja-JP" altLang="en-US" sz="3200" b="1" dirty="0">
              <a:solidFill>
                <a:schemeClr val="tx1">
                  <a:lumMod val="85000"/>
                  <a:lumOff val="15000"/>
                </a:schemeClr>
              </a:solidFill>
            </a:endParaRPr>
          </a:p>
        </p:txBody>
      </p:sp>
      <p:graphicFrame>
        <p:nvGraphicFramePr>
          <p:cNvPr id="8" name="図表 7"/>
          <p:cNvGraphicFramePr/>
          <p:nvPr>
            <p:extLst>
              <p:ext uri="{D42A27DB-BD31-4B8C-83A1-F6EECF244321}">
                <p14:modId xmlns:p14="http://schemas.microsoft.com/office/powerpoint/2010/main" val="2832934783"/>
              </p:ext>
            </p:extLst>
          </p:nvPr>
        </p:nvGraphicFramePr>
        <p:xfrm>
          <a:off x="938677" y="1000034"/>
          <a:ext cx="7525592" cy="1409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グループ化 5"/>
          <p:cNvGrpSpPr/>
          <p:nvPr/>
        </p:nvGrpSpPr>
        <p:grpSpPr>
          <a:xfrm>
            <a:off x="69011" y="637115"/>
            <a:ext cx="8976111" cy="3724094"/>
            <a:chOff x="154454" y="676386"/>
            <a:chExt cx="8749481" cy="1508823"/>
          </a:xfrm>
        </p:grpSpPr>
        <p:sp>
          <p:nvSpPr>
            <p:cNvPr id="7" name="テキスト ボックス 6"/>
            <p:cNvSpPr txBox="1"/>
            <p:nvPr/>
          </p:nvSpPr>
          <p:spPr>
            <a:xfrm>
              <a:off x="154455" y="751203"/>
              <a:ext cx="8749480" cy="1434006"/>
            </a:xfrm>
            <a:prstGeom prst="rect">
              <a:avLst/>
            </a:prstGeom>
            <a:noFill/>
            <a:ln>
              <a:noFill/>
            </a:ln>
          </p:spPr>
          <p:txBody>
            <a:bodyPr wrap="square" rtlCol="0">
              <a:spAutoFit/>
            </a:bodyPr>
            <a:lstStyle/>
            <a:p>
              <a:endParaRPr kumimoji="1" lang="en-US" altLang="ja-JP" sz="1400" dirty="0" smtClean="0">
                <a:latin typeface="ＭＳ ゴシック" panose="020B0609070205080204" pitchFamily="49" charset="-128"/>
                <a:ea typeface="ＭＳ ゴシック" panose="020B0609070205080204" pitchFamily="49" charset="-128"/>
              </a:endParaRPr>
            </a:p>
            <a:p>
              <a:r>
                <a:rPr lang="ja-JP" altLang="en-US" sz="1400" b="1" dirty="0" smtClean="0">
                  <a:latin typeface="ＭＳ ゴシック" panose="020B0609070205080204" pitchFamily="49" charset="-128"/>
                  <a:ea typeface="ＭＳ ゴシック" panose="020B0609070205080204" pitchFamily="49" charset="-128"/>
                </a:rPr>
                <a:t>（１）調査概要</a:t>
              </a:r>
              <a:endParaRPr lang="en-US" altLang="ja-JP" sz="1400" b="1" dirty="0" smtClean="0">
                <a:latin typeface="ＭＳ ゴシック" panose="020B0609070205080204" pitchFamily="49" charset="-128"/>
                <a:ea typeface="ＭＳ ゴシック" panose="020B0609070205080204" pitchFamily="49" charset="-128"/>
              </a:endParaRPr>
            </a:p>
            <a:p>
              <a:endParaRPr lang="en-US" altLang="ja-JP" sz="1400" b="1" dirty="0">
                <a:latin typeface="+mn-ea"/>
              </a:endParaRPr>
            </a:p>
            <a:p>
              <a:endParaRPr lang="en-US" altLang="ja-JP" sz="1400" b="1" dirty="0" smtClean="0">
                <a:latin typeface="+mn-ea"/>
              </a:endParaRPr>
            </a:p>
            <a:p>
              <a:endParaRPr lang="en-US" altLang="ja-JP" sz="1400" b="1" dirty="0">
                <a:latin typeface="+mn-ea"/>
              </a:endParaRPr>
            </a:p>
            <a:p>
              <a:endParaRPr lang="en-US" altLang="ja-JP" sz="1400" b="1" dirty="0" smtClean="0">
                <a:latin typeface="+mn-ea"/>
              </a:endParaRPr>
            </a:p>
            <a:p>
              <a:r>
                <a:rPr lang="ja-JP" altLang="en-US" sz="1400" b="1" dirty="0">
                  <a:latin typeface="+mn-ea"/>
                </a:rPr>
                <a:t>　</a:t>
              </a:r>
              <a:endParaRPr lang="en-US" altLang="ja-JP" sz="1400" b="1" dirty="0" smtClean="0">
                <a:latin typeface="+mn-ea"/>
              </a:endParaRPr>
            </a:p>
            <a:p>
              <a:endParaRPr lang="en-US" altLang="ja-JP" sz="1400" b="1" dirty="0">
                <a:latin typeface="+mn-ea"/>
              </a:endParaRPr>
            </a:p>
            <a:p>
              <a:endParaRPr lang="en-US" altLang="ja-JP" sz="1400" b="1" dirty="0" smtClean="0">
                <a:latin typeface="+mn-ea"/>
              </a:endParaRPr>
            </a:p>
            <a:p>
              <a:endParaRPr lang="en-US" altLang="ja-JP" sz="1400" b="1" dirty="0">
                <a:latin typeface="+mn-ea"/>
              </a:endParaRPr>
            </a:p>
            <a:p>
              <a:endParaRPr lang="en-US" altLang="ja-JP" sz="1400" b="1" dirty="0" smtClean="0">
                <a:latin typeface="+mn-ea"/>
              </a:endParaRPr>
            </a:p>
            <a:p>
              <a:endParaRPr lang="en-US" altLang="ja-JP" sz="1400" b="1" dirty="0">
                <a:latin typeface="+mn-ea"/>
              </a:endParaRPr>
            </a:p>
            <a:p>
              <a:endParaRPr lang="en-US" altLang="ja-JP" sz="1400" b="1" dirty="0" smtClean="0">
                <a:latin typeface="+mn-ea"/>
              </a:endParaRPr>
            </a:p>
            <a:p>
              <a:endParaRPr lang="en-US" altLang="ja-JP" sz="1400" b="1" dirty="0">
                <a:latin typeface="+mn-ea"/>
              </a:endParaRPr>
            </a:p>
            <a:p>
              <a:r>
                <a:rPr lang="ja-JP" altLang="en-US" sz="1400" b="1" dirty="0" smtClean="0">
                  <a:latin typeface="ＭＳ Ｐゴシック" panose="020B0600070205080204" pitchFamily="50" charset="-128"/>
                  <a:ea typeface="ＭＳ Ｐゴシック" panose="020B0600070205080204" pitchFamily="50" charset="-128"/>
                </a:rPr>
                <a:t>（２）調査結果（抜粋）</a:t>
              </a:r>
              <a:endParaRPr lang="en-US" altLang="ja-JP" sz="1400" b="1" dirty="0" smtClean="0">
                <a:latin typeface="ＭＳ Ｐゴシック" panose="020B0600070205080204" pitchFamily="50" charset="-128"/>
                <a:ea typeface="ＭＳ Ｐゴシック" panose="020B0600070205080204" pitchFamily="50" charset="-128"/>
              </a:endParaRPr>
            </a:p>
            <a:p>
              <a:r>
                <a:rPr lang="ja-JP" altLang="en-US" sz="1400" b="1" dirty="0" smtClean="0">
                  <a:latin typeface="ＭＳ Ｐゴシック" panose="020B0600070205080204" pitchFamily="50" charset="-128"/>
                </a:rPr>
                <a:t>　＜</a:t>
              </a:r>
              <a:r>
                <a:rPr lang="ja-JP" altLang="en-US" sz="1400" b="1" dirty="0">
                  <a:latin typeface="ＭＳ Ｐゴシック" panose="020B0600070205080204" pitchFamily="50" charset="-128"/>
                </a:rPr>
                <a:t>日常的に必要とする医療的ケアの</a:t>
              </a:r>
              <a:r>
                <a:rPr lang="ja-JP" altLang="en-US" sz="1400" b="1" dirty="0" smtClean="0">
                  <a:latin typeface="ＭＳ Ｐゴシック" panose="020B0600070205080204" pitchFamily="50" charset="-128"/>
                </a:rPr>
                <a:t>種類＞</a:t>
              </a:r>
              <a:r>
                <a:rPr lang="ja-JP" altLang="en-US" sz="1400" b="1" dirty="0" smtClean="0">
                  <a:latin typeface="ＭＳ Ｐゴシック" panose="020B0600070205080204" pitchFamily="50" charset="-128"/>
                  <a:ea typeface="ＭＳ Ｐゴシック" panose="020B0600070205080204" pitchFamily="50" charset="-128"/>
                </a:rPr>
                <a:t>　　　　　　　＜障害</a:t>
              </a:r>
              <a:r>
                <a:rPr lang="ja-JP" altLang="en-US" sz="1400" b="1" dirty="0">
                  <a:latin typeface="ＭＳ Ｐゴシック" panose="020B0600070205080204" pitchFamily="50" charset="-128"/>
                  <a:ea typeface="ＭＳ Ｐゴシック" panose="020B0600070205080204" pitchFamily="50" charset="-128"/>
                </a:rPr>
                <a:t>者</a:t>
              </a:r>
              <a:r>
                <a:rPr lang="ja-JP" altLang="en-US" sz="1400" b="1" dirty="0" smtClean="0">
                  <a:latin typeface="ＭＳ Ｐゴシック" panose="020B0600070205080204" pitchFamily="50" charset="-128"/>
                  <a:ea typeface="ＭＳ Ｐゴシック" panose="020B0600070205080204" pitchFamily="50" charset="-128"/>
                </a:rPr>
                <a:t>手帳の取得状況＞　　　　＜</a:t>
              </a:r>
              <a:r>
                <a:rPr lang="ja-JP" altLang="en-US" sz="1400" b="1" dirty="0" err="1" smtClean="0">
                  <a:latin typeface="ＭＳ Ｐゴシック" panose="020B0600070205080204" pitchFamily="50" charset="-128"/>
                  <a:ea typeface="ＭＳ Ｐゴシック" panose="020B0600070205080204" pitchFamily="50" charset="-128"/>
                </a:rPr>
                <a:t>お</a:t>
              </a:r>
              <a:r>
                <a:rPr lang="ja-JP" altLang="en-US" sz="1400" b="1" dirty="0" smtClean="0">
                  <a:latin typeface="ＭＳ Ｐゴシック" panose="020B0600070205080204" pitchFamily="50" charset="-128"/>
                  <a:ea typeface="ＭＳ Ｐゴシック" panose="020B0600070205080204" pitchFamily="50" charset="-128"/>
                </a:rPr>
                <a:t>困りごと、ご要望＞</a:t>
              </a:r>
              <a:endParaRPr lang="en-US" altLang="ja-JP" dirty="0" smtClean="0">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154454" y="676386"/>
              <a:ext cx="6120990" cy="149635"/>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lIns="72000" rIns="72000" rtlCol="0">
              <a:spAutoFit/>
            </a:bodyPr>
            <a:lstStyle/>
            <a:p>
              <a:pPr algn="ctr">
                <a:spcBef>
                  <a:spcPts val="600"/>
                </a:spcBef>
              </a:pPr>
              <a:r>
                <a:rPr lang="ja-JP" altLang="en-US" b="1" dirty="0" smtClean="0">
                  <a:latin typeface="ＭＳ ゴシック" panose="020B0609070205080204" pitchFamily="49" charset="-128"/>
                  <a:ea typeface="ＭＳ ゴシック" panose="020B0609070205080204" pitchFamily="49" charset="-128"/>
                </a:rPr>
                <a:t>神奈川県医療的ケア児実態把握調査（アンケート調査）</a:t>
              </a:r>
              <a:endParaRPr lang="en-US" altLang="ja-JP" b="1" dirty="0">
                <a:latin typeface="ＭＳ ゴシック" panose="020B0609070205080204" pitchFamily="49" charset="-128"/>
                <a:ea typeface="ＭＳ ゴシック" panose="020B0609070205080204" pitchFamily="49" charset="-128"/>
              </a:endParaRPr>
            </a:p>
          </p:txBody>
        </p:sp>
      </p:grpSp>
      <p:pic>
        <p:nvPicPr>
          <p:cNvPr id="12" name="図 11"/>
          <p:cNvPicPr>
            <a:picLocks noChangeAspect="1"/>
          </p:cNvPicPr>
          <p:nvPr/>
        </p:nvPicPr>
        <p:blipFill rotWithShape="1">
          <a:blip r:embed="rId7"/>
          <a:srcRect l="13335" t="32300" r="30783" b="23176"/>
          <a:stretch/>
        </p:blipFill>
        <p:spPr>
          <a:xfrm>
            <a:off x="225765" y="1314488"/>
            <a:ext cx="7338759" cy="2498387"/>
          </a:xfrm>
          <a:prstGeom prst="rect">
            <a:avLst/>
          </a:prstGeom>
        </p:spPr>
      </p:pic>
      <p:pic>
        <p:nvPicPr>
          <p:cNvPr id="13" name="図 12"/>
          <p:cNvPicPr>
            <a:picLocks noChangeAspect="1"/>
          </p:cNvPicPr>
          <p:nvPr/>
        </p:nvPicPr>
        <p:blipFill rotWithShape="1">
          <a:blip r:embed="rId8"/>
          <a:srcRect l="27295" t="43783" r="26992" b="25855"/>
          <a:stretch/>
        </p:blipFill>
        <p:spPr>
          <a:xfrm>
            <a:off x="6785313" y="4401768"/>
            <a:ext cx="2259809" cy="1794846"/>
          </a:xfrm>
          <a:prstGeom prst="rect">
            <a:avLst/>
          </a:prstGeom>
        </p:spPr>
      </p:pic>
      <p:pic>
        <p:nvPicPr>
          <p:cNvPr id="22" name="図 21"/>
          <p:cNvPicPr>
            <a:picLocks noChangeAspect="1"/>
          </p:cNvPicPr>
          <p:nvPr/>
        </p:nvPicPr>
        <p:blipFill rotWithShape="1">
          <a:blip r:embed="rId9"/>
          <a:srcRect l="29671" t="54747" r="33867" b="14508"/>
          <a:stretch/>
        </p:blipFill>
        <p:spPr>
          <a:xfrm>
            <a:off x="3927566" y="4317701"/>
            <a:ext cx="2857747" cy="1991742"/>
          </a:xfrm>
          <a:prstGeom prst="rect">
            <a:avLst/>
          </a:prstGeom>
        </p:spPr>
      </p:pic>
      <p:sp>
        <p:nvSpPr>
          <p:cNvPr id="11" name="テキスト ボックス 10"/>
          <p:cNvSpPr txBox="1"/>
          <p:nvPr/>
        </p:nvSpPr>
        <p:spPr>
          <a:xfrm>
            <a:off x="6264168" y="4324020"/>
            <a:ext cx="444352" cy="215444"/>
          </a:xfrm>
          <a:prstGeom prst="rect">
            <a:avLst/>
          </a:prstGeom>
          <a:noFill/>
        </p:spPr>
        <p:txBody>
          <a:bodyPr wrap="none" rtlCol="0">
            <a:spAutoFit/>
          </a:bodyPr>
          <a:lstStyle/>
          <a:p>
            <a:r>
              <a:rPr lang="en-US" altLang="ja-JP" sz="800" dirty="0" smtClean="0"/>
              <a:t>n=200</a:t>
            </a:r>
            <a:endParaRPr kumimoji="1" lang="ja-JP" altLang="en-US" sz="800" dirty="0"/>
          </a:p>
        </p:txBody>
      </p:sp>
      <p:pic>
        <p:nvPicPr>
          <p:cNvPr id="23" name="図 22"/>
          <p:cNvPicPr>
            <a:picLocks noChangeAspect="1"/>
          </p:cNvPicPr>
          <p:nvPr/>
        </p:nvPicPr>
        <p:blipFill rotWithShape="1">
          <a:blip r:embed="rId10"/>
          <a:srcRect l="14419" t="37577" r="43285" b="20464"/>
          <a:stretch/>
        </p:blipFill>
        <p:spPr>
          <a:xfrm>
            <a:off x="225765" y="4317702"/>
            <a:ext cx="3625008" cy="1991742"/>
          </a:xfrm>
          <a:prstGeom prst="rect">
            <a:avLst/>
          </a:prstGeom>
        </p:spPr>
      </p:pic>
      <p:sp>
        <p:nvSpPr>
          <p:cNvPr id="24" name="テキスト ボックス 23"/>
          <p:cNvSpPr txBox="1"/>
          <p:nvPr/>
        </p:nvSpPr>
        <p:spPr>
          <a:xfrm>
            <a:off x="3465755" y="4145765"/>
            <a:ext cx="444352" cy="215444"/>
          </a:xfrm>
          <a:prstGeom prst="rect">
            <a:avLst/>
          </a:prstGeom>
          <a:noFill/>
        </p:spPr>
        <p:txBody>
          <a:bodyPr wrap="none" rtlCol="0">
            <a:spAutoFit/>
          </a:bodyPr>
          <a:lstStyle/>
          <a:p>
            <a:r>
              <a:rPr lang="en-US" altLang="ja-JP" sz="800" dirty="0" smtClean="0"/>
              <a:t>n=200</a:t>
            </a:r>
            <a:endParaRPr kumimoji="1" lang="ja-JP" altLang="en-US" sz="800" dirty="0"/>
          </a:p>
        </p:txBody>
      </p:sp>
      <p:sp>
        <p:nvSpPr>
          <p:cNvPr id="25" name="テキスト ボックス 24"/>
          <p:cNvSpPr txBox="1"/>
          <p:nvPr/>
        </p:nvSpPr>
        <p:spPr>
          <a:xfrm>
            <a:off x="3058398" y="6265936"/>
            <a:ext cx="870751" cy="215444"/>
          </a:xfrm>
          <a:prstGeom prst="rect">
            <a:avLst/>
          </a:prstGeom>
          <a:noFill/>
        </p:spPr>
        <p:txBody>
          <a:bodyPr wrap="none" rtlCol="0">
            <a:spAutoFit/>
          </a:bodyPr>
          <a:lstStyle/>
          <a:p>
            <a:r>
              <a:rPr kumimoji="1" lang="en-US" altLang="ja-JP" sz="800" dirty="0" smtClean="0"/>
              <a:t>※</a:t>
            </a:r>
            <a:r>
              <a:rPr lang="ja-JP" altLang="en-US" sz="800" dirty="0" smtClean="0"/>
              <a:t>複数</a:t>
            </a:r>
            <a:r>
              <a:rPr lang="ja-JP" altLang="en-US" sz="800" dirty="0"/>
              <a:t>回答</a:t>
            </a:r>
            <a:r>
              <a:rPr kumimoji="1" lang="ja-JP" altLang="en-US" sz="800" dirty="0" smtClean="0"/>
              <a:t>あり</a:t>
            </a:r>
            <a:endParaRPr kumimoji="1" lang="ja-JP" altLang="en-US" sz="800" dirty="0"/>
          </a:p>
        </p:txBody>
      </p:sp>
    </p:spTree>
    <p:extLst>
      <p:ext uri="{BB962C8B-B14F-4D97-AF65-F5344CB8AC3E}">
        <p14:creationId xmlns:p14="http://schemas.microsoft.com/office/powerpoint/2010/main" val="3964838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5</a:t>
            </a:fld>
            <a:endParaRPr lang="ja-JP" altLang="en-US">
              <a:solidFill>
                <a:prstClr val="black">
                  <a:tint val="75000"/>
                </a:prstClr>
              </a:solidFill>
            </a:endParaRPr>
          </a:p>
        </p:txBody>
      </p:sp>
      <p:sp>
        <p:nvSpPr>
          <p:cNvPr id="3" name="タイトル 2"/>
          <p:cNvSpPr>
            <a:spLocks noGrp="1"/>
          </p:cNvSpPr>
          <p:nvPr>
            <p:ph type="ctrTitle"/>
          </p:nvPr>
        </p:nvSpPr>
        <p:spPr>
          <a:xfrm>
            <a:off x="639271" y="0"/>
            <a:ext cx="6504732" cy="639270"/>
          </a:xfrm>
        </p:spPr>
        <p:txBody>
          <a:bodyPr>
            <a:noAutofit/>
          </a:bodyPr>
          <a:lstStyle/>
          <a:p>
            <a:pPr>
              <a:lnSpc>
                <a:spcPct val="100000"/>
              </a:lnSpc>
              <a:spcBef>
                <a:spcPts val="0"/>
              </a:spcBef>
            </a:pPr>
            <a:r>
              <a:rPr lang="ja-JP" altLang="en-US" sz="3600" b="1" dirty="0" smtClean="0">
                <a:solidFill>
                  <a:schemeClr val="tx1">
                    <a:lumMod val="85000"/>
                    <a:lumOff val="15000"/>
                  </a:schemeClr>
                </a:solidFill>
              </a:rPr>
              <a:t>３　解決したいと考える課題</a:t>
            </a:r>
            <a:endParaRPr kumimoji="1" lang="ja-JP" altLang="en-US" sz="3600" b="1" dirty="0">
              <a:solidFill>
                <a:schemeClr val="tx1">
                  <a:lumMod val="85000"/>
                  <a:lumOff val="15000"/>
                </a:schemeClr>
              </a:solidFill>
            </a:endParaRPr>
          </a:p>
        </p:txBody>
      </p:sp>
      <p:pic>
        <p:nvPicPr>
          <p:cNvPr id="5" name="図 4"/>
          <p:cNvPicPr>
            <a:picLocks noChangeAspect="1"/>
          </p:cNvPicPr>
          <p:nvPr/>
        </p:nvPicPr>
        <p:blipFill>
          <a:blip r:embed="rId2"/>
          <a:stretch>
            <a:fillRect/>
          </a:stretch>
        </p:blipFill>
        <p:spPr>
          <a:xfrm>
            <a:off x="0" y="613714"/>
            <a:ext cx="9144000" cy="5907856"/>
          </a:xfrm>
          <a:prstGeom prst="rect">
            <a:avLst/>
          </a:prstGeom>
        </p:spPr>
      </p:pic>
    </p:spTree>
    <p:extLst>
      <p:ext uri="{BB962C8B-B14F-4D97-AF65-F5344CB8AC3E}">
        <p14:creationId xmlns:p14="http://schemas.microsoft.com/office/powerpoint/2010/main" val="1478549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6</a:t>
            </a:fld>
            <a:endParaRPr kumimoji="1" lang="ja-JP" altLang="en-US"/>
          </a:p>
        </p:txBody>
      </p:sp>
      <p:sp>
        <p:nvSpPr>
          <p:cNvPr id="3" name="タイトル 2"/>
          <p:cNvSpPr txBox="1">
            <a:spLocks/>
          </p:cNvSpPr>
          <p:nvPr/>
        </p:nvSpPr>
        <p:spPr>
          <a:xfrm>
            <a:off x="653066" y="2799843"/>
            <a:ext cx="7962563" cy="639270"/>
          </a:xfrm>
          <a:prstGeom prst="rect">
            <a:avLst/>
          </a:prstGeom>
        </p:spPr>
        <p:txBody>
          <a:bodyPr>
            <a:noAutofit/>
          </a:bodyPr>
          <a:lstStyle>
            <a:lvl1pPr algn="l" defTabSz="914400"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a:lstStyle>
          <a:p>
            <a:pPr>
              <a:lnSpc>
                <a:spcPct val="100000"/>
              </a:lnSpc>
              <a:spcBef>
                <a:spcPts val="0"/>
              </a:spcBef>
            </a:pPr>
            <a:r>
              <a:rPr lang="ja-JP" altLang="en-US" sz="3600" b="1" dirty="0" smtClean="0">
                <a:solidFill>
                  <a:schemeClr val="tx1">
                    <a:lumMod val="85000"/>
                    <a:lumOff val="15000"/>
                  </a:schemeClr>
                </a:solidFill>
              </a:rPr>
              <a:t>４　課題への対応の方向性について</a:t>
            </a:r>
            <a:endParaRPr lang="en-US" altLang="ja-JP" sz="3600" b="1" dirty="0" smtClean="0">
              <a:solidFill>
                <a:schemeClr val="tx1">
                  <a:lumMod val="85000"/>
                  <a:lumOff val="15000"/>
                </a:schemeClr>
              </a:solidFill>
            </a:endParaRPr>
          </a:p>
          <a:p>
            <a:pPr>
              <a:lnSpc>
                <a:spcPct val="100000"/>
              </a:lnSpc>
              <a:spcBef>
                <a:spcPts val="0"/>
              </a:spcBef>
            </a:pPr>
            <a:r>
              <a:rPr lang="ja-JP" altLang="en-US" sz="3600" b="1" dirty="0">
                <a:solidFill>
                  <a:schemeClr val="tx1">
                    <a:lumMod val="85000"/>
                    <a:lumOff val="15000"/>
                  </a:schemeClr>
                </a:solidFill>
              </a:rPr>
              <a:t>　</a:t>
            </a:r>
            <a:r>
              <a:rPr lang="ja-JP" altLang="en-US" sz="3600" b="1" dirty="0" smtClean="0">
                <a:solidFill>
                  <a:schemeClr val="tx1">
                    <a:lumMod val="85000"/>
                    <a:lumOff val="15000"/>
                  </a:schemeClr>
                </a:solidFill>
              </a:rPr>
              <a:t>（本日御協議頂きたい事項）</a:t>
            </a:r>
            <a:endParaRPr lang="ja-JP" altLang="en-US" sz="3600" b="1" dirty="0">
              <a:solidFill>
                <a:schemeClr val="tx1">
                  <a:lumMod val="85000"/>
                  <a:lumOff val="15000"/>
                </a:schemeClr>
              </a:solidFill>
            </a:endParaRPr>
          </a:p>
        </p:txBody>
      </p:sp>
    </p:spTree>
    <p:extLst>
      <p:ext uri="{BB962C8B-B14F-4D97-AF65-F5344CB8AC3E}">
        <p14:creationId xmlns:p14="http://schemas.microsoft.com/office/powerpoint/2010/main" val="1282397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円/楕円 39"/>
          <p:cNvSpPr/>
          <p:nvPr/>
        </p:nvSpPr>
        <p:spPr>
          <a:xfrm>
            <a:off x="1241795" y="2526926"/>
            <a:ext cx="6498441" cy="3573016"/>
          </a:xfrm>
          <a:prstGeom prst="ellips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3" name="タイトル 2"/>
          <p:cNvSpPr>
            <a:spLocks noGrp="1"/>
          </p:cNvSpPr>
          <p:nvPr>
            <p:ph type="ctrTitle"/>
          </p:nvPr>
        </p:nvSpPr>
        <p:spPr>
          <a:xfrm>
            <a:off x="639270" y="0"/>
            <a:ext cx="7897827" cy="639270"/>
          </a:xfrm>
        </p:spPr>
        <p:txBody>
          <a:bodyPr>
            <a:noAutofit/>
          </a:bodyPr>
          <a:lstStyle/>
          <a:p>
            <a:pPr>
              <a:lnSpc>
                <a:spcPct val="100000"/>
              </a:lnSpc>
              <a:spcBef>
                <a:spcPts val="0"/>
              </a:spcBef>
            </a:pPr>
            <a:r>
              <a:rPr lang="ja-JP" altLang="en-US" sz="3200" b="1" dirty="0" smtClean="0">
                <a:solidFill>
                  <a:schemeClr val="tx1">
                    <a:lumMod val="85000"/>
                    <a:lumOff val="15000"/>
                  </a:schemeClr>
                </a:solidFill>
              </a:rPr>
              <a:t>４（１）実数・実態把握の仕組みの構築</a:t>
            </a:r>
            <a:endParaRPr kumimoji="1" lang="ja-JP" altLang="en-US" sz="3200" b="1" dirty="0">
              <a:solidFill>
                <a:schemeClr val="tx1">
                  <a:lumMod val="85000"/>
                  <a:lumOff val="15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90" y="4465784"/>
            <a:ext cx="1034305" cy="103430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297" y="4378692"/>
            <a:ext cx="1205335" cy="1205335"/>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486" y="2409780"/>
            <a:ext cx="2130350" cy="1687236"/>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742" y="3119351"/>
            <a:ext cx="1567911" cy="1473837"/>
          </a:xfrm>
          <a:prstGeom prst="rect">
            <a:avLst/>
          </a:prstGeom>
        </p:spPr>
      </p:pic>
      <p:sp>
        <p:nvSpPr>
          <p:cNvPr id="10" name="上矢印 9"/>
          <p:cNvSpPr/>
          <p:nvPr/>
        </p:nvSpPr>
        <p:spPr>
          <a:xfrm rot="7928699">
            <a:off x="6005161" y="3176058"/>
            <a:ext cx="500419" cy="15268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上矢印 10"/>
          <p:cNvSpPr/>
          <p:nvPr/>
        </p:nvSpPr>
        <p:spPr>
          <a:xfrm rot="16200000">
            <a:off x="4371830" y="3959745"/>
            <a:ext cx="343741" cy="30498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rot="5400000">
            <a:off x="4369343" y="4414547"/>
            <a:ext cx="347211" cy="29875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6341389" y="3045213"/>
            <a:ext cx="1865412" cy="923330"/>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退院する児の</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医療ケアなどの</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情報を提供</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3073570" y="4702706"/>
            <a:ext cx="3043060" cy="646331"/>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匿名化した</a:t>
            </a:r>
            <a:r>
              <a:rPr lang="ja-JP" altLang="en-US" dirty="0">
                <a:latin typeface="HG丸ｺﾞｼｯｸM-PRO" panose="020F0600000000000000" pitchFamily="50" charset="-128"/>
                <a:ea typeface="HG丸ｺﾞｼｯｸM-PRO" panose="020F0600000000000000" pitchFamily="50" charset="-128"/>
              </a:rPr>
              <a:t>上で</a:t>
            </a:r>
            <a:r>
              <a:rPr lang="ja-JP" altLang="en-US" dirty="0" smtClean="0">
                <a:latin typeface="HG丸ｺﾞｼｯｸM-PRO" panose="020F0600000000000000" pitchFamily="50" charset="-128"/>
                <a:ea typeface="HG丸ｺﾞｼｯｸM-PRO" panose="020F0600000000000000" pitchFamily="50" charset="-128"/>
              </a:rPr>
              <a:t>）人数、ケアの類型などを定期報告</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3213268" y="6028005"/>
            <a:ext cx="2536548" cy="369332"/>
          </a:xfrm>
          <a:prstGeom prst="rect">
            <a:avLst/>
          </a:prstGeom>
          <a:noFill/>
        </p:spPr>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全県の集計結果を共有</a:t>
            </a: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30" name="図表 29"/>
          <p:cNvGraphicFramePr/>
          <p:nvPr>
            <p:extLst>
              <p:ext uri="{D42A27DB-BD31-4B8C-83A1-F6EECF244321}">
                <p14:modId xmlns:p14="http://schemas.microsoft.com/office/powerpoint/2010/main" val="2139601992"/>
              </p:ext>
            </p:extLst>
          </p:nvPr>
        </p:nvGraphicFramePr>
        <p:xfrm>
          <a:off x="905771" y="5349037"/>
          <a:ext cx="2013498" cy="7436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7" name="図表 36"/>
          <p:cNvGraphicFramePr/>
          <p:nvPr>
            <p:extLst>
              <p:ext uri="{D42A27DB-BD31-4B8C-83A1-F6EECF244321}">
                <p14:modId xmlns:p14="http://schemas.microsoft.com/office/powerpoint/2010/main" val="3346964132"/>
              </p:ext>
            </p:extLst>
          </p:nvPr>
        </p:nvGraphicFramePr>
        <p:xfrm>
          <a:off x="6127516" y="5349037"/>
          <a:ext cx="2115116" cy="7436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8" name="図表 37"/>
          <p:cNvGraphicFramePr/>
          <p:nvPr>
            <p:extLst>
              <p:ext uri="{D42A27DB-BD31-4B8C-83A1-F6EECF244321}">
                <p14:modId xmlns:p14="http://schemas.microsoft.com/office/powerpoint/2010/main" val="1898347687"/>
              </p:ext>
            </p:extLst>
          </p:nvPr>
        </p:nvGraphicFramePr>
        <p:xfrm>
          <a:off x="5220466" y="2193362"/>
          <a:ext cx="1964608" cy="74367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41" name="テキスト ボックス 40"/>
          <p:cNvSpPr txBox="1"/>
          <p:nvPr/>
        </p:nvSpPr>
        <p:spPr>
          <a:xfrm>
            <a:off x="571500" y="803160"/>
            <a:ext cx="8205107" cy="1200329"/>
          </a:xfrm>
          <a:prstGeom prst="rect">
            <a:avLst/>
          </a:prstGeom>
          <a:noFill/>
        </p:spPr>
        <p:txBody>
          <a:bodyPr wrap="square" rtlCol="0">
            <a:spAutoFit/>
          </a:bodyPr>
          <a:lstStyle/>
          <a:p>
            <a:r>
              <a:rPr kumimoji="1" lang="ja-JP" altLang="en-US" sz="2400" dirty="0" smtClean="0"/>
              <a:t>患者家族の同意のもと、</a:t>
            </a:r>
            <a:r>
              <a:rPr kumimoji="1" lang="ja-JP" altLang="en-US" sz="2400" b="1" u="sng" dirty="0" smtClean="0"/>
              <a:t>退院時において、医療機関が行政に医療的ケア児等の情報を提供する仕組みを構築</a:t>
            </a:r>
            <a:r>
              <a:rPr kumimoji="1" lang="ja-JP" altLang="en-US" sz="2400" dirty="0" smtClean="0"/>
              <a:t>して情報の集約を図り、施策の検討や実施に役立てていくこととしてはどうか。</a:t>
            </a:r>
            <a:endParaRPr kumimoji="1" lang="ja-JP" altLang="en-US" sz="2400" dirty="0"/>
          </a:p>
        </p:txBody>
      </p:sp>
    </p:spTree>
    <p:extLst>
      <p:ext uri="{BB962C8B-B14F-4D97-AF65-F5344CB8AC3E}">
        <p14:creationId xmlns:p14="http://schemas.microsoft.com/office/powerpoint/2010/main" val="417051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8</a:t>
            </a:fld>
            <a:endParaRPr lang="ja-JP" altLang="en-US">
              <a:solidFill>
                <a:prstClr val="black">
                  <a:tint val="75000"/>
                </a:prstClr>
              </a:solidFill>
            </a:endParaRPr>
          </a:p>
        </p:txBody>
      </p:sp>
      <p:graphicFrame>
        <p:nvGraphicFramePr>
          <p:cNvPr id="8" name="図表 7"/>
          <p:cNvGraphicFramePr/>
          <p:nvPr/>
        </p:nvGraphicFramePr>
        <p:xfrm>
          <a:off x="938677" y="1000034"/>
          <a:ext cx="7525592" cy="1409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タイトル 2"/>
          <p:cNvSpPr txBox="1">
            <a:spLocks/>
          </p:cNvSpPr>
          <p:nvPr/>
        </p:nvSpPr>
        <p:spPr>
          <a:xfrm>
            <a:off x="639270" y="0"/>
            <a:ext cx="7897827" cy="6392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000" b="0" kern="1200">
                <a:solidFill>
                  <a:schemeClr val="bg1">
                    <a:lumMod val="50000"/>
                  </a:schemeClr>
                </a:solidFill>
                <a:latin typeface="メイリオ" panose="020B0604030504040204" pitchFamily="50" charset="-128"/>
                <a:ea typeface="メイリオ" panose="020B0604030504040204" pitchFamily="50" charset="-128"/>
                <a:cs typeface="+mj-cs"/>
              </a:defRPr>
            </a:lvl1pPr>
          </a:lstStyle>
          <a:p>
            <a:pPr>
              <a:lnSpc>
                <a:spcPct val="100000"/>
              </a:lnSpc>
              <a:spcBef>
                <a:spcPts val="0"/>
              </a:spcBef>
            </a:pPr>
            <a:r>
              <a:rPr lang="ja-JP" altLang="en-US" sz="3200" b="1" dirty="0" smtClean="0">
                <a:solidFill>
                  <a:schemeClr val="tx1">
                    <a:lumMod val="85000"/>
                    <a:lumOff val="15000"/>
                  </a:schemeClr>
                </a:solidFill>
              </a:rPr>
              <a:t>４（１）実数・実態把握の仕組みの構築</a:t>
            </a:r>
            <a:endParaRPr lang="ja-JP" altLang="en-US" sz="3200" b="1" dirty="0">
              <a:solidFill>
                <a:schemeClr val="tx1">
                  <a:lumMod val="85000"/>
                  <a:lumOff val="15000"/>
                </a:schemeClr>
              </a:solidFill>
            </a:endParaRPr>
          </a:p>
        </p:txBody>
      </p:sp>
      <p:sp>
        <p:nvSpPr>
          <p:cNvPr id="7" name="テキスト ボックス 6"/>
          <p:cNvSpPr txBox="1"/>
          <p:nvPr/>
        </p:nvSpPr>
        <p:spPr>
          <a:xfrm>
            <a:off x="829957" y="1303171"/>
            <a:ext cx="7743032" cy="4832092"/>
          </a:xfrm>
          <a:prstGeom prst="rect">
            <a:avLst/>
          </a:prstGeom>
          <a:noFill/>
        </p:spPr>
        <p:txBody>
          <a:bodyPr wrap="square" rtlCol="0">
            <a:spAutoFit/>
          </a:bodyPr>
          <a:lstStyle/>
          <a:p>
            <a:r>
              <a:rPr kumimoji="1" lang="en-US" altLang="ja-JP" sz="2800" dirty="0" smtClean="0"/>
              <a:t>【</a:t>
            </a:r>
            <a:r>
              <a:rPr kumimoji="1" lang="ja-JP" altLang="en-US" sz="2800" dirty="0" smtClean="0"/>
              <a:t>病院側</a:t>
            </a:r>
            <a:r>
              <a:rPr kumimoji="1" lang="en-US" altLang="ja-JP" sz="2800" dirty="0" smtClean="0"/>
              <a:t>】</a:t>
            </a:r>
          </a:p>
          <a:p>
            <a:r>
              <a:rPr kumimoji="1" lang="ja-JP" altLang="en-US" sz="2800" dirty="0" smtClean="0"/>
              <a:t>・病院から市町村に悉皆で報告することの負担感</a:t>
            </a:r>
            <a:endParaRPr kumimoji="1" lang="en-US" altLang="ja-JP" sz="2800" dirty="0" smtClean="0"/>
          </a:p>
          <a:p>
            <a:r>
              <a:rPr lang="ja-JP" altLang="en-US" sz="2800" dirty="0" smtClean="0"/>
              <a:t>（４（２）の「退院時の情報提供ツール等」とも関連）</a:t>
            </a:r>
            <a:endParaRPr lang="en-US" altLang="ja-JP" sz="2800" dirty="0" smtClean="0"/>
          </a:p>
          <a:p>
            <a:endParaRPr kumimoji="1" lang="en-US" altLang="ja-JP" sz="2800" dirty="0"/>
          </a:p>
          <a:p>
            <a:r>
              <a:rPr lang="en-US" altLang="ja-JP" sz="2800" dirty="0" smtClean="0"/>
              <a:t>【</a:t>
            </a:r>
            <a:r>
              <a:rPr lang="ja-JP" altLang="en-US" sz="2800" dirty="0" smtClean="0"/>
              <a:t>行政側</a:t>
            </a:r>
            <a:r>
              <a:rPr lang="en-US" altLang="ja-JP" sz="2800" dirty="0" smtClean="0"/>
              <a:t>】</a:t>
            </a:r>
          </a:p>
          <a:p>
            <a:r>
              <a:rPr kumimoji="1" lang="ja-JP" altLang="en-US" sz="2800" dirty="0" smtClean="0"/>
              <a:t>・病院からの連絡を受ける窓口としてどこが適切か。</a:t>
            </a:r>
            <a:endParaRPr kumimoji="1" lang="en-US" altLang="ja-JP" sz="2800" dirty="0" smtClean="0"/>
          </a:p>
          <a:p>
            <a:r>
              <a:rPr lang="ja-JP" altLang="en-US" sz="2800" dirty="0" smtClean="0"/>
              <a:t>（障害福祉所管課、保健センターなど・・）</a:t>
            </a:r>
            <a:endParaRPr kumimoji="1" lang="en-US" altLang="ja-JP" sz="2800" dirty="0"/>
          </a:p>
          <a:p>
            <a:r>
              <a:rPr lang="ja-JP" altLang="en-US" sz="2800" dirty="0" smtClean="0"/>
              <a:t>・集積する情報や作業内容（負担感）の検討</a:t>
            </a:r>
            <a:endParaRPr kumimoji="1" lang="en-US" altLang="ja-JP" sz="2800" dirty="0"/>
          </a:p>
          <a:p>
            <a:r>
              <a:rPr lang="ja-JP" altLang="en-US" sz="2800" dirty="0" smtClean="0"/>
              <a:t>・個人情報を含む情報をどこで集約し、管理するか。</a:t>
            </a:r>
            <a:endParaRPr lang="en-US" altLang="ja-JP" sz="2800" dirty="0" smtClean="0"/>
          </a:p>
          <a:p>
            <a:r>
              <a:rPr kumimoji="1" lang="ja-JP" altLang="en-US" sz="2800" dirty="0" smtClean="0"/>
              <a:t>・集積した情報をどのように活用していくのか。</a:t>
            </a:r>
            <a:endParaRPr kumimoji="1" lang="en-US" altLang="ja-JP" sz="2800" dirty="0" smtClean="0"/>
          </a:p>
          <a:p>
            <a:r>
              <a:rPr lang="ja-JP" altLang="en-US" sz="2800" dirty="0" smtClean="0"/>
              <a:t>（医療的ケア児等コーディネーターとの共有など）</a:t>
            </a:r>
            <a:endParaRPr kumimoji="1" lang="ja-JP" altLang="en-US" sz="2800" dirty="0"/>
          </a:p>
        </p:txBody>
      </p:sp>
      <p:sp>
        <p:nvSpPr>
          <p:cNvPr id="9" name="角丸四角形 8"/>
          <p:cNvSpPr/>
          <p:nvPr/>
        </p:nvSpPr>
        <p:spPr>
          <a:xfrm>
            <a:off x="408068" y="1094015"/>
            <a:ext cx="8360229" cy="5041248"/>
          </a:xfrm>
          <a:prstGeom prst="roundRect">
            <a:avLst>
              <a:gd name="adj" fmla="val 10250"/>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29957" y="738424"/>
            <a:ext cx="445090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Bef>
                <a:spcPts val="1800"/>
              </a:spcBef>
              <a:spcAft>
                <a:spcPts val="1800"/>
              </a:spcAft>
            </a:pPr>
            <a:r>
              <a:rPr kumimoji="1" lang="ja-JP" altLang="en-US" sz="2800" b="1" dirty="0" smtClean="0"/>
              <a:t>事務局として想定する論点</a:t>
            </a:r>
            <a:endParaRPr kumimoji="1" lang="en-US" altLang="ja-JP" sz="2800" b="1" dirty="0" smtClean="0"/>
          </a:p>
        </p:txBody>
      </p:sp>
    </p:spTree>
    <p:extLst>
      <p:ext uri="{BB962C8B-B14F-4D97-AF65-F5344CB8AC3E}">
        <p14:creationId xmlns:p14="http://schemas.microsoft.com/office/powerpoint/2010/main" val="239485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agawa">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1012</TotalTime>
  <Words>914</Words>
  <Application>Microsoft Office PowerPoint</Application>
  <PresentationFormat>画面に合わせる (4:3)</PresentationFormat>
  <Paragraphs>296</Paragraphs>
  <Slides>12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HG丸ｺﾞｼｯｸM-PRO</vt:lpstr>
      <vt:lpstr>Meiryo UI</vt:lpstr>
      <vt:lpstr>ＭＳ Ｐゴシック</vt:lpstr>
      <vt:lpstr>ＭＳ ゴシック</vt:lpstr>
      <vt:lpstr>メイリオ</vt:lpstr>
      <vt:lpstr>Arial</vt:lpstr>
      <vt:lpstr>Calibri</vt:lpstr>
      <vt:lpstr>Times New Roman</vt:lpstr>
      <vt:lpstr>Wingdings</vt:lpstr>
      <vt:lpstr>kanagawa</vt:lpstr>
      <vt:lpstr>資料３－１  議題　 医療的ケア児等の実数・実態を把握するための方策について</vt:lpstr>
      <vt:lpstr>1　背景</vt:lpstr>
      <vt:lpstr>２　神奈川県におけるこれまでの取組①</vt:lpstr>
      <vt:lpstr>２　神奈川県におけるこれまでの取組②</vt:lpstr>
      <vt:lpstr>２　神奈川県におけるこれまでの取組③</vt:lpstr>
      <vt:lpstr>３　解決したいと考える課題</vt:lpstr>
      <vt:lpstr>PowerPoint プレゼンテーション</vt:lpstr>
      <vt:lpstr>４（１）実数・実態把握の仕組みの構築</vt:lpstr>
      <vt:lpstr>PowerPoint プレゼンテーション</vt:lpstr>
      <vt:lpstr>PowerPoint プレゼンテーション</vt:lpstr>
      <vt:lpstr>PowerPoint プレゼンテーション</vt:lpstr>
      <vt:lpstr>【参考】診療情報提供書料（Ⅰ）について</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80</cp:revision>
  <cp:lastPrinted>2021-03-19T09:56:31Z</cp:lastPrinted>
  <dcterms:created xsi:type="dcterms:W3CDTF">2020-06-26T05:00:29Z</dcterms:created>
  <dcterms:modified xsi:type="dcterms:W3CDTF">2021-03-19T10:15:21Z</dcterms:modified>
</cp:coreProperties>
</file>