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7"/>
  </p:notesMasterIdLst>
  <p:handoutMasterIdLst>
    <p:handoutMasterId r:id="rId8"/>
  </p:handoutMasterIdLst>
  <p:sldIdLst>
    <p:sldId id="430" r:id="rId2"/>
    <p:sldId id="268" r:id="rId3"/>
    <p:sldId id="387" r:id="rId4"/>
    <p:sldId id="388" r:id="rId5"/>
    <p:sldId id="271" r:id="rId6"/>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0C79967A-C9F1-43A0-AFCF-4AE21583A01B}">
          <p14:sldIdLst>
            <p14:sldId id="430"/>
            <p14:sldId id="268"/>
            <p14:sldId id="387"/>
            <p14:sldId id="388"/>
            <p14:sldId id="27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CCFFCC"/>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77" autoAdjust="0"/>
    <p:restoredTop sz="94633" autoAdjust="0"/>
  </p:normalViewPr>
  <p:slideViewPr>
    <p:cSldViewPr>
      <p:cViewPr varScale="1">
        <p:scale>
          <a:sx n="78" d="100"/>
          <a:sy n="78" d="100"/>
        </p:scale>
        <p:origin x="1910"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49787" cy="496967"/>
          </a:xfrm>
          <a:prstGeom prst="rect">
            <a:avLst/>
          </a:prstGeom>
        </p:spPr>
        <p:txBody>
          <a:bodyPr vert="horz" lIns="92221" tIns="46111" rIns="92221" bIns="46111" rtlCol="0"/>
          <a:lstStyle>
            <a:lvl1pPr algn="l">
              <a:defRPr sz="1200"/>
            </a:lvl1pPr>
          </a:lstStyle>
          <a:p>
            <a:endParaRPr kumimoji="1" lang="ja-JP" altLang="en-US" dirty="0"/>
          </a:p>
        </p:txBody>
      </p:sp>
      <p:sp>
        <p:nvSpPr>
          <p:cNvPr id="3" name="日付プレースホルダ 2"/>
          <p:cNvSpPr>
            <a:spLocks noGrp="1"/>
          </p:cNvSpPr>
          <p:nvPr>
            <p:ph type="dt" sz="quarter" idx="1"/>
          </p:nvPr>
        </p:nvSpPr>
        <p:spPr>
          <a:xfrm>
            <a:off x="3855838" y="0"/>
            <a:ext cx="2949787" cy="496967"/>
          </a:xfrm>
          <a:prstGeom prst="rect">
            <a:avLst/>
          </a:prstGeom>
        </p:spPr>
        <p:txBody>
          <a:bodyPr vert="horz" lIns="92221" tIns="46111" rIns="92221" bIns="46111" rtlCol="0"/>
          <a:lstStyle>
            <a:lvl1pPr algn="r">
              <a:defRPr sz="1200"/>
            </a:lvl1pPr>
          </a:lstStyle>
          <a:p>
            <a:fld id="{225708EB-9481-4711-8E67-E417B9B5EA48}" type="datetimeFigureOut">
              <a:rPr kumimoji="1" lang="ja-JP" altLang="en-US" smtClean="0"/>
              <a:pPr/>
              <a:t>2026/7/27</a:t>
            </a:fld>
            <a:endParaRPr kumimoji="1" lang="ja-JP" altLang="en-US" dirty="0"/>
          </a:p>
        </p:txBody>
      </p:sp>
      <p:sp>
        <p:nvSpPr>
          <p:cNvPr id="4" name="フッター プレースホルダ 3"/>
          <p:cNvSpPr>
            <a:spLocks noGrp="1"/>
          </p:cNvSpPr>
          <p:nvPr>
            <p:ph type="ftr" sz="quarter" idx="2"/>
          </p:nvPr>
        </p:nvSpPr>
        <p:spPr>
          <a:xfrm>
            <a:off x="1" y="9440646"/>
            <a:ext cx="2949787" cy="496967"/>
          </a:xfrm>
          <a:prstGeom prst="rect">
            <a:avLst/>
          </a:prstGeom>
        </p:spPr>
        <p:txBody>
          <a:bodyPr vert="horz" lIns="92221" tIns="46111" rIns="92221" bIns="46111" rtlCol="0" anchor="b"/>
          <a:lstStyle>
            <a:lvl1pPr algn="l">
              <a:defRPr sz="1200"/>
            </a:lvl1pPr>
          </a:lstStyle>
          <a:p>
            <a:endParaRPr kumimoji="1" lang="ja-JP" altLang="en-US" dirty="0"/>
          </a:p>
        </p:txBody>
      </p:sp>
      <p:sp>
        <p:nvSpPr>
          <p:cNvPr id="5" name="スライド番号プレースホルダ 4"/>
          <p:cNvSpPr>
            <a:spLocks noGrp="1"/>
          </p:cNvSpPr>
          <p:nvPr>
            <p:ph type="sldNum" sz="quarter" idx="3"/>
          </p:nvPr>
        </p:nvSpPr>
        <p:spPr>
          <a:xfrm>
            <a:off x="3855838" y="9440646"/>
            <a:ext cx="2949787" cy="496967"/>
          </a:xfrm>
          <a:prstGeom prst="rect">
            <a:avLst/>
          </a:prstGeom>
        </p:spPr>
        <p:txBody>
          <a:bodyPr vert="horz" lIns="92221" tIns="46111" rIns="92221" bIns="46111" rtlCol="0" anchor="b"/>
          <a:lstStyle>
            <a:lvl1pPr algn="r">
              <a:defRPr sz="1200"/>
            </a:lvl1pPr>
          </a:lstStyle>
          <a:p>
            <a:fld id="{E6958ACC-AFF8-4F58-BA2A-EE1D230DC142}" type="slidenum">
              <a:rPr kumimoji="1" lang="ja-JP" altLang="en-US" smtClean="0"/>
              <a:pPr/>
              <a:t>‹#›</a:t>
            </a:fld>
            <a:endParaRPr kumimoji="1" lang="ja-JP" altLang="en-US" dirty="0"/>
          </a:p>
        </p:txBody>
      </p:sp>
    </p:spTree>
    <p:extLst>
      <p:ext uri="{BB962C8B-B14F-4D97-AF65-F5344CB8AC3E}">
        <p14:creationId xmlns:p14="http://schemas.microsoft.com/office/powerpoint/2010/main" val="329166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49787" cy="496967"/>
          </a:xfrm>
          <a:prstGeom prst="rect">
            <a:avLst/>
          </a:prstGeom>
        </p:spPr>
        <p:txBody>
          <a:bodyPr vert="horz" lIns="92221" tIns="46111" rIns="92221" bIns="46111" rtlCol="0"/>
          <a:lstStyle>
            <a:lvl1pPr algn="l">
              <a:defRPr sz="1200"/>
            </a:lvl1pPr>
          </a:lstStyle>
          <a:p>
            <a:endParaRPr kumimoji="1" lang="ja-JP" altLang="en-US" dirty="0"/>
          </a:p>
        </p:txBody>
      </p:sp>
      <p:sp>
        <p:nvSpPr>
          <p:cNvPr id="3" name="日付プレースホルダ 2"/>
          <p:cNvSpPr>
            <a:spLocks noGrp="1"/>
          </p:cNvSpPr>
          <p:nvPr>
            <p:ph type="dt" idx="1"/>
          </p:nvPr>
        </p:nvSpPr>
        <p:spPr>
          <a:xfrm>
            <a:off x="3855838" y="0"/>
            <a:ext cx="2949787" cy="496967"/>
          </a:xfrm>
          <a:prstGeom prst="rect">
            <a:avLst/>
          </a:prstGeom>
        </p:spPr>
        <p:txBody>
          <a:bodyPr vert="horz" lIns="92221" tIns="46111" rIns="92221" bIns="46111" rtlCol="0"/>
          <a:lstStyle>
            <a:lvl1pPr algn="r">
              <a:defRPr sz="1200"/>
            </a:lvl1pPr>
          </a:lstStyle>
          <a:p>
            <a:fld id="{DD481D9E-5371-418A-84C7-AA60568EFCF1}" type="datetimeFigureOut">
              <a:rPr kumimoji="1" lang="ja-JP" altLang="en-US" smtClean="0"/>
              <a:pPr/>
              <a:t>2026/7/27</a:t>
            </a:fld>
            <a:endParaRPr kumimoji="1" lang="ja-JP" altLang="en-US" dirty="0"/>
          </a:p>
        </p:txBody>
      </p:sp>
      <p:sp>
        <p:nvSpPr>
          <p:cNvPr id="4" name="スライド イメージ プレースホルダ 3"/>
          <p:cNvSpPr>
            <a:spLocks noGrp="1" noRot="1" noChangeAspect="1"/>
          </p:cNvSpPr>
          <p:nvPr>
            <p:ph type="sldImg" idx="2"/>
          </p:nvPr>
        </p:nvSpPr>
        <p:spPr>
          <a:xfrm>
            <a:off x="917575" y="744538"/>
            <a:ext cx="4972050" cy="3729037"/>
          </a:xfrm>
          <a:prstGeom prst="rect">
            <a:avLst/>
          </a:prstGeom>
          <a:noFill/>
          <a:ln w="12700">
            <a:solidFill>
              <a:prstClr val="black"/>
            </a:solidFill>
          </a:ln>
        </p:spPr>
        <p:txBody>
          <a:bodyPr vert="horz" lIns="92221" tIns="46111" rIns="92221" bIns="46111" rtlCol="0" anchor="ctr"/>
          <a:lstStyle/>
          <a:p>
            <a:endParaRPr lang="ja-JP" altLang="en-US" dirty="0"/>
          </a:p>
        </p:txBody>
      </p:sp>
      <p:sp>
        <p:nvSpPr>
          <p:cNvPr id="5" name="ノート プレースホルダ 4"/>
          <p:cNvSpPr>
            <a:spLocks noGrp="1"/>
          </p:cNvSpPr>
          <p:nvPr>
            <p:ph type="body" sz="quarter" idx="3"/>
          </p:nvPr>
        </p:nvSpPr>
        <p:spPr>
          <a:xfrm>
            <a:off x="680721" y="4721188"/>
            <a:ext cx="5445760" cy="4472702"/>
          </a:xfrm>
          <a:prstGeom prst="rect">
            <a:avLst/>
          </a:prstGeom>
        </p:spPr>
        <p:txBody>
          <a:bodyPr vert="horz" lIns="92221" tIns="46111" rIns="92221" bIns="46111"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1" y="9440646"/>
            <a:ext cx="2949787" cy="496967"/>
          </a:xfrm>
          <a:prstGeom prst="rect">
            <a:avLst/>
          </a:prstGeom>
        </p:spPr>
        <p:txBody>
          <a:bodyPr vert="horz" lIns="92221" tIns="46111" rIns="92221" bIns="46111" rtlCol="0" anchor="b"/>
          <a:lstStyle>
            <a:lvl1pPr algn="l">
              <a:defRPr sz="1200"/>
            </a:lvl1pPr>
          </a:lstStyle>
          <a:p>
            <a:endParaRPr kumimoji="1" lang="ja-JP" altLang="en-US" dirty="0"/>
          </a:p>
        </p:txBody>
      </p:sp>
      <p:sp>
        <p:nvSpPr>
          <p:cNvPr id="7" name="スライド番号プレースホルダ 6"/>
          <p:cNvSpPr>
            <a:spLocks noGrp="1"/>
          </p:cNvSpPr>
          <p:nvPr>
            <p:ph type="sldNum" sz="quarter" idx="5"/>
          </p:nvPr>
        </p:nvSpPr>
        <p:spPr>
          <a:xfrm>
            <a:off x="3855838" y="9440646"/>
            <a:ext cx="2949787" cy="496967"/>
          </a:xfrm>
          <a:prstGeom prst="rect">
            <a:avLst/>
          </a:prstGeom>
        </p:spPr>
        <p:txBody>
          <a:bodyPr vert="horz" lIns="92221" tIns="46111" rIns="92221" bIns="46111" rtlCol="0" anchor="b"/>
          <a:lstStyle>
            <a:lvl1pPr algn="r">
              <a:defRPr sz="1200"/>
            </a:lvl1pPr>
          </a:lstStyle>
          <a:p>
            <a:fld id="{979536FD-29A8-4927-BBF7-8C52448260A9}" type="slidenum">
              <a:rPr kumimoji="1" lang="ja-JP" altLang="en-US" smtClean="0"/>
              <a:pPr/>
              <a:t>‹#›</a:t>
            </a:fld>
            <a:endParaRPr kumimoji="1" lang="ja-JP" altLang="en-US" dirty="0"/>
          </a:p>
        </p:txBody>
      </p:sp>
    </p:spTree>
    <p:extLst>
      <p:ext uri="{BB962C8B-B14F-4D97-AF65-F5344CB8AC3E}">
        <p14:creationId xmlns:p14="http://schemas.microsoft.com/office/powerpoint/2010/main" val="62678850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02FE0-8C4B-6B4A-0C6B-B3B2CA6290A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DD03C2F-C001-9190-D63D-8BCB41F0A3C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E38A0C9-7231-5306-266F-C934C6BAE29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7CC46E2-31EF-9FCB-D4A8-57C338F57806}"/>
              </a:ext>
            </a:extLst>
          </p:cNvPr>
          <p:cNvSpPr>
            <a:spLocks noGrp="1"/>
          </p:cNvSpPr>
          <p:nvPr>
            <p:ph type="sldNum" sz="quarter" idx="5"/>
          </p:nvPr>
        </p:nvSpPr>
        <p:spPr/>
        <p:txBody>
          <a:bodyPr/>
          <a:lstStyle/>
          <a:p>
            <a:fld id="{979536FD-29A8-4927-BBF7-8C52448260A9}" type="slidenum">
              <a:rPr kumimoji="1" lang="ja-JP" altLang="en-US" smtClean="0"/>
              <a:pPr/>
              <a:t>4</a:t>
            </a:fld>
            <a:endParaRPr kumimoji="1" lang="ja-JP" altLang="en-US" dirty="0"/>
          </a:p>
        </p:txBody>
      </p:sp>
    </p:spTree>
    <p:extLst>
      <p:ext uri="{BB962C8B-B14F-4D97-AF65-F5344CB8AC3E}">
        <p14:creationId xmlns:p14="http://schemas.microsoft.com/office/powerpoint/2010/main" val="28197097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Pr>
        <a:solidFill>
          <a:srgbClr val="FFFFFF">
            <a:alpha val="0"/>
          </a:srgbClr>
        </a:solid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971600" y="1628802"/>
            <a:ext cx="7560840" cy="1470025"/>
          </a:xfrm>
        </p:spPr>
        <p:txBody>
          <a:bodyPr/>
          <a:lstStyle>
            <a:lvl1pPr algn="l">
              <a:defRPr sz="3300" b="1">
                <a:solidFill>
                  <a:schemeClr val="tx1">
                    <a:lumMod val="75000"/>
                    <a:lumOff val="25000"/>
                  </a:schemeClr>
                </a:solidFill>
              </a:defRPr>
            </a:lvl1pPr>
          </a:lstStyle>
          <a:p>
            <a:r>
              <a:rPr kumimoji="1" lang="ja-JP" altLang="en-US" dirty="0"/>
              <a:t>マスタ タイトルの書式設定</a:t>
            </a:r>
          </a:p>
        </p:txBody>
      </p:sp>
      <p:sp>
        <p:nvSpPr>
          <p:cNvPr id="3" name="サブタイトル 2"/>
          <p:cNvSpPr>
            <a:spLocks noGrp="1"/>
          </p:cNvSpPr>
          <p:nvPr>
            <p:ph type="subTitle" idx="1"/>
          </p:nvPr>
        </p:nvSpPr>
        <p:spPr>
          <a:xfrm>
            <a:off x="971601" y="3429000"/>
            <a:ext cx="6552728" cy="1752600"/>
          </a:xfrm>
        </p:spPr>
        <p:txBody>
          <a:bodyPr/>
          <a:lstStyle>
            <a:lvl1pPr marL="0" indent="0" algn="l">
              <a:buNone/>
              <a:defRPr>
                <a:solidFill>
                  <a:schemeClr val="tx1">
                    <a:lumMod val="75000"/>
                    <a:lumOff val="2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kumimoji="1" lang="ja-JP" altLang="en-US" dirty="0"/>
              <a:t>マスタ サブタイトルの書式設定</a:t>
            </a:r>
          </a:p>
        </p:txBody>
      </p:sp>
      <p:pic>
        <p:nvPicPr>
          <p:cNvPr id="12" name="図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9144000" cy="626533"/>
          </a:xfrm>
          <a:prstGeom prst="rect">
            <a:avLst/>
          </a:prstGeom>
        </p:spPr>
      </p:pic>
      <p:pic>
        <p:nvPicPr>
          <p:cNvPr id="13" name="図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2"/>
            <a:ext cx="1676399" cy="626533"/>
          </a:xfrm>
          <a:prstGeom prst="rect">
            <a:avLst/>
          </a:prstGeom>
        </p:spPr>
      </p:pic>
      <p:pic>
        <p:nvPicPr>
          <p:cNvPr id="8" name="図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005" y="6275705"/>
            <a:ext cx="2185533" cy="576032"/>
          </a:xfrm>
          <a:prstGeom prst="rect">
            <a:avLst/>
          </a:prstGeom>
        </p:spPr>
      </p:pic>
      <p:pic>
        <p:nvPicPr>
          <p:cNvPr id="9" name="図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6669360"/>
            <a:ext cx="9144000" cy="216024"/>
          </a:xfrm>
          <a:prstGeom prst="rect">
            <a:avLst/>
          </a:prstGeom>
        </p:spPr>
      </p:pic>
      <p:pic>
        <p:nvPicPr>
          <p:cNvPr id="10" name="図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164288" y="-171400"/>
            <a:ext cx="2218300" cy="907487"/>
          </a:xfrm>
          <a:prstGeom prst="rect">
            <a:avLst/>
          </a:prstGeom>
        </p:spPr>
      </p:pic>
    </p:spTree>
    <p:extLst>
      <p:ext uri="{BB962C8B-B14F-4D97-AF65-F5344CB8AC3E}">
        <p14:creationId xmlns:p14="http://schemas.microsoft.com/office/powerpoint/2010/main" val="3586774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971601" y="116632"/>
            <a:ext cx="7715200" cy="548680"/>
          </a:xfrm>
        </p:spPr>
        <p:txBody>
          <a:bodyPr/>
          <a:lstStyle/>
          <a:p>
            <a:r>
              <a:rPr kumimoji="1" lang="ja-JP" altLang="en-US"/>
              <a:t>マスタ タイトルの書式設定</a:t>
            </a:r>
            <a:endParaRPr kumimoji="1" lang="ja-JP" altLang="en-US" dirty="0"/>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
        <p:nvSpPr>
          <p:cNvPr id="6" name="スライド番号プレースホルダ 5"/>
          <p:cNvSpPr>
            <a:spLocks noGrp="1"/>
          </p:cNvSpPr>
          <p:nvPr>
            <p:ph type="sldNum" sz="quarter" idx="12"/>
          </p:nvPr>
        </p:nvSpPr>
        <p:spPr/>
        <p:txBody>
          <a:bodyPr/>
          <a:lstStyle/>
          <a:p>
            <a:fld id="{4AE797D3-93DC-4F72-9C2A-20775061293D}" type="slidenum">
              <a:rPr kumimoji="1" lang="ja-JP" altLang="en-US" smtClean="0"/>
              <a:pPr/>
              <a:t>‹#›</a:t>
            </a:fld>
            <a:endParaRPr kumimoji="1" lang="ja-JP" altLang="en-US"/>
          </a:p>
        </p:txBody>
      </p:sp>
    </p:spTree>
    <p:extLst>
      <p:ext uri="{BB962C8B-B14F-4D97-AF65-F5344CB8AC3E}">
        <p14:creationId xmlns:p14="http://schemas.microsoft.com/office/powerpoint/2010/main" val="3966974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2"/>
            <a:ext cx="7772400" cy="1362075"/>
          </a:xfrm>
        </p:spPr>
        <p:txBody>
          <a:bodyPr anchor="t"/>
          <a:lstStyle>
            <a:lvl1pPr algn="l">
              <a:defRPr sz="3000" b="1" cap="all"/>
            </a:lvl1pPr>
          </a:lstStyle>
          <a:p>
            <a:r>
              <a:rPr kumimoji="1" lang="ja-JP" altLang="en-US"/>
              <a:t>マスタ タイトルの書式設定</a:t>
            </a:r>
            <a:endParaRPr kumimoji="1" lang="ja-JP" altLang="en-US" dirty="0"/>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kumimoji="1" lang="ja-JP" altLang="en-US"/>
              <a:t>マスタ テキストの書式設定</a:t>
            </a:r>
          </a:p>
        </p:txBody>
      </p:sp>
      <p:sp>
        <p:nvSpPr>
          <p:cNvPr id="6" name="スライド番号プレースホルダ 5"/>
          <p:cNvSpPr>
            <a:spLocks noGrp="1"/>
          </p:cNvSpPr>
          <p:nvPr>
            <p:ph type="sldNum" sz="quarter" idx="12"/>
          </p:nvPr>
        </p:nvSpPr>
        <p:spPr/>
        <p:txBody>
          <a:bodyPr/>
          <a:lstStyle/>
          <a:p>
            <a:fld id="{4AE797D3-93DC-4F72-9C2A-20775061293D}" type="slidenum">
              <a:rPr kumimoji="1" lang="ja-JP" altLang="en-US" smtClean="0"/>
              <a:pPr/>
              <a:t>‹#›</a:t>
            </a:fld>
            <a:endParaRPr kumimoji="1" lang="ja-JP" altLang="en-US"/>
          </a:p>
        </p:txBody>
      </p:sp>
    </p:spTree>
    <p:extLst>
      <p:ext uri="{BB962C8B-B14F-4D97-AF65-F5344CB8AC3E}">
        <p14:creationId xmlns:p14="http://schemas.microsoft.com/office/powerpoint/2010/main" val="3427401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スライド番号プレースホルダ 6"/>
          <p:cNvSpPr>
            <a:spLocks noGrp="1"/>
          </p:cNvSpPr>
          <p:nvPr>
            <p:ph type="sldNum" sz="quarter" idx="12"/>
          </p:nvPr>
        </p:nvSpPr>
        <p:spPr/>
        <p:txBody>
          <a:bodyPr/>
          <a:lstStyle/>
          <a:p>
            <a:fld id="{4AE797D3-93DC-4F72-9C2A-20775061293D}" type="slidenum">
              <a:rPr kumimoji="1" lang="ja-JP" altLang="en-US" smtClean="0"/>
              <a:pPr/>
              <a:t>‹#›</a:t>
            </a:fld>
            <a:endParaRPr kumimoji="1" lang="ja-JP" altLang="en-US"/>
          </a:p>
        </p:txBody>
      </p:sp>
    </p:spTree>
    <p:extLst>
      <p:ext uri="{BB962C8B-B14F-4D97-AF65-F5344CB8AC3E}">
        <p14:creationId xmlns:p14="http://schemas.microsoft.com/office/powerpoint/2010/main" val="3574856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9" name="スライド番号プレースホルダ 8"/>
          <p:cNvSpPr>
            <a:spLocks noGrp="1"/>
          </p:cNvSpPr>
          <p:nvPr>
            <p:ph type="sldNum" sz="quarter" idx="12"/>
          </p:nvPr>
        </p:nvSpPr>
        <p:spPr/>
        <p:txBody>
          <a:bodyPr/>
          <a:lstStyle/>
          <a:p>
            <a:fld id="{4AE797D3-93DC-4F72-9C2A-20775061293D}" type="slidenum">
              <a:rPr kumimoji="1" lang="ja-JP" altLang="en-US" smtClean="0"/>
              <a:pPr/>
              <a:t>‹#›</a:t>
            </a:fld>
            <a:endParaRPr kumimoji="1" lang="ja-JP" altLang="en-US"/>
          </a:p>
        </p:txBody>
      </p:sp>
    </p:spTree>
    <p:extLst>
      <p:ext uri="{BB962C8B-B14F-4D97-AF65-F5344CB8AC3E}">
        <p14:creationId xmlns:p14="http://schemas.microsoft.com/office/powerpoint/2010/main" val="1075663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5" name="スライド番号プレースホルダ 4"/>
          <p:cNvSpPr>
            <a:spLocks noGrp="1"/>
          </p:cNvSpPr>
          <p:nvPr>
            <p:ph type="sldNum" sz="quarter" idx="12"/>
          </p:nvPr>
        </p:nvSpPr>
        <p:spPr/>
        <p:txBody>
          <a:bodyPr/>
          <a:lstStyle/>
          <a:p>
            <a:fld id="{4AE797D3-93DC-4F72-9C2A-20775061293D}" type="slidenum">
              <a:rPr kumimoji="1" lang="ja-JP" altLang="en-US" smtClean="0"/>
              <a:pPr/>
              <a:t>‹#›</a:t>
            </a:fld>
            <a:endParaRPr kumimoji="1" lang="ja-JP" altLang="en-US" dirty="0"/>
          </a:p>
        </p:txBody>
      </p:sp>
    </p:spTree>
    <p:extLst>
      <p:ext uri="{BB962C8B-B14F-4D97-AF65-F5344CB8AC3E}">
        <p14:creationId xmlns:p14="http://schemas.microsoft.com/office/powerpoint/2010/main" val="1729078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4" name="スライド番号プレースホルダ 3"/>
          <p:cNvSpPr>
            <a:spLocks noGrp="1"/>
          </p:cNvSpPr>
          <p:nvPr>
            <p:ph type="sldNum" sz="quarter" idx="12"/>
          </p:nvPr>
        </p:nvSpPr>
        <p:spPr/>
        <p:txBody>
          <a:bodyPr/>
          <a:lstStyle/>
          <a:p>
            <a:fld id="{4AE797D3-93DC-4F72-9C2A-20775061293D}" type="slidenum">
              <a:rPr kumimoji="1" lang="ja-JP" altLang="en-US" smtClean="0"/>
              <a:pPr/>
              <a:t>‹#›</a:t>
            </a:fld>
            <a:endParaRPr kumimoji="1" lang="ja-JP" altLang="en-US"/>
          </a:p>
        </p:txBody>
      </p:sp>
    </p:spTree>
    <p:extLst>
      <p:ext uri="{BB962C8B-B14F-4D97-AF65-F5344CB8AC3E}">
        <p14:creationId xmlns:p14="http://schemas.microsoft.com/office/powerpoint/2010/main" val="87604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1" y="273050"/>
            <a:ext cx="3008313" cy="1162050"/>
          </a:xfrm>
        </p:spPr>
        <p:txBody>
          <a:bodyPr anchor="b"/>
          <a:lstStyle>
            <a:lvl1pPr algn="l">
              <a:defRPr sz="15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kumimoji="1" lang="ja-JP" altLang="en-US"/>
              <a:t>マスタ テキストの書式設定</a:t>
            </a:r>
          </a:p>
        </p:txBody>
      </p:sp>
      <p:sp>
        <p:nvSpPr>
          <p:cNvPr id="7" name="スライド番号プレースホルダ 6"/>
          <p:cNvSpPr>
            <a:spLocks noGrp="1"/>
          </p:cNvSpPr>
          <p:nvPr>
            <p:ph type="sldNum" sz="quarter" idx="12"/>
          </p:nvPr>
        </p:nvSpPr>
        <p:spPr/>
        <p:txBody>
          <a:bodyPr/>
          <a:lstStyle/>
          <a:p>
            <a:fld id="{4AE797D3-93DC-4F72-9C2A-20775061293D}" type="slidenum">
              <a:rPr kumimoji="1" lang="ja-JP" altLang="en-US" smtClean="0"/>
              <a:pPr/>
              <a:t>‹#›</a:t>
            </a:fld>
            <a:endParaRPr kumimoji="1" lang="ja-JP" altLang="en-US"/>
          </a:p>
        </p:txBody>
      </p:sp>
    </p:spTree>
    <p:extLst>
      <p:ext uri="{BB962C8B-B14F-4D97-AF65-F5344CB8AC3E}">
        <p14:creationId xmlns:p14="http://schemas.microsoft.com/office/powerpoint/2010/main" val="1431145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15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kumimoji="1" lang="ja-JP" altLang="en-US"/>
              <a:t>アイコンをクリックして図を追加</a:t>
            </a:r>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kumimoji="1" lang="ja-JP" altLang="en-US"/>
              <a:t>マスタ テキストの書式設定</a:t>
            </a:r>
          </a:p>
        </p:txBody>
      </p:sp>
      <p:sp>
        <p:nvSpPr>
          <p:cNvPr id="7" name="スライド番号プレースホルダ 6"/>
          <p:cNvSpPr>
            <a:spLocks noGrp="1"/>
          </p:cNvSpPr>
          <p:nvPr>
            <p:ph type="sldNum" sz="quarter" idx="12"/>
          </p:nvPr>
        </p:nvSpPr>
        <p:spPr/>
        <p:txBody>
          <a:bodyPr/>
          <a:lstStyle/>
          <a:p>
            <a:fld id="{4AE797D3-93DC-4F72-9C2A-20775061293D}" type="slidenum">
              <a:rPr kumimoji="1" lang="ja-JP" altLang="en-US" smtClean="0"/>
              <a:pPr/>
              <a:t>‹#›</a:t>
            </a:fld>
            <a:endParaRPr kumimoji="1" lang="ja-JP" altLang="en-US"/>
          </a:p>
        </p:txBody>
      </p:sp>
    </p:spTree>
    <p:extLst>
      <p:ext uri="{BB962C8B-B14F-4D97-AF65-F5344CB8AC3E}">
        <p14:creationId xmlns:p14="http://schemas.microsoft.com/office/powerpoint/2010/main" val="759987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9" name="Freeform 5"/>
          <p:cNvSpPr>
            <a:spLocks/>
          </p:cNvSpPr>
          <p:nvPr/>
        </p:nvSpPr>
        <p:spPr bwMode="auto">
          <a:xfrm>
            <a:off x="-6350" y="-3175"/>
            <a:ext cx="8970963" cy="626400"/>
          </a:xfrm>
          <a:custGeom>
            <a:avLst/>
            <a:gdLst/>
            <a:ahLst/>
            <a:cxnLst>
              <a:cxn ang="0">
                <a:pos x="0" y="491"/>
              </a:cxn>
              <a:cxn ang="0">
                <a:pos x="0" y="491"/>
              </a:cxn>
              <a:cxn ang="0">
                <a:pos x="9599" y="491"/>
              </a:cxn>
              <a:cxn ang="0">
                <a:pos x="9599" y="0"/>
              </a:cxn>
              <a:cxn ang="0">
                <a:pos x="0" y="0"/>
              </a:cxn>
              <a:cxn ang="0">
                <a:pos x="0" y="491"/>
              </a:cxn>
            </a:cxnLst>
            <a:rect l="0" t="0" r="r" b="b"/>
            <a:pathLst>
              <a:path w="9599" h="491">
                <a:moveTo>
                  <a:pt x="0" y="491"/>
                </a:moveTo>
                <a:lnTo>
                  <a:pt x="0" y="491"/>
                </a:lnTo>
                <a:lnTo>
                  <a:pt x="9599" y="491"/>
                </a:lnTo>
                <a:lnTo>
                  <a:pt x="9599" y="0"/>
                </a:lnTo>
                <a:lnTo>
                  <a:pt x="0" y="0"/>
                </a:lnTo>
                <a:lnTo>
                  <a:pt x="0" y="491"/>
                </a:lnTo>
                <a:close/>
              </a:path>
            </a:pathLst>
          </a:custGeom>
          <a:solidFill>
            <a:srgbClr val="E5E5E6"/>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ja-JP" altLang="en-US" sz="1350"/>
          </a:p>
        </p:txBody>
      </p:sp>
      <p:sp>
        <p:nvSpPr>
          <p:cNvPr id="1030" name="Freeform 6"/>
          <p:cNvSpPr>
            <a:spLocks/>
          </p:cNvSpPr>
          <p:nvPr/>
        </p:nvSpPr>
        <p:spPr bwMode="auto">
          <a:xfrm>
            <a:off x="239714" y="-3175"/>
            <a:ext cx="754063" cy="626400"/>
          </a:xfrm>
          <a:custGeom>
            <a:avLst/>
            <a:gdLst/>
            <a:ahLst/>
            <a:cxnLst>
              <a:cxn ang="0">
                <a:pos x="284" y="0"/>
              </a:cxn>
              <a:cxn ang="0">
                <a:pos x="284" y="0"/>
              </a:cxn>
              <a:cxn ang="0">
                <a:pos x="0" y="490"/>
              </a:cxn>
              <a:cxn ang="0">
                <a:pos x="308" y="490"/>
              </a:cxn>
              <a:cxn ang="0">
                <a:pos x="592" y="0"/>
              </a:cxn>
              <a:cxn ang="0">
                <a:pos x="284" y="0"/>
              </a:cxn>
            </a:cxnLst>
            <a:rect l="0" t="0" r="r" b="b"/>
            <a:pathLst>
              <a:path w="592" h="490">
                <a:moveTo>
                  <a:pt x="284" y="0"/>
                </a:moveTo>
                <a:lnTo>
                  <a:pt x="284" y="0"/>
                </a:lnTo>
                <a:lnTo>
                  <a:pt x="0" y="490"/>
                </a:lnTo>
                <a:lnTo>
                  <a:pt x="308" y="490"/>
                </a:lnTo>
                <a:lnTo>
                  <a:pt x="592" y="0"/>
                </a:lnTo>
                <a:lnTo>
                  <a:pt x="284" y="0"/>
                </a:lnTo>
                <a:close/>
              </a:path>
            </a:pathLst>
          </a:custGeom>
          <a:solidFill>
            <a:srgbClr val="56A0D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ja-JP" altLang="en-US" sz="1350"/>
          </a:p>
        </p:txBody>
      </p:sp>
      <p:sp>
        <p:nvSpPr>
          <p:cNvPr id="1031" name="Freeform 7"/>
          <p:cNvSpPr>
            <a:spLocks/>
          </p:cNvSpPr>
          <p:nvPr/>
        </p:nvSpPr>
        <p:spPr bwMode="auto">
          <a:xfrm>
            <a:off x="8951913" y="0"/>
            <a:ext cx="192088" cy="626400"/>
          </a:xfrm>
          <a:custGeom>
            <a:avLst/>
            <a:gdLst/>
            <a:ahLst/>
            <a:cxnLst>
              <a:cxn ang="0">
                <a:pos x="0" y="490"/>
              </a:cxn>
              <a:cxn ang="0">
                <a:pos x="0" y="490"/>
              </a:cxn>
              <a:cxn ang="0">
                <a:pos x="151" y="490"/>
              </a:cxn>
              <a:cxn ang="0">
                <a:pos x="151" y="0"/>
              </a:cxn>
              <a:cxn ang="0">
                <a:pos x="0" y="0"/>
              </a:cxn>
              <a:cxn ang="0">
                <a:pos x="0" y="490"/>
              </a:cxn>
            </a:cxnLst>
            <a:rect l="0" t="0" r="r" b="b"/>
            <a:pathLst>
              <a:path w="151" h="490">
                <a:moveTo>
                  <a:pt x="0" y="490"/>
                </a:moveTo>
                <a:lnTo>
                  <a:pt x="0" y="490"/>
                </a:lnTo>
                <a:lnTo>
                  <a:pt x="151" y="490"/>
                </a:lnTo>
                <a:lnTo>
                  <a:pt x="151" y="0"/>
                </a:lnTo>
                <a:lnTo>
                  <a:pt x="0" y="0"/>
                </a:lnTo>
                <a:lnTo>
                  <a:pt x="0" y="490"/>
                </a:lnTo>
                <a:close/>
              </a:path>
            </a:pathLst>
          </a:custGeom>
          <a:solidFill>
            <a:srgbClr val="56A0D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ja-JP" altLang="en-US" sz="1350"/>
          </a:p>
        </p:txBody>
      </p:sp>
      <p:sp>
        <p:nvSpPr>
          <p:cNvPr id="2" name="タイトル プレースホルダ 1"/>
          <p:cNvSpPr>
            <a:spLocks noGrp="1"/>
          </p:cNvSpPr>
          <p:nvPr>
            <p:ph type="title"/>
          </p:nvPr>
        </p:nvSpPr>
        <p:spPr>
          <a:xfrm>
            <a:off x="971601" y="116632"/>
            <a:ext cx="7715200" cy="504056"/>
          </a:xfrm>
          <a:prstGeom prst="rect">
            <a:avLst/>
          </a:prstGeom>
        </p:spPr>
        <p:txBody>
          <a:bodyPr vert="horz" lIns="91440" tIns="45720" rIns="91440" bIns="45720" rtlCol="0" anchor="ctr">
            <a:noAutofit/>
          </a:bodyPr>
          <a:lstStyle/>
          <a:p>
            <a:r>
              <a:rPr kumimoji="1" lang="ja-JP" altLang="en-US" dirty="0"/>
              <a:t>マスタ タイトルの書式設定</a:t>
            </a:r>
          </a:p>
        </p:txBody>
      </p:sp>
      <p:sp>
        <p:nvSpPr>
          <p:cNvPr id="3" name="テキスト プレースホルダ 2"/>
          <p:cNvSpPr>
            <a:spLocks noGrp="1"/>
          </p:cNvSpPr>
          <p:nvPr>
            <p:ph type="body" idx="1"/>
          </p:nvPr>
        </p:nvSpPr>
        <p:spPr>
          <a:xfrm>
            <a:off x="457200" y="1052738"/>
            <a:ext cx="8229600" cy="5073427"/>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endParaRPr kumimoji="1" lang="en-US" altLang="ja-JP" dirty="0"/>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a:p>
            <a:pPr lvl="1"/>
            <a:endParaRPr kumimoji="1" lang="ja-JP" altLang="en-US" dirty="0"/>
          </a:p>
        </p:txBody>
      </p:sp>
      <p:sp>
        <p:nvSpPr>
          <p:cNvPr id="6" name="スライド番号プレースホルダ 5"/>
          <p:cNvSpPr>
            <a:spLocks noGrp="1"/>
          </p:cNvSpPr>
          <p:nvPr>
            <p:ph type="sldNum" sz="quarter" idx="4"/>
          </p:nvPr>
        </p:nvSpPr>
        <p:spPr>
          <a:xfrm>
            <a:off x="6804000" y="6300002"/>
            <a:ext cx="2133600" cy="365125"/>
          </a:xfrm>
          <a:prstGeom prst="rect">
            <a:avLst/>
          </a:prstGeom>
        </p:spPr>
        <p:txBody>
          <a:bodyPr vert="horz" lIns="91440" tIns="45720" rIns="91440" bIns="45720" rtlCol="0" anchor="ctr"/>
          <a:lstStyle>
            <a:lvl1pPr algn="r">
              <a:defRPr sz="1200" b="1">
                <a:solidFill>
                  <a:schemeClr val="tx1">
                    <a:tint val="75000"/>
                  </a:schemeClr>
                </a:solidFill>
                <a:latin typeface="メイリオ" pitchFamily="50" charset="-128"/>
                <a:ea typeface="メイリオ" pitchFamily="50" charset="-128"/>
                <a:cs typeface="メイリオ" pitchFamily="50" charset="-128"/>
              </a:defRPr>
            </a:lvl1pPr>
          </a:lstStyle>
          <a:p>
            <a:fld id="{6E12132C-C71E-4FE0-A767-5C1003A0C6BA}" type="slidenum">
              <a:rPr lang="ja-JP" altLang="en-US" smtClean="0"/>
              <a:pPr/>
              <a:t>‹#›</a:t>
            </a:fld>
            <a:endParaRPr lang="ja-JP" altLang="en-US" dirty="0"/>
          </a:p>
        </p:txBody>
      </p:sp>
      <p:pic>
        <p:nvPicPr>
          <p:cNvPr id="16" name="図 1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05" y="6275705"/>
            <a:ext cx="2185533" cy="576032"/>
          </a:xfrm>
          <a:prstGeom prst="rect">
            <a:avLst/>
          </a:prstGeom>
        </p:spPr>
      </p:pic>
      <p:grpSp>
        <p:nvGrpSpPr>
          <p:cNvPr id="1034" name="Group 10"/>
          <p:cNvGrpSpPr>
            <a:grpSpLocks noChangeAspect="1"/>
          </p:cNvGrpSpPr>
          <p:nvPr/>
        </p:nvGrpSpPr>
        <p:grpSpPr bwMode="auto">
          <a:xfrm>
            <a:off x="-36512" y="6690363"/>
            <a:ext cx="12198350" cy="170369"/>
            <a:chOff x="-4" y="4197"/>
            <a:chExt cx="7684" cy="125"/>
          </a:xfrm>
        </p:grpSpPr>
        <p:sp>
          <p:nvSpPr>
            <p:cNvPr id="1033" name="AutoShape 9"/>
            <p:cNvSpPr>
              <a:spLocks noChangeAspect="1" noChangeArrowheads="1" noTextEdit="1"/>
            </p:cNvSpPr>
            <p:nvPr userDrawn="1"/>
          </p:nvSpPr>
          <p:spPr bwMode="auto">
            <a:xfrm>
              <a:off x="-4" y="4213"/>
              <a:ext cx="7684" cy="10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ja-JP" altLang="en-US" sz="1350"/>
            </a:p>
          </p:txBody>
        </p:sp>
        <p:sp>
          <p:nvSpPr>
            <p:cNvPr id="1035" name="Freeform 11"/>
            <p:cNvSpPr>
              <a:spLocks/>
            </p:cNvSpPr>
            <p:nvPr userDrawn="1"/>
          </p:nvSpPr>
          <p:spPr bwMode="auto">
            <a:xfrm>
              <a:off x="19" y="4197"/>
              <a:ext cx="5647" cy="123"/>
            </a:xfrm>
            <a:custGeom>
              <a:avLst/>
              <a:gdLst/>
              <a:ahLst/>
              <a:cxnLst>
                <a:cxn ang="0">
                  <a:pos x="0" y="132"/>
                </a:cxn>
                <a:cxn ang="0">
                  <a:pos x="0" y="132"/>
                </a:cxn>
                <a:cxn ang="0">
                  <a:pos x="9599" y="132"/>
                </a:cxn>
                <a:cxn ang="0">
                  <a:pos x="9599" y="0"/>
                </a:cxn>
                <a:cxn ang="0">
                  <a:pos x="0" y="0"/>
                </a:cxn>
                <a:cxn ang="0">
                  <a:pos x="0" y="132"/>
                </a:cxn>
              </a:cxnLst>
              <a:rect l="0" t="0" r="r" b="b"/>
              <a:pathLst>
                <a:path w="9599" h="132">
                  <a:moveTo>
                    <a:pt x="0" y="132"/>
                  </a:moveTo>
                  <a:lnTo>
                    <a:pt x="0" y="132"/>
                  </a:lnTo>
                  <a:lnTo>
                    <a:pt x="9599" y="132"/>
                  </a:lnTo>
                  <a:lnTo>
                    <a:pt x="9599" y="0"/>
                  </a:lnTo>
                  <a:lnTo>
                    <a:pt x="0" y="0"/>
                  </a:lnTo>
                  <a:lnTo>
                    <a:pt x="0" y="132"/>
                  </a:lnTo>
                  <a:close/>
                </a:path>
              </a:pathLst>
            </a:custGeom>
            <a:solidFill>
              <a:srgbClr val="E5E5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ja-JP" altLang="en-US" sz="1350"/>
            </a:p>
          </p:txBody>
        </p:sp>
        <p:sp>
          <p:nvSpPr>
            <p:cNvPr id="1036" name="Freeform 12"/>
            <p:cNvSpPr>
              <a:spLocks/>
            </p:cNvSpPr>
            <p:nvPr userDrawn="1"/>
          </p:nvSpPr>
          <p:spPr bwMode="auto">
            <a:xfrm>
              <a:off x="5659" y="4199"/>
              <a:ext cx="121" cy="123"/>
            </a:xfrm>
            <a:custGeom>
              <a:avLst/>
              <a:gdLst/>
              <a:ahLst/>
              <a:cxnLst>
                <a:cxn ang="0">
                  <a:pos x="0" y="132"/>
                </a:cxn>
                <a:cxn ang="0">
                  <a:pos x="0" y="132"/>
                </a:cxn>
                <a:cxn ang="0">
                  <a:pos x="151" y="132"/>
                </a:cxn>
                <a:cxn ang="0">
                  <a:pos x="151" y="0"/>
                </a:cxn>
                <a:cxn ang="0">
                  <a:pos x="0" y="0"/>
                </a:cxn>
                <a:cxn ang="0">
                  <a:pos x="0" y="132"/>
                </a:cxn>
              </a:cxnLst>
              <a:rect l="0" t="0" r="r" b="b"/>
              <a:pathLst>
                <a:path w="151" h="132">
                  <a:moveTo>
                    <a:pt x="0" y="132"/>
                  </a:moveTo>
                  <a:lnTo>
                    <a:pt x="0" y="132"/>
                  </a:lnTo>
                  <a:lnTo>
                    <a:pt x="151" y="132"/>
                  </a:lnTo>
                  <a:lnTo>
                    <a:pt x="151" y="0"/>
                  </a:lnTo>
                  <a:lnTo>
                    <a:pt x="0" y="0"/>
                  </a:lnTo>
                  <a:lnTo>
                    <a:pt x="0" y="132"/>
                  </a:lnTo>
                  <a:close/>
                </a:path>
              </a:pathLst>
            </a:custGeom>
            <a:solidFill>
              <a:srgbClr val="56A0D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ja-JP" altLang="en-US" sz="1350"/>
            </a:p>
          </p:txBody>
        </p:sp>
      </p:grpSp>
    </p:spTree>
    <p:extLst>
      <p:ext uri="{BB962C8B-B14F-4D97-AF65-F5344CB8AC3E}">
        <p14:creationId xmlns:p14="http://schemas.microsoft.com/office/powerpoint/2010/main" val="2754872600"/>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hdr="0" ftr="0" dt="0"/>
  <p:txStyles>
    <p:titleStyle>
      <a:lvl1pPr algn="l" defTabSz="685800" rtl="0" eaLnBrk="1" latinLnBrk="0" hangingPunct="1">
        <a:spcBef>
          <a:spcPct val="0"/>
        </a:spcBef>
        <a:buNone/>
        <a:defRPr kumimoji="1" sz="3000" b="1" kern="1200">
          <a:solidFill>
            <a:schemeClr val="tx1">
              <a:lumMod val="75000"/>
              <a:lumOff val="25000"/>
            </a:schemeClr>
          </a:solidFill>
          <a:latin typeface="メイリオ" pitchFamily="50" charset="-128"/>
          <a:ea typeface="メイリオ" pitchFamily="50" charset="-128"/>
          <a:cs typeface="メイリオ" pitchFamily="50" charset="-128"/>
        </a:defRPr>
      </a:lvl1pPr>
    </p:titleStyle>
    <p:bodyStyle>
      <a:lvl1pPr marL="257175" indent="-257175" algn="l" defTabSz="685800" rtl="0" eaLnBrk="1" latinLnBrk="0" hangingPunct="1">
        <a:spcBef>
          <a:spcPct val="20000"/>
        </a:spcBef>
        <a:buClr>
          <a:srgbClr val="56A0D1"/>
        </a:buClr>
        <a:buFont typeface="Wingdings" pitchFamily="2" charset="2"/>
        <a:buChar char="n"/>
        <a:defRPr kumimoji="1" sz="24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270272" indent="-72629" algn="l" defTabSz="685800" rtl="0" eaLnBrk="1" latinLnBrk="0" hangingPunct="1">
        <a:spcBef>
          <a:spcPct val="20000"/>
        </a:spcBef>
        <a:buFont typeface="Arial" pitchFamily="34" charset="0"/>
        <a:buChar char=" "/>
        <a:tabLst>
          <a:tab pos="404813" algn="l"/>
        </a:tabLst>
        <a:defRPr kumimoji="1" sz="21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857250" indent="-171450" algn="l" defTabSz="685800" rtl="0" eaLnBrk="1" latinLnBrk="0" hangingPunct="1">
        <a:spcBef>
          <a:spcPct val="20000"/>
        </a:spcBef>
        <a:buFont typeface="Arial" pitchFamily="34" charset="0"/>
        <a:buChar char="•"/>
        <a:defRPr kumimoji="1" sz="18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200150" indent="-171450" algn="l" defTabSz="685800" rtl="0" eaLnBrk="1" latinLnBrk="0" hangingPunct="1">
        <a:spcBef>
          <a:spcPct val="20000"/>
        </a:spcBef>
        <a:buFont typeface="Arial" pitchFamily="34" charset="0"/>
        <a:buChar char="•"/>
        <a:defRPr kumimoji="1" sz="15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1543050" indent="-171450" algn="l" defTabSz="685800" rtl="0" eaLnBrk="1" latinLnBrk="0" hangingPunct="1">
        <a:spcBef>
          <a:spcPct val="20000"/>
        </a:spcBef>
        <a:buFont typeface="Arial" pitchFamily="34" charset="0"/>
        <a:buChar char="•"/>
        <a:defRPr kumimoji="1" sz="15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18859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717C4-E9E7-B261-F721-A022832D6545}"/>
            </a:ext>
          </a:extLst>
        </p:cNvPr>
        <p:cNvGrpSpPr/>
        <p:nvPr/>
      </p:nvGrpSpPr>
      <p:grpSpPr>
        <a:xfrm>
          <a:off x="0" y="0"/>
          <a:ext cx="0" cy="0"/>
          <a:chOff x="0" y="0"/>
          <a:chExt cx="0" cy="0"/>
        </a:xfrm>
      </p:grpSpPr>
      <p:sp>
        <p:nvSpPr>
          <p:cNvPr id="24" name="タイトル 18">
            <a:extLst>
              <a:ext uri="{FF2B5EF4-FFF2-40B4-BE49-F238E27FC236}">
                <a16:creationId xmlns:a16="http://schemas.microsoft.com/office/drawing/2014/main" id="{84851F01-48DD-4C8D-3121-BB7F7604CB9E}"/>
              </a:ext>
            </a:extLst>
          </p:cNvPr>
          <p:cNvSpPr txBox="1">
            <a:spLocks/>
          </p:cNvSpPr>
          <p:nvPr/>
        </p:nvSpPr>
        <p:spPr>
          <a:xfrm>
            <a:off x="558924" y="2636912"/>
            <a:ext cx="8026151" cy="1728192"/>
          </a:xfrm>
          <a:prstGeom prst="rect">
            <a:avLst/>
          </a:prstGeom>
        </p:spPr>
        <p:txBody>
          <a:bodyPr vert="horz" lIns="91440" tIns="45720" rIns="91440" bIns="45720" rtlCol="0" anchor="t">
            <a:noAutofit/>
          </a:bodyPr>
          <a:lstStyle>
            <a:lvl1pPr algn="l" defTabSz="685800" rtl="0" eaLnBrk="1" latinLnBrk="0" hangingPunct="1">
              <a:spcBef>
                <a:spcPct val="0"/>
              </a:spcBef>
              <a:buNone/>
              <a:defRPr kumimoji="1" sz="3000" b="1" kern="1200" cap="all">
                <a:solidFill>
                  <a:schemeClr val="tx1">
                    <a:lumMod val="75000"/>
                    <a:lumOff val="25000"/>
                  </a:schemeClr>
                </a:solidFill>
                <a:latin typeface="メイリオ" pitchFamily="50" charset="-128"/>
                <a:ea typeface="メイリオ" pitchFamily="50" charset="-128"/>
                <a:cs typeface="メイリオ" pitchFamily="50" charset="-128"/>
              </a:defRPr>
            </a:lvl1pPr>
          </a:lstStyle>
          <a:p>
            <a:pPr algn="ctr"/>
            <a:r>
              <a:rPr lang="ja-JP" altLang="en-US" sz="3200" kern="100" dirty="0">
                <a:solidFill>
                  <a:prstClr val="black"/>
                </a:solidFill>
                <a:latin typeface="+mj-ea"/>
                <a:ea typeface="+mj-ea"/>
              </a:rPr>
              <a:t>令和８年度</a:t>
            </a:r>
            <a:endParaRPr lang="en-US" altLang="ja-JP" sz="3200" kern="100" dirty="0">
              <a:solidFill>
                <a:prstClr val="black"/>
              </a:solidFill>
              <a:latin typeface="+mj-ea"/>
              <a:ea typeface="+mj-ea"/>
            </a:endParaRPr>
          </a:p>
          <a:p>
            <a:pPr algn="ctr"/>
            <a:r>
              <a:rPr lang="ja-JP" altLang="en-US" sz="3200" kern="100" dirty="0">
                <a:solidFill>
                  <a:prstClr val="black"/>
                </a:solidFill>
                <a:latin typeface="+mj-ea"/>
                <a:ea typeface="+mj-ea"/>
              </a:rPr>
              <a:t>かながわ犯罪のない安全・安心まちづくり行動計画</a:t>
            </a:r>
            <a:endParaRPr lang="ja-JP" altLang="en-US" sz="3200" dirty="0">
              <a:latin typeface="+mj-ea"/>
              <a:ea typeface="+mj-ea"/>
            </a:endParaRPr>
          </a:p>
        </p:txBody>
      </p:sp>
    </p:spTree>
    <p:extLst>
      <p:ext uri="{BB962C8B-B14F-4D97-AF65-F5344CB8AC3E}">
        <p14:creationId xmlns:p14="http://schemas.microsoft.com/office/powerpoint/2010/main" val="1118348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3F975C18-CB03-2B86-77C0-563CEBB05129}"/>
              </a:ext>
            </a:extLst>
          </p:cNvPr>
          <p:cNvSpPr txBox="1"/>
          <p:nvPr/>
        </p:nvSpPr>
        <p:spPr>
          <a:xfrm>
            <a:off x="184061" y="651464"/>
            <a:ext cx="4385948" cy="461665"/>
          </a:xfrm>
          <a:prstGeom prst="rect">
            <a:avLst/>
          </a:prstGeom>
          <a:noFill/>
        </p:spPr>
        <p:txBody>
          <a:bodyPr wrap="square" rtlCol="0">
            <a:spAutoFit/>
          </a:bodyPr>
          <a:lstStyle/>
          <a:p>
            <a:pPr defTabSz="685800"/>
            <a:r>
              <a:rPr lang="en-US" altLang="ja-JP" sz="2400" dirty="0">
                <a:solidFill>
                  <a:prstClr val="black"/>
                </a:solidFill>
                <a:latin typeface="ＭＳ ゴシック" panose="020B0609070205080204" pitchFamily="49" charset="-128"/>
                <a:ea typeface="ＭＳ ゴシック" panose="020B0609070205080204" pitchFamily="49" charset="-128"/>
              </a:rPr>
              <a:t>Ⅰ</a:t>
            </a:r>
            <a:r>
              <a:rPr lang="ja-JP" altLang="en-US" sz="2400" dirty="0">
                <a:solidFill>
                  <a:prstClr val="black"/>
                </a:solidFill>
                <a:latin typeface="ＭＳ ゴシック" panose="020B0609070205080204" pitchFamily="49" charset="-128"/>
                <a:ea typeface="ＭＳ ゴシック" panose="020B0609070205080204" pitchFamily="49" charset="-128"/>
              </a:rPr>
              <a:t>　基本方針と取組の方向性　</a:t>
            </a:r>
          </a:p>
        </p:txBody>
      </p:sp>
      <p:sp>
        <p:nvSpPr>
          <p:cNvPr id="8" name="Text Box 29">
            <a:extLst>
              <a:ext uri="{FF2B5EF4-FFF2-40B4-BE49-F238E27FC236}">
                <a16:creationId xmlns:a16="http://schemas.microsoft.com/office/drawing/2014/main" id="{532EEDDC-6565-9525-5ABB-48AC9DA24A65}"/>
              </a:ext>
            </a:extLst>
          </p:cNvPr>
          <p:cNvSpPr txBox="1">
            <a:spLocks noChangeArrowheads="1"/>
          </p:cNvSpPr>
          <p:nvPr/>
        </p:nvSpPr>
        <p:spPr bwMode="auto">
          <a:xfrm>
            <a:off x="827584" y="1161954"/>
            <a:ext cx="7965453" cy="757835"/>
          </a:xfrm>
          <a:prstGeom prst="rect">
            <a:avLst/>
          </a:prstGeom>
          <a:noFill/>
          <a:ln w="9525">
            <a:noFill/>
            <a:miter lim="800000"/>
            <a:headEnd/>
            <a:tailEnd/>
          </a:ln>
        </p:spPr>
        <p:txBody>
          <a:bodyPr wrap="square" lIns="20574" tIns="13716" rIns="0" bIns="13716"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県民、地域団体、事業者、行政機関等の協働により、誰もが安全で安心して暮らすことのできる神奈川県の実現を目指し、次の４つの基本方針に基づき、県民運動を展開します。なお、ともに生きる社会の実現を目指す「ともに生きる社会かながわ憲章」の理念も踏まえた取組を進めます。</a:t>
            </a:r>
          </a:p>
        </p:txBody>
      </p:sp>
      <p:sp>
        <p:nvSpPr>
          <p:cNvPr id="10" name="Rectangle 32">
            <a:extLst>
              <a:ext uri="{FF2B5EF4-FFF2-40B4-BE49-F238E27FC236}">
                <a16:creationId xmlns:a16="http://schemas.microsoft.com/office/drawing/2014/main" id="{B73A7ACE-14B3-0543-DDE0-0BB6CE511D0A}"/>
              </a:ext>
            </a:extLst>
          </p:cNvPr>
          <p:cNvSpPr>
            <a:spLocks noChangeArrowheads="1"/>
          </p:cNvSpPr>
          <p:nvPr/>
        </p:nvSpPr>
        <p:spPr bwMode="auto">
          <a:xfrm>
            <a:off x="314456" y="2607582"/>
            <a:ext cx="4385949" cy="1338474"/>
          </a:xfrm>
          <a:prstGeom prst="rect">
            <a:avLst/>
          </a:prstGeom>
          <a:solidFill>
            <a:srgbClr val="FFFFFF"/>
          </a:solidFill>
          <a:ln w="9525">
            <a:solidFill>
              <a:srgbClr val="000000"/>
            </a:solidFill>
            <a:miter lim="800000"/>
            <a:headEnd/>
            <a:tailEnd/>
          </a:ln>
          <a:effectLst/>
        </p:spPr>
        <p:txBody>
          <a:bodyPr wrap="square" lIns="27000" tIns="81000" rIns="27000" bIns="8100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lnSpc>
                <a:spcPts val="900"/>
              </a:lnSpc>
            </a:pPr>
            <a:endParaRPr lang="en-US" altLang="ja-JP" sz="900" dirty="0">
              <a:solidFill>
                <a:srgbClr val="000000"/>
              </a:solidFill>
              <a:latin typeface="BIZ UDPゴシック" panose="020B0400000000000000" pitchFamily="50" charset="-128"/>
              <a:ea typeface="BIZ UDPゴシック" panose="020B0400000000000000" pitchFamily="50" charset="-128"/>
            </a:endParaRPr>
          </a:p>
          <a:p>
            <a:pPr defTabSz="685800"/>
            <a:r>
              <a:rPr lang="ja-JP" altLang="en-US" sz="1350" dirty="0">
                <a:solidFill>
                  <a:srgbClr val="000000"/>
                </a:solidFill>
                <a:latin typeface="BIZ UDPゴシック" panose="020B0400000000000000" pitchFamily="50" charset="-128"/>
                <a:ea typeface="BIZ UDPゴシック" panose="020B0400000000000000" pitchFamily="50" charset="-128"/>
              </a:rPr>
              <a:t>・</a:t>
            </a:r>
            <a:r>
              <a:rPr lang="ja-JP" altLang="ja-JP" sz="1350" dirty="0">
                <a:solidFill>
                  <a:prstClr val="black"/>
                </a:solidFill>
                <a:latin typeface="BIZ UDPゴシック" panose="020B0400000000000000" pitchFamily="50" charset="-128"/>
                <a:ea typeface="BIZ UDPゴシック" panose="020B0400000000000000" pitchFamily="50" charset="-128"/>
              </a:rPr>
              <a:t>行政や警察の協力を得て、犯罪発生状況や防犯対策に加え、犯罪被害者支援に関する情報を積極的に提供するなど普及啓発を行います。</a:t>
            </a:r>
            <a:endParaRPr lang="ja-JP" altLang="en-US" sz="1350" dirty="0">
              <a:solidFill>
                <a:srgbClr val="000000"/>
              </a:solidFill>
              <a:latin typeface="BIZ UDPゴシック" panose="020B0400000000000000" pitchFamily="50" charset="-128"/>
              <a:ea typeface="BIZ UDPゴシック" panose="020B0400000000000000" pitchFamily="50" charset="-128"/>
            </a:endParaRPr>
          </a:p>
        </p:txBody>
      </p:sp>
      <p:sp>
        <p:nvSpPr>
          <p:cNvPr id="12" name="Rectangle 32">
            <a:extLst>
              <a:ext uri="{FF2B5EF4-FFF2-40B4-BE49-F238E27FC236}">
                <a16:creationId xmlns:a16="http://schemas.microsoft.com/office/drawing/2014/main" id="{CBBE2A6D-6CF9-BE3D-FADC-63486E78D833}"/>
              </a:ext>
            </a:extLst>
          </p:cNvPr>
          <p:cNvSpPr>
            <a:spLocks noChangeArrowheads="1"/>
          </p:cNvSpPr>
          <p:nvPr/>
        </p:nvSpPr>
        <p:spPr bwMode="auto">
          <a:xfrm>
            <a:off x="314456" y="4307036"/>
            <a:ext cx="4385948" cy="1397869"/>
          </a:xfrm>
          <a:prstGeom prst="rect">
            <a:avLst/>
          </a:prstGeom>
          <a:solidFill>
            <a:srgbClr val="FFFFFF"/>
          </a:solidFill>
          <a:ln w="9525">
            <a:solidFill>
              <a:srgbClr val="000000"/>
            </a:solidFill>
            <a:miter lim="800000"/>
            <a:headEnd/>
            <a:tailEnd/>
          </a:ln>
          <a:effectLst/>
        </p:spPr>
        <p:txBody>
          <a:bodyPr wrap="square" lIns="27000" tIns="81000" rIns="27000" bIns="8100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lnSpc>
                <a:spcPts val="1050"/>
              </a:lnSpc>
              <a:defRPr sz="1000"/>
            </a:pPr>
            <a:endParaRPr lang="en-US" altLang="ja-JP" sz="900" dirty="0">
              <a:solidFill>
                <a:srgbClr val="000000"/>
              </a:solidFill>
              <a:latin typeface="ＭＳ 明朝"/>
              <a:ea typeface="ＭＳ 明朝"/>
            </a:endParaRPr>
          </a:p>
          <a:p>
            <a:pPr defTabSz="685800">
              <a:defRPr sz="1000"/>
            </a:pPr>
            <a:r>
              <a:rPr lang="ja-JP" altLang="en-US" sz="1350" dirty="0">
                <a:solidFill>
                  <a:srgbClr val="000000"/>
                </a:solidFill>
                <a:latin typeface="BIZ UDPゴシック" panose="020B0400000000000000" pitchFamily="50" charset="-128"/>
                <a:ea typeface="BIZ UDPゴシック" panose="020B0400000000000000" pitchFamily="50" charset="-128"/>
              </a:rPr>
              <a:t>・より多くの県民が防犯パトロールなどの自主防犯活動を始めるきっかけとなる事業を実施します。</a:t>
            </a:r>
          </a:p>
          <a:p>
            <a:pPr defTabSz="685800">
              <a:defRPr sz="1000"/>
            </a:pPr>
            <a:r>
              <a:rPr lang="ja-JP" altLang="en-US" sz="1350" dirty="0">
                <a:solidFill>
                  <a:srgbClr val="000000"/>
                </a:solidFill>
                <a:latin typeface="BIZ UDPゴシック" panose="020B0400000000000000" pitchFamily="50" charset="-128"/>
                <a:ea typeface="BIZ UDPゴシック" panose="020B0400000000000000" pitchFamily="50" charset="-128"/>
              </a:rPr>
              <a:t>・県民一人ひとりが防犯対策を講じ、犯罪に遭わないように行動するため、効果的な情報提供を行います。</a:t>
            </a:r>
          </a:p>
        </p:txBody>
      </p:sp>
      <p:sp>
        <p:nvSpPr>
          <p:cNvPr id="14" name="AutoShape 33">
            <a:extLst>
              <a:ext uri="{FF2B5EF4-FFF2-40B4-BE49-F238E27FC236}">
                <a16:creationId xmlns:a16="http://schemas.microsoft.com/office/drawing/2014/main" id="{63DCEAB4-15B2-585C-0FDB-1D4AAB4148EA}"/>
              </a:ext>
            </a:extLst>
          </p:cNvPr>
          <p:cNvSpPr>
            <a:spLocks noChangeArrowheads="1"/>
          </p:cNvSpPr>
          <p:nvPr/>
        </p:nvSpPr>
        <p:spPr bwMode="auto">
          <a:xfrm>
            <a:off x="314638" y="4009592"/>
            <a:ext cx="4385950" cy="498304"/>
          </a:xfrm>
          <a:prstGeom prst="foldedCorner">
            <a:avLst>
              <a:gd name="adj" fmla="val 12500"/>
            </a:avLst>
          </a:prstGeom>
          <a:solidFill>
            <a:srgbClr val="FFFF00"/>
          </a:solidFill>
          <a:ln w="9525">
            <a:solidFill>
              <a:srgbClr val="000000"/>
            </a:solidFill>
            <a:round/>
            <a:headEnd/>
            <a:tailEnd/>
          </a:ln>
        </p:spPr>
        <p:txBody>
          <a:bodyPr wrap="square" lIns="27432" tIns="17145" rIns="0" bIns="17145"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400" b="1" dirty="0">
                <a:solidFill>
                  <a:srgbClr val="000000"/>
                </a:solidFill>
                <a:latin typeface="ＭＳ ゴシック" panose="020B0609070205080204" pitchFamily="49" charset="-128"/>
                <a:ea typeface="ＭＳ ゴシック" panose="020B0609070205080204" pitchFamily="49" charset="-128"/>
              </a:rPr>
              <a:t>基本方針２：県民一人ひとりによる自主防犯活動の推進</a:t>
            </a:r>
          </a:p>
        </p:txBody>
      </p:sp>
      <p:sp>
        <p:nvSpPr>
          <p:cNvPr id="15" name="Rectangle 34">
            <a:extLst>
              <a:ext uri="{FF2B5EF4-FFF2-40B4-BE49-F238E27FC236}">
                <a16:creationId xmlns:a16="http://schemas.microsoft.com/office/drawing/2014/main" id="{C8C08B4A-3052-40AC-14C6-CE9127AC1605}"/>
              </a:ext>
            </a:extLst>
          </p:cNvPr>
          <p:cNvSpPr>
            <a:spLocks noChangeArrowheads="1"/>
          </p:cNvSpPr>
          <p:nvPr/>
        </p:nvSpPr>
        <p:spPr bwMode="auto">
          <a:xfrm>
            <a:off x="4761129" y="2729067"/>
            <a:ext cx="4211622" cy="1217373"/>
          </a:xfrm>
          <a:prstGeom prst="rect">
            <a:avLst/>
          </a:prstGeom>
          <a:solidFill>
            <a:srgbClr val="FFFFFF"/>
          </a:solidFill>
          <a:ln w="9525">
            <a:solidFill>
              <a:srgbClr val="000000"/>
            </a:solidFill>
            <a:miter lim="800000"/>
            <a:headEnd/>
            <a:tailEnd/>
          </a:ln>
          <a:effectLst/>
        </p:spPr>
        <p:txBody>
          <a:bodyPr wrap="square" lIns="27000" tIns="81000" rIns="27000" bIns="8100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350" dirty="0">
                <a:solidFill>
                  <a:srgbClr val="000000"/>
                </a:solidFill>
                <a:latin typeface="BIZ UDPゴシック" panose="020B0400000000000000" pitchFamily="50" charset="-128"/>
                <a:ea typeface="BIZ UDPゴシック" panose="020B0400000000000000" pitchFamily="50" charset="-128"/>
              </a:rPr>
              <a:t>・防犯上の指針に</a:t>
            </a:r>
            <a:r>
              <a:rPr lang="ja-JP" altLang="en-US" sz="1350" dirty="0">
                <a:solidFill>
                  <a:sysClr val="windowText" lastClr="000000"/>
                </a:solidFill>
                <a:latin typeface="BIZ UDPゴシック" panose="020B0400000000000000" pitchFamily="50" charset="-128"/>
                <a:ea typeface="BIZ UDPゴシック" panose="020B0400000000000000" pitchFamily="50" charset="-128"/>
              </a:rPr>
              <a:t>基づき、防犯性能の高い建物部品など、住宅建設や施設整備等についての</a:t>
            </a:r>
            <a:r>
              <a:rPr lang="ja-JP" altLang="en-US" sz="1350" dirty="0">
                <a:solidFill>
                  <a:srgbClr val="000000"/>
                </a:solidFill>
                <a:latin typeface="BIZ UDPゴシック" panose="020B0400000000000000" pitchFamily="50" charset="-128"/>
                <a:ea typeface="BIZ UDPゴシック" panose="020B0400000000000000" pitchFamily="50" charset="-128"/>
              </a:rPr>
              <a:t>普及啓発に努めます。</a:t>
            </a:r>
          </a:p>
          <a:p>
            <a:pPr defTabSz="685800">
              <a:defRPr sz="1000"/>
            </a:pPr>
            <a:r>
              <a:rPr lang="ja-JP" altLang="en-US" sz="1350" dirty="0">
                <a:solidFill>
                  <a:srgbClr val="000000"/>
                </a:solidFill>
                <a:latin typeface="BIZ UDPゴシック" panose="020B0400000000000000" pitchFamily="50" charset="-128"/>
                <a:ea typeface="BIZ UDPゴシック" panose="020B0400000000000000" pitchFamily="50" charset="-128"/>
              </a:rPr>
              <a:t>・事業者の方々が防犯に配慮した事業活動に取り組むための働きかけを行います。</a:t>
            </a:r>
          </a:p>
        </p:txBody>
      </p:sp>
      <p:sp>
        <p:nvSpPr>
          <p:cNvPr id="17" name="Rectangle 36">
            <a:extLst>
              <a:ext uri="{FF2B5EF4-FFF2-40B4-BE49-F238E27FC236}">
                <a16:creationId xmlns:a16="http://schemas.microsoft.com/office/drawing/2014/main" id="{345A51A6-D84A-EF7C-E7F6-669454B48923}"/>
              </a:ext>
            </a:extLst>
          </p:cNvPr>
          <p:cNvSpPr>
            <a:spLocks noChangeArrowheads="1"/>
          </p:cNvSpPr>
          <p:nvPr/>
        </p:nvSpPr>
        <p:spPr bwMode="auto">
          <a:xfrm>
            <a:off x="4761129" y="4258744"/>
            <a:ext cx="4175924" cy="1446161"/>
          </a:xfrm>
          <a:prstGeom prst="rect">
            <a:avLst/>
          </a:prstGeom>
          <a:solidFill>
            <a:srgbClr val="FFFFFF"/>
          </a:solidFill>
          <a:ln w="9525">
            <a:solidFill>
              <a:srgbClr val="000000"/>
            </a:solidFill>
            <a:miter lim="800000"/>
            <a:headEnd/>
            <a:tailEnd/>
          </a:ln>
          <a:effectLst/>
        </p:spPr>
        <p:txBody>
          <a:bodyPr wrap="square" lIns="27000" tIns="81000" rIns="27000" bIns="8100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endParaRPr lang="en-US" altLang="ja-JP" sz="1350" dirty="0">
              <a:solidFill>
                <a:srgbClr val="000000"/>
              </a:solidFill>
              <a:latin typeface="BIZ UDPゴシック" panose="020B0400000000000000" pitchFamily="50" charset="-128"/>
              <a:ea typeface="BIZ UDPゴシック" panose="020B0400000000000000" pitchFamily="50" charset="-128"/>
            </a:endParaRPr>
          </a:p>
          <a:p>
            <a:pPr defTabSz="685800">
              <a:defRPr sz="1000"/>
            </a:pPr>
            <a:r>
              <a:rPr lang="ja-JP" altLang="en-US" sz="1350" dirty="0">
                <a:solidFill>
                  <a:srgbClr val="000000"/>
                </a:solidFill>
                <a:latin typeface="BIZ UDPゴシック" panose="020B0400000000000000" pitchFamily="50" charset="-128"/>
                <a:ea typeface="BIZ UDPゴシック" panose="020B0400000000000000" pitchFamily="50" charset="-128"/>
              </a:rPr>
              <a:t>・参加団体等相互の情報交換、協力強化を図るほか、学校、事業者、ＮＰＯ等の地域における</a:t>
            </a:r>
            <a:r>
              <a:rPr lang="ja-JP" altLang="en-US" sz="1350" dirty="0">
                <a:solidFill>
                  <a:sysClr val="windowText" lastClr="000000"/>
                </a:solidFill>
                <a:latin typeface="BIZ UDPゴシック" panose="020B0400000000000000" pitchFamily="50" charset="-128"/>
                <a:ea typeface="BIZ UDPゴシック" panose="020B0400000000000000" pitchFamily="50" charset="-128"/>
              </a:rPr>
              <a:t>取組</a:t>
            </a:r>
            <a:r>
              <a:rPr lang="ja-JP" altLang="en-US" sz="1350" dirty="0">
                <a:solidFill>
                  <a:srgbClr val="000000"/>
                </a:solidFill>
                <a:latin typeface="BIZ UDPゴシック" panose="020B0400000000000000" pitchFamily="50" charset="-128"/>
                <a:ea typeface="BIZ UDPゴシック" panose="020B0400000000000000" pitchFamily="50" charset="-128"/>
              </a:rPr>
              <a:t>との連携を図ります。</a:t>
            </a:r>
          </a:p>
          <a:p>
            <a:pPr defTabSz="685800">
              <a:defRPr sz="1000"/>
            </a:pPr>
            <a:r>
              <a:rPr lang="ja-JP" altLang="en-US" sz="1350" dirty="0">
                <a:solidFill>
                  <a:srgbClr val="000000"/>
                </a:solidFill>
                <a:latin typeface="BIZ UDPゴシック" panose="020B0400000000000000" pitchFamily="50" charset="-128"/>
                <a:ea typeface="BIZ UDPゴシック" panose="020B0400000000000000" pitchFamily="50" charset="-128"/>
              </a:rPr>
              <a:t>・自主防犯活動を行う団体相互の情報交換、協力強化を図る機会を提供します。</a:t>
            </a:r>
          </a:p>
        </p:txBody>
      </p:sp>
      <p:sp>
        <p:nvSpPr>
          <p:cNvPr id="9" name="AutoShape 31">
            <a:extLst>
              <a:ext uri="{FF2B5EF4-FFF2-40B4-BE49-F238E27FC236}">
                <a16:creationId xmlns:a16="http://schemas.microsoft.com/office/drawing/2014/main" id="{C7320C6D-13DA-C48F-B942-D70EDDBB9300}"/>
              </a:ext>
            </a:extLst>
          </p:cNvPr>
          <p:cNvSpPr>
            <a:spLocks noChangeArrowheads="1"/>
          </p:cNvSpPr>
          <p:nvPr/>
        </p:nvSpPr>
        <p:spPr bwMode="auto">
          <a:xfrm>
            <a:off x="314455" y="2246602"/>
            <a:ext cx="4385950" cy="565981"/>
          </a:xfrm>
          <a:prstGeom prst="foldedCorner">
            <a:avLst>
              <a:gd name="adj" fmla="val 12500"/>
            </a:avLst>
          </a:prstGeom>
          <a:solidFill>
            <a:srgbClr val="FFFF00"/>
          </a:solidFill>
          <a:ln w="9525">
            <a:solidFill>
              <a:srgbClr val="000000"/>
            </a:solidFill>
            <a:round/>
            <a:headEnd/>
            <a:tailEnd/>
          </a:ln>
        </p:spPr>
        <p:txBody>
          <a:bodyPr wrap="square" lIns="27432" tIns="17145" rIns="0" bIns="17145"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400" b="1" dirty="0">
                <a:solidFill>
                  <a:srgbClr val="000000"/>
                </a:solidFill>
                <a:latin typeface="ＭＳ ゴシック" panose="020B0609070205080204" pitchFamily="49" charset="-128"/>
                <a:ea typeface="ＭＳ ゴシック" panose="020B0609070205080204" pitchFamily="49" charset="-128"/>
              </a:rPr>
              <a:t>基本方針１：県民すべての防犯意識の高揚</a:t>
            </a:r>
          </a:p>
        </p:txBody>
      </p:sp>
      <p:sp>
        <p:nvSpPr>
          <p:cNvPr id="13" name="AutoShape 35">
            <a:extLst>
              <a:ext uri="{FF2B5EF4-FFF2-40B4-BE49-F238E27FC236}">
                <a16:creationId xmlns:a16="http://schemas.microsoft.com/office/drawing/2014/main" id="{D176C9C5-9E83-7809-6580-35678B416B8D}"/>
              </a:ext>
            </a:extLst>
          </p:cNvPr>
          <p:cNvSpPr>
            <a:spLocks noChangeArrowheads="1"/>
          </p:cNvSpPr>
          <p:nvPr/>
        </p:nvSpPr>
        <p:spPr bwMode="auto">
          <a:xfrm>
            <a:off x="4761495" y="2246602"/>
            <a:ext cx="4211256" cy="565981"/>
          </a:xfrm>
          <a:prstGeom prst="foldedCorner">
            <a:avLst>
              <a:gd name="adj" fmla="val 12500"/>
            </a:avLst>
          </a:prstGeom>
          <a:solidFill>
            <a:srgbClr val="FFFF00"/>
          </a:solidFill>
          <a:ln w="9525">
            <a:solidFill>
              <a:srgbClr val="000000"/>
            </a:solidFill>
            <a:round/>
            <a:headEnd/>
            <a:tailEnd/>
          </a:ln>
        </p:spPr>
        <p:txBody>
          <a:bodyPr wrap="square" lIns="27432" tIns="17145" rIns="0" bIns="17145"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400" b="1" dirty="0">
                <a:solidFill>
                  <a:srgbClr val="000000"/>
                </a:solidFill>
                <a:latin typeface="ＭＳ ゴシック" panose="020B0609070205080204" pitchFamily="49" charset="-128"/>
                <a:ea typeface="ＭＳ ゴシック" panose="020B0609070205080204" pitchFamily="49" charset="-128"/>
              </a:rPr>
              <a:t>基本方針３：防犯に配慮した事業活動の推進</a:t>
            </a:r>
          </a:p>
        </p:txBody>
      </p:sp>
      <p:sp>
        <p:nvSpPr>
          <p:cNvPr id="16" name="AutoShape 37">
            <a:extLst>
              <a:ext uri="{FF2B5EF4-FFF2-40B4-BE49-F238E27FC236}">
                <a16:creationId xmlns:a16="http://schemas.microsoft.com/office/drawing/2014/main" id="{532D4C63-4E7A-F8A6-A1BC-4D625ACAB3C3}"/>
              </a:ext>
            </a:extLst>
          </p:cNvPr>
          <p:cNvSpPr>
            <a:spLocks noChangeArrowheads="1"/>
          </p:cNvSpPr>
          <p:nvPr/>
        </p:nvSpPr>
        <p:spPr bwMode="auto">
          <a:xfrm>
            <a:off x="4761129" y="4009826"/>
            <a:ext cx="4175924" cy="498304"/>
          </a:xfrm>
          <a:prstGeom prst="foldedCorner">
            <a:avLst>
              <a:gd name="adj" fmla="val 12500"/>
            </a:avLst>
          </a:prstGeom>
          <a:solidFill>
            <a:srgbClr val="FFFF00"/>
          </a:solidFill>
          <a:ln w="9525">
            <a:solidFill>
              <a:srgbClr val="000000"/>
            </a:solidFill>
            <a:round/>
            <a:headEnd/>
            <a:tailEnd/>
          </a:ln>
        </p:spPr>
        <p:txBody>
          <a:bodyPr wrap="square" lIns="27432" tIns="17145" rIns="0" bIns="17145"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400" b="1" dirty="0">
                <a:solidFill>
                  <a:srgbClr val="000000"/>
                </a:solidFill>
                <a:latin typeface="ＭＳ ゴシック" panose="020B0609070205080204" pitchFamily="49" charset="-128"/>
                <a:ea typeface="ＭＳ ゴシック" panose="020B0609070205080204" pitchFamily="49" charset="-128"/>
              </a:rPr>
              <a:t>基本方針４：安全で安心なネットワークの整備・連携の強化</a:t>
            </a:r>
          </a:p>
        </p:txBody>
      </p:sp>
      <p:sp>
        <p:nvSpPr>
          <p:cNvPr id="6" name="タイトル 1">
            <a:extLst>
              <a:ext uri="{FF2B5EF4-FFF2-40B4-BE49-F238E27FC236}">
                <a16:creationId xmlns:a16="http://schemas.microsoft.com/office/drawing/2014/main" id="{B22266AD-3B9F-D0A8-6130-5C0BE6848EE2}"/>
              </a:ext>
            </a:extLst>
          </p:cNvPr>
          <p:cNvSpPr txBox="1">
            <a:spLocks/>
          </p:cNvSpPr>
          <p:nvPr/>
        </p:nvSpPr>
        <p:spPr>
          <a:xfrm>
            <a:off x="341024" y="148556"/>
            <a:ext cx="10274858" cy="339502"/>
          </a:xfrm>
          <a:prstGeom prst="rect">
            <a:avLst/>
          </a:prstGeom>
        </p:spPr>
        <p:txBody>
          <a:bodyPr vert="horz" lIns="68580" tIns="34290" rIns="68580" bIns="34290" rtlCol="0" anchor="ctr">
            <a:noAutofit/>
          </a:bodyPr>
          <a:lstStyle>
            <a:lvl1pPr algn="l" defTabSz="914400" rtl="0" eaLnBrk="1" latinLnBrk="0" hangingPunct="1">
              <a:spcBef>
                <a:spcPct val="0"/>
              </a:spcBef>
              <a:buNone/>
              <a:defRPr kumimoji="1" sz="4400" b="1" kern="1200">
                <a:solidFill>
                  <a:schemeClr val="tx1">
                    <a:lumMod val="75000"/>
                    <a:lumOff val="25000"/>
                  </a:schemeClr>
                </a:solidFill>
                <a:latin typeface="メイリオ" pitchFamily="50" charset="-128"/>
                <a:ea typeface="メイリオ" pitchFamily="50" charset="-128"/>
                <a:cs typeface="メイリオ" pitchFamily="50" charset="-128"/>
              </a:defRPr>
            </a:lvl1pPr>
          </a:lstStyle>
          <a:p>
            <a:r>
              <a:rPr lang="ja-JP" altLang="en-US" sz="2400" b="0" kern="100" dirty="0">
                <a:solidFill>
                  <a:prstClr val="black"/>
                </a:solidFill>
                <a:latin typeface="BIZ UDPゴシック" panose="020B0400000000000000" pitchFamily="50" charset="-128"/>
                <a:ea typeface="BIZ UDPゴシック" panose="020B0400000000000000" pitchFamily="50" charset="-128"/>
              </a:rPr>
              <a:t>　　</a:t>
            </a:r>
            <a:r>
              <a:rPr lang="ja-JP" altLang="en-US" sz="2000" b="0" kern="100" dirty="0">
                <a:solidFill>
                  <a:prstClr val="black"/>
                </a:solidFill>
                <a:latin typeface="BIZ UDPゴシック" panose="020B0400000000000000" pitchFamily="50" charset="-128"/>
                <a:ea typeface="BIZ UDPゴシック" panose="020B0400000000000000" pitchFamily="50" charset="-128"/>
              </a:rPr>
              <a:t>令和８年度かながわ犯罪のない安全・安心まちづくり行動計画</a:t>
            </a:r>
            <a:endParaRPr lang="en-US" altLang="ja-JP" sz="2000" b="0" kern="100" dirty="0">
              <a:solidFill>
                <a:prstClr val="black"/>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629802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0C19E-C3FA-9BAF-AB21-264AB451E8BC}"/>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9819867-85EE-D548-0706-9CFE0D183821}"/>
              </a:ext>
            </a:extLst>
          </p:cNvPr>
          <p:cNvSpPr txBox="1"/>
          <p:nvPr/>
        </p:nvSpPr>
        <p:spPr>
          <a:xfrm>
            <a:off x="-51650" y="609357"/>
            <a:ext cx="4763789" cy="461665"/>
          </a:xfrm>
          <a:prstGeom prst="rect">
            <a:avLst/>
          </a:prstGeom>
          <a:noFill/>
        </p:spPr>
        <p:txBody>
          <a:bodyPr wrap="square" rtlCol="0">
            <a:spAutoFit/>
          </a:bodyPr>
          <a:lstStyle/>
          <a:p>
            <a:pPr defTabSz="685800"/>
            <a:r>
              <a:rPr lang="en-US" altLang="ja-JP" sz="2400" dirty="0">
                <a:solidFill>
                  <a:prstClr val="black"/>
                </a:solidFill>
                <a:latin typeface="ＭＳ ゴシック" panose="020B0609070205080204" pitchFamily="49" charset="-128"/>
                <a:ea typeface="ＭＳ ゴシック" panose="020B0609070205080204" pitchFamily="49" charset="-128"/>
              </a:rPr>
              <a:t>Ⅱ</a:t>
            </a:r>
            <a:r>
              <a:rPr lang="ja-JP" altLang="en-US" sz="2400" dirty="0">
                <a:solidFill>
                  <a:prstClr val="black"/>
                </a:solidFill>
                <a:latin typeface="ＭＳ ゴシック" panose="020B0609070205080204" pitchFamily="49" charset="-128"/>
                <a:ea typeface="ＭＳ ゴシック" panose="020B0609070205080204" pitchFamily="49" charset="-128"/>
              </a:rPr>
              <a:t>　令和８年度取組の重点目標</a:t>
            </a:r>
          </a:p>
        </p:txBody>
      </p:sp>
      <p:sp>
        <p:nvSpPr>
          <p:cNvPr id="8" name="テキスト ボックス 7">
            <a:extLst>
              <a:ext uri="{FF2B5EF4-FFF2-40B4-BE49-F238E27FC236}">
                <a16:creationId xmlns:a16="http://schemas.microsoft.com/office/drawing/2014/main" id="{B8103509-0F49-3BE8-B26B-C958F640C6D0}"/>
              </a:ext>
            </a:extLst>
          </p:cNvPr>
          <p:cNvSpPr txBox="1"/>
          <p:nvPr/>
        </p:nvSpPr>
        <p:spPr>
          <a:xfrm>
            <a:off x="289318" y="1155502"/>
            <a:ext cx="8281529" cy="307777"/>
          </a:xfrm>
          <a:prstGeom prst="rect">
            <a:avLst/>
          </a:prstGeom>
          <a:noFill/>
        </p:spPr>
        <p:txBody>
          <a:bodyPr wrap="square" rtlCol="0">
            <a:spAutoFit/>
          </a:bodyPr>
          <a:lstStyle/>
          <a:p>
            <a:pPr defTabSz="685800"/>
            <a:r>
              <a:rPr lang="ja-JP" altLang="en-US" sz="1400" dirty="0">
                <a:solidFill>
                  <a:srgbClr val="000000"/>
                </a:solidFill>
                <a:latin typeface="BIZ UDPゴシック" panose="020B0400000000000000" pitchFamily="50" charset="-128"/>
                <a:ea typeface="BIZ UDPゴシック" panose="020B0400000000000000" pitchFamily="50" charset="-128"/>
              </a:rPr>
              <a:t>推進協議会及び参加団体等は、次のとおり４つの重点目標を掲げ、連携・協調して事業を推進します。</a:t>
            </a:r>
            <a:endParaRPr lang="ja-JP" altLang="en-US" sz="1400" dirty="0">
              <a:solidFill>
                <a:prstClr val="black"/>
              </a:solidFill>
              <a:latin typeface="BIZ UDPゴシック" panose="020B0400000000000000" pitchFamily="50" charset="-128"/>
              <a:ea typeface="BIZ UDPゴシック" panose="020B0400000000000000" pitchFamily="50" charset="-128"/>
            </a:endParaRPr>
          </a:p>
        </p:txBody>
      </p:sp>
      <p:sp>
        <p:nvSpPr>
          <p:cNvPr id="13" name="Rectangle 13">
            <a:extLst>
              <a:ext uri="{FF2B5EF4-FFF2-40B4-BE49-F238E27FC236}">
                <a16:creationId xmlns:a16="http://schemas.microsoft.com/office/drawing/2014/main" id="{3CE640AA-C3A4-C10D-BCF5-355B6A3E6AF3}"/>
              </a:ext>
            </a:extLst>
          </p:cNvPr>
          <p:cNvSpPr>
            <a:spLocks noChangeArrowheads="1"/>
          </p:cNvSpPr>
          <p:nvPr/>
        </p:nvSpPr>
        <p:spPr bwMode="auto">
          <a:xfrm>
            <a:off x="192910" y="2100622"/>
            <a:ext cx="4255326" cy="2159405"/>
          </a:xfrm>
          <a:prstGeom prst="rect">
            <a:avLst/>
          </a:prstGeom>
          <a:solidFill>
            <a:srgbClr val="FFFFFF"/>
          </a:solidFill>
          <a:ln w="9525">
            <a:solidFill>
              <a:srgbClr val="000000"/>
            </a:solidFill>
            <a:miter lim="800000"/>
            <a:headEnd/>
            <a:tailEnd/>
          </a:ln>
        </p:spPr>
        <p:txBody>
          <a:bodyPr wrap="square" lIns="81000" tIns="89100" rIns="81000" bIns="8910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900" dirty="0">
                <a:solidFill>
                  <a:srgbClr val="000000"/>
                </a:solidFill>
                <a:latin typeface="ＭＳ 明朝"/>
                <a:ea typeface="ＭＳ 明朝"/>
              </a:rPr>
              <a:t>　 </a:t>
            </a:r>
            <a:r>
              <a:rPr lang="ja-JP" altLang="en-US" sz="1400" dirty="0">
                <a:latin typeface="BIZ UDPゴシック" panose="020B0400000000000000" pitchFamily="50" charset="-128"/>
                <a:ea typeface="BIZ UDPゴシック" panose="020B0400000000000000" pitchFamily="50" charset="-128"/>
              </a:rPr>
              <a:t>特殊詐欺をはじめ、自転車やオートバイの乗り物盗など、県民の身近なところで発生し、不安を与える犯罪の被害が深刻化しています。</a:t>
            </a:r>
            <a:endParaRPr lang="en-US" altLang="ja-JP" sz="1400" dirty="0">
              <a:latin typeface="BIZ UDPゴシック" panose="020B0400000000000000" pitchFamily="50" charset="-128"/>
              <a:ea typeface="BIZ UDPゴシック" panose="020B0400000000000000" pitchFamily="50" charset="-128"/>
            </a:endParaRPr>
          </a:p>
          <a:p>
            <a:pPr defTabSz="685800">
              <a:defRPr sz="1000"/>
            </a:pPr>
            <a:r>
              <a:rPr lang="ja-JP" altLang="en-US" sz="1400" dirty="0">
                <a:latin typeface="BIZ UDPゴシック" panose="020B0400000000000000" pitchFamily="50" charset="-128"/>
                <a:ea typeface="BIZ UDPゴシック" panose="020B0400000000000000" pitchFamily="50" charset="-128"/>
              </a:rPr>
              <a:t>　そこで、幅広い世代で防犯意識を高めるとともに、若者の犯罪加担防止を含め、ハード面とソフト面を組み合わせた効果的な防犯対策を普及、推進します。</a:t>
            </a:r>
          </a:p>
        </p:txBody>
      </p:sp>
      <p:sp>
        <p:nvSpPr>
          <p:cNvPr id="15" name="Rectangle 46">
            <a:extLst>
              <a:ext uri="{FF2B5EF4-FFF2-40B4-BE49-F238E27FC236}">
                <a16:creationId xmlns:a16="http://schemas.microsoft.com/office/drawing/2014/main" id="{52CCF7F0-7CC4-5CC9-49F1-061ABE8AC135}"/>
              </a:ext>
            </a:extLst>
          </p:cNvPr>
          <p:cNvSpPr>
            <a:spLocks noChangeArrowheads="1"/>
          </p:cNvSpPr>
          <p:nvPr/>
        </p:nvSpPr>
        <p:spPr bwMode="auto">
          <a:xfrm>
            <a:off x="4588443" y="4011753"/>
            <a:ext cx="4088013" cy="2159405"/>
          </a:xfrm>
          <a:prstGeom prst="rect">
            <a:avLst/>
          </a:prstGeom>
          <a:solidFill>
            <a:srgbClr val="FFFFFF"/>
          </a:solidFill>
          <a:ln w="9525">
            <a:solidFill>
              <a:srgbClr val="000000"/>
            </a:solidFill>
            <a:miter lim="800000"/>
            <a:headEnd/>
            <a:tailEnd/>
          </a:ln>
        </p:spPr>
        <p:txBody>
          <a:bodyPr wrap="square" lIns="81000" tIns="89100" rIns="81000" bIns="8910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900" dirty="0">
                <a:solidFill>
                  <a:srgbClr val="000000"/>
                </a:solidFill>
                <a:latin typeface="ＭＳ 明朝"/>
                <a:ea typeface="ＭＳ 明朝"/>
              </a:rPr>
              <a:t>　</a:t>
            </a:r>
            <a:r>
              <a:rPr lang="ja-JP" altLang="en-US" sz="1400" dirty="0">
                <a:solidFill>
                  <a:srgbClr val="000000"/>
                </a:solidFill>
                <a:latin typeface="BIZ UDPゴシック" panose="020B0400000000000000" pitchFamily="50" charset="-128"/>
                <a:ea typeface="BIZ UDPゴシック" panose="020B0400000000000000" pitchFamily="50" charset="-128"/>
              </a:rPr>
              <a:t>安全・安心まちづくりを進めるためには、思いがけず犯罪の被害を受けた方々が、周囲の人々の心ない言動に傷つくことなく、必要な支援を受けることができるようにすることが必要です。</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そこで、犯罪被害者の方々の置かれた状況などについての理解を深めるとともに、犯罪被害者等支援制度の周知を図るための普及啓発を進めます。</a:t>
            </a:r>
          </a:p>
        </p:txBody>
      </p:sp>
      <p:sp>
        <p:nvSpPr>
          <p:cNvPr id="17" name="Rectangle 49">
            <a:extLst>
              <a:ext uri="{FF2B5EF4-FFF2-40B4-BE49-F238E27FC236}">
                <a16:creationId xmlns:a16="http://schemas.microsoft.com/office/drawing/2014/main" id="{6289EA25-C2A1-C7C6-E503-046B16DE7B65}"/>
              </a:ext>
            </a:extLst>
          </p:cNvPr>
          <p:cNvSpPr>
            <a:spLocks noChangeArrowheads="1"/>
          </p:cNvSpPr>
          <p:nvPr/>
        </p:nvSpPr>
        <p:spPr bwMode="auto">
          <a:xfrm>
            <a:off x="4572000" y="1968953"/>
            <a:ext cx="4088013" cy="1318919"/>
          </a:xfrm>
          <a:prstGeom prst="rect">
            <a:avLst/>
          </a:prstGeom>
          <a:solidFill>
            <a:srgbClr val="FFFFFF"/>
          </a:solidFill>
          <a:ln w="9525">
            <a:solidFill>
              <a:srgbClr val="000000"/>
            </a:solidFill>
            <a:miter lim="800000"/>
            <a:headEnd/>
            <a:tailEnd/>
          </a:ln>
        </p:spPr>
        <p:txBody>
          <a:bodyPr wrap="square" lIns="81000" tIns="89100" rIns="81000" bIns="8910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900" dirty="0">
                <a:solidFill>
                  <a:srgbClr val="000000"/>
                </a:solidFill>
                <a:latin typeface="ＭＳ 明朝"/>
                <a:ea typeface="ＭＳ 明朝"/>
              </a:rPr>
              <a:t>　</a:t>
            </a:r>
            <a:r>
              <a:rPr lang="ja-JP" altLang="en-US" sz="1400" dirty="0">
                <a:solidFill>
                  <a:srgbClr val="000000"/>
                </a:solidFill>
                <a:latin typeface="BIZ UDPゴシック" panose="020B0400000000000000" pitchFamily="50" charset="-128"/>
                <a:ea typeface="BIZ UDPゴシック" panose="020B0400000000000000" pitchFamily="50" charset="-128"/>
              </a:rPr>
              <a:t>協議会事業や参加団体等の取組を通じて、県民・各種団体・事業者の自主防犯活動の発展、活性化に必要な各種防犯関係情報の提供を充実させます。</a:t>
            </a:r>
          </a:p>
        </p:txBody>
      </p:sp>
      <p:sp>
        <p:nvSpPr>
          <p:cNvPr id="20" name="Rectangle 44">
            <a:extLst>
              <a:ext uri="{FF2B5EF4-FFF2-40B4-BE49-F238E27FC236}">
                <a16:creationId xmlns:a16="http://schemas.microsoft.com/office/drawing/2014/main" id="{78BB811B-4831-7BE9-B665-31A35FE94F9F}"/>
              </a:ext>
            </a:extLst>
          </p:cNvPr>
          <p:cNvSpPr>
            <a:spLocks noChangeArrowheads="1"/>
          </p:cNvSpPr>
          <p:nvPr/>
        </p:nvSpPr>
        <p:spPr bwMode="auto">
          <a:xfrm>
            <a:off x="179262" y="4899686"/>
            <a:ext cx="4268974" cy="1271472"/>
          </a:xfrm>
          <a:prstGeom prst="rect">
            <a:avLst/>
          </a:prstGeom>
          <a:solidFill>
            <a:srgbClr val="FFFFFF"/>
          </a:solidFill>
          <a:ln w="9525">
            <a:solidFill>
              <a:srgbClr val="000000"/>
            </a:solidFill>
            <a:miter lim="800000"/>
            <a:headEnd/>
            <a:tailEnd/>
          </a:ln>
        </p:spPr>
        <p:txBody>
          <a:bodyPr wrap="square" lIns="81000" tIns="89100" rIns="81000" bIns="8910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900" dirty="0">
                <a:solidFill>
                  <a:srgbClr val="000000"/>
                </a:solidFill>
                <a:latin typeface="ＭＳ 明朝"/>
                <a:ea typeface="ＭＳ 明朝"/>
              </a:rPr>
              <a:t>　</a:t>
            </a:r>
            <a:r>
              <a:rPr lang="ja-JP" altLang="en-US" sz="1400" dirty="0">
                <a:latin typeface="BIZ UDPゴシック" panose="020B0400000000000000" pitchFamily="50" charset="-128"/>
                <a:ea typeface="BIZ UDPゴシック" panose="020B0400000000000000" pitchFamily="50" charset="-128"/>
              </a:rPr>
              <a:t>県民・各種団体・事業者で防犯意識を共有するとともに、地域の防犯活動の担い手を育てながら、見守り活動を活性化していきます。</a:t>
            </a:r>
            <a:endParaRPr lang="ja-JP" altLang="en-US" sz="1400" strike="sngStrike" dirty="0">
              <a:latin typeface="BIZ UDPゴシック" panose="020B0400000000000000" pitchFamily="50" charset="-128"/>
              <a:ea typeface="BIZ UDPゴシック" panose="020B0400000000000000" pitchFamily="50" charset="-128"/>
            </a:endParaRPr>
          </a:p>
        </p:txBody>
      </p:sp>
      <p:sp>
        <p:nvSpPr>
          <p:cNvPr id="7" name="Text Box 43">
            <a:extLst>
              <a:ext uri="{FF2B5EF4-FFF2-40B4-BE49-F238E27FC236}">
                <a16:creationId xmlns:a16="http://schemas.microsoft.com/office/drawing/2014/main" id="{4A9815F8-EE82-F468-86E9-5819F15FA96D}"/>
              </a:ext>
            </a:extLst>
          </p:cNvPr>
          <p:cNvSpPr txBox="1">
            <a:spLocks noChangeArrowheads="1"/>
          </p:cNvSpPr>
          <p:nvPr/>
        </p:nvSpPr>
        <p:spPr bwMode="auto">
          <a:xfrm>
            <a:off x="179262" y="4475454"/>
            <a:ext cx="4274667" cy="499680"/>
          </a:xfrm>
          <a:prstGeom prst="rect">
            <a:avLst/>
          </a:prstGeom>
          <a:solidFill>
            <a:srgbClr val="002060"/>
          </a:solidFill>
          <a:ln w="9525">
            <a:solidFill>
              <a:srgbClr val="000000"/>
            </a:solidFill>
            <a:miter lim="800000"/>
            <a:headEnd/>
            <a:tailEnd/>
          </a:ln>
        </p:spPr>
        <p:txBody>
          <a:bodyPr wrap="square" lIns="27432" tIns="17145" rIns="0" bIns="17145"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400" b="1" dirty="0">
                <a:solidFill>
                  <a:srgbClr val="FFFFFF"/>
                </a:solidFill>
                <a:latin typeface="ＭＳ ゴシック"/>
                <a:ea typeface="ＭＳ ゴシック"/>
              </a:rPr>
              <a:t>重点目標</a:t>
            </a:r>
            <a:r>
              <a:rPr lang="ja-JP" altLang="en-US" sz="1400" b="1" dirty="0">
                <a:solidFill>
                  <a:schemeClr val="bg1">
                    <a:lumMod val="20000"/>
                    <a:lumOff val="80000"/>
                  </a:schemeClr>
                </a:solidFill>
                <a:latin typeface="ＭＳ ゴシック"/>
                <a:ea typeface="ＭＳ ゴシック"/>
              </a:rPr>
              <a:t>２：地域の防犯力の向上</a:t>
            </a:r>
            <a:endParaRPr lang="ja-JP" altLang="en-US" sz="1400" b="1" strike="sngStrike" dirty="0">
              <a:solidFill>
                <a:schemeClr val="bg1">
                  <a:lumMod val="20000"/>
                  <a:lumOff val="80000"/>
                </a:schemeClr>
              </a:solidFill>
              <a:latin typeface="ＭＳ ゴシック"/>
              <a:ea typeface="ＭＳ ゴシック"/>
            </a:endParaRPr>
          </a:p>
        </p:txBody>
      </p:sp>
      <p:sp>
        <p:nvSpPr>
          <p:cNvPr id="18" name="Text Box 14">
            <a:extLst>
              <a:ext uri="{FF2B5EF4-FFF2-40B4-BE49-F238E27FC236}">
                <a16:creationId xmlns:a16="http://schemas.microsoft.com/office/drawing/2014/main" id="{C0E6A9ED-0409-D464-AEC4-90EFDEC29F53}"/>
              </a:ext>
            </a:extLst>
          </p:cNvPr>
          <p:cNvSpPr txBox="1">
            <a:spLocks noChangeArrowheads="1"/>
          </p:cNvSpPr>
          <p:nvPr/>
        </p:nvSpPr>
        <p:spPr bwMode="auto">
          <a:xfrm>
            <a:off x="184957" y="1598615"/>
            <a:ext cx="4263279" cy="531516"/>
          </a:xfrm>
          <a:prstGeom prst="rect">
            <a:avLst/>
          </a:prstGeom>
          <a:solidFill>
            <a:srgbClr val="002060"/>
          </a:solidFill>
          <a:ln w="9525">
            <a:solidFill>
              <a:srgbClr val="000000"/>
            </a:solidFill>
            <a:miter lim="800000"/>
            <a:headEnd/>
            <a:tailEnd/>
          </a:ln>
        </p:spPr>
        <p:txBody>
          <a:bodyPr wrap="square" lIns="27432" tIns="17145" rIns="0" bIns="17145"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400" b="1" dirty="0">
                <a:solidFill>
                  <a:schemeClr val="bg1">
                    <a:lumMod val="20000"/>
                    <a:lumOff val="80000"/>
                  </a:schemeClr>
                </a:solidFill>
                <a:latin typeface="ＭＳ ゴシック"/>
                <a:ea typeface="ＭＳ ゴシック"/>
              </a:rPr>
              <a:t>重点目標１：特殊詐欺等に対する効果的な防犯対策</a:t>
            </a:r>
            <a:endParaRPr lang="en-US" altLang="ja-JP" sz="1400" b="1" dirty="0">
              <a:solidFill>
                <a:schemeClr val="bg1">
                  <a:lumMod val="20000"/>
                  <a:lumOff val="80000"/>
                </a:schemeClr>
              </a:solidFill>
              <a:latin typeface="ＭＳ ゴシック"/>
              <a:ea typeface="ＭＳ ゴシック"/>
            </a:endParaRPr>
          </a:p>
          <a:p>
            <a:pPr defTabSz="685800">
              <a:defRPr sz="1000"/>
            </a:pPr>
            <a:r>
              <a:rPr lang="ja-JP" altLang="en-US" sz="1400" b="1" dirty="0">
                <a:solidFill>
                  <a:schemeClr val="bg1">
                    <a:lumMod val="20000"/>
                    <a:lumOff val="80000"/>
                  </a:schemeClr>
                </a:solidFill>
                <a:latin typeface="ＭＳ ゴシック"/>
                <a:ea typeface="ＭＳ ゴシック"/>
              </a:rPr>
              <a:t>　　　　　　の普及・推進</a:t>
            </a:r>
          </a:p>
        </p:txBody>
      </p:sp>
      <p:sp>
        <p:nvSpPr>
          <p:cNvPr id="16" name="Text Box 50">
            <a:extLst>
              <a:ext uri="{FF2B5EF4-FFF2-40B4-BE49-F238E27FC236}">
                <a16:creationId xmlns:a16="http://schemas.microsoft.com/office/drawing/2014/main" id="{AD2FC86B-5354-9AAF-2294-936F7F4AC7FC}"/>
              </a:ext>
            </a:extLst>
          </p:cNvPr>
          <p:cNvSpPr txBox="1">
            <a:spLocks noChangeArrowheads="1"/>
          </p:cNvSpPr>
          <p:nvPr/>
        </p:nvSpPr>
        <p:spPr bwMode="auto">
          <a:xfrm>
            <a:off x="4572000" y="1590572"/>
            <a:ext cx="4088012" cy="533018"/>
          </a:xfrm>
          <a:prstGeom prst="rect">
            <a:avLst/>
          </a:prstGeom>
          <a:solidFill>
            <a:srgbClr val="002060"/>
          </a:solidFill>
          <a:ln w="9525">
            <a:solidFill>
              <a:srgbClr val="000000"/>
            </a:solidFill>
            <a:miter lim="800000"/>
            <a:headEnd/>
            <a:tailEnd/>
          </a:ln>
        </p:spPr>
        <p:txBody>
          <a:bodyPr wrap="square" lIns="27432" tIns="17145" rIns="0" bIns="17145"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400" b="1" dirty="0">
                <a:solidFill>
                  <a:srgbClr val="FFFFFF"/>
                </a:solidFill>
                <a:latin typeface="ＭＳ ゴシック"/>
                <a:ea typeface="ＭＳ ゴシック"/>
              </a:rPr>
              <a:t>重点目標</a:t>
            </a:r>
            <a:r>
              <a:rPr lang="ja-JP" altLang="en-US" sz="1400" b="1" dirty="0">
                <a:solidFill>
                  <a:schemeClr val="bg1">
                    <a:lumMod val="20000"/>
                    <a:lumOff val="80000"/>
                  </a:schemeClr>
                </a:solidFill>
                <a:latin typeface="ＭＳ ゴシック"/>
                <a:ea typeface="ＭＳ ゴシック"/>
              </a:rPr>
              <a:t>３</a:t>
            </a:r>
            <a:r>
              <a:rPr lang="ja-JP" altLang="en-US" sz="1400" b="1" dirty="0">
                <a:solidFill>
                  <a:srgbClr val="FFFFFF"/>
                </a:solidFill>
                <a:latin typeface="ＭＳ ゴシック"/>
                <a:ea typeface="ＭＳ ゴシック"/>
              </a:rPr>
              <a:t>：情報提供の充実</a:t>
            </a:r>
          </a:p>
        </p:txBody>
      </p:sp>
      <p:sp>
        <p:nvSpPr>
          <p:cNvPr id="14" name="Text Box 45">
            <a:extLst>
              <a:ext uri="{FF2B5EF4-FFF2-40B4-BE49-F238E27FC236}">
                <a16:creationId xmlns:a16="http://schemas.microsoft.com/office/drawing/2014/main" id="{7F16828D-9E8D-C394-3E0B-64E0B47B1518}"/>
              </a:ext>
            </a:extLst>
          </p:cNvPr>
          <p:cNvSpPr txBox="1">
            <a:spLocks noChangeArrowheads="1"/>
          </p:cNvSpPr>
          <p:nvPr/>
        </p:nvSpPr>
        <p:spPr bwMode="auto">
          <a:xfrm>
            <a:off x="4588443" y="3518949"/>
            <a:ext cx="4088013" cy="594161"/>
          </a:xfrm>
          <a:prstGeom prst="rect">
            <a:avLst/>
          </a:prstGeom>
          <a:solidFill>
            <a:srgbClr val="002060"/>
          </a:solidFill>
          <a:ln w="9525">
            <a:solidFill>
              <a:srgbClr val="000000"/>
            </a:solidFill>
            <a:miter lim="800000"/>
            <a:headEnd/>
            <a:tailEnd/>
          </a:ln>
        </p:spPr>
        <p:txBody>
          <a:bodyPr wrap="square" lIns="27432" tIns="17145" rIns="0" bIns="17145"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400" b="1" dirty="0">
                <a:solidFill>
                  <a:srgbClr val="FFFFFF"/>
                </a:solidFill>
                <a:latin typeface="ＭＳ ゴシック"/>
                <a:ea typeface="ＭＳ ゴシック"/>
              </a:rPr>
              <a:t>重点目標</a:t>
            </a:r>
            <a:r>
              <a:rPr lang="ja-JP" altLang="en-US" sz="1400" b="1" dirty="0">
                <a:solidFill>
                  <a:schemeClr val="bg1">
                    <a:lumMod val="20000"/>
                    <a:lumOff val="80000"/>
                  </a:schemeClr>
                </a:solidFill>
                <a:latin typeface="ＭＳ ゴシック"/>
                <a:ea typeface="ＭＳ ゴシック"/>
              </a:rPr>
              <a:t>４：犯</a:t>
            </a:r>
            <a:r>
              <a:rPr lang="ja-JP" altLang="en-US" sz="1400" b="1" dirty="0">
                <a:solidFill>
                  <a:srgbClr val="FFFFFF"/>
                </a:solidFill>
                <a:latin typeface="ＭＳ ゴシック"/>
                <a:ea typeface="ＭＳ ゴシック"/>
              </a:rPr>
              <a:t>罪被害者等支援についての理解の　</a:t>
            </a:r>
            <a:endParaRPr lang="en-US" altLang="ja-JP" sz="1400" b="1" dirty="0">
              <a:solidFill>
                <a:srgbClr val="FFFFFF"/>
              </a:solidFill>
              <a:latin typeface="ＭＳ ゴシック"/>
              <a:ea typeface="ＭＳ ゴシック"/>
            </a:endParaRPr>
          </a:p>
          <a:p>
            <a:pPr defTabSz="685800">
              <a:defRPr sz="1000"/>
            </a:pPr>
            <a:r>
              <a:rPr lang="ja-JP" altLang="en-US" sz="1400" b="1" dirty="0">
                <a:solidFill>
                  <a:srgbClr val="FFFFFF"/>
                </a:solidFill>
                <a:latin typeface="ＭＳ ゴシック"/>
                <a:ea typeface="ＭＳ ゴシック"/>
              </a:rPr>
              <a:t>　　　　　　促進</a:t>
            </a:r>
          </a:p>
        </p:txBody>
      </p:sp>
      <p:sp>
        <p:nvSpPr>
          <p:cNvPr id="9" name="タイトル 8">
            <a:extLst>
              <a:ext uri="{FF2B5EF4-FFF2-40B4-BE49-F238E27FC236}">
                <a16:creationId xmlns:a16="http://schemas.microsoft.com/office/drawing/2014/main" id="{D2B29576-FA84-F750-868B-AC25C5410910}"/>
              </a:ext>
            </a:extLst>
          </p:cNvPr>
          <p:cNvSpPr>
            <a:spLocks noGrp="1"/>
          </p:cNvSpPr>
          <p:nvPr>
            <p:ph type="title"/>
          </p:nvPr>
        </p:nvSpPr>
        <p:spPr>
          <a:xfrm>
            <a:off x="862472" y="86080"/>
            <a:ext cx="8281528" cy="548680"/>
          </a:xfrm>
        </p:spPr>
        <p:txBody>
          <a:bodyPr/>
          <a:lstStyle/>
          <a:p>
            <a:r>
              <a:rPr lang="ja-JP" altLang="en-US" sz="2000" b="0" kern="100" dirty="0">
                <a:solidFill>
                  <a:prstClr val="black"/>
                </a:solidFill>
                <a:latin typeface="BIZ UDPゴシック" panose="020B0400000000000000" pitchFamily="50" charset="-128"/>
                <a:ea typeface="BIZ UDPゴシック" panose="020B0400000000000000" pitchFamily="50" charset="-128"/>
              </a:rPr>
              <a:t>令和８年度かながわ犯罪のない安全・安心まちづくり行動計画</a:t>
            </a:r>
            <a:endParaRPr lang="ja-JP" altLang="en-US" sz="2000" dirty="0"/>
          </a:p>
        </p:txBody>
      </p:sp>
    </p:spTree>
    <p:extLst>
      <p:ext uri="{BB962C8B-B14F-4D97-AF65-F5344CB8AC3E}">
        <p14:creationId xmlns:p14="http://schemas.microsoft.com/office/powerpoint/2010/main" val="3485018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DF2FB-400D-089A-5F9F-F98B189AF938}"/>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3D91DA90-1875-7A91-7C07-D6EB265252E8}"/>
              </a:ext>
            </a:extLst>
          </p:cNvPr>
          <p:cNvSpPr txBox="1"/>
          <p:nvPr/>
        </p:nvSpPr>
        <p:spPr>
          <a:xfrm>
            <a:off x="169067" y="512780"/>
            <a:ext cx="4030472" cy="461665"/>
          </a:xfrm>
          <a:prstGeom prst="rect">
            <a:avLst/>
          </a:prstGeom>
          <a:noFill/>
        </p:spPr>
        <p:txBody>
          <a:bodyPr wrap="square" rtlCol="0">
            <a:spAutoFit/>
          </a:bodyPr>
          <a:lstStyle/>
          <a:p>
            <a:pPr defTabSz="685800"/>
            <a:r>
              <a:rPr lang="en-US" altLang="zh-TW" sz="2400" dirty="0">
                <a:solidFill>
                  <a:prstClr val="black"/>
                </a:solidFill>
                <a:latin typeface="ＭＳ ゴシック" panose="020B0609070205080204" pitchFamily="49" charset="-128"/>
                <a:ea typeface="ＭＳ ゴシック" panose="020B0609070205080204" pitchFamily="49" charset="-128"/>
              </a:rPr>
              <a:t>Ⅲ</a:t>
            </a:r>
            <a:r>
              <a:rPr lang="zh-TW" altLang="en-US" sz="2400" dirty="0">
                <a:solidFill>
                  <a:prstClr val="black"/>
                </a:solidFill>
                <a:latin typeface="ＭＳ ゴシック" panose="020B0609070205080204" pitchFamily="49" charset="-128"/>
                <a:ea typeface="ＭＳ ゴシック" panose="020B0609070205080204" pitchFamily="49" charset="-128"/>
              </a:rPr>
              <a:t>　令和８年度実施事業</a:t>
            </a:r>
            <a:endParaRPr lang="ja-JP" altLang="en-US" sz="2400" dirty="0">
              <a:solidFill>
                <a:prstClr val="black"/>
              </a:solidFill>
              <a:latin typeface="ＭＳ ゴシック" panose="020B0609070205080204" pitchFamily="49" charset="-128"/>
              <a:ea typeface="ＭＳ ゴシック" panose="020B0609070205080204" pitchFamily="49" charset="-128"/>
            </a:endParaRPr>
          </a:p>
        </p:txBody>
      </p:sp>
      <p:sp>
        <p:nvSpPr>
          <p:cNvPr id="3" name="テキスト ボックス 2">
            <a:extLst>
              <a:ext uri="{FF2B5EF4-FFF2-40B4-BE49-F238E27FC236}">
                <a16:creationId xmlns:a16="http://schemas.microsoft.com/office/drawing/2014/main" id="{9C916849-2486-67AF-5E20-168532FE626E}"/>
              </a:ext>
            </a:extLst>
          </p:cNvPr>
          <p:cNvSpPr txBox="1"/>
          <p:nvPr/>
        </p:nvSpPr>
        <p:spPr>
          <a:xfrm>
            <a:off x="5679" y="917623"/>
            <a:ext cx="9138321" cy="307777"/>
          </a:xfrm>
          <a:prstGeom prst="rect">
            <a:avLst/>
          </a:prstGeom>
          <a:noFill/>
        </p:spPr>
        <p:txBody>
          <a:bodyPr wrap="square" rtlCol="0">
            <a:spAutoFit/>
          </a:bodyPr>
          <a:lstStyle/>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推進協議会は県民総ぐるみで安全・安心まちづくりを推進するため、４つの重点目標を踏まえ、次の事業を実施します。</a:t>
            </a:r>
            <a:endParaRPr lang="ja-JP" altLang="en-US" sz="1400" dirty="0">
              <a:solidFill>
                <a:prstClr val="black"/>
              </a:solidFill>
              <a:latin typeface="BIZ UDPゴシック" panose="020B0400000000000000" pitchFamily="50" charset="-128"/>
              <a:ea typeface="BIZ UDPゴシック" panose="020B0400000000000000" pitchFamily="50" charset="-128"/>
            </a:endParaRPr>
          </a:p>
        </p:txBody>
      </p:sp>
      <p:sp>
        <p:nvSpPr>
          <p:cNvPr id="10" name="Text Box 63">
            <a:extLst>
              <a:ext uri="{FF2B5EF4-FFF2-40B4-BE49-F238E27FC236}">
                <a16:creationId xmlns:a16="http://schemas.microsoft.com/office/drawing/2014/main" id="{5EC683D7-21AB-AC83-A0D7-F2D7E58B677A}"/>
              </a:ext>
            </a:extLst>
          </p:cNvPr>
          <p:cNvSpPr txBox="1">
            <a:spLocks noChangeArrowheads="1"/>
          </p:cNvSpPr>
          <p:nvPr/>
        </p:nvSpPr>
        <p:spPr bwMode="auto">
          <a:xfrm>
            <a:off x="112507" y="1959949"/>
            <a:ext cx="4221896" cy="1211753"/>
          </a:xfrm>
          <a:prstGeom prst="rect">
            <a:avLst/>
          </a:prstGeom>
          <a:solidFill>
            <a:srgbClr val="FFFFFF"/>
          </a:solidFill>
          <a:ln w="9525">
            <a:solidFill>
              <a:srgbClr val="000000"/>
            </a:solidFill>
            <a:miter lim="800000"/>
            <a:headEnd/>
            <a:tailEnd/>
          </a:ln>
        </p:spPr>
        <p:txBody>
          <a:bodyPr wrap="square" lIns="81000" tIns="89100" rIns="67500" bIns="8910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lnSpc>
                <a:spcPts val="900"/>
              </a:lnSpc>
              <a:defRPr sz="1000"/>
            </a:pPr>
            <a:endParaRPr lang="ja-JP" altLang="en-US" sz="900" dirty="0">
              <a:solidFill>
                <a:srgbClr val="000000"/>
              </a:solidFill>
              <a:latin typeface="ＭＳ 明朝"/>
              <a:ea typeface="ＭＳ 明朝"/>
            </a:endParaRPr>
          </a:p>
          <a:p>
            <a:pPr defTabSz="685800">
              <a:defRPr sz="1000"/>
            </a:pPr>
            <a:r>
              <a:rPr lang="ja-JP" altLang="en-US" sz="900" dirty="0">
                <a:solidFill>
                  <a:srgbClr val="000000"/>
                </a:solidFill>
                <a:latin typeface="ＭＳ 明朝"/>
                <a:ea typeface="ＭＳ 明朝"/>
              </a:rPr>
              <a:t>　</a:t>
            </a:r>
            <a:r>
              <a:rPr lang="ja-JP" altLang="en-US" sz="1600" dirty="0">
                <a:solidFill>
                  <a:srgbClr val="000000"/>
                </a:solidFill>
                <a:latin typeface="BIZ UDPゴシック" panose="020B0400000000000000" pitchFamily="50" charset="-128"/>
                <a:ea typeface="BIZ UDPゴシック" panose="020B0400000000000000" pitchFamily="50" charset="-128"/>
              </a:rPr>
              <a:t>子どもの安全確保及び県民の身近に起こりうる犯罪を防止するとともに、県民総ぐるみ運動を進めるため、防犯キャンペーンを実施します。</a:t>
            </a:r>
          </a:p>
        </p:txBody>
      </p:sp>
      <p:sp>
        <p:nvSpPr>
          <p:cNvPr id="19" name="Text Box 58">
            <a:extLst>
              <a:ext uri="{FF2B5EF4-FFF2-40B4-BE49-F238E27FC236}">
                <a16:creationId xmlns:a16="http://schemas.microsoft.com/office/drawing/2014/main" id="{2BFE96C1-2162-5D8A-B1FA-0FFA53CA9677}"/>
              </a:ext>
            </a:extLst>
          </p:cNvPr>
          <p:cNvSpPr txBox="1">
            <a:spLocks noChangeArrowheads="1"/>
          </p:cNvSpPr>
          <p:nvPr/>
        </p:nvSpPr>
        <p:spPr bwMode="auto">
          <a:xfrm>
            <a:off x="112506" y="3536645"/>
            <a:ext cx="4243351" cy="1211754"/>
          </a:xfrm>
          <a:prstGeom prst="rect">
            <a:avLst/>
          </a:prstGeom>
          <a:solidFill>
            <a:srgbClr val="FFFFFF"/>
          </a:solidFill>
          <a:ln w="9525">
            <a:solidFill>
              <a:srgbClr val="000000"/>
            </a:solidFill>
            <a:miter lim="800000"/>
            <a:headEnd/>
            <a:tailEnd/>
          </a:ln>
        </p:spPr>
        <p:txBody>
          <a:bodyPr wrap="square" lIns="81000" tIns="89100" rIns="67500" bIns="8910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lnSpc>
                <a:spcPts val="975"/>
              </a:lnSpc>
              <a:defRPr sz="1000"/>
            </a:pPr>
            <a:endParaRPr lang="ja-JP" altLang="en-US" sz="900" dirty="0">
              <a:solidFill>
                <a:srgbClr val="000000"/>
              </a:solidFill>
              <a:latin typeface="ＭＳ 明朝"/>
              <a:ea typeface="ＭＳ 明朝"/>
            </a:endParaRPr>
          </a:p>
          <a:p>
            <a:pPr defTabSz="685800">
              <a:defRPr sz="1000"/>
            </a:pPr>
            <a:r>
              <a:rPr lang="ja-JP" altLang="en-US" sz="900" dirty="0">
                <a:solidFill>
                  <a:srgbClr val="000000"/>
                </a:solidFill>
                <a:latin typeface="ＭＳ 明朝"/>
                <a:ea typeface="ＭＳ 明朝"/>
              </a:rPr>
              <a:t>　</a:t>
            </a:r>
            <a:r>
              <a:rPr lang="ja-JP" altLang="en-US" sz="1600" dirty="0">
                <a:solidFill>
                  <a:srgbClr val="000000"/>
                </a:solidFill>
                <a:latin typeface="BIZ UDPゴシック" panose="020B0400000000000000" pitchFamily="50" charset="-128"/>
                <a:ea typeface="BIZ UDPゴシック" panose="020B0400000000000000" pitchFamily="50" charset="-128"/>
              </a:rPr>
              <a:t>県、警察、関係団体、地域住民が一体となり、安全・安心まちづくり旬間中に、犯罪ゼロの日を目指して、一斉防犯パトロールや地域の安全点検・子どもの見守り活動を実施します。</a:t>
            </a:r>
          </a:p>
        </p:txBody>
      </p:sp>
      <p:sp>
        <p:nvSpPr>
          <p:cNvPr id="23" name="Text Box 60">
            <a:extLst>
              <a:ext uri="{FF2B5EF4-FFF2-40B4-BE49-F238E27FC236}">
                <a16:creationId xmlns:a16="http://schemas.microsoft.com/office/drawing/2014/main" id="{A8C51F5C-8C68-DBCD-0857-ACDEFEBD7E62}"/>
              </a:ext>
            </a:extLst>
          </p:cNvPr>
          <p:cNvSpPr txBox="1">
            <a:spLocks noChangeArrowheads="1"/>
          </p:cNvSpPr>
          <p:nvPr/>
        </p:nvSpPr>
        <p:spPr bwMode="auto">
          <a:xfrm>
            <a:off x="4487416" y="4582356"/>
            <a:ext cx="4514227" cy="1630487"/>
          </a:xfrm>
          <a:prstGeom prst="rect">
            <a:avLst/>
          </a:prstGeom>
          <a:solidFill>
            <a:srgbClr val="FFFFFF"/>
          </a:solidFill>
          <a:ln w="9525">
            <a:solidFill>
              <a:srgbClr val="000000"/>
            </a:solidFill>
            <a:miter lim="800000"/>
            <a:headEnd/>
            <a:tailEnd/>
          </a:ln>
        </p:spPr>
        <p:txBody>
          <a:bodyPr wrap="square" lIns="81000" tIns="89100" rIns="67500" bIns="8910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lnSpc>
                <a:spcPts val="1050"/>
              </a:lnSpc>
              <a:defRPr sz="1000"/>
            </a:pPr>
            <a:endParaRPr lang="ja-JP" altLang="en-US" sz="900" dirty="0">
              <a:solidFill>
                <a:srgbClr val="000000"/>
              </a:solidFill>
              <a:latin typeface="ＭＳ 明朝"/>
              <a:ea typeface="ＭＳ 明朝"/>
            </a:endParaRPr>
          </a:p>
          <a:p>
            <a:pPr defTabSz="685800">
              <a:defRPr sz="1000"/>
            </a:pPr>
            <a:r>
              <a:rPr lang="ja-JP" altLang="en-US" sz="900" dirty="0">
                <a:solidFill>
                  <a:srgbClr val="000000"/>
                </a:solidFill>
                <a:latin typeface="ＭＳ 明朝"/>
                <a:ea typeface="ＭＳ 明朝"/>
              </a:rPr>
              <a:t>　</a:t>
            </a:r>
            <a:r>
              <a:rPr lang="ja-JP" altLang="en-US" sz="1600" dirty="0">
                <a:solidFill>
                  <a:srgbClr val="000000"/>
                </a:solidFill>
                <a:latin typeface="BIZ UDPゴシック" panose="020B0400000000000000" pitchFamily="50" charset="-128"/>
                <a:ea typeface="BIZ UDPゴシック" panose="020B0400000000000000" pitchFamily="50" charset="-128"/>
              </a:rPr>
              <a:t>犯罪被害者の方々への理解を促進し、自ら支援に取り組む契機となるよう、県民や参加団体等に向けて、犯罪被害者の方々の置かれている現状や支援に関する普及啓発・情報提供を充実させます。</a:t>
            </a:r>
          </a:p>
        </p:txBody>
      </p:sp>
      <p:sp>
        <p:nvSpPr>
          <p:cNvPr id="25" name="Text Box 65">
            <a:extLst>
              <a:ext uri="{FF2B5EF4-FFF2-40B4-BE49-F238E27FC236}">
                <a16:creationId xmlns:a16="http://schemas.microsoft.com/office/drawing/2014/main" id="{66BB09A0-7D22-62D6-4C3C-925BD7625446}"/>
              </a:ext>
            </a:extLst>
          </p:cNvPr>
          <p:cNvSpPr txBox="1">
            <a:spLocks noChangeArrowheads="1"/>
          </p:cNvSpPr>
          <p:nvPr/>
        </p:nvSpPr>
        <p:spPr bwMode="auto">
          <a:xfrm>
            <a:off x="4515436" y="2199851"/>
            <a:ext cx="4511054" cy="1824644"/>
          </a:xfrm>
          <a:prstGeom prst="rect">
            <a:avLst/>
          </a:prstGeom>
          <a:solidFill>
            <a:srgbClr val="FFFFFF"/>
          </a:solidFill>
          <a:ln w="9525">
            <a:solidFill>
              <a:srgbClr val="000000"/>
            </a:solidFill>
            <a:miter lim="800000"/>
            <a:headEnd/>
            <a:tailEnd/>
          </a:ln>
        </p:spPr>
        <p:txBody>
          <a:bodyPr wrap="square" lIns="81000" tIns="89100" rIns="67500" bIns="8910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lnSpc>
                <a:spcPts val="825"/>
              </a:lnSpc>
              <a:defRPr sz="1000"/>
            </a:pPr>
            <a:endParaRPr lang="en-US" altLang="ja-JP" sz="900" dirty="0">
              <a:solidFill>
                <a:srgbClr val="000000"/>
              </a:solidFill>
              <a:latin typeface="ＭＳ 明朝"/>
              <a:ea typeface="ＭＳ 明朝"/>
            </a:endParaRPr>
          </a:p>
          <a:p>
            <a:pPr defTabSz="685800">
              <a:defRPr sz="1000"/>
            </a:pPr>
            <a:r>
              <a:rPr lang="ja-JP" altLang="en-US" sz="900" dirty="0">
                <a:solidFill>
                  <a:srgbClr val="000000"/>
                </a:solidFill>
                <a:latin typeface="ＭＳ 明朝"/>
                <a:ea typeface="ＭＳ 明朝"/>
              </a:rPr>
              <a:t>　</a:t>
            </a:r>
            <a:r>
              <a:rPr lang="ja-JP" altLang="en-US" sz="1600" dirty="0">
                <a:solidFill>
                  <a:sysClr val="windowText" lastClr="000000"/>
                </a:solidFill>
                <a:latin typeface="BIZ UDPゴシック" panose="020B0400000000000000" pitchFamily="50" charset="-128"/>
                <a:ea typeface="BIZ UDPゴシック" panose="020B0400000000000000" pitchFamily="50" charset="-128"/>
              </a:rPr>
              <a:t>県警察から提供された多発傾向にある犯罪の発生状況や防犯対策などについて、</a:t>
            </a:r>
            <a:r>
              <a:rPr lang="ja-JP" altLang="ja-JP" sz="1600" dirty="0">
                <a:solidFill>
                  <a:sysClr val="windowText" lastClr="000000"/>
                </a:solidFill>
                <a:latin typeface="BIZ UDPゴシック" panose="020B0400000000000000" pitchFamily="50" charset="-128"/>
                <a:ea typeface="BIZ UDPゴシック" panose="020B0400000000000000" pitchFamily="50" charset="-128"/>
              </a:rPr>
              <a:t>協議会の参加団体等を通じて、県民へ</a:t>
            </a:r>
            <a:r>
              <a:rPr lang="ja-JP" altLang="en-US" sz="1600" dirty="0">
                <a:solidFill>
                  <a:sysClr val="windowText" lastClr="000000"/>
                </a:solidFill>
                <a:latin typeface="BIZ UDPゴシック" panose="020B0400000000000000" pitchFamily="50" charset="-128"/>
                <a:ea typeface="BIZ UDPゴシック" panose="020B0400000000000000" pitchFamily="50" charset="-128"/>
              </a:rPr>
              <a:t>の迅速</a:t>
            </a:r>
            <a:r>
              <a:rPr lang="ja-JP" altLang="en-US" sz="1600" dirty="0">
                <a:solidFill>
                  <a:srgbClr val="000000"/>
                </a:solidFill>
                <a:latin typeface="BIZ UDPゴシック" panose="020B0400000000000000" pitchFamily="50" charset="-128"/>
                <a:ea typeface="BIZ UDPゴシック" panose="020B0400000000000000" pitchFamily="50" charset="-128"/>
              </a:rPr>
              <a:t>な情報提供を行</a:t>
            </a:r>
            <a:r>
              <a:rPr lang="ja-JP" altLang="en-US" sz="1600" dirty="0">
                <a:latin typeface="BIZ UDPゴシック" panose="020B0400000000000000" pitchFamily="50" charset="-128"/>
                <a:ea typeface="BIZ UDPゴシック" panose="020B0400000000000000" pitchFamily="50" charset="-128"/>
              </a:rPr>
              <a:t>い</a:t>
            </a:r>
            <a:r>
              <a:rPr lang="ja-JP" altLang="en-US" sz="1600" dirty="0">
                <a:solidFill>
                  <a:srgbClr val="000000"/>
                </a:solidFill>
                <a:latin typeface="BIZ UDPゴシック" panose="020B0400000000000000" pitchFamily="50" charset="-128"/>
                <a:ea typeface="BIZ UDPゴシック" panose="020B0400000000000000" pitchFamily="50" charset="-128"/>
              </a:rPr>
              <a:t>ます。</a:t>
            </a:r>
            <a:r>
              <a:rPr lang="ja-JP" altLang="en-US" sz="1600" dirty="0">
                <a:latin typeface="BIZ UDPゴシック" panose="020B0400000000000000" pitchFamily="50" charset="-128"/>
                <a:ea typeface="BIZ UDPゴシック" panose="020B0400000000000000" pitchFamily="50" charset="-128"/>
              </a:rPr>
              <a:t>また、効果的な防犯対策として、地域防犯カメラや特殊詐欺被害防止機器の普及のため、市町村を通じて支援します。</a:t>
            </a:r>
          </a:p>
        </p:txBody>
      </p:sp>
      <p:sp>
        <p:nvSpPr>
          <p:cNvPr id="9" name="AutoShape 64">
            <a:extLst>
              <a:ext uri="{FF2B5EF4-FFF2-40B4-BE49-F238E27FC236}">
                <a16:creationId xmlns:a16="http://schemas.microsoft.com/office/drawing/2014/main" id="{3B1591BA-BC24-1DBC-74B0-E4512AF6A0D3}"/>
              </a:ext>
            </a:extLst>
          </p:cNvPr>
          <p:cNvSpPr>
            <a:spLocks noChangeArrowheads="1"/>
          </p:cNvSpPr>
          <p:nvPr/>
        </p:nvSpPr>
        <p:spPr bwMode="auto">
          <a:xfrm>
            <a:off x="100281" y="1724275"/>
            <a:ext cx="4234121" cy="401961"/>
          </a:xfrm>
          <a:prstGeom prst="roundRect">
            <a:avLst>
              <a:gd name="adj" fmla="val 16667"/>
            </a:avLst>
          </a:prstGeom>
          <a:solidFill>
            <a:schemeClr val="accent6">
              <a:lumMod val="60000"/>
              <a:lumOff val="40000"/>
            </a:schemeClr>
          </a:solidFill>
          <a:ln w="9525">
            <a:solidFill>
              <a:srgbClr val="000000"/>
            </a:solidFill>
            <a:round/>
            <a:headEnd/>
            <a:tailEnd/>
          </a:ln>
        </p:spPr>
        <p:txBody>
          <a:bodyPr wrap="square" lIns="27432" tIns="17145" rIns="0" bIns="17145"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600" b="1" dirty="0">
                <a:solidFill>
                  <a:srgbClr val="000000"/>
                </a:solidFill>
                <a:latin typeface="ＭＳ Ｐゴシック"/>
                <a:ea typeface="ＭＳ Ｐゴシック"/>
              </a:rPr>
              <a:t>（１）防犯キャンペーンの実施</a:t>
            </a:r>
          </a:p>
        </p:txBody>
      </p:sp>
      <p:sp>
        <p:nvSpPr>
          <p:cNvPr id="12" name="AutoShape 59">
            <a:extLst>
              <a:ext uri="{FF2B5EF4-FFF2-40B4-BE49-F238E27FC236}">
                <a16:creationId xmlns:a16="http://schemas.microsoft.com/office/drawing/2014/main" id="{167BE247-318B-9889-6A54-764C2E5363B6}"/>
              </a:ext>
            </a:extLst>
          </p:cNvPr>
          <p:cNvSpPr>
            <a:spLocks noChangeArrowheads="1"/>
          </p:cNvSpPr>
          <p:nvPr/>
        </p:nvSpPr>
        <p:spPr bwMode="auto">
          <a:xfrm>
            <a:off x="100281" y="3210889"/>
            <a:ext cx="4260511" cy="559303"/>
          </a:xfrm>
          <a:prstGeom prst="roundRect">
            <a:avLst>
              <a:gd name="adj" fmla="val 16667"/>
            </a:avLst>
          </a:prstGeom>
          <a:solidFill>
            <a:schemeClr val="accent6">
              <a:lumMod val="40000"/>
              <a:lumOff val="60000"/>
            </a:schemeClr>
          </a:solidFill>
          <a:ln w="9525">
            <a:solidFill>
              <a:srgbClr val="000000"/>
            </a:solidFill>
            <a:round/>
            <a:headEnd/>
            <a:tailEnd/>
          </a:ln>
        </p:spPr>
        <p:txBody>
          <a:bodyPr wrap="square" lIns="27432" tIns="17145" rIns="0" bIns="17145"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600" b="1" dirty="0">
                <a:solidFill>
                  <a:srgbClr val="000000"/>
                </a:solidFill>
                <a:latin typeface="ＭＳ Ｐゴシック"/>
                <a:ea typeface="ＭＳ Ｐゴシック"/>
              </a:rPr>
              <a:t>（２）旬間出陣式及び県内一斉防犯パトロールの　</a:t>
            </a:r>
            <a:endParaRPr lang="en-US" altLang="ja-JP" sz="1600" b="1" dirty="0">
              <a:solidFill>
                <a:srgbClr val="000000"/>
              </a:solidFill>
              <a:latin typeface="ＭＳ Ｐゴシック"/>
              <a:ea typeface="ＭＳ Ｐゴシック"/>
            </a:endParaRPr>
          </a:p>
          <a:p>
            <a:pPr defTabSz="685800">
              <a:defRPr sz="1000"/>
            </a:pPr>
            <a:r>
              <a:rPr lang="ja-JP" altLang="en-US" sz="1600" b="1" dirty="0">
                <a:solidFill>
                  <a:srgbClr val="000000"/>
                </a:solidFill>
                <a:latin typeface="ＭＳ Ｐゴシック"/>
                <a:ea typeface="ＭＳ Ｐゴシック"/>
              </a:rPr>
              <a:t>　　 実施</a:t>
            </a:r>
          </a:p>
        </p:txBody>
      </p:sp>
      <p:sp>
        <p:nvSpPr>
          <p:cNvPr id="22" name="AutoShape 61">
            <a:extLst>
              <a:ext uri="{FF2B5EF4-FFF2-40B4-BE49-F238E27FC236}">
                <a16:creationId xmlns:a16="http://schemas.microsoft.com/office/drawing/2014/main" id="{BEF9AEDC-C2A2-421E-F185-8C88422EDDA4}"/>
              </a:ext>
            </a:extLst>
          </p:cNvPr>
          <p:cNvSpPr>
            <a:spLocks noChangeArrowheads="1"/>
          </p:cNvSpPr>
          <p:nvPr/>
        </p:nvSpPr>
        <p:spPr bwMode="auto">
          <a:xfrm>
            <a:off x="4485582" y="4259634"/>
            <a:ext cx="4516061" cy="389541"/>
          </a:xfrm>
          <a:prstGeom prst="roundRect">
            <a:avLst>
              <a:gd name="adj" fmla="val 16667"/>
            </a:avLst>
          </a:prstGeom>
          <a:solidFill>
            <a:schemeClr val="accent6">
              <a:lumMod val="40000"/>
              <a:lumOff val="60000"/>
            </a:schemeClr>
          </a:solidFill>
          <a:ln w="9525">
            <a:solidFill>
              <a:srgbClr val="000000"/>
            </a:solidFill>
            <a:round/>
            <a:headEnd/>
            <a:tailEnd/>
          </a:ln>
        </p:spPr>
        <p:txBody>
          <a:bodyPr wrap="square" lIns="27432" tIns="17145" rIns="0" bIns="17145"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600" b="1" dirty="0">
                <a:solidFill>
                  <a:srgbClr val="000000"/>
                </a:solidFill>
                <a:latin typeface="ＭＳ Ｐゴシック"/>
                <a:ea typeface="ＭＳ Ｐゴシック"/>
              </a:rPr>
              <a:t>（</a:t>
            </a:r>
            <a:r>
              <a:rPr lang="ja-JP" altLang="en-US" sz="1600" b="1" dirty="0">
                <a:latin typeface="ＭＳ Ｐゴシック"/>
                <a:ea typeface="ＭＳ Ｐゴシック"/>
              </a:rPr>
              <a:t>５</a:t>
            </a:r>
            <a:r>
              <a:rPr lang="ja-JP" altLang="en-US" sz="1600" b="1" dirty="0">
                <a:solidFill>
                  <a:srgbClr val="000000"/>
                </a:solidFill>
                <a:latin typeface="ＭＳ Ｐゴシック"/>
                <a:ea typeface="ＭＳ Ｐゴシック"/>
              </a:rPr>
              <a:t>）犯罪被害者等支援に係る普及啓発</a:t>
            </a:r>
          </a:p>
        </p:txBody>
      </p:sp>
      <p:sp>
        <p:nvSpPr>
          <p:cNvPr id="24" name="AutoShape 66">
            <a:extLst>
              <a:ext uri="{FF2B5EF4-FFF2-40B4-BE49-F238E27FC236}">
                <a16:creationId xmlns:a16="http://schemas.microsoft.com/office/drawing/2014/main" id="{F8EE95F2-C8C0-B026-978B-3805AC798B5E}"/>
              </a:ext>
            </a:extLst>
          </p:cNvPr>
          <p:cNvSpPr>
            <a:spLocks noChangeArrowheads="1"/>
          </p:cNvSpPr>
          <p:nvPr/>
        </p:nvSpPr>
        <p:spPr bwMode="auto">
          <a:xfrm>
            <a:off x="4510429" y="1729224"/>
            <a:ext cx="4516060" cy="530312"/>
          </a:xfrm>
          <a:prstGeom prst="roundRect">
            <a:avLst>
              <a:gd name="adj" fmla="val 16667"/>
            </a:avLst>
          </a:prstGeom>
          <a:solidFill>
            <a:schemeClr val="accent6">
              <a:lumMod val="40000"/>
              <a:lumOff val="60000"/>
            </a:schemeClr>
          </a:solidFill>
          <a:ln w="9525">
            <a:solidFill>
              <a:srgbClr val="000000"/>
            </a:solidFill>
            <a:round/>
            <a:headEnd/>
            <a:tailEnd/>
          </a:ln>
        </p:spPr>
        <p:txBody>
          <a:bodyPr wrap="square" lIns="27432" tIns="17145" rIns="0" bIns="17145"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600" b="1" dirty="0">
                <a:ea typeface="ＭＳ Ｐゴシック"/>
              </a:rPr>
              <a:t>（４）迅速な情報提供と効果的な防犯対策の普及・ </a:t>
            </a:r>
            <a:endParaRPr lang="en-US" altLang="ja-JP" sz="1600" b="1" dirty="0">
              <a:ea typeface="ＭＳ Ｐゴシック"/>
            </a:endParaRPr>
          </a:p>
          <a:p>
            <a:pPr defTabSz="685800">
              <a:defRPr sz="1000"/>
            </a:pPr>
            <a:r>
              <a:rPr lang="en-US" altLang="ja-JP" sz="1600" b="1" dirty="0">
                <a:ea typeface="ＭＳ Ｐゴシック"/>
              </a:rPr>
              <a:t>     </a:t>
            </a:r>
            <a:r>
              <a:rPr lang="ja-JP" altLang="en-US" sz="1600" b="1" dirty="0">
                <a:ea typeface="ＭＳ Ｐゴシック"/>
              </a:rPr>
              <a:t>推進</a:t>
            </a:r>
          </a:p>
        </p:txBody>
      </p:sp>
      <p:sp>
        <p:nvSpPr>
          <p:cNvPr id="26" name="Text Box 62">
            <a:extLst>
              <a:ext uri="{FF2B5EF4-FFF2-40B4-BE49-F238E27FC236}">
                <a16:creationId xmlns:a16="http://schemas.microsoft.com/office/drawing/2014/main" id="{877E8350-2F97-EC5B-2F71-82CA51C186E5}"/>
              </a:ext>
            </a:extLst>
          </p:cNvPr>
          <p:cNvSpPr txBox="1">
            <a:spLocks noChangeArrowheads="1"/>
          </p:cNvSpPr>
          <p:nvPr/>
        </p:nvSpPr>
        <p:spPr bwMode="auto">
          <a:xfrm>
            <a:off x="182733" y="1217398"/>
            <a:ext cx="2470128" cy="406943"/>
          </a:xfrm>
          <a:prstGeom prst="rect">
            <a:avLst/>
          </a:prstGeom>
          <a:solidFill>
            <a:srgbClr val="FFFFFF"/>
          </a:solidFill>
          <a:ln w="9525">
            <a:solidFill>
              <a:srgbClr val="000000"/>
            </a:solidFill>
            <a:miter lim="800000"/>
            <a:headEnd/>
            <a:tailEnd/>
          </a:ln>
          <a:effectLst>
            <a:outerShdw dist="107763" dir="2700000" algn="ctr" rotWithShape="0">
              <a:srgbClr val="808080"/>
            </a:outerShdw>
          </a:effectLst>
        </p:spPr>
        <p:txBody>
          <a:bodyPr wrap="square" lIns="27432" tIns="17145" rIns="0" bIns="17145"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600" b="1" dirty="0">
                <a:solidFill>
                  <a:srgbClr val="000000"/>
                </a:solidFill>
                <a:latin typeface="ＭＳ ゴシック"/>
                <a:ea typeface="ＭＳ ゴシック"/>
              </a:rPr>
              <a:t>１ 推進協議会実施事業</a:t>
            </a:r>
          </a:p>
        </p:txBody>
      </p:sp>
      <p:sp>
        <p:nvSpPr>
          <p:cNvPr id="13" name="Text Box 58">
            <a:extLst>
              <a:ext uri="{FF2B5EF4-FFF2-40B4-BE49-F238E27FC236}">
                <a16:creationId xmlns:a16="http://schemas.microsoft.com/office/drawing/2014/main" id="{81CFFD7D-49F7-36E8-CA43-DCDC01AA8338}"/>
              </a:ext>
            </a:extLst>
          </p:cNvPr>
          <p:cNvSpPr txBox="1">
            <a:spLocks noChangeArrowheads="1"/>
          </p:cNvSpPr>
          <p:nvPr/>
        </p:nvSpPr>
        <p:spPr bwMode="auto">
          <a:xfrm>
            <a:off x="164125" y="5016963"/>
            <a:ext cx="4234121" cy="1195880"/>
          </a:xfrm>
          <a:prstGeom prst="rect">
            <a:avLst/>
          </a:prstGeom>
          <a:solidFill>
            <a:srgbClr val="FFFFFF"/>
          </a:solidFill>
          <a:ln w="9525">
            <a:solidFill>
              <a:srgbClr val="000000"/>
            </a:solidFill>
            <a:miter lim="800000"/>
            <a:headEnd/>
            <a:tailEnd/>
          </a:ln>
        </p:spPr>
        <p:txBody>
          <a:bodyPr wrap="square" lIns="81000" tIns="89100" rIns="67500" bIns="8910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lnSpc>
                <a:spcPts val="975"/>
              </a:lnSpc>
              <a:defRPr sz="1000"/>
            </a:pPr>
            <a:endParaRPr lang="ja-JP" altLang="en-US" sz="900" dirty="0">
              <a:solidFill>
                <a:srgbClr val="000000"/>
              </a:solidFill>
              <a:latin typeface="ＭＳ 明朝"/>
              <a:ea typeface="ＭＳ 明朝"/>
            </a:endParaRPr>
          </a:p>
          <a:p>
            <a:pPr defTabSz="685800">
              <a:defRPr sz="1000"/>
            </a:pPr>
            <a:r>
              <a:rPr lang="ja-JP" altLang="en-US" sz="1600" dirty="0">
                <a:solidFill>
                  <a:srgbClr val="FF0000"/>
                </a:solidFill>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セミナー等を通じ、防犯意識の高い人材の育成や若年層の防犯活動の参加を促進するとともに、地域の見守り活動の活性化に向け、市町村と連携して支援します。</a:t>
            </a:r>
          </a:p>
        </p:txBody>
      </p:sp>
      <p:sp>
        <p:nvSpPr>
          <p:cNvPr id="11" name="AutoShape 59">
            <a:extLst>
              <a:ext uri="{FF2B5EF4-FFF2-40B4-BE49-F238E27FC236}">
                <a16:creationId xmlns:a16="http://schemas.microsoft.com/office/drawing/2014/main" id="{7EF65475-D8AC-16C5-8019-146B1E77A78A}"/>
              </a:ext>
            </a:extLst>
          </p:cNvPr>
          <p:cNvSpPr>
            <a:spLocks noChangeArrowheads="1"/>
          </p:cNvSpPr>
          <p:nvPr/>
        </p:nvSpPr>
        <p:spPr bwMode="auto">
          <a:xfrm>
            <a:off x="159079" y="4840609"/>
            <a:ext cx="4234121" cy="321918"/>
          </a:xfrm>
          <a:prstGeom prst="roundRect">
            <a:avLst>
              <a:gd name="adj" fmla="val 16667"/>
            </a:avLst>
          </a:prstGeom>
          <a:solidFill>
            <a:schemeClr val="accent6">
              <a:lumMod val="40000"/>
              <a:lumOff val="60000"/>
            </a:schemeClr>
          </a:solidFill>
          <a:ln w="9525">
            <a:solidFill>
              <a:srgbClr val="000000"/>
            </a:solidFill>
            <a:round/>
            <a:headEnd/>
            <a:tailEnd/>
          </a:ln>
        </p:spPr>
        <p:txBody>
          <a:bodyPr wrap="square" lIns="27432" tIns="17145" rIns="0" bIns="17145"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600" b="1" dirty="0">
                <a:latin typeface="ＭＳ Ｐゴシック"/>
                <a:ea typeface="ＭＳ Ｐゴシック"/>
              </a:rPr>
              <a:t>（３）</a:t>
            </a:r>
            <a:r>
              <a:rPr lang="ja-JP" altLang="en-US" sz="1600" b="1" dirty="0">
                <a:latin typeface="ＭＳ ゴシック"/>
                <a:ea typeface="ＭＳ ゴシック"/>
              </a:rPr>
              <a:t>自主防犯活動の促進</a:t>
            </a:r>
            <a:endParaRPr lang="ja-JP" altLang="en-US" sz="1600" b="1" dirty="0">
              <a:latin typeface="ＭＳ Ｐゴシック"/>
              <a:ea typeface="ＭＳ Ｐゴシック"/>
            </a:endParaRPr>
          </a:p>
        </p:txBody>
      </p:sp>
      <p:sp>
        <p:nvSpPr>
          <p:cNvPr id="8" name="タイトル 8">
            <a:extLst>
              <a:ext uri="{FF2B5EF4-FFF2-40B4-BE49-F238E27FC236}">
                <a16:creationId xmlns:a16="http://schemas.microsoft.com/office/drawing/2014/main" id="{194BBA85-1DDD-AFE2-B12F-2A694E5A863F}"/>
              </a:ext>
            </a:extLst>
          </p:cNvPr>
          <p:cNvSpPr>
            <a:spLocks noGrp="1"/>
          </p:cNvSpPr>
          <p:nvPr>
            <p:ph type="title"/>
          </p:nvPr>
        </p:nvSpPr>
        <p:spPr>
          <a:xfrm>
            <a:off x="971550" y="60755"/>
            <a:ext cx="8172450" cy="549275"/>
          </a:xfrm>
        </p:spPr>
        <p:txBody>
          <a:bodyPr/>
          <a:lstStyle/>
          <a:p>
            <a:r>
              <a:rPr lang="ja-JP" altLang="en-US" sz="2000" b="0" kern="100" dirty="0">
                <a:solidFill>
                  <a:prstClr val="black"/>
                </a:solidFill>
                <a:latin typeface="BIZ UDPゴシック" panose="020B0400000000000000" pitchFamily="50" charset="-128"/>
                <a:ea typeface="BIZ UDPゴシック" panose="020B0400000000000000" pitchFamily="50" charset="-128"/>
              </a:rPr>
              <a:t>令和８年度かながわ犯罪のない安全・安心まちづくり行動計画</a:t>
            </a:r>
            <a:endParaRPr lang="ja-JP" altLang="en-US" sz="2000" dirty="0"/>
          </a:p>
        </p:txBody>
      </p:sp>
    </p:spTree>
    <p:extLst>
      <p:ext uri="{BB962C8B-B14F-4D97-AF65-F5344CB8AC3E}">
        <p14:creationId xmlns:p14="http://schemas.microsoft.com/office/powerpoint/2010/main" val="2313967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F7045-A787-D582-63D5-5C71EC667849}"/>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04E2C208-4CD5-934B-7D67-E4380173ABB2}"/>
              </a:ext>
            </a:extLst>
          </p:cNvPr>
          <p:cNvSpPr txBox="1"/>
          <p:nvPr/>
        </p:nvSpPr>
        <p:spPr>
          <a:xfrm>
            <a:off x="323528" y="1200262"/>
            <a:ext cx="8614072" cy="523220"/>
          </a:xfrm>
          <a:prstGeom prst="rect">
            <a:avLst/>
          </a:prstGeom>
          <a:noFill/>
        </p:spPr>
        <p:txBody>
          <a:bodyPr wrap="square" rtlCol="0">
            <a:spAutoFit/>
          </a:bodyPr>
          <a:lstStyle/>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参加団体等は、犯罪のない安全で安心なまちづくりに向けた自らの責務を果たすとともに、４つの重点目標を踏まえ、できることから取り組むよう努めます。　</a:t>
            </a:r>
          </a:p>
        </p:txBody>
      </p:sp>
      <p:sp>
        <p:nvSpPr>
          <p:cNvPr id="2" name="Text Box 75">
            <a:extLst>
              <a:ext uri="{FF2B5EF4-FFF2-40B4-BE49-F238E27FC236}">
                <a16:creationId xmlns:a16="http://schemas.microsoft.com/office/drawing/2014/main" id="{27E50A15-3E47-082B-AC1D-92639121DF24}"/>
              </a:ext>
            </a:extLst>
          </p:cNvPr>
          <p:cNvSpPr txBox="1">
            <a:spLocks noChangeArrowheads="1"/>
          </p:cNvSpPr>
          <p:nvPr/>
        </p:nvSpPr>
        <p:spPr bwMode="auto">
          <a:xfrm>
            <a:off x="117074" y="690088"/>
            <a:ext cx="2122102" cy="384439"/>
          </a:xfrm>
          <a:prstGeom prst="rect">
            <a:avLst/>
          </a:prstGeom>
          <a:solidFill>
            <a:srgbClr val="FFFFFF"/>
          </a:solidFill>
          <a:ln w="9525">
            <a:solidFill>
              <a:srgbClr val="000000"/>
            </a:solidFill>
            <a:miter lim="800000"/>
            <a:headEnd/>
            <a:tailEnd/>
          </a:ln>
          <a:effectLst>
            <a:outerShdw dist="107763" dir="2700000" algn="ctr" rotWithShape="0">
              <a:srgbClr val="808080"/>
            </a:outerShdw>
          </a:effectLst>
        </p:spPr>
        <p:txBody>
          <a:bodyPr wrap="square" lIns="27432" tIns="17145" rIns="0" bIns="17145"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600" b="1" dirty="0">
                <a:solidFill>
                  <a:srgbClr val="000000"/>
                </a:solidFill>
                <a:latin typeface="ＭＳ ゴシック"/>
                <a:ea typeface="ＭＳ ゴシック"/>
              </a:rPr>
              <a:t>２ 参加団体等の</a:t>
            </a:r>
            <a:r>
              <a:rPr lang="ja-JP" altLang="en-US" sz="1600" b="1" dirty="0">
                <a:solidFill>
                  <a:sysClr val="windowText" lastClr="000000"/>
                </a:solidFill>
                <a:latin typeface="ＭＳ ゴシック"/>
                <a:ea typeface="ＭＳ ゴシック"/>
              </a:rPr>
              <a:t>取組</a:t>
            </a:r>
          </a:p>
        </p:txBody>
      </p:sp>
      <p:sp>
        <p:nvSpPr>
          <p:cNvPr id="11" name="AutoShape 72">
            <a:extLst>
              <a:ext uri="{FF2B5EF4-FFF2-40B4-BE49-F238E27FC236}">
                <a16:creationId xmlns:a16="http://schemas.microsoft.com/office/drawing/2014/main" id="{571D0BF5-52F1-BA46-0680-189396EA4BDF}"/>
              </a:ext>
            </a:extLst>
          </p:cNvPr>
          <p:cNvSpPr>
            <a:spLocks noChangeArrowheads="1"/>
          </p:cNvSpPr>
          <p:nvPr/>
        </p:nvSpPr>
        <p:spPr bwMode="auto">
          <a:xfrm>
            <a:off x="155547" y="2350925"/>
            <a:ext cx="4243134" cy="1481341"/>
          </a:xfrm>
          <a:prstGeom prst="roundRect">
            <a:avLst>
              <a:gd name="adj" fmla="val 16667"/>
            </a:avLst>
          </a:prstGeom>
          <a:noFill/>
          <a:ln w="9525">
            <a:solidFill>
              <a:srgbClr val="000000"/>
            </a:solidFill>
            <a:round/>
            <a:headEnd/>
            <a:tailEnd/>
          </a:ln>
        </p:spPr>
        <p:txBody>
          <a:bodyPr/>
          <a:lstStyle/>
          <a:p>
            <a:pPr defTabSz="685800"/>
            <a:endParaRPr lang="ja-JP" altLang="en-US" sz="1350">
              <a:solidFill>
                <a:prstClr val="black"/>
              </a:solidFill>
              <a:latin typeface="ＭＳ Ｐゴシック"/>
              <a:ea typeface="メイリオ"/>
            </a:endParaRPr>
          </a:p>
        </p:txBody>
      </p:sp>
      <p:sp>
        <p:nvSpPr>
          <p:cNvPr id="13" name="Text Box 77">
            <a:extLst>
              <a:ext uri="{FF2B5EF4-FFF2-40B4-BE49-F238E27FC236}">
                <a16:creationId xmlns:a16="http://schemas.microsoft.com/office/drawing/2014/main" id="{29FE0182-6110-C418-8FDD-CB4A201DBF12}"/>
              </a:ext>
            </a:extLst>
          </p:cNvPr>
          <p:cNvSpPr txBox="1">
            <a:spLocks noChangeArrowheads="1"/>
          </p:cNvSpPr>
          <p:nvPr/>
        </p:nvSpPr>
        <p:spPr bwMode="auto">
          <a:xfrm>
            <a:off x="85095" y="2489069"/>
            <a:ext cx="4427534" cy="1456678"/>
          </a:xfrm>
          <a:prstGeom prst="rect">
            <a:avLst/>
          </a:prstGeom>
          <a:noFill/>
          <a:ln w="9525">
            <a:noFill/>
            <a:miter lim="800000"/>
            <a:headEnd/>
            <a:tailEnd/>
          </a:ln>
        </p:spPr>
        <p:txBody>
          <a:bodyPr wrap="square" lIns="20574" tIns="13716"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825" dirty="0">
                <a:solidFill>
                  <a:srgbClr val="000000"/>
                </a:solidFill>
                <a:latin typeface="ＭＳ 明朝"/>
                <a:ea typeface="ＭＳ 明朝"/>
              </a:rPr>
              <a:t>　 </a:t>
            </a:r>
            <a:r>
              <a:rPr lang="ja-JP" altLang="en-US" sz="1400" dirty="0">
                <a:solidFill>
                  <a:srgbClr val="000000"/>
                </a:solidFill>
                <a:latin typeface="BIZ UDPゴシック" panose="020B0400000000000000" pitchFamily="50" charset="-128"/>
                <a:ea typeface="BIZ UDPゴシック" panose="020B0400000000000000" pitchFamily="50" charset="-128"/>
              </a:rPr>
              <a:t>・推進協議会から提供された情報の構成員への周知</a:t>
            </a: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・関係者自らの防犯意識の向上</a:t>
            </a: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・防犯に視点をおいた団体活動</a:t>
            </a: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・地域と連携した防犯に関する</a:t>
            </a:r>
            <a:r>
              <a:rPr lang="ja-JP" altLang="en-US" sz="1400" dirty="0">
                <a:solidFill>
                  <a:sysClr val="windowText" lastClr="000000"/>
                </a:solidFill>
                <a:latin typeface="BIZ UDPゴシック" panose="020B0400000000000000" pitchFamily="50" charset="-128"/>
                <a:ea typeface="BIZ UDPゴシック" panose="020B0400000000000000" pitchFamily="50" charset="-128"/>
              </a:rPr>
              <a:t>取組</a:t>
            </a: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・地域や家庭と連携した子どもの規範意識醸成</a:t>
            </a: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・犯罪被害者等に対する理解の増進　　</a:t>
            </a:r>
          </a:p>
        </p:txBody>
      </p:sp>
      <p:sp>
        <p:nvSpPr>
          <p:cNvPr id="14" name="AutoShape 71">
            <a:extLst>
              <a:ext uri="{FF2B5EF4-FFF2-40B4-BE49-F238E27FC236}">
                <a16:creationId xmlns:a16="http://schemas.microsoft.com/office/drawing/2014/main" id="{49F26359-C09C-9AD7-BDF2-92B8EC42915B}"/>
              </a:ext>
            </a:extLst>
          </p:cNvPr>
          <p:cNvSpPr>
            <a:spLocks noChangeArrowheads="1"/>
          </p:cNvSpPr>
          <p:nvPr/>
        </p:nvSpPr>
        <p:spPr bwMode="auto">
          <a:xfrm>
            <a:off x="155547" y="4285936"/>
            <a:ext cx="4243134" cy="1807359"/>
          </a:xfrm>
          <a:prstGeom prst="roundRect">
            <a:avLst>
              <a:gd name="adj" fmla="val 16667"/>
            </a:avLst>
          </a:prstGeom>
          <a:noFill/>
          <a:ln w="9525">
            <a:solidFill>
              <a:srgbClr val="000000"/>
            </a:solidFill>
            <a:round/>
            <a:headEnd/>
            <a:tailEnd/>
          </a:ln>
        </p:spPr>
        <p:txBody>
          <a:bodyPr/>
          <a:lstStyle/>
          <a:p>
            <a:pPr defTabSz="685800"/>
            <a:endParaRPr lang="ja-JP" altLang="en-US" sz="1350">
              <a:solidFill>
                <a:prstClr val="black"/>
              </a:solidFill>
              <a:latin typeface="ＭＳ Ｐゴシック"/>
              <a:ea typeface="メイリオ"/>
            </a:endParaRPr>
          </a:p>
        </p:txBody>
      </p:sp>
      <p:sp>
        <p:nvSpPr>
          <p:cNvPr id="15" name="AutoShape 74">
            <a:extLst>
              <a:ext uri="{FF2B5EF4-FFF2-40B4-BE49-F238E27FC236}">
                <a16:creationId xmlns:a16="http://schemas.microsoft.com/office/drawing/2014/main" id="{11742B5A-B987-863F-DDE9-753DA278A27F}"/>
              </a:ext>
            </a:extLst>
          </p:cNvPr>
          <p:cNvSpPr>
            <a:spLocks noChangeArrowheads="1"/>
          </p:cNvSpPr>
          <p:nvPr/>
        </p:nvSpPr>
        <p:spPr bwMode="auto">
          <a:xfrm>
            <a:off x="196370" y="3948740"/>
            <a:ext cx="2080744" cy="416364"/>
          </a:xfrm>
          <a:prstGeom prst="roundRect">
            <a:avLst>
              <a:gd name="adj" fmla="val 16667"/>
            </a:avLst>
          </a:prstGeom>
          <a:solidFill>
            <a:srgbClr val="CCFFCC"/>
          </a:solidFill>
          <a:ln w="9525">
            <a:solidFill>
              <a:srgbClr val="000000"/>
            </a:solidFill>
            <a:round/>
            <a:headEnd/>
            <a:tailEnd/>
          </a:ln>
        </p:spPr>
        <p:txBody>
          <a:bodyPr wrap="square" lIns="27432" tIns="17145" rIns="0" bIns="17145"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400" b="1" dirty="0">
                <a:solidFill>
                  <a:srgbClr val="000000"/>
                </a:solidFill>
                <a:latin typeface="ＭＳ Ｐゴシック"/>
                <a:ea typeface="ＭＳ Ｐゴシック"/>
              </a:rPr>
              <a:t>（２） 事業者・事業者団体</a:t>
            </a:r>
          </a:p>
        </p:txBody>
      </p:sp>
      <p:sp>
        <p:nvSpPr>
          <p:cNvPr id="16" name="Text Box 78">
            <a:extLst>
              <a:ext uri="{FF2B5EF4-FFF2-40B4-BE49-F238E27FC236}">
                <a16:creationId xmlns:a16="http://schemas.microsoft.com/office/drawing/2014/main" id="{7278CEED-40F4-B442-8A30-BEF8B254E437}"/>
              </a:ext>
            </a:extLst>
          </p:cNvPr>
          <p:cNvSpPr txBox="1">
            <a:spLocks noChangeArrowheads="1"/>
          </p:cNvSpPr>
          <p:nvPr/>
        </p:nvSpPr>
        <p:spPr bwMode="auto">
          <a:xfrm>
            <a:off x="183798" y="4274848"/>
            <a:ext cx="4138575" cy="1640068"/>
          </a:xfrm>
          <a:prstGeom prst="rect">
            <a:avLst/>
          </a:prstGeom>
          <a:noFill/>
          <a:ln w="9525">
            <a:noFill/>
            <a:miter lim="800000"/>
            <a:headEnd/>
            <a:tailEnd/>
          </a:ln>
        </p:spPr>
        <p:txBody>
          <a:bodyPr wrap="square" lIns="20574" tIns="13716"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lnSpc>
                <a:spcPts val="1050"/>
              </a:lnSpc>
              <a:defRPr sz="1000"/>
            </a:pPr>
            <a:endParaRPr lang="en-US" altLang="ja-JP" sz="900" dirty="0">
              <a:solidFill>
                <a:srgbClr val="000000"/>
              </a:solidFill>
              <a:latin typeface="ＭＳ 明朝"/>
              <a:ea typeface="ＭＳ 明朝"/>
            </a:endParaRPr>
          </a:p>
          <a:p>
            <a:pPr defTabSz="685800">
              <a:defRPr sz="1000"/>
            </a:pPr>
            <a:r>
              <a:rPr lang="ja-JP" altLang="en-US" sz="900" dirty="0">
                <a:solidFill>
                  <a:srgbClr val="000000"/>
                </a:solidFill>
                <a:latin typeface="ＭＳ 明朝"/>
                <a:ea typeface="ＭＳ 明朝"/>
              </a:rPr>
              <a:t>　</a:t>
            </a:r>
            <a:r>
              <a:rPr lang="ja-JP" altLang="en-US" sz="1400" dirty="0">
                <a:solidFill>
                  <a:srgbClr val="000000"/>
                </a:solidFill>
                <a:latin typeface="BIZ UDPゴシック" panose="020B0400000000000000" pitchFamily="50" charset="-128"/>
                <a:ea typeface="BIZ UDPゴシック" panose="020B0400000000000000" pitchFamily="50" charset="-128"/>
              </a:rPr>
              <a:t>・推進協議会から提供された情報の構成員への周知</a:t>
            </a: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・関係者自らの防犯意識の向上</a:t>
            </a: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・事業所や施設の防犯性の向上</a:t>
            </a: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・事業活動における防犯対策の充実</a:t>
            </a: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・事業活動を通じた顧客、利用者に対する防犯対策</a:t>
            </a: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の普及啓発</a:t>
            </a: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・犯罪被害者等に対する理解の増進</a:t>
            </a:r>
          </a:p>
        </p:txBody>
      </p:sp>
      <p:sp>
        <p:nvSpPr>
          <p:cNvPr id="17" name="AutoShape 70">
            <a:extLst>
              <a:ext uri="{FF2B5EF4-FFF2-40B4-BE49-F238E27FC236}">
                <a16:creationId xmlns:a16="http://schemas.microsoft.com/office/drawing/2014/main" id="{E6739EED-894B-C771-9A5B-4FF52F6668E0}"/>
              </a:ext>
            </a:extLst>
          </p:cNvPr>
          <p:cNvSpPr>
            <a:spLocks noChangeArrowheads="1"/>
          </p:cNvSpPr>
          <p:nvPr/>
        </p:nvSpPr>
        <p:spPr bwMode="auto">
          <a:xfrm>
            <a:off x="4535231" y="2304994"/>
            <a:ext cx="4424971" cy="2861584"/>
          </a:xfrm>
          <a:prstGeom prst="roundRect">
            <a:avLst>
              <a:gd name="adj" fmla="val 13190"/>
            </a:avLst>
          </a:prstGeom>
          <a:noFill/>
          <a:ln w="9525">
            <a:solidFill>
              <a:srgbClr val="000000"/>
            </a:solidFill>
            <a:round/>
            <a:headEnd/>
            <a:tailEnd/>
          </a:ln>
        </p:spPr>
        <p:txBody>
          <a:bodyPr/>
          <a:lstStyle/>
          <a:p>
            <a:pPr defTabSz="685800"/>
            <a:endParaRPr lang="ja-JP" altLang="en-US" sz="1350">
              <a:solidFill>
                <a:prstClr val="black"/>
              </a:solidFill>
              <a:latin typeface="ＭＳ Ｐゴシック"/>
              <a:ea typeface="メイリオ"/>
            </a:endParaRPr>
          </a:p>
        </p:txBody>
      </p:sp>
      <p:sp>
        <p:nvSpPr>
          <p:cNvPr id="18" name="AutoShape 73">
            <a:extLst>
              <a:ext uri="{FF2B5EF4-FFF2-40B4-BE49-F238E27FC236}">
                <a16:creationId xmlns:a16="http://schemas.microsoft.com/office/drawing/2014/main" id="{4EEF8378-B9D5-44EE-097A-C5A6C82D62D7}"/>
              </a:ext>
            </a:extLst>
          </p:cNvPr>
          <p:cNvSpPr>
            <a:spLocks noChangeArrowheads="1"/>
          </p:cNvSpPr>
          <p:nvPr/>
        </p:nvSpPr>
        <p:spPr bwMode="auto">
          <a:xfrm>
            <a:off x="4619303" y="1949736"/>
            <a:ext cx="1888584" cy="437048"/>
          </a:xfrm>
          <a:prstGeom prst="roundRect">
            <a:avLst>
              <a:gd name="adj" fmla="val 16667"/>
            </a:avLst>
          </a:prstGeom>
          <a:solidFill>
            <a:srgbClr val="CCFFCC"/>
          </a:solidFill>
          <a:ln w="9525">
            <a:solidFill>
              <a:srgbClr val="000000"/>
            </a:solidFill>
            <a:round/>
            <a:headEnd/>
            <a:tailEnd/>
          </a:ln>
        </p:spPr>
        <p:txBody>
          <a:bodyPr wrap="square" lIns="27432" tIns="17145" rIns="0" bIns="17145"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400" b="1" dirty="0">
                <a:solidFill>
                  <a:srgbClr val="000000"/>
                </a:solidFill>
                <a:latin typeface="ＭＳ Ｐゴシック"/>
                <a:ea typeface="ＭＳ Ｐゴシック"/>
              </a:rPr>
              <a:t>（３） 行政・警察</a:t>
            </a:r>
          </a:p>
        </p:txBody>
      </p:sp>
      <p:sp>
        <p:nvSpPr>
          <p:cNvPr id="20" name="Text Box 76">
            <a:extLst>
              <a:ext uri="{FF2B5EF4-FFF2-40B4-BE49-F238E27FC236}">
                <a16:creationId xmlns:a16="http://schemas.microsoft.com/office/drawing/2014/main" id="{3FB9E834-08E1-21A3-59F1-43F0B2AD5272}"/>
              </a:ext>
            </a:extLst>
          </p:cNvPr>
          <p:cNvSpPr txBox="1">
            <a:spLocks noChangeArrowheads="1"/>
          </p:cNvSpPr>
          <p:nvPr/>
        </p:nvSpPr>
        <p:spPr bwMode="auto">
          <a:xfrm>
            <a:off x="4649179" y="2489069"/>
            <a:ext cx="4361811" cy="2499940"/>
          </a:xfrm>
          <a:prstGeom prst="rect">
            <a:avLst/>
          </a:prstGeom>
          <a:noFill/>
          <a:ln w="9525">
            <a:noFill/>
            <a:miter lim="800000"/>
            <a:headEnd/>
            <a:tailEnd/>
          </a:ln>
        </p:spPr>
        <p:txBody>
          <a:bodyPr wrap="square" lIns="20574" tIns="13716"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lnSpc>
                <a:spcPts val="1050"/>
              </a:lnSpc>
              <a:defRPr sz="1000"/>
            </a:pPr>
            <a:endParaRPr lang="en-US" altLang="ja-JP" sz="900" dirty="0">
              <a:solidFill>
                <a:srgbClr val="000000"/>
              </a:solidFill>
              <a:latin typeface="ＭＳ 明朝"/>
              <a:ea typeface="ＭＳ 明朝"/>
            </a:endParaRP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行政</a:t>
            </a: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・防犯意識向上のための普及啓発</a:t>
            </a: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・県民、事業者の</a:t>
            </a:r>
            <a:r>
              <a:rPr lang="ja-JP" altLang="en-US" sz="1400" dirty="0">
                <a:solidFill>
                  <a:sysClr val="windowText" lastClr="000000"/>
                </a:solidFill>
                <a:latin typeface="BIZ UDPゴシック" panose="020B0400000000000000" pitchFamily="50" charset="-128"/>
                <a:ea typeface="BIZ UDPゴシック" panose="020B0400000000000000" pitchFamily="50" charset="-128"/>
              </a:rPr>
              <a:t>取組</a:t>
            </a:r>
            <a:r>
              <a:rPr lang="ja-JP" altLang="en-US" sz="1400" dirty="0">
                <a:solidFill>
                  <a:srgbClr val="000000"/>
                </a:solidFill>
                <a:latin typeface="BIZ UDPゴシック" panose="020B0400000000000000" pitchFamily="50" charset="-128"/>
                <a:ea typeface="BIZ UDPゴシック" panose="020B0400000000000000" pitchFamily="50" charset="-128"/>
              </a:rPr>
              <a:t>への支援、促進</a:t>
            </a: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・公共空間、公共施設の防犯性の向上</a:t>
            </a: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・犯罪被害者等への支援の充実</a:t>
            </a:r>
          </a:p>
          <a:p>
            <a:pPr defTabSz="685800">
              <a:defRPr sz="1000"/>
            </a:pPr>
            <a:endParaRPr lang="ja-JP" altLang="en-US" sz="1400" dirty="0">
              <a:solidFill>
                <a:srgbClr val="000000"/>
              </a:solidFill>
              <a:latin typeface="BIZ UDPゴシック" panose="020B0400000000000000" pitchFamily="50" charset="-128"/>
              <a:ea typeface="BIZ UDPゴシック" panose="020B0400000000000000" pitchFamily="50" charset="-128"/>
            </a:endParaRP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警察</a:t>
            </a: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・県民が必要とする犯罪発生状況や防犯対策に関する</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defTabSz="685800">
              <a:defRPr sz="1000"/>
            </a:pPr>
            <a:r>
              <a:rPr lang="en-US" altLang="ja-JP" sz="1400" dirty="0">
                <a:solidFill>
                  <a:srgbClr val="000000"/>
                </a:solidFill>
                <a:latin typeface="BIZ UDPゴシック" panose="020B0400000000000000" pitchFamily="50" charset="-128"/>
                <a:ea typeface="BIZ UDPゴシック" panose="020B0400000000000000" pitchFamily="50" charset="-128"/>
              </a:rPr>
              <a:t>    </a:t>
            </a:r>
            <a:r>
              <a:rPr lang="ja-JP" altLang="en-US" sz="1400" dirty="0">
                <a:solidFill>
                  <a:srgbClr val="000000"/>
                </a:solidFill>
                <a:latin typeface="BIZ UDPゴシック" panose="020B0400000000000000" pitchFamily="50" charset="-128"/>
                <a:ea typeface="BIZ UDPゴシック" panose="020B0400000000000000" pitchFamily="50" charset="-128"/>
              </a:rPr>
              <a:t>情報提供の充実</a:t>
            </a: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・犯罪抑止対策、防犯対策や捜査・検挙活動の強化</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defTabSz="685800">
              <a:defRPr sz="1000"/>
            </a:pPr>
            <a:r>
              <a:rPr lang="ja-JP" altLang="en-US" sz="1400" dirty="0">
                <a:solidFill>
                  <a:srgbClr val="000000"/>
                </a:solidFill>
                <a:latin typeface="BIZ UDPゴシック" panose="020B0400000000000000" pitchFamily="50" charset="-128"/>
                <a:ea typeface="BIZ UDPゴシック" panose="020B0400000000000000" pitchFamily="50" charset="-128"/>
              </a:rPr>
              <a:t>　・犯罪被害者等への支援の充実</a:t>
            </a:r>
          </a:p>
        </p:txBody>
      </p:sp>
      <p:sp>
        <p:nvSpPr>
          <p:cNvPr id="7" name="AutoShape 79">
            <a:extLst>
              <a:ext uri="{FF2B5EF4-FFF2-40B4-BE49-F238E27FC236}">
                <a16:creationId xmlns:a16="http://schemas.microsoft.com/office/drawing/2014/main" id="{BE12F2D8-1050-F869-3392-B946C6A8C370}"/>
              </a:ext>
            </a:extLst>
          </p:cNvPr>
          <p:cNvSpPr>
            <a:spLocks noChangeArrowheads="1"/>
          </p:cNvSpPr>
          <p:nvPr/>
        </p:nvSpPr>
        <p:spPr bwMode="auto">
          <a:xfrm>
            <a:off x="217003" y="1922342"/>
            <a:ext cx="1888584" cy="436476"/>
          </a:xfrm>
          <a:prstGeom prst="roundRect">
            <a:avLst>
              <a:gd name="adj" fmla="val 16667"/>
            </a:avLst>
          </a:prstGeom>
          <a:solidFill>
            <a:srgbClr val="CCFFCC"/>
          </a:solidFill>
          <a:ln w="9525">
            <a:solidFill>
              <a:srgbClr val="000000"/>
            </a:solidFill>
            <a:round/>
            <a:headEnd/>
            <a:tailEnd/>
          </a:ln>
        </p:spPr>
        <p:txBody>
          <a:bodyPr wrap="square" lIns="27432" tIns="17145" rIns="0" bIns="17145"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defRPr sz="1000"/>
            </a:pPr>
            <a:r>
              <a:rPr lang="ja-JP" altLang="en-US" sz="1400" b="1" dirty="0">
                <a:latin typeface="ＭＳ Ｐゴシック"/>
                <a:ea typeface="ＭＳ Ｐゴシック"/>
              </a:rPr>
              <a:t>（１） 県民・地域団体</a:t>
            </a:r>
          </a:p>
        </p:txBody>
      </p:sp>
      <p:sp>
        <p:nvSpPr>
          <p:cNvPr id="10" name="タイトル 8">
            <a:extLst>
              <a:ext uri="{FF2B5EF4-FFF2-40B4-BE49-F238E27FC236}">
                <a16:creationId xmlns:a16="http://schemas.microsoft.com/office/drawing/2014/main" id="{6803CC44-690F-A817-7B87-2AA4FA3125E4}"/>
              </a:ext>
            </a:extLst>
          </p:cNvPr>
          <p:cNvSpPr>
            <a:spLocks noGrp="1"/>
          </p:cNvSpPr>
          <p:nvPr>
            <p:ph type="title"/>
          </p:nvPr>
        </p:nvSpPr>
        <p:spPr>
          <a:xfrm>
            <a:off x="971550" y="60755"/>
            <a:ext cx="8172450" cy="549275"/>
          </a:xfrm>
        </p:spPr>
        <p:txBody>
          <a:bodyPr/>
          <a:lstStyle/>
          <a:p>
            <a:r>
              <a:rPr lang="ja-JP" altLang="en-US" sz="2000" b="0" kern="100" dirty="0">
                <a:solidFill>
                  <a:prstClr val="black"/>
                </a:solidFill>
                <a:latin typeface="BIZ UDPゴシック" panose="020B0400000000000000" pitchFamily="50" charset="-128"/>
                <a:ea typeface="BIZ UDPゴシック" panose="020B0400000000000000" pitchFamily="50" charset="-128"/>
              </a:rPr>
              <a:t>令和８年度かながわ犯罪のない安全・安心まちづくり行動計画</a:t>
            </a:r>
            <a:endParaRPr lang="ja-JP" altLang="en-US" sz="2000" dirty="0"/>
          </a:p>
        </p:txBody>
      </p:sp>
    </p:spTree>
    <p:extLst>
      <p:ext uri="{BB962C8B-B14F-4D97-AF65-F5344CB8AC3E}">
        <p14:creationId xmlns:p14="http://schemas.microsoft.com/office/powerpoint/2010/main" val="1964582475"/>
      </p:ext>
    </p:extLst>
  </p:cSld>
  <p:clrMapOvr>
    <a:masterClrMapping/>
  </p:clrMapOvr>
</p:sld>
</file>

<file path=ppt/theme/theme1.xml><?xml version="1.0" encoding="utf-8"?>
<a:theme xmlns:a="http://schemas.openxmlformats.org/drawingml/2006/main" name="blank">
  <a:themeElements>
    <a:clrScheme name="お試し">
      <a:dk1>
        <a:sysClr val="windowText" lastClr="000000"/>
      </a:dk1>
      <a:lt1>
        <a:srgbClr val="BBBCBC"/>
      </a:lt1>
      <a:dk2>
        <a:srgbClr val="576E78"/>
      </a:dk2>
      <a:lt2>
        <a:srgbClr val="BACBDA"/>
      </a:lt2>
      <a:accent1>
        <a:srgbClr val="7486BC"/>
      </a:accent1>
      <a:accent2>
        <a:srgbClr val="B6C6CA"/>
      </a:accent2>
      <a:accent3>
        <a:srgbClr val="5E9CCC"/>
      </a:accent3>
      <a:accent4>
        <a:srgbClr val="8ABBC9"/>
      </a:accent4>
      <a:accent5>
        <a:srgbClr val="86B0CA"/>
      </a:accent5>
      <a:accent6>
        <a:srgbClr val="BACBDA"/>
      </a:accent6>
      <a:hlink>
        <a:srgbClr val="0000FF"/>
      </a:hlink>
      <a:folHlink>
        <a:srgbClr val="800080"/>
      </a:folHlink>
    </a:clrScheme>
    <a:fontScheme name="メイリオ">
      <a:majorFont>
        <a:latin typeface="メイリオ"/>
        <a:ea typeface="メイリオ"/>
        <a:cs typeface=""/>
      </a:majorFont>
      <a:minorFont>
        <a:latin typeface="ＭＳ Ｐゴシック"/>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6520</TotalTime>
  <Words>1323</Words>
  <Application>Microsoft Office PowerPoint</Application>
  <PresentationFormat>画面に合わせる (4:3)</PresentationFormat>
  <Paragraphs>88</Paragraphs>
  <Slides>5</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5</vt:i4>
      </vt:variant>
    </vt:vector>
  </HeadingPairs>
  <TitlesOfParts>
    <vt:vector size="14" baseType="lpstr">
      <vt:lpstr>BIZ UDPゴシック</vt:lpstr>
      <vt:lpstr>ＭＳ Ｐゴシック</vt:lpstr>
      <vt:lpstr>ＭＳ ゴシック</vt:lpstr>
      <vt:lpstr>ＭＳ 明朝</vt:lpstr>
      <vt:lpstr>メイリオ</vt:lpstr>
      <vt:lpstr>Arial</vt:lpstr>
      <vt:lpstr>Calibri</vt:lpstr>
      <vt:lpstr>Wingdings</vt:lpstr>
      <vt:lpstr>blank</vt:lpstr>
      <vt:lpstr>PowerPoint プレゼンテーション</vt:lpstr>
      <vt:lpstr>PowerPoint プレゼンテーション</vt:lpstr>
      <vt:lpstr>令和８年度かながわ犯罪のない安全・安心まちづくり行動計画</vt:lpstr>
      <vt:lpstr>令和８年度かながわ犯罪のない安全・安心まちづくり行動計画</vt:lpstr>
      <vt:lpstr>令和８年度かながわ犯罪のない安全・安心まちづくり行動計画</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user</dc:creator>
  <cp:lastModifiedBy>user</cp:lastModifiedBy>
  <cp:revision>489</cp:revision>
  <cp:lastPrinted>2026-02-09T05:51:59Z</cp:lastPrinted>
  <dcterms:created xsi:type="dcterms:W3CDTF">2014-03-31T01:55:29Z</dcterms:created>
  <dcterms:modified xsi:type="dcterms:W3CDTF">2026-07-27T06:40:18Z</dcterms:modified>
</cp:coreProperties>
</file>