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256" r:id="rId2"/>
    <p:sldId id="257" r:id="rId3"/>
    <p:sldId id="259" r:id="rId4"/>
    <p:sldId id="258" r:id="rId5"/>
    <p:sldId id="260" r:id="rId6"/>
    <p:sldId id="334" r:id="rId7"/>
    <p:sldId id="319" r:id="rId8"/>
    <p:sldId id="320" r:id="rId9"/>
    <p:sldId id="336" r:id="rId10"/>
    <p:sldId id="342" r:id="rId11"/>
    <p:sldId id="321" r:id="rId12"/>
    <p:sldId id="322" r:id="rId13"/>
    <p:sldId id="323" r:id="rId14"/>
    <p:sldId id="324" r:id="rId15"/>
    <p:sldId id="325" r:id="rId16"/>
    <p:sldId id="326" r:id="rId17"/>
    <p:sldId id="327" r:id="rId18"/>
    <p:sldId id="328" r:id="rId19"/>
    <p:sldId id="329" r:id="rId20"/>
    <p:sldId id="330" r:id="rId21"/>
    <p:sldId id="331" r:id="rId22"/>
    <p:sldId id="339" r:id="rId23"/>
    <p:sldId id="332" r:id="rId24"/>
    <p:sldId id="333" r:id="rId25"/>
    <p:sldId id="338" r:id="rId26"/>
    <p:sldId id="340" r:id="rId27"/>
    <p:sldId id="262" r:id="rId28"/>
    <p:sldId id="343" r:id="rId29"/>
    <p:sldId id="337" r:id="rId30"/>
    <p:sldId id="264" r:id="rId31"/>
    <p:sldId id="265" r:id="rId32"/>
    <p:sldId id="266" r:id="rId33"/>
    <p:sldId id="279" r:id="rId34"/>
    <p:sldId id="286" r:id="rId35"/>
    <p:sldId id="287" r:id="rId36"/>
    <p:sldId id="291" r:id="rId37"/>
    <p:sldId id="292" r:id="rId38"/>
    <p:sldId id="293" r:id="rId39"/>
    <p:sldId id="294" r:id="rId40"/>
    <p:sldId id="295" r:id="rId41"/>
    <p:sldId id="289" r:id="rId42"/>
    <p:sldId id="344" r:id="rId43"/>
    <p:sldId id="296" r:id="rId44"/>
    <p:sldId id="297" r:id="rId45"/>
    <p:sldId id="298" r:id="rId46"/>
    <p:sldId id="299" r:id="rId47"/>
    <p:sldId id="300" r:id="rId48"/>
    <p:sldId id="307" r:id="rId49"/>
    <p:sldId id="308" r:id="rId50"/>
    <p:sldId id="309" r:id="rId51"/>
    <p:sldId id="306" r:id="rId52"/>
    <p:sldId id="335" r:id="rId53"/>
    <p:sldId id="310" r:id="rId54"/>
    <p:sldId id="311" r:id="rId55"/>
    <p:sldId id="312" r:id="rId56"/>
    <p:sldId id="313" r:id="rId57"/>
    <p:sldId id="314" r:id="rId58"/>
    <p:sldId id="315" r:id="rId59"/>
    <p:sldId id="316" r:id="rId60"/>
    <p:sldId id="317" r:id="rId61"/>
    <p:sldId id="280" r:id="rId62"/>
    <p:sldId id="341" r:id="rId6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mada Yuko" initials="Y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DB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79" autoAdjust="0"/>
    <p:restoredTop sz="73768" autoAdjust="0"/>
  </p:normalViewPr>
  <p:slideViewPr>
    <p:cSldViewPr>
      <p:cViewPr varScale="1">
        <p:scale>
          <a:sx n="85" d="100"/>
          <a:sy n="85" d="100"/>
        </p:scale>
        <p:origin x="810" y="78"/>
      </p:cViewPr>
      <p:guideLst>
        <p:guide orient="horz" pos="2160"/>
        <p:guide pos="3840"/>
      </p:guideLst>
    </p:cSldViewPr>
  </p:slideViewPr>
  <p:outlineViewPr>
    <p:cViewPr>
      <p:scale>
        <a:sx n="33" d="100"/>
        <a:sy n="33" d="100"/>
      </p:scale>
      <p:origin x="66" y="5184"/>
    </p:cViewPr>
  </p:outlineViewPr>
  <p:notesTextViewPr>
    <p:cViewPr>
      <p:scale>
        <a:sx n="150" d="100"/>
        <a:sy n="150" d="100"/>
      </p:scale>
      <p:origin x="0" y="0"/>
    </p:cViewPr>
  </p:notesTextViewPr>
  <p:notesViewPr>
    <p:cSldViewPr>
      <p:cViewPr>
        <p:scale>
          <a:sx n="66" d="100"/>
          <a:sy n="66" d="100"/>
        </p:scale>
        <p:origin x="4302" y="54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459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スライド イメージ プレースホルダー 2"/>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8" name="ノート プレースホルダー 7"/>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39043465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buFont typeface="Arial" pitchFamily="34" charset="0"/>
      <a:buChar char="•"/>
      <a:defRPr kumimoji="1" sz="1300" kern="1200">
        <a:solidFill>
          <a:schemeClr val="tx1"/>
        </a:solidFill>
        <a:latin typeface="HG丸ｺﾞｼｯｸM-PRO" pitchFamily="50" charset="-128"/>
        <a:ea typeface="HG丸ｺﾞｼｯｸM-PRO" pitchFamily="50" charset="-128"/>
        <a:cs typeface="+mn-cs"/>
      </a:defRPr>
    </a:lvl1pPr>
    <a:lvl2pPr marL="108000" algn="l" defTabSz="914400" rtl="0" eaLnBrk="1" latinLnBrk="0" hangingPunct="1">
      <a:buFont typeface="Book Antiqua" pitchFamily="18" charset="0"/>
      <a:buChar char="—"/>
      <a:defRPr kumimoji="1" sz="1400" kern="1200">
        <a:solidFill>
          <a:schemeClr val="tx1"/>
        </a:solidFill>
        <a:latin typeface="+mj-ea"/>
        <a:ea typeface="+mj-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lang="en-US" altLang="ja-JP" dirty="0" smtClean="0"/>
              <a:t>※</a:t>
            </a:r>
            <a:r>
              <a:rPr lang="ja-JP" altLang="en-US" dirty="0" smtClean="0"/>
              <a:t>（）内、読み仮名</a:t>
            </a:r>
            <a:endParaRPr lang="en-US" altLang="ja-JP" dirty="0" smtClean="0"/>
          </a:p>
          <a:p>
            <a:pPr>
              <a:buNone/>
            </a:pPr>
            <a:endParaRPr lang="en-US" altLang="ja-JP" dirty="0" smtClean="0"/>
          </a:p>
          <a:p>
            <a:pPr>
              <a:buNone/>
            </a:pPr>
            <a:r>
              <a:rPr lang="ja-JP" altLang="en-US" dirty="0" smtClean="0"/>
              <a:t>高齢者の権利擁護のための研修プログラム。リーダー、管理者向け。</a:t>
            </a:r>
            <a:endParaRPr lang="en-US" altLang="ja-JP" dirty="0" smtClean="0"/>
          </a:p>
          <a:p>
            <a:pPr>
              <a:buNone/>
            </a:pPr>
            <a:r>
              <a:rPr lang="ja-JP" altLang="en-US" dirty="0" smtClean="0"/>
              <a:t>この研修は、施設や事業所のリーダー、または、管理者が、高齢者虐待防止法の趣旨を理解し、高齢者虐待の未然防止のために、必要な知識を得ることを目的とします。</a:t>
            </a:r>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a:prstGeom prst="rect">
            <a:avLst/>
          </a:prstGeom>
        </p:spPr>
      </p:sp>
      <p:sp>
        <p:nvSpPr>
          <p:cNvPr id="3" name="ノート プレースホルダー 2"/>
          <p:cNvSpPr>
            <a:spLocks noGrp="1"/>
          </p:cNvSpPr>
          <p:nvPr>
            <p:ph type="body" idx="1"/>
          </p:nvPr>
        </p:nvSpPr>
        <p:spPr>
          <a:xfrm>
            <a:off x="680721" y="4721187"/>
            <a:ext cx="5445760" cy="4472702"/>
          </a:xfrm>
          <a:prstGeom prst="rect">
            <a:avLst/>
          </a:prstGeom>
        </p:spPr>
        <p:txBody>
          <a:bodyPr/>
          <a:lstStyle/>
          <a:p>
            <a:pPr>
              <a:buNone/>
            </a:pPr>
            <a:r>
              <a:rPr kumimoji="1" lang="ja-JP" altLang="en-US" dirty="0" smtClean="0"/>
              <a:t>しかし、極めて悪質な虐待の場合は、犯罪に該当するので、市町村や県は、刑事訴訟法（けいじそしょうほう）に基づき、警察に告発します。</a:t>
            </a:r>
          </a:p>
          <a:p>
            <a:pPr>
              <a:buNone/>
            </a:pPr>
            <a:endParaRPr kumimoji="1" lang="ja-JP" altLang="en-US" dirty="0"/>
          </a:p>
        </p:txBody>
      </p:sp>
    </p:spTree>
    <p:extLst>
      <p:ext uri="{BB962C8B-B14F-4D97-AF65-F5344CB8AC3E}">
        <p14:creationId xmlns:p14="http://schemas.microsoft.com/office/powerpoint/2010/main" val="281670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身体的虐待は、高齢者虐待防止法において、「高齢者の身体に外傷が生じ、又は生じる恐れのある暴行を加えること」と定義されています。</a:t>
            </a:r>
            <a:endParaRPr kumimoji="1" lang="en-US" altLang="ja-JP" dirty="0" smtClean="0"/>
          </a:p>
          <a:p>
            <a:pPr>
              <a:buNone/>
            </a:pPr>
            <a:r>
              <a:rPr kumimoji="1" lang="ja-JP" altLang="en-US" dirty="0" smtClean="0"/>
              <a:t>例えば、１、暴力行為。</a:t>
            </a:r>
            <a:endParaRPr kumimoji="1" lang="en-US" altLang="ja-JP" dirty="0" smtClean="0"/>
          </a:p>
          <a:p>
            <a:pPr>
              <a:buNone/>
            </a:pPr>
            <a:r>
              <a:rPr kumimoji="1" lang="ja-JP" altLang="en-US" dirty="0" smtClean="0"/>
              <a:t>２、本人の利益にならない強制による行為、代替（だいたい）方法を検討せずに高齢者を乱暴に扱う行為。</a:t>
            </a:r>
            <a:endParaRPr kumimoji="1" lang="en-US" altLang="ja-JP" dirty="0" smtClean="0"/>
          </a:p>
          <a:p>
            <a:pPr>
              <a:buNone/>
            </a:pPr>
            <a:r>
              <a:rPr kumimoji="1" lang="ja-JP" altLang="en-US" dirty="0" smtClean="0"/>
              <a:t>３、緊急やむを得ない場合以外の身体拘束（しんたいこうそく）や抑制（よくせい）などです。</a:t>
            </a:r>
            <a:endParaRPr kumimoji="1" lang="en-US" altLang="ja-JP" dirty="0" smtClean="0"/>
          </a:p>
          <a:p>
            <a:pPr>
              <a:buNone/>
            </a:pPr>
            <a:r>
              <a:rPr kumimoji="1" lang="ja-JP" altLang="en-US" dirty="0" smtClean="0"/>
              <a:t>厚生労働省や日本社会福祉士会が作成したマニュアルに、より具体的な事例が示されていますので、ご参照ください。</a:t>
            </a:r>
          </a:p>
          <a:p>
            <a:pPr>
              <a:buNone/>
            </a:pPr>
            <a:endParaRPr kumimoji="1" lang="en-US" altLang="ja-JP"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ネグレクトは、「高齢者を衰弱させるような著しい減食又は長時間の放置、そのほか、高齢者を養護すべき職務上の義務を著しく怠ること」と定義されています。</a:t>
            </a:r>
            <a:endParaRPr kumimoji="1" lang="en-US" altLang="ja-JP" dirty="0" smtClean="0"/>
          </a:p>
          <a:p>
            <a:pPr>
              <a:buNone/>
            </a:pPr>
            <a:r>
              <a:rPr kumimoji="1" lang="ja-JP" altLang="en-US" dirty="0" smtClean="0"/>
              <a:t>例えば、１、必要とされる</a:t>
            </a:r>
            <a:r>
              <a:rPr lang="ja-JP" altLang="en-US" sz="1400" dirty="0"/>
              <a:t>介護や世話を怠り、高齢者の生活環境・身体や</a:t>
            </a:r>
            <a:r>
              <a:rPr lang="ja-JP" altLang="en-US" sz="1400" dirty="0" smtClean="0"/>
              <a:t>精神状態を</a:t>
            </a:r>
            <a:r>
              <a:rPr lang="ja-JP" altLang="en-US" sz="1400" dirty="0"/>
              <a:t>悪化させる</a:t>
            </a:r>
            <a:r>
              <a:rPr lang="ja-JP" altLang="en-US" sz="1400" dirty="0" smtClean="0"/>
              <a:t>行為。</a:t>
            </a:r>
            <a:endParaRPr lang="en-US" altLang="ja-JP" sz="1400" dirty="0" smtClean="0"/>
          </a:p>
          <a:p>
            <a:pPr>
              <a:buNone/>
            </a:pPr>
            <a:r>
              <a:rPr lang="ja-JP" altLang="en-US" sz="1400" dirty="0" smtClean="0"/>
              <a:t>２、高齢者</a:t>
            </a:r>
            <a:r>
              <a:rPr lang="ja-JP" altLang="en-US" sz="1400" dirty="0"/>
              <a:t>の状態に</a:t>
            </a:r>
            <a:r>
              <a:rPr lang="ja-JP" altLang="en-US" sz="1400" dirty="0" smtClean="0"/>
              <a:t>応じた治療や介護</a:t>
            </a:r>
            <a:r>
              <a:rPr lang="ja-JP" altLang="en-US" sz="1400" dirty="0"/>
              <a:t>を怠ったり、医学的診断を無視した</a:t>
            </a:r>
            <a:r>
              <a:rPr lang="ja-JP" altLang="en-US" sz="1400" dirty="0" smtClean="0"/>
              <a:t>行為。</a:t>
            </a:r>
            <a:endParaRPr lang="en-US" altLang="ja-JP" sz="1400" dirty="0" smtClean="0"/>
          </a:p>
          <a:p>
            <a:pPr>
              <a:buNone/>
            </a:pPr>
            <a:r>
              <a:rPr lang="ja-JP" altLang="en-US" sz="1400" dirty="0" smtClean="0"/>
              <a:t>３、必要</a:t>
            </a:r>
            <a:r>
              <a:rPr lang="ja-JP" altLang="en-US" sz="1400" dirty="0"/>
              <a:t>な用具の使用を限定し、高齢者の要望や行動を制限させる</a:t>
            </a:r>
            <a:r>
              <a:rPr lang="ja-JP" altLang="en-US" sz="1400" dirty="0" smtClean="0"/>
              <a:t>行為。</a:t>
            </a:r>
            <a:endParaRPr lang="en-US" altLang="ja-JP" sz="1400" dirty="0" smtClean="0"/>
          </a:p>
          <a:p>
            <a:pPr>
              <a:buNone/>
            </a:pPr>
            <a:r>
              <a:rPr lang="ja-JP" altLang="en-US" sz="1400" dirty="0" smtClean="0"/>
              <a:t>４、高齢者</a:t>
            </a:r>
            <a:r>
              <a:rPr lang="ja-JP" altLang="en-US" sz="1400" dirty="0"/>
              <a:t>の</a:t>
            </a:r>
            <a:r>
              <a:rPr lang="ja-JP" altLang="en-US" sz="1400" dirty="0" smtClean="0"/>
              <a:t>権利を</a:t>
            </a:r>
            <a:r>
              <a:rPr lang="ja-JP" altLang="en-US" sz="1400" dirty="0"/>
              <a:t>無視した行為またはその行為の</a:t>
            </a:r>
            <a:r>
              <a:rPr lang="ja-JP" altLang="en-US" sz="1400" dirty="0" smtClean="0"/>
              <a:t>放置。</a:t>
            </a:r>
            <a:endParaRPr lang="en-US" altLang="ja-JP" sz="1400" dirty="0" smtClean="0"/>
          </a:p>
          <a:p>
            <a:pPr>
              <a:buNone/>
            </a:pPr>
            <a:r>
              <a:rPr kumimoji="1" lang="ja-JP" altLang="en-US" dirty="0" smtClean="0"/>
              <a:t>５、その他職務上の義務を著しく怠ること、こうしたことがネグレクトに該当します。</a:t>
            </a:r>
            <a:endParaRPr kumimoji="1" lang="en-US" altLang="ja-JP"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defTabSz="922207">
              <a:buNone/>
              <a:defRPr/>
            </a:pPr>
            <a:r>
              <a:rPr kumimoji="1" lang="ja-JP" altLang="en-US" dirty="0" smtClean="0"/>
              <a:t>心理的虐待は、「高齢者に対する著しい暴言又は著しく拒絶的な対応、その他の高齢者に著しい心理的外傷を与える言動をとること」と定義されています。</a:t>
            </a:r>
            <a:endParaRPr kumimoji="1" lang="en-US" altLang="ja-JP" dirty="0" smtClean="0"/>
          </a:p>
          <a:p>
            <a:pPr>
              <a:buNone/>
            </a:pPr>
            <a:r>
              <a:rPr kumimoji="1" lang="ja-JP" altLang="en-US" dirty="0" smtClean="0"/>
              <a:t>例えば、１、威嚇的（いかくてき）な発言、態度。</a:t>
            </a:r>
            <a:endParaRPr kumimoji="1" lang="en-US" altLang="ja-JP" dirty="0" smtClean="0"/>
          </a:p>
          <a:p>
            <a:pPr>
              <a:buNone/>
            </a:pPr>
            <a:r>
              <a:rPr kumimoji="1" lang="ja-JP" altLang="en-US" dirty="0" smtClean="0"/>
              <a:t>２、侮辱的（ぶじょくてき）な発言、態度。</a:t>
            </a:r>
            <a:endParaRPr kumimoji="1" lang="en-US" altLang="ja-JP" dirty="0" smtClean="0"/>
          </a:p>
          <a:p>
            <a:pPr>
              <a:buNone/>
            </a:pPr>
            <a:r>
              <a:rPr kumimoji="1" lang="ja-JP" altLang="en-US" dirty="0" smtClean="0"/>
              <a:t>３、高齢者や家族の存在や行為を否定、無視するような発言、態度。</a:t>
            </a:r>
            <a:endParaRPr kumimoji="1" lang="en-US" altLang="ja-JP" dirty="0" smtClean="0"/>
          </a:p>
          <a:p>
            <a:pPr>
              <a:buNone/>
            </a:pPr>
            <a:r>
              <a:rPr kumimoji="1" lang="ja-JP" altLang="en-US" dirty="0" smtClean="0"/>
              <a:t>４、高齢者の意欲や自立心を低下させる行為。</a:t>
            </a:r>
            <a:endParaRPr kumimoji="1" lang="en-US" altLang="ja-JP" dirty="0" smtClean="0"/>
          </a:p>
          <a:p>
            <a:pPr>
              <a:buNone/>
            </a:pPr>
            <a:r>
              <a:rPr kumimoji="1" lang="ja-JP" altLang="en-US" dirty="0" smtClean="0"/>
              <a:t>５、心理的に高齢者を不当に孤立させる行為などです。</a:t>
            </a:r>
            <a:endParaRPr kumimoji="1" lang="en-US" altLang="ja-JP"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性的虐待は、「高齢者にわいせつな行為をすること又は高齢者をしてわいせつな行為をさせること」と定義されています。</a:t>
            </a:r>
          </a:p>
          <a:p>
            <a:pPr>
              <a:buNone/>
            </a:pPr>
            <a:r>
              <a:rPr kumimoji="1" lang="ja-JP" altLang="en-US" dirty="0" smtClean="0"/>
              <a:t>本人への性的な行為の強要又は性的羞恥心を催すあらゆる形態の行為が該当します。</a:t>
            </a:r>
            <a:endParaRPr kumimoji="1" lang="en-US" altLang="ja-JP"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経済的虐待は、「高齢者の財産を不当に処分すること、その他、高齢者から不当に財産上の利益を得ること」と定義されています。</a:t>
            </a:r>
          </a:p>
          <a:p>
            <a:pPr>
              <a:buNone/>
            </a:pPr>
            <a:r>
              <a:rPr kumimoji="1" lang="ja-JP" altLang="en-US" dirty="0" smtClean="0"/>
              <a:t>本人の合意なしに、又は、判断能力の減退（げんたい）に乗じ、本人の金銭や財産を、本人以外のために消費すること。</a:t>
            </a:r>
            <a:endParaRPr kumimoji="1" lang="en-US" altLang="ja-JP" dirty="0" smtClean="0"/>
          </a:p>
          <a:p>
            <a:pPr>
              <a:buNone/>
            </a:pPr>
            <a:r>
              <a:rPr kumimoji="1" lang="ja-JP" altLang="en-US" dirty="0" smtClean="0"/>
              <a:t>あるいは、本人の生活に必要な金銭の使用や、本人の希望する金銭の使用を理由なく制限することなどです。</a:t>
            </a:r>
            <a:endParaRPr kumimoji="1" lang="en-US" altLang="ja-JP" dirty="0" smtClean="0"/>
          </a:p>
          <a:p>
            <a:pPr>
              <a:buNone/>
            </a:pPr>
            <a:endParaRPr kumimoji="1" lang="ja-JP"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それでは、高齢者虐待防止法の定義に当てはまらない行為は、どのように判断されるのでしょうか。</a:t>
            </a:r>
            <a:endParaRPr kumimoji="1" lang="en-US" altLang="ja-JP" dirty="0" smtClean="0"/>
          </a:p>
          <a:p>
            <a:pPr>
              <a:buNone/>
            </a:pPr>
            <a:r>
              <a:rPr kumimoji="1" lang="ja-JP" altLang="en-US" dirty="0" smtClean="0"/>
              <a:t>厚生労働省が作成したマニュアルでは、高齢者虐待を、「高齢者が他者からの不適切な扱いにより、権利利益を侵害される状態や、生命、健康、生活が損なわれるような状態に置かれること。」と広い意味で捉えることとしています。</a:t>
            </a:r>
            <a:endParaRPr kumimoji="1" lang="en-US" altLang="ja-JP"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それでは、高齢者自身が虐待されたと思っていない場合や、職員が虐待をしたと思っていない場合はどうでしょうか。</a:t>
            </a:r>
            <a:endParaRPr kumimoji="1" lang="en-US" altLang="ja-JP" dirty="0" smtClean="0"/>
          </a:p>
          <a:p>
            <a:pPr>
              <a:buNone/>
            </a:pPr>
            <a:r>
              <a:rPr kumimoji="1" lang="ja-JP" altLang="en-US" dirty="0" smtClean="0"/>
              <a:t>こちらも、厚生労働省のマニュアルにおいて、高齢者本人や職員の自覚の有無にかかわらず、客観的に高齢者の権利が侵害されていると確認できる場合は、虐待があると考えて対応するよう記載しています。</a:t>
            </a:r>
            <a:endParaRPr kumimoji="1" lang="en-US" altLang="ja-JP"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３、身体拘束。</a:t>
            </a:r>
            <a:endParaRPr kumimoji="1" lang="en-US" altLang="ja-JP" dirty="0" smtClean="0"/>
          </a:p>
          <a:p>
            <a:pPr>
              <a:buNone/>
            </a:pPr>
            <a:r>
              <a:rPr kumimoji="1" lang="ja-JP" altLang="en-US" dirty="0" smtClean="0"/>
              <a:t>介護保険制度が始まった</a:t>
            </a:r>
            <a:r>
              <a:rPr kumimoji="1" lang="en-US" altLang="ja-JP" dirty="0" smtClean="0"/>
              <a:t>2000</a:t>
            </a:r>
            <a:r>
              <a:rPr kumimoji="1" lang="ja-JP" altLang="en-US" dirty="0" smtClean="0"/>
              <a:t>年に、介護保険施設等における身体拘束は原則禁止となりました。</a:t>
            </a:r>
            <a:endParaRPr kumimoji="1" lang="en-US" altLang="ja-JP" dirty="0" smtClean="0"/>
          </a:p>
          <a:p>
            <a:pPr>
              <a:buNone/>
            </a:pPr>
            <a:r>
              <a:rPr kumimoji="1" lang="ja-JP" altLang="en-US" dirty="0" smtClean="0"/>
              <a:t>「緊急やむを得ない場合」の適正な手続きを経ていない身体拘束は、原則として、高齢者虐待に該当すると考えられます。</a:t>
            </a:r>
            <a:endParaRPr kumimoji="1" lang="en-US" altLang="ja-JP"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身体拘束とは、具体的にどのような行為を指すのでしょうか。</a:t>
            </a:r>
            <a:endParaRPr kumimoji="1" lang="en-US" altLang="ja-JP" dirty="0" smtClean="0"/>
          </a:p>
          <a:p>
            <a:pPr>
              <a:buNone/>
            </a:pPr>
            <a:r>
              <a:rPr kumimoji="1" lang="en-US" altLang="ja-JP" dirty="0" smtClean="0"/>
              <a:t>2001</a:t>
            </a:r>
            <a:r>
              <a:rPr kumimoji="1" lang="ja-JP" altLang="en-US" dirty="0" smtClean="0"/>
              <a:t>年に厚生労働省が作成した「身体拘束ゼロへの手引き」では、具体例として</a:t>
            </a:r>
            <a:r>
              <a:rPr kumimoji="1" lang="en-US" altLang="ja-JP" dirty="0" smtClean="0"/>
              <a:t>11</a:t>
            </a:r>
            <a:r>
              <a:rPr kumimoji="1" lang="ja-JP" altLang="en-US" dirty="0" smtClean="0"/>
              <a:t>項目を挙げています。</a:t>
            </a:r>
            <a:endParaRPr kumimoji="1" lang="en-US" altLang="ja-JP" dirty="0" smtClean="0"/>
          </a:p>
          <a:p>
            <a:pPr>
              <a:buNone/>
            </a:pPr>
            <a:r>
              <a:rPr kumimoji="1" lang="ja-JP" altLang="en-US" dirty="0" smtClean="0"/>
              <a:t>１、徘徊しないように、体幹や四肢を縛る。</a:t>
            </a:r>
          </a:p>
          <a:p>
            <a:pPr>
              <a:buNone/>
            </a:pPr>
            <a:r>
              <a:rPr kumimoji="1" lang="ja-JP" altLang="en-US" dirty="0" smtClean="0"/>
              <a:t>２、転落しないように、体幹や四肢を縛る。</a:t>
            </a:r>
          </a:p>
          <a:p>
            <a:pPr>
              <a:buNone/>
            </a:pPr>
            <a:r>
              <a:rPr kumimoji="1" lang="ja-JP" altLang="en-US" dirty="0" smtClean="0"/>
              <a:t>３、自分で降りられないように、ベッドを柵などで囲む。</a:t>
            </a:r>
            <a:endParaRPr kumimoji="1" lang="en-US" altLang="ja-JP" dirty="0" smtClean="0"/>
          </a:p>
          <a:p>
            <a:pPr>
              <a:buNone/>
            </a:pPr>
            <a:r>
              <a:rPr kumimoji="1" lang="ja-JP" altLang="en-US" dirty="0" smtClean="0"/>
              <a:t>４、チューブを抜かないように、四肢等を縛る。</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Font typeface="Arial" pitchFamily="34" charset="0"/>
              <a:buNone/>
            </a:pPr>
            <a:r>
              <a:rPr kumimoji="1" lang="ja-JP" altLang="en-US" baseline="0" dirty="0" smtClean="0"/>
              <a:t>１、</a:t>
            </a:r>
            <a:r>
              <a:rPr kumimoji="1" lang="ja-JP" altLang="en-US" dirty="0" smtClean="0"/>
              <a:t>高齢者虐待防止法。</a:t>
            </a:r>
            <a:endParaRPr kumimoji="1" lang="en-US" altLang="ja-JP" dirty="0" smtClean="0"/>
          </a:p>
          <a:p>
            <a:pPr>
              <a:buFont typeface="Arial" pitchFamily="34" charset="0"/>
              <a:buNone/>
            </a:pPr>
            <a:r>
              <a:rPr kumimoji="1" lang="ja-JP" altLang="en-US" baseline="0" dirty="0" smtClean="0"/>
              <a:t>２、</a:t>
            </a:r>
            <a:r>
              <a:rPr kumimoji="1" lang="ja-JP" altLang="en-US" dirty="0" smtClean="0"/>
              <a:t>高齢者虐待の内容。</a:t>
            </a:r>
            <a:endParaRPr kumimoji="1" lang="en-US" altLang="ja-JP" dirty="0" smtClean="0"/>
          </a:p>
          <a:p>
            <a:pPr>
              <a:buFont typeface="Arial" pitchFamily="34" charset="0"/>
              <a:buNone/>
            </a:pPr>
            <a:r>
              <a:rPr kumimoji="1" lang="ja-JP" altLang="en-US" baseline="0" dirty="0" smtClean="0"/>
              <a:t>３、</a:t>
            </a:r>
            <a:r>
              <a:rPr kumimoji="1" lang="ja-JP" altLang="en-US" dirty="0" smtClean="0"/>
              <a:t>身体拘束。</a:t>
            </a:r>
            <a:endParaRPr kumimoji="1" lang="en-US" altLang="ja-JP" dirty="0" smtClean="0"/>
          </a:p>
          <a:p>
            <a:pPr>
              <a:buFont typeface="Arial" pitchFamily="34" charset="0"/>
              <a:buNone/>
            </a:pPr>
            <a:r>
              <a:rPr kumimoji="1" lang="ja-JP" altLang="en-US" dirty="0" smtClean="0"/>
              <a:t>４、高齢者虐待の通報。</a:t>
            </a:r>
            <a:endParaRPr kumimoji="1" lang="en-US" altLang="ja-JP" dirty="0" smtClean="0"/>
          </a:p>
          <a:p>
            <a:pPr>
              <a:buFont typeface="Arial" pitchFamily="34" charset="0"/>
              <a:buNone/>
            </a:pPr>
            <a:r>
              <a:rPr kumimoji="1" lang="ja-JP" altLang="en-US" baseline="0" dirty="0" smtClean="0"/>
              <a:t>５、</a:t>
            </a:r>
            <a:r>
              <a:rPr kumimoji="1" lang="ja-JP" altLang="en-US" dirty="0" smtClean="0"/>
              <a:t>神奈川県が作成した「施設職員のための高齢者虐待防止の手引き」。</a:t>
            </a:r>
            <a:r>
              <a:rPr kumimoji="1" lang="en-US" altLang="ja-JP" baseline="0" dirty="0" smtClean="0"/>
              <a:t> </a:t>
            </a:r>
          </a:p>
          <a:p>
            <a:pPr>
              <a:buFont typeface="Arial" pitchFamily="34" charset="0"/>
              <a:buNone/>
            </a:pPr>
            <a:r>
              <a:rPr kumimoji="1" lang="ja-JP" altLang="en-US" baseline="0" dirty="0" smtClean="0"/>
              <a:t>６、</a:t>
            </a:r>
            <a:r>
              <a:rPr kumimoji="1" lang="ja-JP" altLang="en-US" dirty="0" smtClean="0"/>
              <a:t>虐待が発生した場合の対応。以上、６点を順に説明していきます。</a:t>
            </a:r>
            <a:endParaRPr kumimoji="1" lang="en-US" altLang="ja-JP"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５、チューブを抜かないように、または皮膚をかきむしらないように、ミトン型の手袋をつける。</a:t>
            </a:r>
          </a:p>
          <a:p>
            <a:pPr>
              <a:buNone/>
            </a:pPr>
            <a:r>
              <a:rPr kumimoji="1" lang="ja-JP" altLang="en-US" dirty="0" smtClean="0"/>
              <a:t>６、ずり落ちたり、立ち上がったりしないように、Ｙ字型拘束帯や腰ベルト、車いすテーブルをつける。</a:t>
            </a:r>
          </a:p>
          <a:p>
            <a:pPr>
              <a:buNone/>
            </a:pPr>
            <a:r>
              <a:rPr kumimoji="1" lang="ja-JP" altLang="en-US" dirty="0" smtClean="0"/>
              <a:t>７、立ち上がる能力のある人の立ち上がりを妨（さまた）げるような椅子を使用する。</a:t>
            </a:r>
          </a:p>
          <a:p>
            <a:pPr>
              <a:buNone/>
            </a:pPr>
            <a:r>
              <a:rPr kumimoji="1" lang="ja-JP" altLang="en-US" dirty="0" smtClean="0"/>
              <a:t>８、脱衣やオムツ外しを制限するために、つなぎ服を着せる。</a:t>
            </a:r>
            <a:endParaRPr kumimoji="1"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９、他人への迷惑行為を防ぐために、体幹や四肢を縛る。</a:t>
            </a:r>
          </a:p>
          <a:p>
            <a:pPr>
              <a:buNone/>
            </a:pPr>
            <a:r>
              <a:rPr kumimoji="1" lang="en-US" altLang="ja-JP" dirty="0" smtClean="0"/>
              <a:t>10</a:t>
            </a:r>
            <a:r>
              <a:rPr kumimoji="1" lang="ja-JP" altLang="en-US" dirty="0" smtClean="0"/>
              <a:t>、行動を落ち着かせるために、向精神薬（こうせいしんやく）を過剰に服用させる。</a:t>
            </a:r>
          </a:p>
          <a:p>
            <a:pPr>
              <a:buNone/>
            </a:pPr>
            <a:r>
              <a:rPr kumimoji="1" lang="en-US" altLang="ja-JP" dirty="0" smtClean="0"/>
              <a:t>11</a:t>
            </a:r>
            <a:r>
              <a:rPr kumimoji="1" lang="ja-JP" altLang="en-US" dirty="0" smtClean="0"/>
              <a:t>、自分の意思で開けることができない居室等に隔離（かくり）する。</a:t>
            </a:r>
            <a:endParaRPr kumimoji="1" lang="en-US" altLang="ja-JP" dirty="0" smtClean="0"/>
          </a:p>
          <a:p>
            <a:pPr>
              <a:buNone/>
            </a:pPr>
            <a:endParaRPr kumimoji="1" lang="en-US" altLang="ja-JP" dirty="0" smtClean="0"/>
          </a:p>
          <a:p>
            <a:pPr>
              <a:buNone/>
            </a:pPr>
            <a:r>
              <a:rPr kumimoji="1" lang="ja-JP" altLang="en-US" dirty="0" smtClean="0"/>
              <a:t>以上の</a:t>
            </a:r>
            <a:r>
              <a:rPr kumimoji="1" lang="en-US" altLang="ja-JP" dirty="0" smtClean="0"/>
              <a:t>11</a:t>
            </a:r>
            <a:r>
              <a:rPr kumimoji="1" lang="ja-JP" altLang="en-US" dirty="0" smtClean="0"/>
              <a:t>項目が身体拘束の具体例です。しかし、これらはあくまで例示であるため、</a:t>
            </a:r>
            <a:r>
              <a:rPr kumimoji="1" lang="en-US" altLang="ja-JP" dirty="0" smtClean="0"/>
              <a:t>11</a:t>
            </a:r>
            <a:r>
              <a:rPr kumimoji="1" lang="ja-JP" altLang="en-US" dirty="0" smtClean="0"/>
              <a:t>項目に該当しない場合でも、高齢者本人の行動の自由を制限していれば身体拘束と判断されることがあります。</a:t>
            </a:r>
            <a:endParaRPr kumimoji="1" lang="en-US" altLang="ja-JP" dirty="0" smtClean="0"/>
          </a:p>
          <a:p>
            <a:pPr>
              <a:buNone/>
            </a:pPr>
            <a:r>
              <a:rPr kumimoji="1" lang="ja-JP" altLang="en-US" dirty="0" smtClean="0"/>
              <a:t>例えば、「スピーチロック」と呼ばれる、言葉による制止ですが、「立たないで、座ってて。」「部屋から出てこないで。」などのように、言葉で高齢者の行動の自由を制限することも身体拘束に該当します。また、離床（りしょう）センサーやセンサーマットを使用する場合、センサーが反応した時の対応として、利用者を無理にベッドに寝かせたり、無理に居室に押し込むような対応をした場合は、身体拘束と判断される場合があります。</a:t>
            </a:r>
            <a:endParaRPr kumimoji="1" lang="en-US" altLang="ja-JP"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a:prstGeom prst="rect">
            <a:avLst/>
          </a:prstGeom>
        </p:spPr>
      </p:sp>
      <p:sp>
        <p:nvSpPr>
          <p:cNvPr id="3" name="ノート プレースホルダー 2"/>
          <p:cNvSpPr>
            <a:spLocks noGrp="1"/>
          </p:cNvSpPr>
          <p:nvPr>
            <p:ph type="body" idx="1"/>
          </p:nvPr>
        </p:nvSpPr>
        <p:spPr>
          <a:xfrm>
            <a:off x="680721" y="4721187"/>
            <a:ext cx="5445760" cy="4472702"/>
          </a:xfrm>
          <a:prstGeom prst="rect">
            <a:avLst/>
          </a:prstGeom>
        </p:spPr>
        <p:txBody>
          <a:bodyPr/>
          <a:lstStyle/>
          <a:p>
            <a:pPr>
              <a:buNone/>
            </a:pPr>
            <a:r>
              <a:rPr kumimoji="1" lang="ja-JP" altLang="en-US" dirty="0" smtClean="0"/>
              <a:t>身体拘束等の適正化のために、全ての施設、事業所において、身体拘束等の原則禁止と身体拘束等を行う場合の記録が義務づけられています。</a:t>
            </a:r>
            <a:endParaRPr kumimoji="1" lang="en-US" altLang="ja-JP" dirty="0" smtClean="0"/>
          </a:p>
        </p:txBody>
      </p:sp>
    </p:spTree>
    <p:extLst>
      <p:ext uri="{BB962C8B-B14F-4D97-AF65-F5344CB8AC3E}">
        <p14:creationId xmlns:p14="http://schemas.microsoft.com/office/powerpoint/2010/main" val="4051896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身体拘束等は、緊急やむを得えない場合を除き、行ってはならないとされています。緊急やむを得ない場合とは、切迫性（せっぱくせい）、非代替性（ひだいたいせい）、一時性の、３要件全てを満たしている場合です。</a:t>
            </a:r>
            <a:endParaRPr kumimoji="1" lang="en-US" altLang="ja-JP" dirty="0" smtClean="0"/>
          </a:p>
          <a:p>
            <a:pPr>
              <a:buNone/>
            </a:pPr>
            <a:r>
              <a:rPr kumimoji="1" lang="ja-JP" altLang="en-US" dirty="0" smtClean="0"/>
              <a:t>切迫性は、高齢者本人、または、ほかの利用者の生命または身体が危険にさらされる可能性が高いこと。</a:t>
            </a:r>
            <a:endParaRPr kumimoji="1" lang="en-US" altLang="ja-JP" dirty="0" smtClean="0"/>
          </a:p>
          <a:p>
            <a:pPr defTabSz="883340">
              <a:buNone/>
              <a:defRPr/>
            </a:pPr>
            <a:r>
              <a:rPr kumimoji="1" lang="ja-JP" altLang="en-US" dirty="0" smtClean="0"/>
              <a:t>非代替性は、身体拘束以外に代替（だいたい）する介護方法がないこと。</a:t>
            </a:r>
            <a:endParaRPr kumimoji="1" lang="en-US" altLang="ja-JP" dirty="0" smtClean="0"/>
          </a:p>
          <a:p>
            <a:pPr defTabSz="883340">
              <a:buNone/>
              <a:defRPr/>
            </a:pPr>
            <a:r>
              <a:rPr kumimoji="1" lang="ja-JP" altLang="en-US" dirty="0" smtClean="0"/>
              <a:t>一時性は、身体拘束が一時的なものであることです。</a:t>
            </a:r>
            <a:endParaRPr kumimoji="1" lang="en-US" altLang="ja-JP" dirty="0" smtClean="0"/>
          </a:p>
          <a:p>
            <a:pPr defTabSz="883340">
              <a:buNone/>
              <a:defRPr/>
            </a:pPr>
            <a:r>
              <a:rPr kumimoji="1" lang="ja-JP" altLang="en-US" dirty="0" smtClean="0"/>
              <a:t>そのため、例えば、ベッドからの転落リスクがあるという理由で、利用者が寝ている時間全てにおいて身体拘束を行うことは、緊急やむを得ない場合に該当しません。また、３要件全てを満たしていたとしても、施設、事業所全体として、高齢者の状態を評価した上で、身体拘束の可否を判断する必要があります。</a:t>
            </a:r>
            <a:endParaRPr kumimoji="1" lang="en-US" altLang="ja-JP"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緊急やむを得ず身体拘束を行う場合は、身体拘束の内容、目的、理由、時間、期間を本人や家族に充分に説明し、理解を得るよう努めなければなりません。身体拘束が行われている最中も、内容や時間、本人の様子について記録する必要があります。</a:t>
            </a:r>
            <a:endParaRPr kumimoji="1" lang="en-US" altLang="ja-JP" dirty="0" smtClean="0"/>
          </a:p>
          <a:p>
            <a:pPr>
              <a:buNone/>
            </a:pPr>
            <a:r>
              <a:rPr kumimoji="1" lang="ja-JP" altLang="en-US" dirty="0" smtClean="0"/>
              <a:t>また、同意や記録を取っていることを理由に永続的に実施できるのではなく、本人の生命や身体の危険が続いているのか、他に方法がないのかを常に検討し続ける必要があります。</a:t>
            </a:r>
            <a:endParaRPr kumimoji="1" lang="en-US" altLang="ja-JP" dirty="0" smtClean="0"/>
          </a:p>
          <a:p>
            <a:pPr>
              <a:buNone/>
            </a:pPr>
            <a:endParaRPr kumimoji="1" lang="en-US" altLang="ja-JP" dirty="0" smtClean="0"/>
          </a:p>
          <a:p>
            <a:pPr>
              <a:buNone/>
            </a:pPr>
            <a:r>
              <a:rPr kumimoji="1" lang="ja-JP" altLang="en-US" dirty="0" smtClean="0"/>
              <a:t>注意すべき点は、３要件を満たせば身体拘束をしても良いという考え方ではないことです。</a:t>
            </a:r>
            <a:endParaRPr kumimoji="1" lang="en-US" altLang="ja-JP" dirty="0" smtClean="0"/>
          </a:p>
          <a:p>
            <a:pPr>
              <a:buNone/>
            </a:pPr>
            <a:r>
              <a:rPr kumimoji="1" lang="ja-JP" altLang="en-US" dirty="0" smtClean="0"/>
              <a:t>人に対して身体拘束をすることは許されない行為であるという大前提に立ち返って、考えていただきたいと思います。</a:t>
            </a:r>
            <a:endParaRPr kumimoji="1" lang="en-US" altLang="ja-JP" dirty="0" smtClean="0"/>
          </a:p>
          <a:p>
            <a:pPr>
              <a:buNone/>
            </a:pPr>
            <a:r>
              <a:rPr kumimoji="1" lang="ja-JP" altLang="en-US" dirty="0" smtClean="0"/>
              <a:t>また、身体拘束をされる高齢者自身の気持ちに立ってみると、自由に動きたいのに外からの力でその動きが制限され、その後も、いつ動きを制限されるかわからない不安や恐怖が続き、施設、事業所で安心して過ごせなくなることが考えられます。</a:t>
            </a:r>
            <a:endParaRPr kumimoji="1" lang="en-US" altLang="ja-JP" dirty="0" smtClean="0"/>
          </a:p>
          <a:p>
            <a:pPr>
              <a:buNone/>
            </a:pPr>
            <a:r>
              <a:rPr kumimoji="1" lang="ja-JP" altLang="en-US" dirty="0" smtClean="0"/>
              <a:t>介護する側からの視点だけではなく、その時の本人の気持ちに十分配慮した対応が求められます。</a:t>
            </a:r>
            <a:endParaRPr kumimoji="1"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a:prstGeom prst="rect">
            <a:avLst/>
          </a:prstGeom>
        </p:spPr>
      </p:sp>
      <p:sp>
        <p:nvSpPr>
          <p:cNvPr id="3" name="ノート プレースホルダー 2"/>
          <p:cNvSpPr>
            <a:spLocks noGrp="1"/>
          </p:cNvSpPr>
          <p:nvPr>
            <p:ph type="body" idx="1"/>
          </p:nvPr>
        </p:nvSpPr>
        <p:spPr>
          <a:xfrm>
            <a:off x="680721" y="4721187"/>
            <a:ext cx="5445760" cy="4472702"/>
          </a:xfrm>
          <a:prstGeom prst="rect">
            <a:avLst/>
          </a:prstGeom>
        </p:spPr>
        <p:txBody>
          <a:bodyPr/>
          <a:lstStyle/>
          <a:p>
            <a:pPr>
              <a:buNone/>
            </a:pPr>
            <a:r>
              <a:rPr kumimoji="1" lang="ja-JP" altLang="en-US" dirty="0" smtClean="0"/>
              <a:t>また、対象の施設や事業所においては、次のような身体拘束適正化のための措置を講じる必要があります。</a:t>
            </a:r>
            <a:endParaRPr kumimoji="1" lang="en-US" altLang="ja-JP" dirty="0" smtClean="0"/>
          </a:p>
          <a:p>
            <a:pPr>
              <a:buNone/>
            </a:pPr>
            <a:r>
              <a:rPr kumimoji="1" lang="ja-JP" altLang="en-US" dirty="0" smtClean="0"/>
              <a:t>これらの措置が行われていない場合は、身体拘束廃止未実施減算が適用されます。</a:t>
            </a:r>
            <a:endParaRPr kumimoji="1" lang="en-US" altLang="ja-JP" dirty="0" smtClean="0"/>
          </a:p>
          <a:p>
            <a:pPr>
              <a:buNone/>
            </a:pPr>
            <a:r>
              <a:rPr kumimoji="1" lang="ja-JP" altLang="en-US" dirty="0" smtClean="0"/>
              <a:t>１、身体拘束を行う場合に、その態様（たいよう）及び時間、利用者の心身の状況、緊急やむを得ない理由を記録すること。</a:t>
            </a:r>
            <a:endParaRPr kumimoji="1" lang="en-US" altLang="ja-JP" dirty="0" smtClean="0"/>
          </a:p>
          <a:p>
            <a:pPr>
              <a:buNone/>
            </a:pPr>
            <a:r>
              <a:rPr kumimoji="1" lang="ja-JP" altLang="en-US" dirty="0" smtClean="0"/>
              <a:t>２、身体拘束適正化のための委員会を３か月に１回以上開催し、その結果の周知徹底を図ること。</a:t>
            </a:r>
            <a:endParaRPr kumimoji="1" lang="en-US" altLang="ja-JP" dirty="0" smtClean="0"/>
          </a:p>
          <a:p>
            <a:pPr>
              <a:buNone/>
            </a:pPr>
            <a:r>
              <a:rPr kumimoji="1" lang="ja-JP" altLang="en-US" dirty="0" smtClean="0"/>
              <a:t>３、身体拘束適正化のための指針を整備すること。</a:t>
            </a:r>
            <a:endParaRPr kumimoji="1" lang="en-US" altLang="ja-JP" dirty="0" smtClean="0"/>
          </a:p>
          <a:p>
            <a:pPr>
              <a:buNone/>
            </a:pPr>
            <a:r>
              <a:rPr kumimoji="1" lang="ja-JP" altLang="en-US" dirty="0" smtClean="0"/>
              <a:t>４、職員に対し、身体拘束適正化のための研修を定期的に実施すること。</a:t>
            </a:r>
            <a:endParaRPr kumimoji="1" lang="ja-JP" altLang="en-US" dirty="0"/>
          </a:p>
        </p:txBody>
      </p:sp>
    </p:spTree>
    <p:extLst>
      <p:ext uri="{BB962C8B-B14F-4D97-AF65-F5344CB8AC3E}">
        <p14:creationId xmlns:p14="http://schemas.microsoft.com/office/powerpoint/2010/main" val="1736437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４、高齢者虐待の通報。</a:t>
            </a:r>
            <a:endParaRPr kumimoji="1" lang="ja-JP" altLang="en-US" dirty="0"/>
          </a:p>
        </p:txBody>
      </p:sp>
    </p:spTree>
    <p:extLst>
      <p:ext uri="{BB962C8B-B14F-4D97-AF65-F5344CB8AC3E}">
        <p14:creationId xmlns:p14="http://schemas.microsoft.com/office/powerpoint/2010/main" val="104344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defTabSz="922207">
              <a:buNone/>
              <a:defRPr/>
            </a:pPr>
            <a:r>
              <a:rPr kumimoji="1" lang="ja-JP" altLang="en-US" dirty="0" smtClean="0"/>
              <a:t>高齢者虐待防止法が定める養介護施設従事者等の責務は、高齢者虐待の早期発見、苦情処理体制の構築、高齢者虐待防止のための措置です。</a:t>
            </a:r>
            <a:endParaRPr kumimoji="1" lang="en-US" altLang="ja-JP" dirty="0" smtClean="0"/>
          </a:p>
          <a:p>
            <a:pPr defTabSz="922207">
              <a:buNone/>
              <a:defRPr/>
            </a:pPr>
            <a:r>
              <a:rPr kumimoji="1" lang="ja-JP" altLang="en-US" dirty="0" smtClean="0"/>
              <a:t>養介護施設従事者等による高齢者虐待を発見した場合は、速やかに市町村に通報することが義務づけられています。</a:t>
            </a:r>
            <a:endParaRPr kumimoji="1" lang="en-US" altLang="ja-JP"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b="0" u="none" dirty="0" smtClean="0"/>
              <a:t>通報の窓口は、神奈川県のホームページでも確認できます。職員が迷わず対応できるように、高齢者虐待発生時の対応フロー図や高齢者虐待の通報先を掲示したり、研修や会議で周知するなどの対応が必要です。</a:t>
            </a:r>
          </a:p>
          <a:p>
            <a:pPr>
              <a:buNone/>
            </a:pPr>
            <a:endParaRPr kumimoji="1" lang="en-US" altLang="ja-JP" b="0" u="none" dirty="0" smtClean="0"/>
          </a:p>
        </p:txBody>
      </p:sp>
    </p:spTree>
    <p:extLst>
      <p:ext uri="{BB962C8B-B14F-4D97-AF65-F5344CB8AC3E}">
        <p14:creationId xmlns:p14="http://schemas.microsoft.com/office/powerpoint/2010/main" val="3820406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a:prstGeom prst="rect">
            <a:avLst/>
          </a:prstGeom>
        </p:spPr>
      </p:sp>
      <p:sp>
        <p:nvSpPr>
          <p:cNvPr id="3" name="ノート プレースホルダー 2"/>
          <p:cNvSpPr>
            <a:spLocks noGrp="1"/>
          </p:cNvSpPr>
          <p:nvPr>
            <p:ph type="body" idx="1"/>
          </p:nvPr>
        </p:nvSpPr>
        <p:spPr>
          <a:xfrm>
            <a:off x="680721" y="4721187"/>
            <a:ext cx="5445760" cy="4472702"/>
          </a:xfrm>
          <a:prstGeom prst="rect">
            <a:avLst/>
          </a:prstGeom>
        </p:spPr>
        <p:txBody>
          <a:bodyPr/>
          <a:lstStyle/>
          <a:p>
            <a:pPr>
              <a:buNone/>
            </a:pPr>
            <a:r>
              <a:rPr kumimoji="1" lang="ja-JP" altLang="en-US" dirty="0" smtClean="0"/>
              <a:t>すべての介護サービス事業者を対象として、高齢者虐待防止のために、次の措置を講じることが義務づけられています。</a:t>
            </a:r>
          </a:p>
          <a:p>
            <a:pPr>
              <a:buNone/>
            </a:pPr>
            <a:r>
              <a:rPr kumimoji="1" lang="ja-JP" altLang="en-US" dirty="0" smtClean="0"/>
              <a:t>１、虐待の防止のための対策を検討する委員会を定期的に開催し、その結果について、職員に周知徹底を図ること。</a:t>
            </a:r>
          </a:p>
          <a:p>
            <a:pPr>
              <a:buNone/>
            </a:pPr>
            <a:r>
              <a:rPr kumimoji="1" lang="ja-JP" altLang="en-US" dirty="0" smtClean="0"/>
              <a:t>２、虐待防止のための指針を整備すること。</a:t>
            </a:r>
          </a:p>
          <a:p>
            <a:pPr>
              <a:buNone/>
            </a:pPr>
            <a:r>
              <a:rPr kumimoji="1" lang="ja-JP" altLang="en-US" dirty="0" smtClean="0"/>
              <a:t>３、職員に対し、虐待防止のための研修を定期的に実施すること。</a:t>
            </a:r>
          </a:p>
          <a:p>
            <a:pPr>
              <a:buNone/>
            </a:pPr>
            <a:r>
              <a:rPr kumimoji="1" lang="ja-JP" altLang="en-US" dirty="0" smtClean="0"/>
              <a:t>４、これらの措置を適切に実施するための担当者をおくこと。</a:t>
            </a:r>
            <a:endParaRPr kumimoji="1" lang="en-US" altLang="ja-JP" dirty="0" smtClean="0"/>
          </a:p>
        </p:txBody>
      </p:sp>
    </p:spTree>
    <p:extLst>
      <p:ext uri="{BB962C8B-B14F-4D97-AF65-F5344CB8AC3E}">
        <p14:creationId xmlns:p14="http://schemas.microsoft.com/office/powerpoint/2010/main" val="3379867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Font typeface="Arial" pitchFamily="34" charset="0"/>
              <a:buNone/>
            </a:pPr>
            <a:r>
              <a:rPr kumimoji="1" lang="ja-JP" altLang="en-US" dirty="0" smtClean="0"/>
              <a:t>１、高齢者虐待防止法。</a:t>
            </a:r>
            <a:endParaRPr kumimoji="1"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Font typeface="Arial" pitchFamily="34" charset="0"/>
              <a:buNone/>
            </a:pPr>
            <a:r>
              <a:rPr kumimoji="1" lang="ja-JP" altLang="en-US" dirty="0" smtClean="0"/>
              <a:t>　高齢者虐待防止法では、高齢者虐待の通報は、虚偽であるもの及び過失であるものを除き、守秘義務の違反に該当しないことを定めています。</a:t>
            </a:r>
            <a:endParaRPr kumimoji="1" lang="en-US" altLang="ja-JP" dirty="0" smtClean="0"/>
          </a:p>
          <a:p>
            <a:pPr>
              <a:buFont typeface="Arial" pitchFamily="34" charset="0"/>
              <a:buNone/>
            </a:pPr>
            <a:r>
              <a:rPr kumimoji="1" lang="ja-JP" altLang="en-US" dirty="0" smtClean="0"/>
              <a:t>　また、「過失であるもの」とは、「一般人であれば虐待があったと考えることには合理性がない場合の通報」と解されますので、通報者が虐待があったと信じており、合理性があれば、実際には虐待がなかったとしても守秘義務違反にはなりません。</a:t>
            </a:r>
            <a:endParaRPr kumimoji="1" lang="en-US" altLang="ja-JP"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Font typeface="Arial" pitchFamily="34" charset="0"/>
              <a:buNone/>
            </a:pPr>
            <a:r>
              <a:rPr kumimoji="1" lang="ja-JP" altLang="en-US" dirty="0" smtClean="0"/>
              <a:t>一方で、通報を受けた市町村や県に対しては、守秘義務が課せられています。通報や届出をした者が、施設や事業所に特定されないように充分な配慮のもと対応します。</a:t>
            </a:r>
            <a:r>
              <a:rPr kumimoji="1" lang="ja-JP" altLang="en-US" baseline="0" dirty="0" smtClean="0"/>
              <a:t>また、通報は匿名でも構わないものとしており、匿名の通報であっても、市町村は虐待の通報として取扱い、対応します。</a:t>
            </a:r>
            <a:endParaRPr kumimoji="1" lang="en-US" altLang="ja-JP"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高齢者虐待防止法では、通報者が、通報したことにより不利益な取り扱いを受けてはならないことを定めています。仮に、通報者が通報したことを理由に、解雇や降格、減給などの処分をされた場合、その処分は無効となります。</a:t>
            </a:r>
            <a:endParaRPr kumimoji="1" lang="en-US" altLang="ja-JP"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続いて、高齢者虐待の通報を受けた市町村の対応について説明します。</a:t>
            </a:r>
            <a:endParaRPr kumimoji="1" lang="en-US" altLang="ja-JP" dirty="0" smtClean="0"/>
          </a:p>
          <a:p>
            <a:pPr>
              <a:buNone/>
            </a:pPr>
            <a:r>
              <a:rPr kumimoji="1" lang="ja-JP" altLang="en-US" dirty="0" smtClean="0"/>
              <a:t>１、通報を受けた市町村は、早急に緊急性を判断します。</a:t>
            </a:r>
            <a:endParaRPr kumimoji="1" lang="en-US" altLang="ja-JP" dirty="0" smtClean="0"/>
          </a:p>
          <a:p>
            <a:pPr>
              <a:buNone/>
            </a:pPr>
            <a:r>
              <a:rPr kumimoji="1" lang="ja-JP" altLang="en-US" dirty="0" smtClean="0"/>
              <a:t>２、通報内容について、事実確認を行います。直接、施設、事業所に訪問し、記録の確認や、管理者、職員、利用者などへの聞取り調査を行います。</a:t>
            </a:r>
            <a:endParaRPr kumimoji="1" lang="en-US" altLang="ja-JP" dirty="0" smtClean="0"/>
          </a:p>
          <a:p>
            <a:pPr>
              <a:buNone/>
            </a:pPr>
            <a:r>
              <a:rPr kumimoji="1" lang="ja-JP" altLang="en-US" dirty="0" smtClean="0"/>
              <a:t>３、調査結果を基に、虐待の事実の有無を判断します。</a:t>
            </a:r>
            <a:endParaRPr kumimoji="1" lang="en-US" altLang="ja-JP" dirty="0" smtClean="0"/>
          </a:p>
          <a:p>
            <a:pPr>
              <a:buNone/>
            </a:pPr>
            <a:r>
              <a:rPr kumimoji="1" lang="ja-JP" altLang="en-US" dirty="0" smtClean="0"/>
              <a:t>４、虐待の事実が認められた場合、再発防止のために必要な指導を行い、施設、事業所に対して、改善計画の提出や改善状況の報告を求め、一定期間、改善状況の確認を行います。また、虐待の状況があまりに悪質であったり、施設、事業所として改善に取り組むことを拒むような場合には、市町村や県が、老人福祉法や介護保険法に基づき、改善命令、効力の停止、指定取消などの権限を行使する場合があります。</a:t>
            </a:r>
            <a:endParaRPr kumimoji="1" lang="en-US" altLang="ja-JP" dirty="0" smtClean="0"/>
          </a:p>
          <a:p>
            <a:pPr>
              <a:buNone/>
            </a:pPr>
            <a:r>
              <a:rPr kumimoji="1" lang="ja-JP" altLang="en-US" dirty="0" smtClean="0"/>
              <a:t>５、虐待の事実が認められた場合、市町村が県に高齢者虐待の状況を報告します。県は、高齢者虐待防止法第</a:t>
            </a:r>
            <a:r>
              <a:rPr kumimoji="1" lang="en-US" altLang="ja-JP" dirty="0" smtClean="0"/>
              <a:t>25</a:t>
            </a:r>
            <a:r>
              <a:rPr kumimoji="1" lang="ja-JP" altLang="en-US" dirty="0" smtClean="0"/>
              <a:t>条に基づき、毎年度の県内の高齢者虐待の対応状況を公表し、県のホームページにも情報を掲載します。この公表において、具体的な施設名や施設所在地などは公表しません。</a:t>
            </a:r>
            <a:endParaRPr kumimoji="1" lang="en-US" altLang="ja-JP"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５、施設職員のための高齢者虐待防止の手引き。　</a:t>
            </a:r>
            <a:endParaRPr kumimoji="1" lang="en-US" altLang="ja-JP" dirty="0" smtClean="0"/>
          </a:p>
          <a:p>
            <a:pPr>
              <a:buNone/>
            </a:pPr>
            <a:r>
              <a:rPr kumimoji="1" lang="ja-JP" altLang="en-US" dirty="0" smtClean="0"/>
              <a:t>この手引きは、</a:t>
            </a:r>
            <a:r>
              <a:rPr kumimoji="1" lang="en-US" altLang="ja-JP" dirty="0" smtClean="0"/>
              <a:t>2009</a:t>
            </a:r>
            <a:r>
              <a:rPr kumimoji="1" lang="ja-JP" altLang="en-US" dirty="0" smtClean="0"/>
              <a:t>年に神奈川県が作成したもので、県のホームページにも掲載されています。</a:t>
            </a:r>
          </a:p>
          <a:p>
            <a:pPr>
              <a:buNone/>
            </a:pPr>
            <a:r>
              <a:rPr kumimoji="1" lang="ja-JP" altLang="en-US" dirty="0" smtClean="0"/>
              <a:t>県が設置する「かながわ高齢者あんしん介護推進会議」の分科会である「高齢者虐待防止部会」が中心となり、</a:t>
            </a:r>
            <a:endParaRPr kumimoji="1" lang="en-US" altLang="ja-JP" dirty="0" smtClean="0"/>
          </a:p>
          <a:p>
            <a:pPr>
              <a:buNone/>
            </a:pPr>
            <a:r>
              <a:rPr kumimoji="1" lang="ja-JP" altLang="en-US" dirty="0" smtClean="0"/>
              <a:t>行政の担当者だけではなく、施設や事業所の職員、利用者やご家族の意見を取り入れて作成したものです。</a:t>
            </a:r>
            <a:endParaRPr kumimoji="1" lang="ja-JP"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　この手引きでは、施設、事業所の虐待防止の取組みを支援するために、二つの目的を設けています。</a:t>
            </a:r>
            <a:endParaRPr kumimoji="1" lang="en-US" altLang="ja-JP" dirty="0" smtClean="0"/>
          </a:p>
          <a:p>
            <a:pPr>
              <a:buNone/>
            </a:pPr>
            <a:r>
              <a:rPr kumimoji="1" lang="ja-JP" altLang="en-US" dirty="0" smtClean="0"/>
              <a:t>　一つ目は、県として高齢者虐待防止対応に一定の判断基準を示すこと。神奈川県では、高齢者虐待の未然防止の取り組みとして、高齢者本人の気持ちを起点として考えることとしています。</a:t>
            </a:r>
          </a:p>
          <a:p>
            <a:pPr>
              <a:buNone/>
            </a:pPr>
            <a:r>
              <a:rPr kumimoji="1" lang="ja-JP" altLang="en-US" dirty="0" smtClean="0"/>
              <a:t>　二つ目は、虐待の未然防止のために、施設や事業所の職員が活用できる実践的な内容にすることです。</a:t>
            </a:r>
            <a:endParaRPr kumimoji="1" lang="ja-JP"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defTabSz="922207">
              <a:buNone/>
              <a:defRPr/>
            </a:pPr>
            <a:r>
              <a:rPr kumimoji="1" lang="ja-JP" altLang="en-US" dirty="0" smtClean="0"/>
              <a:t>手引きに記載している、高齢者本人や家族が不快に思う対応の具体例を、５つの虐待の分類に当てはめてみます。</a:t>
            </a:r>
            <a:endParaRPr kumimoji="1" lang="en-US" altLang="ja-JP" dirty="0" smtClean="0"/>
          </a:p>
          <a:p>
            <a:pPr defTabSz="922207">
              <a:buNone/>
              <a:defRPr/>
            </a:pPr>
            <a:endParaRPr kumimoji="1" lang="ja-JP" altLang="en-US" dirty="0" smtClean="0"/>
          </a:p>
          <a:p>
            <a:pPr>
              <a:buNone/>
            </a:pPr>
            <a:r>
              <a:rPr kumimoji="1" lang="ja-JP" altLang="en-US" dirty="0" smtClean="0"/>
              <a:t>１、身体的虐待。</a:t>
            </a:r>
            <a:endParaRPr kumimoji="1" lang="en-US" altLang="ja-JP" dirty="0" smtClean="0"/>
          </a:p>
          <a:p>
            <a:pPr>
              <a:buNone/>
            </a:pPr>
            <a:r>
              <a:rPr kumimoji="1" lang="ja-JP" altLang="en-US" dirty="0" smtClean="0"/>
              <a:t>微熱を理由にベッド上での生活を強制させられた。</a:t>
            </a:r>
            <a:endParaRPr kumimoji="1" lang="en-US" altLang="ja-JP" dirty="0" smtClean="0"/>
          </a:p>
          <a:p>
            <a:pPr>
              <a:buNone/>
            </a:pPr>
            <a:r>
              <a:rPr kumimoji="1" lang="ja-JP" altLang="en-US" dirty="0" smtClean="0"/>
              <a:t>声かけなしに、ベッドから車椅子に移乗（いじょう）の介助をされた。</a:t>
            </a:r>
            <a:endParaRPr kumimoji="1" lang="en-US" altLang="ja-JP" dirty="0" smtClean="0"/>
          </a:p>
          <a:p>
            <a:pPr>
              <a:buNone/>
            </a:pPr>
            <a:endParaRPr kumimoji="1" lang="en-US" altLang="ja-JP" dirty="0" smtClean="0"/>
          </a:p>
          <a:p>
            <a:pPr>
              <a:buNone/>
            </a:pPr>
            <a:r>
              <a:rPr kumimoji="1" lang="ja-JP" altLang="en-US" dirty="0" smtClean="0"/>
              <a:t>２、ネグレクト。</a:t>
            </a:r>
            <a:endParaRPr kumimoji="1" lang="en-US" altLang="ja-JP" dirty="0" smtClean="0"/>
          </a:p>
          <a:p>
            <a:pPr>
              <a:buNone/>
            </a:pPr>
            <a:r>
              <a:rPr kumimoji="1" lang="ja-JP" altLang="en-US" dirty="0" smtClean="0"/>
              <a:t>トイレで排泄できるのに、オムツで排泄するように言われた。</a:t>
            </a:r>
            <a:endParaRPr kumimoji="1" lang="en-US" altLang="ja-JP" dirty="0" smtClean="0"/>
          </a:p>
          <a:p>
            <a:pPr>
              <a:buNone/>
            </a:pPr>
            <a:r>
              <a:rPr kumimoji="1" lang="ja-JP" altLang="en-US" dirty="0" smtClean="0"/>
              <a:t>職員に声をかけても、「今は忙しいから、後で。」と言われた。</a:t>
            </a:r>
            <a:endParaRPr kumimoji="1" lang="ja-JP"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３、心理的虐待。</a:t>
            </a:r>
            <a:endParaRPr kumimoji="1" lang="en-US" altLang="ja-JP" dirty="0" smtClean="0"/>
          </a:p>
          <a:p>
            <a:pPr>
              <a:buNone/>
            </a:pPr>
            <a:r>
              <a:rPr kumimoji="1" lang="ja-JP" altLang="en-US" dirty="0" smtClean="0"/>
              <a:t>エアコンの温度を下げたら、「勝手に下げないでくれ。」と言われた。</a:t>
            </a:r>
            <a:endParaRPr kumimoji="1" lang="en-US" altLang="ja-JP" dirty="0" smtClean="0"/>
          </a:p>
          <a:p>
            <a:pPr>
              <a:buNone/>
            </a:pPr>
            <a:r>
              <a:rPr kumimoji="1" lang="ja-JP" altLang="en-US" dirty="0" smtClean="0"/>
              <a:t>お願いごとをしたときに、不快な顔をされた。</a:t>
            </a:r>
            <a:endParaRPr kumimoji="1" lang="en-US" altLang="ja-JP" dirty="0" smtClean="0"/>
          </a:p>
          <a:p>
            <a:pPr>
              <a:buNone/>
            </a:pPr>
            <a:r>
              <a:rPr kumimoji="1" lang="ja-JP" altLang="en-US" dirty="0" smtClean="0"/>
              <a:t>職員同士が利用者本人の前で、本人の排泄のことを話していた。</a:t>
            </a:r>
            <a:endParaRPr kumimoji="1" lang="ja-JP"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４、性的虐待。</a:t>
            </a:r>
            <a:endParaRPr kumimoji="1" lang="en-US" altLang="ja-JP" dirty="0" smtClean="0"/>
          </a:p>
          <a:p>
            <a:pPr>
              <a:buNone/>
            </a:pPr>
            <a:r>
              <a:rPr kumimoji="1" lang="ja-JP" altLang="en-US" dirty="0" smtClean="0"/>
              <a:t>女性の利用者が、男性スタッフにお風呂や下（しも）の世話をしてもらうこと。</a:t>
            </a:r>
            <a:endParaRPr kumimoji="1" lang="en-US" altLang="ja-JP" dirty="0" smtClean="0"/>
          </a:p>
          <a:p>
            <a:pPr>
              <a:buNone/>
            </a:pPr>
            <a:r>
              <a:rPr kumimoji="1" lang="ja-JP" altLang="en-US" dirty="0" smtClean="0"/>
              <a:t>下着をはいているかどうか、ズボンを下げて確かめられた。</a:t>
            </a:r>
          </a:p>
          <a:p>
            <a:pPr>
              <a:buNone/>
            </a:pPr>
            <a:endParaRPr kumimoji="1" lang="en-US" altLang="ja-JP" dirty="0" smtClean="0"/>
          </a:p>
          <a:p>
            <a:pPr>
              <a:buNone/>
            </a:pPr>
            <a:r>
              <a:rPr kumimoji="1" lang="ja-JP" altLang="en-US" dirty="0" smtClean="0"/>
              <a:t>５、経済的虐待。</a:t>
            </a:r>
            <a:endParaRPr kumimoji="1" lang="en-US" altLang="ja-JP" dirty="0" smtClean="0"/>
          </a:p>
          <a:p>
            <a:pPr>
              <a:buNone/>
            </a:pPr>
            <a:r>
              <a:rPr kumimoji="1" lang="ja-JP" altLang="en-US" dirty="0" smtClean="0"/>
              <a:t>本人に事前に断らずに預り金で物品を購入された。</a:t>
            </a:r>
            <a:endParaRPr kumimoji="1" lang="en-US" altLang="ja-JP" dirty="0" smtClean="0"/>
          </a:p>
          <a:p>
            <a:pPr lvl="1"/>
            <a:endParaRPr kumimoji="1" lang="ja-JP" altLang="en-US" dirty="0" smtClean="0"/>
          </a:p>
          <a:p>
            <a:pPr>
              <a:buNone/>
            </a:pPr>
            <a:r>
              <a:rPr kumimoji="1" lang="ja-JP" altLang="en-US" dirty="0" smtClean="0"/>
              <a:t>このように、５つの類型に沿って、高齢者本人や家族が不快に思った対応の具体例を説明しましたが、いかがでしょうか。</a:t>
            </a:r>
            <a:endParaRPr kumimoji="1" lang="en-US" altLang="ja-JP" dirty="0" smtClean="0"/>
          </a:p>
          <a:p>
            <a:pPr>
              <a:buNone/>
            </a:pPr>
            <a:r>
              <a:rPr kumimoji="1" lang="ja-JP" altLang="en-US" dirty="0" smtClean="0"/>
              <a:t>これらは、高齢者虐待に該当するかどうか判断に迷う事例かもしれません。</a:t>
            </a:r>
            <a:endParaRPr kumimoji="1" lang="en-US" altLang="ja-JP" dirty="0" smtClean="0"/>
          </a:p>
          <a:p>
            <a:pPr>
              <a:buNone/>
            </a:pPr>
            <a:r>
              <a:rPr kumimoji="1" lang="ja-JP" altLang="en-US" dirty="0" smtClean="0"/>
              <a:t>しかし、高齢者本人や家族にとっては、不快に感じるケアであることが分かると思います。</a:t>
            </a:r>
            <a:endParaRPr kumimoji="1" lang="en-US" altLang="ja-JP"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高齢者本人や家族が不快に感じたり、「つらい」、「悲しい」、「虐待を受けた」と感じるようなケアは、対応せずに、そのままにしておくと、虐待発生の温床になります。小さな気付きに蓋（ふた）をせず、放置せず、施設、事業所全体で改善策を考えることが、快適なケアを実現するために必要なことです。</a:t>
            </a:r>
            <a:endParaRPr kumimoji="1" lang="en-US" altLang="ja-JP" dirty="0" smtClean="0"/>
          </a:p>
          <a:p>
            <a:pPr>
              <a:buNone/>
            </a:pPr>
            <a:r>
              <a:rPr kumimoji="1" lang="ja-JP" altLang="en-US" dirty="0" smtClean="0"/>
              <a:t>また、ケアが適切であったとしても、高齢者本人や家族への説明不足や、意思疎通がうまくいかなかった為に、苦情や通報に至る場合もあります。日頃から、高齢者本人や家族に対して丁寧に説明することが大切です。</a:t>
            </a:r>
            <a:endParaRPr kumimoji="1" lang="en-US"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Font typeface="Arial" pitchFamily="34" charset="0"/>
              <a:buNone/>
            </a:pPr>
            <a:r>
              <a:rPr kumimoji="1" lang="ja-JP" altLang="en-US" baseline="0" dirty="0" smtClean="0"/>
              <a:t>「</a:t>
            </a:r>
            <a:r>
              <a:rPr kumimoji="1" lang="ja-JP" altLang="en-US" dirty="0" smtClean="0"/>
              <a:t>高齢者虐待防止法」の正式名称は、「高齢者虐待の防止、高齢者の養護者（ようごしゃ）に対する支援等に関する法律」です。この法律は、</a:t>
            </a:r>
            <a:r>
              <a:rPr kumimoji="1" lang="en-US" altLang="ja-JP" dirty="0" smtClean="0"/>
              <a:t>2005</a:t>
            </a:r>
            <a:r>
              <a:rPr kumimoji="1" lang="ja-JP" altLang="en-US" dirty="0" smtClean="0"/>
              <a:t>年に議員立法で成立し、</a:t>
            </a:r>
            <a:r>
              <a:rPr kumimoji="1" lang="en-US" altLang="ja-JP" dirty="0" smtClean="0"/>
              <a:t>2006</a:t>
            </a:r>
            <a:r>
              <a:rPr kumimoji="1" lang="ja-JP" altLang="en-US" dirty="0" smtClean="0"/>
              <a:t>年に施行（しこう）されました。</a:t>
            </a:r>
          </a:p>
          <a:p>
            <a:pPr>
              <a:buFont typeface="Arial" pitchFamily="34" charset="0"/>
              <a:buNone/>
            </a:pPr>
            <a:endParaRPr kumimoji="1" lang="ja-JP"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神奈川県が目指すケアの姿は、介護を受ける高齢者本人や家族が「どのように感じるか」。また、自分や自分の家族が介護を受ける側であったら「どのようなケアをしてもらいたいのか」。本人や家族の心の声に耳を傾け、その気持ちやニーズを大切に受け止め、高齢者の自己決定を最大限に尊重した、ぬくもりのある当事者目線の質の高いケアを目指すことが重要であると考えます。</a:t>
            </a:r>
            <a:endParaRPr kumimoji="1" lang="ja-JP"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高齢者虐待が発生する要因を考える際に、「高齢者虐待を行った職員個人の要因」として片付けてしまうのではなく、広く複合的な視点で発生要因を考える必要があります。</a:t>
            </a:r>
            <a:endParaRPr kumimoji="1" lang="en-US" altLang="ja-JP" dirty="0" smtClean="0"/>
          </a:p>
          <a:p>
            <a:pPr>
              <a:buNone/>
            </a:pPr>
            <a:endParaRPr kumimoji="1" lang="en-US" altLang="ja-JP" dirty="0" smtClean="0"/>
          </a:p>
          <a:p>
            <a:pPr>
              <a:buNone/>
            </a:pPr>
            <a:r>
              <a:rPr kumimoji="1" lang="ja-JP" altLang="en-US" dirty="0" smtClean="0"/>
              <a:t>虐待発生要因は、大きく５つに分けて考えることができます。</a:t>
            </a:r>
            <a:endParaRPr kumimoji="1" lang="en-US" altLang="ja-JP" dirty="0" smtClean="0"/>
          </a:p>
          <a:p>
            <a:pPr>
              <a:buNone/>
            </a:pPr>
            <a:r>
              <a:rPr kumimoji="1" lang="ja-JP" altLang="en-US" dirty="0" smtClean="0"/>
              <a:t>１、組織運営に課題がある。</a:t>
            </a:r>
            <a:endParaRPr kumimoji="1" lang="en-US" altLang="ja-JP" dirty="0" smtClean="0"/>
          </a:p>
          <a:p>
            <a:pPr>
              <a:buNone/>
            </a:pPr>
            <a:r>
              <a:rPr kumimoji="1" lang="ja-JP" altLang="en-US" dirty="0" smtClean="0"/>
              <a:t>２、チームケアが上手くいっていない。</a:t>
            </a:r>
            <a:endParaRPr kumimoji="1" lang="en-US" altLang="ja-JP" dirty="0" smtClean="0"/>
          </a:p>
          <a:p>
            <a:pPr>
              <a:buNone/>
            </a:pPr>
            <a:r>
              <a:rPr kumimoji="1" lang="ja-JP" altLang="en-US" dirty="0" smtClean="0"/>
              <a:t>３、提供するケアに課題がある。</a:t>
            </a:r>
            <a:endParaRPr kumimoji="1" lang="en-US" altLang="ja-JP"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４、必要な倫理や守られるべき法令が理解されていない。</a:t>
            </a:r>
            <a:endParaRPr kumimoji="1" lang="en-US" altLang="ja-JP" dirty="0" smtClean="0"/>
          </a:p>
          <a:p>
            <a:pPr>
              <a:buNone/>
            </a:pPr>
            <a:r>
              <a:rPr kumimoji="1" lang="ja-JP" altLang="en-US" dirty="0" smtClean="0"/>
              <a:t>５、組織のあり方を変えにくい雰囲気がある</a:t>
            </a:r>
            <a:endParaRPr kumimoji="1" lang="en-US" altLang="ja-JP" dirty="0" smtClean="0"/>
          </a:p>
          <a:p>
            <a:pPr lvl="0">
              <a:buNone/>
            </a:pPr>
            <a:r>
              <a:rPr kumimoji="1" lang="ja-JP" altLang="en-US" dirty="0" smtClean="0"/>
              <a:t>これらの要因が直接的に虐待を生み出すのでは無いとしても、改善されることなく放置されることで、虐待発生の温床になったり、いくつかの要因が作用することで、虐待の発生が助長されることがあります。</a:t>
            </a:r>
            <a:endParaRPr kumimoji="1" lang="en-US" altLang="ja-JP" dirty="0" smtClean="0"/>
          </a:p>
          <a:p>
            <a:pPr lvl="0">
              <a:buNone/>
            </a:pPr>
            <a:r>
              <a:rPr kumimoji="1" lang="ja-JP" altLang="en-US" dirty="0" smtClean="0"/>
              <a:t>個人の問題として考えるのではなく、施設・事業所全体の問題として考える必要があります。</a:t>
            </a:r>
            <a:endParaRPr kumimoji="1" lang="en-US" altLang="ja-JP" dirty="0" smtClean="0"/>
          </a:p>
        </p:txBody>
      </p:sp>
    </p:spTree>
    <p:extLst>
      <p:ext uri="{BB962C8B-B14F-4D97-AF65-F5344CB8AC3E}">
        <p14:creationId xmlns:p14="http://schemas.microsoft.com/office/powerpoint/2010/main" val="633518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高齢者虐待の未然防止のために、５つに分けた要因を改善するための、施設・事業所の取組について考えてみましょう。</a:t>
            </a:r>
            <a:endParaRPr kumimoji="1" lang="en-US" altLang="ja-JP" dirty="0" smtClean="0"/>
          </a:p>
          <a:p>
            <a:pPr>
              <a:buNone/>
            </a:pPr>
            <a:r>
              <a:rPr kumimoji="1" lang="ja-JP" altLang="en-US" dirty="0" smtClean="0"/>
              <a:t>１、組織運営を健全化させるための取り組みについては、</a:t>
            </a:r>
            <a:endParaRPr kumimoji="1" lang="en-US" altLang="ja-JP" dirty="0" smtClean="0"/>
          </a:p>
          <a:p>
            <a:pPr>
              <a:buNone/>
            </a:pPr>
            <a:r>
              <a:rPr lang="ja-JP" altLang="en-US" dirty="0" smtClean="0"/>
              <a:t>介護理念や、組織の運営方針を明確にし、全</a:t>
            </a:r>
            <a:r>
              <a:rPr kumimoji="1" lang="ja-JP" altLang="en-US" dirty="0" smtClean="0"/>
              <a:t>職員に共有すること。</a:t>
            </a:r>
            <a:endParaRPr kumimoji="1" lang="en-US" altLang="ja-JP" dirty="0" smtClean="0"/>
          </a:p>
          <a:p>
            <a:pPr>
              <a:buNone/>
            </a:pPr>
            <a:r>
              <a:rPr lang="ja-JP" altLang="en-US" dirty="0" smtClean="0"/>
              <a:t>職責による責任や役割を明確にすること。</a:t>
            </a:r>
            <a:endParaRPr lang="en-US" altLang="ja-JP" dirty="0" smtClean="0"/>
          </a:p>
          <a:p>
            <a:pPr>
              <a:buNone/>
            </a:pPr>
            <a:r>
              <a:rPr lang="ja-JP" altLang="en-US" dirty="0" smtClean="0"/>
              <a:t>組織としての苦情処理の体制が構築され、機能していること。</a:t>
            </a:r>
            <a:endParaRPr lang="en-US" altLang="ja-JP" dirty="0" smtClean="0"/>
          </a:p>
          <a:p>
            <a:pPr>
              <a:buNone/>
            </a:pPr>
            <a:r>
              <a:rPr kumimoji="1" lang="ja-JP" altLang="en-US" dirty="0" smtClean="0"/>
              <a:t>職員の教育体制が整えられていること。</a:t>
            </a:r>
            <a:endParaRPr kumimoji="1" lang="en-US" altLang="ja-JP" dirty="0" smtClean="0"/>
          </a:p>
          <a:p>
            <a:pPr>
              <a:buNone/>
            </a:pPr>
            <a:r>
              <a:rPr lang="ja-JP" altLang="en-US" dirty="0" smtClean="0"/>
              <a:t>定期的に第三者の目が入り、開かれた組織になっていること。</a:t>
            </a:r>
            <a:endParaRPr lang="en-US" altLang="ja-JP" dirty="0" smtClean="0"/>
          </a:p>
          <a:p>
            <a:pPr>
              <a:buNone/>
            </a:pPr>
            <a:r>
              <a:rPr lang="ja-JP" altLang="en-US" dirty="0" smtClean="0"/>
              <a:t>利用者や家族との情報共有に努めていることなどがあります。</a:t>
            </a:r>
            <a:endParaRPr lang="en-US" altLang="ja-JP"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２、チームアプローチを充実させるための取り組みについては、</a:t>
            </a:r>
            <a:endParaRPr kumimoji="1" lang="en-US" altLang="ja-JP" dirty="0" smtClean="0"/>
          </a:p>
          <a:p>
            <a:pPr>
              <a:buNone/>
            </a:pPr>
            <a:r>
              <a:rPr lang="ja-JP" altLang="en-US" dirty="0" smtClean="0"/>
              <a:t>介護職員、専門職、リーダーの役割を明確にすること。</a:t>
            </a:r>
            <a:endParaRPr lang="en-US" altLang="ja-JP" dirty="0" smtClean="0"/>
          </a:p>
          <a:p>
            <a:pPr>
              <a:buNone/>
            </a:pPr>
            <a:r>
              <a:rPr kumimoji="1" lang="ja-JP" altLang="en-US" dirty="0" smtClean="0"/>
              <a:t>情報共有のための仕組みや手順を明確にすること。</a:t>
            </a:r>
            <a:endParaRPr kumimoji="1" lang="en-US" altLang="ja-JP" dirty="0" smtClean="0"/>
          </a:p>
          <a:p>
            <a:pPr>
              <a:buNone/>
            </a:pPr>
            <a:r>
              <a:rPr kumimoji="1" lang="ja-JP" altLang="en-US" dirty="0" smtClean="0"/>
              <a:t>チ</a:t>
            </a:r>
            <a:r>
              <a:rPr lang="ja-JP" altLang="en-US" dirty="0" smtClean="0"/>
              <a:t>ームとしての意思決定の仕組みや手順を明確にすることなどが考えられます。</a:t>
            </a:r>
            <a:endParaRPr kumimoji="1" lang="ja-JP"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３、ケアの質を向上させるための取り組みについては、</a:t>
            </a:r>
            <a:endParaRPr kumimoji="1" lang="en-US" altLang="ja-JP" dirty="0" smtClean="0"/>
          </a:p>
          <a:p>
            <a:pPr>
              <a:buNone/>
            </a:pPr>
            <a:r>
              <a:rPr lang="ja-JP" altLang="en-US" dirty="0" smtClean="0"/>
              <a:t>職員が認知症についての正しい知識を理解していると。</a:t>
            </a:r>
            <a:endParaRPr lang="en-US" altLang="ja-JP" dirty="0" smtClean="0"/>
          </a:p>
          <a:p>
            <a:pPr>
              <a:buNone/>
            </a:pPr>
            <a:r>
              <a:rPr kumimoji="1" lang="ja-JP" altLang="en-US" dirty="0" smtClean="0"/>
              <a:t>職員が、対応に困難を感じる高齢者の行動に対して、ご本人なりの理由があるという姿勢で原因を探り対応していること。</a:t>
            </a:r>
            <a:endParaRPr kumimoji="1" lang="en-US" altLang="ja-JP" dirty="0" smtClean="0"/>
          </a:p>
          <a:p>
            <a:pPr>
              <a:buNone/>
            </a:pPr>
            <a:r>
              <a:rPr lang="ja-JP" altLang="en-US" dirty="0" smtClean="0"/>
              <a:t>高齢者の心身の状態を丁寧にアセスメントすること。</a:t>
            </a:r>
            <a:endParaRPr lang="en-US" altLang="ja-JP" dirty="0" smtClean="0"/>
          </a:p>
          <a:p>
            <a:pPr>
              <a:buNone/>
            </a:pPr>
            <a:r>
              <a:rPr kumimoji="1" lang="ja-JP" altLang="en-US" dirty="0" smtClean="0"/>
              <a:t>アセスメントに基づいて、個別の状況に即したケアを検討し、実際にケアの場面で活用する方法を学ぶことなどが考えられます。</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４、倫理観と法令遵守の意識を高めるための取り組みについては、</a:t>
            </a:r>
            <a:endParaRPr kumimoji="1" lang="en-US" altLang="ja-JP" dirty="0" smtClean="0"/>
          </a:p>
          <a:p>
            <a:pPr>
              <a:buNone/>
            </a:pPr>
            <a:r>
              <a:rPr lang="ja-JP" altLang="en-US" dirty="0" smtClean="0"/>
              <a:t>利用者本位という大原則を再確認し、</a:t>
            </a:r>
            <a:r>
              <a:rPr kumimoji="1" lang="ja-JP" altLang="en-US" dirty="0" smtClean="0"/>
              <a:t>実際に提供しているケアの内容や方法が、それに基づいたものであるかをチェックすること。</a:t>
            </a:r>
            <a:endParaRPr kumimoji="1" lang="en-US" altLang="ja-JP" dirty="0" smtClean="0"/>
          </a:p>
          <a:p>
            <a:pPr>
              <a:buNone/>
            </a:pPr>
            <a:r>
              <a:rPr lang="ja-JP" altLang="en-US" dirty="0" smtClean="0"/>
              <a:t>基本的な職業倫理や専門性に関する学習を徹底すること。</a:t>
            </a:r>
            <a:endParaRPr lang="en-US" altLang="ja-JP" dirty="0" smtClean="0"/>
          </a:p>
          <a:p>
            <a:pPr>
              <a:buNone/>
            </a:pPr>
            <a:r>
              <a:rPr kumimoji="1" lang="ja-JP" altLang="en-US" dirty="0" smtClean="0"/>
              <a:t>関連する法律や運営基準の内容を学ぶこと。</a:t>
            </a:r>
            <a:endParaRPr kumimoji="1" lang="en-US" altLang="ja-JP" dirty="0" smtClean="0"/>
          </a:p>
          <a:p>
            <a:pPr>
              <a:buNone/>
            </a:pPr>
            <a:r>
              <a:rPr lang="ja-JP" altLang="en-US" dirty="0" smtClean="0"/>
              <a:t>身体拘束を行わないケアや虐待を未然に防ぐ方法を具体的に学ぶことなどが考えられます。</a:t>
            </a:r>
            <a:endParaRPr kumimoji="1" lang="ja-JP"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５、職員の負担、ストレスを軽減し、組織風土を改善するための取り組みとしては、</a:t>
            </a:r>
            <a:endParaRPr kumimoji="1" lang="en-US" altLang="ja-JP" dirty="0" smtClean="0"/>
          </a:p>
          <a:p>
            <a:pPr>
              <a:buNone/>
            </a:pPr>
            <a:r>
              <a:rPr lang="ja-JP" altLang="en-US" dirty="0" smtClean="0"/>
              <a:t>柔軟な人員配置を検討すること。</a:t>
            </a:r>
            <a:endParaRPr lang="en-US" altLang="ja-JP" dirty="0" smtClean="0"/>
          </a:p>
          <a:p>
            <a:pPr>
              <a:buNone/>
            </a:pPr>
            <a:r>
              <a:rPr kumimoji="1" lang="ja-JP" altLang="en-US" dirty="0" smtClean="0"/>
              <a:t>効率優先や一斉介護（いっせいかいご）、流れ作業を見直し、個別ケアを推進すること。</a:t>
            </a:r>
            <a:endParaRPr kumimoji="1" lang="en-US" altLang="ja-JP" dirty="0" smtClean="0"/>
          </a:p>
          <a:p>
            <a:pPr>
              <a:buNone/>
            </a:pPr>
            <a:r>
              <a:rPr lang="ja-JP" altLang="en-US" dirty="0" smtClean="0"/>
              <a:t>夜勤職員の負担に配慮すること。</a:t>
            </a:r>
            <a:endParaRPr lang="en-US" altLang="ja-JP" dirty="0" smtClean="0"/>
          </a:p>
          <a:p>
            <a:pPr>
              <a:buNone/>
            </a:pPr>
            <a:r>
              <a:rPr kumimoji="1" lang="ja-JP" altLang="en-US" dirty="0" smtClean="0"/>
              <a:t>高齢者虐待未然防止に向けた取組みの過程において、職員それぞれが役割を持つことで体験的に共有すること。</a:t>
            </a:r>
            <a:endParaRPr kumimoji="1" lang="en-US" altLang="ja-JP" dirty="0" smtClean="0"/>
          </a:p>
          <a:p>
            <a:pPr>
              <a:buNone/>
            </a:pPr>
            <a:r>
              <a:rPr kumimoji="1" lang="ja-JP" altLang="en-US" dirty="0" smtClean="0"/>
              <a:t>業務負担やストレスに対し十分な対策を行うことが考えられます。</a:t>
            </a:r>
            <a:endParaRPr kumimoji="1" lang="en-US" altLang="ja-JP" dirty="0" smtClean="0"/>
          </a:p>
          <a:p>
            <a:pPr>
              <a:buNone/>
            </a:pPr>
            <a:endParaRPr kumimoji="1" lang="ja-JP" altLang="en-US" dirty="0" smtClean="0"/>
          </a:p>
          <a:p>
            <a:pPr lvl="0">
              <a:buNone/>
            </a:pPr>
            <a:r>
              <a:rPr kumimoji="1" lang="ja-JP" altLang="en-US" dirty="0" smtClean="0"/>
              <a:t>高齢者虐待の未然防止に向けた組織づくりとして、以上のような対応が考えられますので、参考にして下さい。</a:t>
            </a:r>
            <a:endParaRPr kumimoji="1" lang="ja-JP"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職場内での職員研修の実施について。</a:t>
            </a:r>
            <a:endParaRPr kumimoji="1" lang="en-US" altLang="ja-JP" dirty="0" smtClean="0"/>
          </a:p>
          <a:p>
            <a:pPr>
              <a:buNone/>
            </a:pPr>
            <a:r>
              <a:rPr kumimoji="1" lang="ja-JP" altLang="en-US" dirty="0" smtClean="0"/>
              <a:t>職員全体で研修を行うことで、組織としての方針を伝達することが可能です。</a:t>
            </a:r>
            <a:endParaRPr kumimoji="1" lang="en-US" altLang="ja-JP" dirty="0" smtClean="0"/>
          </a:p>
          <a:p>
            <a:pPr>
              <a:buNone/>
            </a:pPr>
            <a:r>
              <a:rPr kumimoji="1" lang="ja-JP" altLang="en-US" dirty="0" smtClean="0"/>
              <a:t>また、研修の場で出された意見は、その後の職員教育や、スーパービジョンにおいて活用することができます。</a:t>
            </a:r>
            <a:endParaRPr kumimoji="1" lang="ja-JP"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ここで、管理者、リーダーの皆様が、ご自身の事業所で研修を開催する上でのポイントについて説明します。研修を受講した職員から、否定的な意見や、対応が分からないという意見が出た場合は、職員の否定的な意見を押さえ込まず、正直な発言を促すことが大切です。</a:t>
            </a:r>
            <a:r>
              <a:rPr kumimoji="1" lang="ja-JP" altLang="en-US" baseline="0" dirty="0" smtClean="0"/>
              <a:t>その上で、否定的に感じる</a:t>
            </a:r>
            <a:r>
              <a:rPr kumimoji="1" lang="ja-JP" altLang="en-US" dirty="0" smtClean="0"/>
              <a:t>原因を職員全体で分析して、対応策を検討していくのがよいと思います。</a:t>
            </a:r>
            <a:endParaRPr kumimoji="1" lang="en-US" altLang="ja-JP" dirty="0" smtClean="0"/>
          </a:p>
          <a:p>
            <a:pPr>
              <a:buNone/>
            </a:pPr>
            <a:r>
              <a:rPr kumimoji="1" lang="ja-JP" altLang="en-US" dirty="0" smtClean="0"/>
              <a:t>また、人権に関する研修は、倫理観の向上を目的として行うものですが、学んだ内容が、具体的な介護技術として、介護現場において実践されるように働きかけていくことが重要です。</a:t>
            </a:r>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Font typeface="Arial" pitchFamily="34" charset="0"/>
              <a:buNone/>
            </a:pPr>
            <a:r>
              <a:rPr kumimoji="1" lang="ja-JP" altLang="en-US" dirty="0" smtClean="0"/>
              <a:t>高齢者虐待防止法第１条に、法の目的が示されています。高齢者の尊厳を守るためには、高齢者虐待を防ぐことが重要です。そのために、一つは、虐待を受けた高齢者を保護すること。もう一つは、高齢者の養護者（ようごしゃ）の負担軽減を図るなど、養護者を支援すること。これらの施策（しさく）を促進することで、高齢者の権利利益の擁護に資することを目的としています。</a:t>
            </a:r>
            <a:endParaRPr kumimoji="1" lang="en-US" altLang="ja-JP"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手引きには、職員用と管理者用の自己点検シートを掲載しています。</a:t>
            </a:r>
            <a:endParaRPr kumimoji="1" lang="en-US" altLang="ja-JP" dirty="0" smtClean="0"/>
          </a:p>
          <a:p>
            <a:pPr>
              <a:buNone/>
            </a:pPr>
            <a:r>
              <a:rPr kumimoji="1" lang="ja-JP" altLang="en-US" dirty="0" smtClean="0"/>
              <a:t>概ね、年度内に一度は自己点検を実施し、実施結果をもとに意見交換のグループワークを行うなど、日頃の介護業務の振り返りに活用してください。また、運営指導や立入検査等において、実施結果を確認することがありますので、実施結果を施設で保管してください。</a:t>
            </a:r>
            <a:endParaRPr kumimoji="1" lang="ja-JP"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６、虐待が発生した場合の対応。</a:t>
            </a:r>
            <a:endParaRPr kumimoji="1" lang="ja-JP"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高齢者虐待防止法第</a:t>
            </a:r>
            <a:r>
              <a:rPr kumimoji="1" lang="en-US" altLang="ja-JP" dirty="0" smtClean="0"/>
              <a:t>21</a:t>
            </a:r>
            <a:r>
              <a:rPr kumimoji="1" lang="ja-JP" altLang="en-US" dirty="0" smtClean="0"/>
              <a:t>条では、高齢者虐待を受けたと思われる高齢者を発見した場合に、速やかに、市町村に通報する義務を定めています。</a:t>
            </a:r>
            <a:endParaRPr kumimoji="1" lang="en-US" altLang="ja-JP" dirty="0" smtClean="0"/>
          </a:p>
          <a:p>
            <a:pPr>
              <a:buNone/>
            </a:pPr>
            <a:r>
              <a:rPr kumimoji="1" lang="ja-JP" altLang="en-US" dirty="0" smtClean="0"/>
              <a:t>施設長や法人が事実確認を行ったとしても、その事実だけで市町村が虐待の有無を判断するのではありません。改めて、市町村による事実確認調査を実施します。</a:t>
            </a:r>
            <a:endParaRPr kumimoji="1" lang="ja-JP"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虐待が発生してから、様々な対応をその場で判断していては、対応が遅れてしまいます。そのため、事前に、施設内の体制を確立しておくことが必要です。　</a:t>
            </a:r>
            <a:endParaRPr lang="en-US" altLang="ja-JP" dirty="0" smtClean="0"/>
          </a:p>
          <a:p>
            <a:pPr lvl="0">
              <a:buNone/>
            </a:pPr>
            <a:r>
              <a:rPr lang="ja-JP" altLang="en-US" dirty="0" smtClean="0"/>
              <a:t>①、苦情受付窓口を周知する。</a:t>
            </a:r>
            <a:endParaRPr lang="en-US" altLang="ja-JP" dirty="0" smtClean="0"/>
          </a:p>
          <a:p>
            <a:pPr lvl="0">
              <a:buNone/>
            </a:pPr>
            <a:r>
              <a:rPr lang="ja-JP" altLang="en-US" dirty="0" smtClean="0"/>
              <a:t>利用者や家族に対して、利用契約時に苦情受付窓口を伝えるとともに、施設、事業所内に苦情受付窓口の情報を掲示します。</a:t>
            </a:r>
            <a:endParaRPr lang="en-US" altLang="ja-JP" dirty="0" smtClean="0"/>
          </a:p>
          <a:p>
            <a:pPr lvl="0">
              <a:buNone/>
            </a:pPr>
            <a:r>
              <a:rPr lang="ja-JP" altLang="en-US" dirty="0" smtClean="0"/>
              <a:t>②、虐待発生時の対応方法を事前に決める。</a:t>
            </a:r>
            <a:endParaRPr lang="en-US" altLang="ja-JP" dirty="0" smtClean="0"/>
          </a:p>
          <a:p>
            <a:pPr lvl="0">
              <a:buNone/>
            </a:pPr>
            <a:r>
              <a:rPr lang="ja-JP" altLang="en-US" dirty="0" smtClean="0"/>
              <a:t>発見者が第一に誰に報告するか。また、利用者への聞き取り、家族への報告、市町村への報告、職員への聞き取りなど、担当者や手順を事前に決めておきます。</a:t>
            </a:r>
            <a:endParaRPr lang="en-US" altLang="ja-JP" dirty="0" smtClean="0"/>
          </a:p>
          <a:p>
            <a:pPr lvl="0">
              <a:buNone/>
            </a:pPr>
            <a:r>
              <a:rPr lang="ja-JP" altLang="en-US" dirty="0" smtClean="0"/>
              <a:t>③、対応方法を全職員に周知する。</a:t>
            </a:r>
            <a:endParaRPr lang="en-US" altLang="ja-JP" dirty="0" smtClean="0"/>
          </a:p>
          <a:p>
            <a:pPr lvl="0">
              <a:buNone/>
            </a:pPr>
            <a:r>
              <a:rPr lang="ja-JP" altLang="en-US" dirty="0" smtClean="0"/>
              <a:t>虐待発生時の対応方法を全職員に周知すると共に、対応のフロー図を作成し、職員がすぐに確認できるように、施設内に掲示します。</a:t>
            </a:r>
            <a:endParaRPr lang="en-US" altLang="ja-JP" dirty="0" smtClean="0"/>
          </a:p>
          <a:p>
            <a:pPr lvl="0">
              <a:buNone/>
            </a:pPr>
            <a:r>
              <a:rPr kumimoji="1" lang="ja-JP" altLang="en-US" dirty="0" smtClean="0"/>
              <a:t>④、市町村への通報手順の検討。</a:t>
            </a:r>
            <a:endParaRPr kumimoji="1" lang="en-US" altLang="ja-JP" dirty="0" smtClean="0"/>
          </a:p>
          <a:p>
            <a:pPr lvl="0">
              <a:buNone/>
            </a:pPr>
            <a:r>
              <a:rPr lang="ja-JP" altLang="en-US" dirty="0" smtClean="0"/>
              <a:t>市町村への通報は義務づけられたものです。施設内で「虐待の疑い有り」と判断した時点で、速やかに市町村へ第一報の通報をします。</a:t>
            </a:r>
            <a:endParaRPr lang="en-US" altLang="ja-JP" dirty="0" smtClean="0"/>
          </a:p>
          <a:p>
            <a:pPr lvl="0">
              <a:buNone/>
            </a:pPr>
            <a:r>
              <a:rPr lang="ja-JP" altLang="en-US" dirty="0" smtClean="0"/>
              <a:t>詳細は、県のホームページに掲載している「高齢者虐待発生後対応マニュアル」をご確認ください。</a:t>
            </a:r>
            <a:endParaRPr lang="en-US" altLang="ja-JP"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lang="ja-JP" altLang="en-US" dirty="0" smtClean="0"/>
              <a:t>高齢者虐待発生時の施設、事業所内での対応について説明します。</a:t>
            </a:r>
            <a:endParaRPr lang="en-US" altLang="ja-JP" dirty="0" smtClean="0"/>
          </a:p>
          <a:p>
            <a:pPr>
              <a:buNone/>
            </a:pPr>
            <a:r>
              <a:rPr lang="ja-JP" altLang="en-US" dirty="0" smtClean="0"/>
              <a:t>まずは、虐待を受けた高齢者の心身の状態を確認し、高齢者の安全確保を最優先に行います。その上で、以下の対応を行います。</a:t>
            </a:r>
            <a:endParaRPr lang="en-US" altLang="ja-JP" dirty="0" smtClean="0"/>
          </a:p>
          <a:p>
            <a:pPr>
              <a:buNone/>
            </a:pPr>
            <a:endParaRPr lang="en-US" altLang="ja-JP" b="1" dirty="0" smtClean="0"/>
          </a:p>
          <a:p>
            <a:pPr>
              <a:buNone/>
            </a:pPr>
            <a:r>
              <a:rPr lang="ja-JP" altLang="en-US" dirty="0" smtClean="0"/>
              <a:t>１、虐待の情報を把握した職員は、虐待発生時の対応フロー図を確認し、責任者に早急に報告します。</a:t>
            </a:r>
            <a:r>
              <a:rPr kumimoji="1" lang="ja-JP" altLang="en-US" dirty="0" smtClean="0"/>
              <a:t>報告を受けた責任者は、迅速に施設長に報告します。</a:t>
            </a:r>
            <a:endParaRPr kumimoji="1" lang="en-US" altLang="ja-JP" dirty="0" smtClean="0"/>
          </a:p>
          <a:p>
            <a:pPr>
              <a:buNone/>
            </a:pPr>
            <a:endParaRPr kumimoji="1" lang="en-US" altLang="ja-JP" dirty="0" smtClean="0"/>
          </a:p>
          <a:p>
            <a:pPr>
              <a:buNone/>
            </a:pPr>
            <a:r>
              <a:rPr kumimoji="1" lang="ja-JP" altLang="en-US" dirty="0" smtClean="0"/>
              <a:t>２、</a:t>
            </a:r>
            <a:r>
              <a:rPr lang="ja-JP" altLang="en-US" dirty="0" smtClean="0"/>
              <a:t>施設長を中心に、利用者や職員に聞取りを行い、事実を確認します。</a:t>
            </a:r>
            <a:endParaRPr lang="en-US" altLang="ja-JP" dirty="0" smtClean="0"/>
          </a:p>
          <a:p>
            <a:pPr>
              <a:buNone/>
            </a:pPr>
            <a:endParaRPr lang="en-US" altLang="ja-JP" dirty="0" smtClean="0"/>
          </a:p>
          <a:p>
            <a:pPr>
              <a:buNone/>
            </a:pPr>
            <a:r>
              <a:rPr lang="ja-JP" altLang="en-US" dirty="0" smtClean="0"/>
              <a:t>３、市町村への通報は、施設において「虐待の疑いあり」と判断した時点で行います。</a:t>
            </a:r>
            <a:endParaRPr lang="en-US" altLang="ja-JP" dirty="0" smtClean="0"/>
          </a:p>
          <a:p>
            <a:pPr>
              <a:buNone/>
            </a:pPr>
            <a:endParaRPr lang="ja-JP" altLang="en-US" dirty="0" smtClean="0"/>
          </a:p>
          <a:p>
            <a:pPr>
              <a:buNone/>
            </a:pPr>
            <a:r>
              <a:rPr lang="ja-JP" altLang="en-US" dirty="0" smtClean="0"/>
              <a:t>４、虐待の事実の有無は、市町村が調査に基づき、客観的に判断します。虐待の事実が確認された場合、虐待が発生した要因を分析し、組織全体で改善計画を作成し実行します。また、その結果を市町村に報告します。</a:t>
            </a:r>
            <a:endParaRPr lang="en-US" altLang="ja-JP" dirty="0" smtClean="0"/>
          </a:p>
          <a:p>
            <a:pPr>
              <a:buNone/>
            </a:pPr>
            <a:endParaRPr lang="en-US" altLang="ja-JP" dirty="0" smtClean="0"/>
          </a:p>
          <a:p>
            <a:pPr>
              <a:buNone/>
            </a:pPr>
            <a:r>
              <a:rPr lang="ja-JP" altLang="en-US" dirty="0" smtClean="0"/>
              <a:t>この他に、市町村に直接通報が入る場合も考えられますが、そのような場合でも、市町村職員が施設や事業所に訪問し事実確認を行いますのでご協力をお願いします。</a:t>
            </a:r>
            <a:endParaRPr lang="en-US" altLang="ja-JP"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市町村への通報は、虐待の疑いがあると判断された時点で、一報の通報をします。</a:t>
            </a:r>
            <a:endParaRPr kumimoji="1" lang="en-US" altLang="ja-JP" dirty="0" smtClean="0"/>
          </a:p>
          <a:p>
            <a:pPr>
              <a:buNone/>
            </a:pPr>
            <a:r>
              <a:rPr lang="ja-JP" altLang="en-US" dirty="0" smtClean="0"/>
              <a:t>すでに、施設内で解決が図られ、再発防止策がとられていたとしても、通報することが義務づけられています。</a:t>
            </a:r>
            <a:endParaRPr lang="en-US" altLang="ja-JP" dirty="0" smtClean="0"/>
          </a:p>
          <a:p>
            <a:pPr>
              <a:buNone/>
            </a:pPr>
            <a:r>
              <a:rPr kumimoji="1" lang="ja-JP" altLang="en-US" dirty="0" smtClean="0"/>
              <a:t>速やかに市町村へ通報することで、問題が深刻になる前に対応することができます。</a:t>
            </a:r>
            <a:endParaRPr kumimoji="1" lang="en-US" altLang="ja-JP"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虐待発生時の施設管理者の責務について。</a:t>
            </a:r>
            <a:endParaRPr kumimoji="1" lang="en-US" altLang="ja-JP" dirty="0" smtClean="0"/>
          </a:p>
          <a:p>
            <a:pPr>
              <a:buNone/>
            </a:pPr>
            <a:r>
              <a:rPr lang="ja-JP" altLang="en-US" dirty="0" smtClean="0"/>
              <a:t>①、虐待を受けたと思われる利用者への対応。</a:t>
            </a:r>
            <a:endParaRPr lang="en-US" altLang="ja-JP" dirty="0" smtClean="0"/>
          </a:p>
          <a:p>
            <a:pPr>
              <a:buNone/>
            </a:pPr>
            <a:r>
              <a:rPr kumimoji="1" lang="ja-JP" altLang="en-US" dirty="0" smtClean="0"/>
              <a:t>　利用者が再び被害にあったり、他の利用者への虐待が発生しないように、虐待行為を行ったことが疑われる職員と分離することなどにより、安全を確保します。　利用者の心身の状態を確認し、治療が必要な場合は、速やかに主治医に報告し、必要に応じて外部の医療機関に受診します。</a:t>
            </a:r>
            <a:endParaRPr kumimoji="1" lang="en-US" altLang="ja-JP" dirty="0" smtClean="0"/>
          </a:p>
          <a:p>
            <a:pPr>
              <a:buNone/>
            </a:pPr>
            <a:r>
              <a:rPr lang="ja-JP" altLang="en-US" dirty="0" smtClean="0"/>
              <a:t>なお、傷やアザなどの目視で確認できるものは、本人や家族の同意を得て、写真に撮り保存します。</a:t>
            </a:r>
            <a:endParaRPr lang="en-US" altLang="ja-JP" dirty="0" smtClean="0"/>
          </a:p>
          <a:p>
            <a:pPr>
              <a:buNone/>
            </a:pPr>
            <a:r>
              <a:rPr lang="ja-JP" altLang="en-US" dirty="0" smtClean="0"/>
              <a:t>　利用者に対して、虐待の発生原因や施設が行った対応を報告し、再発防止策を伝えるとともに、速やかに謝罪します。損害賠償が必要な場合は誠実に対応します。</a:t>
            </a:r>
            <a:endParaRPr lang="en-US" altLang="ja-JP" dirty="0" smtClean="0"/>
          </a:p>
          <a:p>
            <a:pPr>
              <a:buNone/>
            </a:pPr>
            <a:r>
              <a:rPr kumimoji="1" lang="ja-JP" altLang="en-US" dirty="0" smtClean="0"/>
              <a:t>②、家族への対応。</a:t>
            </a:r>
            <a:endParaRPr kumimoji="1" lang="en-US" altLang="ja-JP" dirty="0" smtClean="0"/>
          </a:p>
          <a:p>
            <a:pPr>
              <a:buNone/>
            </a:pPr>
            <a:r>
              <a:rPr lang="ja-JP" altLang="en-US" dirty="0" smtClean="0"/>
              <a:t>　家族に対して、虐待の発生原因や施設が行った対応を速やかに報告し、再発防止策を伝えるとともに、謝罪します。</a:t>
            </a:r>
            <a:r>
              <a:rPr kumimoji="1" lang="ja-JP" altLang="en-US" dirty="0" smtClean="0"/>
              <a:t>損害賠償が必要な場合は誠実に対応します。</a:t>
            </a:r>
            <a:endParaRPr kumimoji="1" lang="ja-JP"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③、虐待を行った職員への対応。</a:t>
            </a:r>
            <a:endParaRPr kumimoji="1" lang="en-US" altLang="ja-JP" dirty="0" smtClean="0"/>
          </a:p>
          <a:p>
            <a:pPr>
              <a:buNone/>
            </a:pPr>
            <a:r>
              <a:rPr lang="ja-JP" altLang="en-US" dirty="0" smtClean="0"/>
              <a:t>　施設長が、虐待行為を行ったことが疑われる職員と面接し、事実を確認します。</a:t>
            </a:r>
            <a:endParaRPr lang="en-US" altLang="ja-JP" dirty="0" smtClean="0"/>
          </a:p>
          <a:p>
            <a:pPr>
              <a:buNone/>
            </a:pPr>
            <a:r>
              <a:rPr kumimoji="1" lang="ja-JP" altLang="en-US" dirty="0" smtClean="0"/>
              <a:t>　はじめから虐待と決めつけたり、責めるような態度を取ることなく、冷静に事実を確認をします。</a:t>
            </a:r>
            <a:endParaRPr kumimoji="1" lang="en-US" altLang="ja-JP" dirty="0" smtClean="0"/>
          </a:p>
          <a:p>
            <a:pPr>
              <a:buNone/>
            </a:pPr>
            <a:r>
              <a:rPr lang="ja-JP" altLang="en-US" dirty="0" smtClean="0"/>
              <a:t>　並行して、他の職員にも面接を行います。</a:t>
            </a:r>
            <a:endParaRPr lang="en-US" altLang="ja-JP" dirty="0" smtClean="0"/>
          </a:p>
          <a:p>
            <a:pPr>
              <a:buNone/>
            </a:pPr>
            <a:r>
              <a:rPr kumimoji="1" lang="ja-JP" altLang="en-US" dirty="0" smtClean="0"/>
              <a:t>　虐待行為を行った事実が</a:t>
            </a:r>
            <a:r>
              <a:rPr lang="ja-JP" altLang="en-US" dirty="0" smtClean="0"/>
              <a:t>確認され、処分の必要が生じた場合は、施設長だけの判断で行わず、就業規則等に基づき適正に対応します。</a:t>
            </a:r>
            <a:endParaRPr lang="en-US" altLang="ja-JP" dirty="0" smtClean="0"/>
          </a:p>
          <a:p>
            <a:pPr>
              <a:buNone/>
            </a:pPr>
            <a:r>
              <a:rPr lang="ja-JP" altLang="en-US" dirty="0" smtClean="0"/>
              <a:t>　</a:t>
            </a:r>
            <a:r>
              <a:rPr kumimoji="1" lang="ja-JP" altLang="en-US" dirty="0" smtClean="0"/>
              <a:t>安易に解雇するのではなく、まずは、指導を優先に考えていただくようお願い</a:t>
            </a:r>
            <a:r>
              <a:rPr lang="ja-JP" altLang="en-US" dirty="0" smtClean="0"/>
              <a:t>します。</a:t>
            </a:r>
            <a:endParaRPr lang="en-US" altLang="ja-JP" dirty="0" smtClean="0"/>
          </a:p>
          <a:p>
            <a:pPr>
              <a:buNone/>
            </a:pPr>
            <a:r>
              <a:rPr lang="ja-JP" altLang="en-US" dirty="0" smtClean="0"/>
              <a:t>　しかし、もしも、故意に悪質な虐待を行っていた事実が確認された場合には、施設から警察に通報することも考えられます。</a:t>
            </a:r>
            <a:endParaRPr lang="en-US" altLang="ja-JP"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④、他の職員への対応。</a:t>
            </a:r>
            <a:endParaRPr kumimoji="1" lang="en-US" altLang="ja-JP" dirty="0" smtClean="0"/>
          </a:p>
          <a:p>
            <a:pPr>
              <a:buNone/>
            </a:pPr>
            <a:r>
              <a:rPr lang="ja-JP" altLang="en-US" dirty="0" smtClean="0"/>
              <a:t>虐待が発生した要因を、虐待を行った職員個人の資質のみによるものと考えず、職員全体、施設全体の問題として考えます。その上で、虐待が起きた事実を全職員に共有し、施設、事業所全体の問題として改善計画を作成し、実行します。</a:t>
            </a:r>
            <a:endParaRPr lang="en-US" altLang="ja-JP" dirty="0" smtClean="0"/>
          </a:p>
          <a:p>
            <a:pPr>
              <a:buNone/>
            </a:pPr>
            <a:endParaRPr lang="en-US" altLang="ja-JP" dirty="0" smtClean="0"/>
          </a:p>
          <a:p>
            <a:pPr>
              <a:buNone/>
            </a:pPr>
            <a:r>
              <a:rPr lang="ja-JP" altLang="en-US" dirty="0" smtClean="0"/>
              <a:t>⑤、相談者の保護。</a:t>
            </a:r>
            <a:endParaRPr lang="en-US" altLang="ja-JP" dirty="0" smtClean="0"/>
          </a:p>
          <a:p>
            <a:pPr>
              <a:buNone/>
            </a:pPr>
            <a:r>
              <a:rPr lang="ja-JP" altLang="en-US" dirty="0" smtClean="0"/>
              <a:t>相談や通報を行った職員に対して、不利益な取り扱いを行うことは禁止されています。職員間の関係において、相談、通報をした職員が不利益な取扱いを受けないように配慮します。</a:t>
            </a:r>
            <a:endParaRPr lang="en-US" altLang="ja-JP"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⑥、施設、事業所全体の取組み。</a:t>
            </a:r>
            <a:endParaRPr kumimoji="1" lang="en-US" altLang="ja-JP" dirty="0" smtClean="0"/>
          </a:p>
          <a:p>
            <a:pPr>
              <a:buNone/>
            </a:pPr>
            <a:r>
              <a:rPr kumimoji="1" lang="ja-JP" altLang="en-US" dirty="0" smtClean="0"/>
              <a:t>虐待防止委員会を中心に、虐待の発生要因を分析し、再発防止策や改善計画を策定します。その上で、委員会で話し合った結果を全職員に周知します。また、全職員に対し虐待防止のための研修を実施します。</a:t>
            </a:r>
            <a:endParaRPr kumimoji="1" lang="en-US" altLang="ja-JP" dirty="0" smtClean="0"/>
          </a:p>
          <a:p>
            <a:pPr>
              <a:buNone/>
            </a:pPr>
            <a:endParaRPr kumimoji="1" lang="en-US" altLang="ja-JP" dirty="0" smtClean="0"/>
          </a:p>
          <a:p>
            <a:pPr>
              <a:buNone/>
            </a:pPr>
            <a:r>
              <a:rPr kumimoji="1" lang="ja-JP" altLang="en-US" dirty="0" smtClean="0"/>
              <a:t>⑦、行政への報告と協力。</a:t>
            </a:r>
            <a:endParaRPr kumimoji="1" lang="en-US" altLang="ja-JP" dirty="0" smtClean="0"/>
          </a:p>
          <a:p>
            <a:pPr>
              <a:buNone/>
            </a:pPr>
            <a:r>
              <a:rPr lang="ja-JP" altLang="en-US" dirty="0" smtClean="0"/>
              <a:t>市町村には、様々な経路で虐待の通報が入ります。市町村は、利用者や職員への面接や記録の確認などの調査により、事実の確認を行います。市町村から、調査への協力依頼があった場合は、たとえ、通報自体が疑わしい場合や、通報に納得がいかない場合でも、調査への協力が必要です。</a:t>
            </a:r>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Font typeface="Arial" pitchFamily="34" charset="0"/>
              <a:buNone/>
            </a:pPr>
            <a:r>
              <a:rPr kumimoji="1" lang="ja-JP" altLang="en-US" dirty="0" smtClean="0"/>
              <a:t>高齢者虐待防止法では、養護者による虐待と、養介護施設従事者等（ようかいごしせつ　じゅうじしゃとう）による虐待の二つに分けて対応方法を定めています。この研修では、養介護施設従事者等による虐待について説明します。</a:t>
            </a:r>
            <a:endParaRPr kumimoji="1" lang="en-US" altLang="ja-JP" dirty="0" smtClean="0"/>
          </a:p>
          <a:p>
            <a:pPr>
              <a:buFont typeface="Arial" pitchFamily="34" charset="0"/>
              <a:buNone/>
            </a:pPr>
            <a:r>
              <a:rPr kumimoji="1" lang="ja-JP" altLang="en-US" dirty="0" smtClean="0"/>
              <a:t>法に定める対象施設や事業所は、表に示すとおりです。</a:t>
            </a:r>
            <a:endParaRPr kumimoji="1" lang="en-US" altLang="ja-JP" dirty="0" smtClean="0"/>
          </a:p>
          <a:p>
            <a:pPr>
              <a:buFont typeface="Arial" pitchFamily="34" charset="0"/>
              <a:buNone/>
            </a:pPr>
            <a:r>
              <a:rPr kumimoji="1" lang="ja-JP" altLang="en-US" dirty="0" smtClean="0"/>
              <a:t>これらの施設、事業所の業務に従事する者全てが、養介護施設従事者等に該当します。つまり、直接介護を行う介護職員に限らず、看護師など他の専門職や管理者、相談員、調理士や運転手、事務の職員なども含まれます。また、本来は届出が必要であるにも関わらず、県に届出が提出されていない、いわゆる「未届け有料老人ホーム」であっても、高齢者虐待防止法では、有料老人ホームとみなして対応します。</a:t>
            </a:r>
            <a:endParaRPr kumimoji="1" lang="en-US" altLang="ja-JP"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ここに挙げているのは、再発防止に向けた取組みの一例です。</a:t>
            </a:r>
            <a:endParaRPr kumimoji="1" lang="en-US" altLang="ja-JP" dirty="0" smtClean="0"/>
          </a:p>
          <a:p>
            <a:pPr>
              <a:buNone/>
            </a:pPr>
            <a:r>
              <a:rPr lang="ja-JP" altLang="en-US" dirty="0" smtClean="0"/>
              <a:t>１、虐待が発生した要因を調査し、分析すること。</a:t>
            </a:r>
          </a:p>
          <a:p>
            <a:pPr>
              <a:buNone/>
            </a:pPr>
            <a:r>
              <a:rPr lang="ja-JP" altLang="en-US" dirty="0" smtClean="0"/>
              <a:t>２、再発防止に向けた職員会議を開催し、積極的に意見交換を行うこと。</a:t>
            </a:r>
          </a:p>
          <a:p>
            <a:pPr>
              <a:buNone/>
            </a:pPr>
            <a:r>
              <a:rPr lang="ja-JP" altLang="en-US" dirty="0" smtClean="0"/>
              <a:t>３、高齢者虐待の早期発見のために、苦情受付時の記録を徹底し、苦情対応の方法を明確にするなど、苦情処理体制を見直すこと。</a:t>
            </a:r>
          </a:p>
          <a:p>
            <a:pPr>
              <a:buNone/>
            </a:pPr>
            <a:r>
              <a:rPr lang="ja-JP" altLang="en-US" dirty="0" smtClean="0"/>
              <a:t>４、個別ケアを重視し、より良いケアを提供すること。</a:t>
            </a:r>
          </a:p>
          <a:p>
            <a:pPr>
              <a:buNone/>
            </a:pPr>
            <a:r>
              <a:rPr lang="ja-JP" altLang="en-US" dirty="0" smtClean="0"/>
              <a:t>５、職務を行うにあたり必要な教育を、職場内で徹底して実施すること。</a:t>
            </a:r>
          </a:p>
          <a:p>
            <a:pPr>
              <a:buNone/>
            </a:pPr>
            <a:r>
              <a:rPr lang="ja-JP" altLang="en-US" dirty="0" smtClean="0"/>
              <a:t>６、働きやすく風通しのよい職場環境をつくること。</a:t>
            </a:r>
          </a:p>
          <a:p>
            <a:pPr>
              <a:buNone/>
            </a:pPr>
            <a:r>
              <a:rPr lang="ja-JP" altLang="en-US" dirty="0" smtClean="0"/>
              <a:t>７、多くの方が訪れる開かれた施設にすること。</a:t>
            </a:r>
          </a:p>
          <a:p>
            <a:pPr>
              <a:buNone/>
            </a:pPr>
            <a:r>
              <a:rPr lang="ja-JP" altLang="en-US" dirty="0" smtClean="0"/>
              <a:t>これらを参考に、職員全員が、再発防止に向けた取り組みに積極的に関わって頂くようお願いします。</a:t>
            </a:r>
            <a:endParaRPr kumimoji="1" lang="en-US" altLang="ja-JP"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養介護施設従事者等による高齢者虐待に関する参考資料として、神奈川県が作成した各種マニュアル、厚生労働省が作成したマニュアル、身体拘束ゼロへの手引き、日本社会福祉士会が作成したマニュアルなどがありますので、研修や委員会などでご活用ください。</a:t>
            </a:r>
            <a:endParaRPr kumimoji="1" lang="en-US" altLang="ja-JP" dirty="0" smtClean="0"/>
          </a:p>
          <a:p>
            <a:pPr>
              <a:buNone/>
            </a:pPr>
            <a:r>
              <a:rPr kumimoji="1" lang="ja-JP" altLang="en-US" dirty="0" smtClean="0"/>
              <a:t>いずれも、それぞれのホームページで閲覧できます。</a:t>
            </a:r>
            <a:endParaRPr kumimoji="1" lang="ja-JP"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a:prstGeom prst="rect">
            <a:avLst/>
          </a:prstGeom>
        </p:spPr>
      </p:sp>
      <p:sp>
        <p:nvSpPr>
          <p:cNvPr id="3" name="ノート プレースホルダー 2"/>
          <p:cNvSpPr>
            <a:spLocks noGrp="1"/>
          </p:cNvSpPr>
          <p:nvPr>
            <p:ph type="body" idx="1"/>
          </p:nvPr>
        </p:nvSpPr>
        <p:spPr>
          <a:xfrm>
            <a:off x="680721" y="4721187"/>
            <a:ext cx="5445760" cy="4472702"/>
          </a:xfrm>
          <a:prstGeom prst="rect">
            <a:avLst/>
          </a:prstGeom>
        </p:spPr>
        <p:txBody>
          <a:bodyPr/>
          <a:lstStyle/>
          <a:p>
            <a:pPr>
              <a:buNone/>
            </a:pPr>
            <a:r>
              <a:rPr kumimoji="1" lang="ja-JP" altLang="en-US" dirty="0" smtClean="0"/>
              <a:t>説明は以上です。高齢者の権利擁護のための研修プログラム概要版の動画も作成</a:t>
            </a:r>
            <a:r>
              <a:rPr kumimoji="1" lang="ja-JP" altLang="en-US" smtClean="0"/>
              <a:t>しましたので研修</a:t>
            </a:r>
            <a:r>
              <a:rPr kumimoji="1" lang="ja-JP" altLang="en-US" dirty="0" smtClean="0"/>
              <a:t>でご活用ください。ご視聴いただき、ありがとうございました。</a:t>
            </a:r>
            <a:endParaRPr kumimoji="1" lang="en-US" altLang="ja-JP" dirty="0" smtClean="0"/>
          </a:p>
          <a:p>
            <a:pPr>
              <a:buNone/>
            </a:pPr>
            <a:endParaRPr kumimoji="1" lang="en-US" altLang="ja-JP" dirty="0" smtClean="0"/>
          </a:p>
          <a:p>
            <a:pPr>
              <a:buNone/>
            </a:pPr>
            <a:endParaRPr kumimoji="1" lang="ja-JP" altLang="en-US" dirty="0"/>
          </a:p>
        </p:txBody>
      </p:sp>
    </p:spTree>
    <p:extLst>
      <p:ext uri="{BB962C8B-B14F-4D97-AF65-F5344CB8AC3E}">
        <p14:creationId xmlns:p14="http://schemas.microsoft.com/office/powerpoint/2010/main" val="199026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２、高齢者虐待の内容。</a:t>
            </a:r>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8900" y="744538"/>
            <a:ext cx="6629400" cy="3729037"/>
          </a:xfrm>
          <a:prstGeom prst="rect">
            <a:avLst/>
          </a:prstGeom>
        </p:spPr>
      </p:sp>
      <p:sp>
        <p:nvSpPr>
          <p:cNvPr id="3" name="ノート プレースホルダ 2"/>
          <p:cNvSpPr>
            <a:spLocks noGrp="1"/>
          </p:cNvSpPr>
          <p:nvPr>
            <p:ph type="body" idx="1"/>
          </p:nvPr>
        </p:nvSpPr>
        <p:spPr>
          <a:xfrm>
            <a:off x="680721" y="4721187"/>
            <a:ext cx="5445760" cy="4472702"/>
          </a:xfrm>
          <a:prstGeom prst="rect">
            <a:avLst/>
          </a:prstGeom>
        </p:spPr>
        <p:txBody>
          <a:bodyPr>
            <a:normAutofit/>
          </a:bodyPr>
          <a:lstStyle/>
          <a:p>
            <a:pPr>
              <a:buNone/>
            </a:pPr>
            <a:r>
              <a:rPr kumimoji="1" lang="ja-JP" altLang="en-US" dirty="0" smtClean="0"/>
              <a:t>高齢者虐待防止法では、高齢者虐待を５つの類型に分類しています。身体的虐待、ネグレクト、心理的虐待、性的虐待、経済的虐待です。</a:t>
            </a:r>
            <a:endParaRPr kumimoji="1" lang="en-US" altLang="ja-JP" dirty="0" smtClean="0"/>
          </a:p>
          <a:p>
            <a:pPr>
              <a:buNone/>
            </a:pPr>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a:prstGeom prst="rect">
            <a:avLst/>
          </a:prstGeom>
        </p:spPr>
      </p:sp>
      <p:sp>
        <p:nvSpPr>
          <p:cNvPr id="3" name="ノート プレースホルダー 2"/>
          <p:cNvSpPr>
            <a:spLocks noGrp="1"/>
          </p:cNvSpPr>
          <p:nvPr>
            <p:ph type="body" idx="1"/>
          </p:nvPr>
        </p:nvSpPr>
        <p:spPr>
          <a:xfrm>
            <a:off x="680721" y="4721187"/>
            <a:ext cx="5445760" cy="4472702"/>
          </a:xfrm>
          <a:prstGeom prst="rect">
            <a:avLst/>
          </a:prstGeom>
        </p:spPr>
        <p:txBody>
          <a:bodyPr/>
          <a:lstStyle/>
          <a:p>
            <a:pPr>
              <a:buNone/>
            </a:pPr>
            <a:r>
              <a:rPr kumimoji="1" lang="ja-JP" altLang="en-US" dirty="0" smtClean="0"/>
              <a:t>ここに示すのは、虐待の類型と、刑法の規定する犯罪との関係です。市町村や県が行う虐待対応は、高齢者の権利擁護（けんりようご）を目的として、高齢者虐待防止法、老人福祉法、介護保険法に基づき、虐待の事実確認や、高齢者の安全の確保、施設や事業所に対する指導などを行うものです。</a:t>
            </a:r>
            <a:endParaRPr kumimoji="1" lang="en-US" altLang="ja-JP" dirty="0" smtClean="0"/>
          </a:p>
          <a:p>
            <a:pPr>
              <a:buNone/>
            </a:pPr>
            <a:r>
              <a:rPr kumimoji="1" lang="ja-JP" altLang="en-US" dirty="0" smtClean="0"/>
              <a:t>そのため、警察が行う犯罪捜査や、刑法の適用とは目的も手法も異なります。</a:t>
            </a:r>
            <a:endParaRPr kumimoji="1" lang="en-US" altLang="ja-JP" dirty="0" smtClean="0"/>
          </a:p>
        </p:txBody>
      </p:sp>
    </p:spTree>
    <p:extLst>
      <p:ext uri="{BB962C8B-B14F-4D97-AF65-F5344CB8AC3E}">
        <p14:creationId xmlns:p14="http://schemas.microsoft.com/office/powerpoint/2010/main" val="3821717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3" name="角丸四角形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サブタイトル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p:txBody>
          <a:bodyPr/>
          <a:lstStyle/>
          <a:p>
            <a:fld id="{A09EE5F5-A624-4B69-B7C8-670866911A22}" type="datetime1">
              <a:rPr kumimoji="1" lang="ja-JP" altLang="en-US" smtClean="0"/>
              <a:t>2025/3/3</a:t>
            </a:fld>
            <a:endParaRPr kumimoji="1" lang="ja-JP" altLang="en-US" dirty="0"/>
          </a:p>
        </p:txBody>
      </p:sp>
      <p:sp>
        <p:nvSpPr>
          <p:cNvPr id="17" name="フッター プレースホルダ 16"/>
          <p:cNvSpPr>
            <a:spLocks noGrp="1"/>
          </p:cNvSpPr>
          <p:nvPr>
            <p:ph type="ftr" sz="quarter" idx="11"/>
          </p:nvPr>
        </p:nvSpPr>
        <p:spPr/>
        <p:txBody>
          <a:bodyPr/>
          <a:lstStyle/>
          <a:p>
            <a:endParaRPr kumimoji="1" lang="ja-JP" altLang="en-US" dirty="0"/>
          </a:p>
        </p:txBody>
      </p:sp>
      <p:sp>
        <p:nvSpPr>
          <p:cNvPr id="29" name="スライド番号プレースホルダ 28"/>
          <p:cNvSpPr>
            <a:spLocks noGrp="1"/>
          </p:cNvSpPr>
          <p:nvPr>
            <p:ph type="sldNum" sz="quarter" idx="12"/>
          </p:nvPr>
        </p:nvSpPr>
        <p:spPr/>
        <p:txBody>
          <a:bodyPr lIns="0" tIns="0" rIns="0" bIns="0">
            <a:noAutofit/>
          </a:bodyPr>
          <a:lstStyle>
            <a:lvl1pPr>
              <a:defRPr sz="1400">
                <a:solidFill>
                  <a:srgbClr val="FFFFFF"/>
                </a:solidFill>
              </a:defRPr>
            </a:lvl1pPr>
          </a:lstStyle>
          <a:p>
            <a:fld id="{D2D8002D-B5B0-4BAC-B1F6-782DDCCE6D9C}" type="slidenum">
              <a:rPr kumimoji="1" lang="ja-JP" altLang="en-US" smtClean="0"/>
              <a:pPr/>
              <a:t>‹#›</a:t>
            </a:fld>
            <a:endParaRPr kumimoji="1" lang="ja-JP" altLang="en-US" dirty="0"/>
          </a:p>
        </p:txBody>
      </p:sp>
      <p:sp>
        <p:nvSpPr>
          <p:cNvPr id="7" name="正方形/長方形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正方形/長方形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正方形/長方形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タイトル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ja-JP" altLang="en-US" smtClean="0"/>
              <a:t>マスタ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2"/>
            <a:ext cx="268224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1219200" y="274641"/>
            <a:ext cx="7416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1219200" y="1447800"/>
            <a:ext cx="1036320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0" name="角丸四角形 9"/>
          <p:cNvSpPr/>
          <p:nvPr userDrawn="1"/>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タイトル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7" name="正方形/長方形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正方形/長方形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正方形/長方形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9" name="コンテンツ プレースホルダ 8"/>
          <p:cNvSpPr>
            <a:spLocks noGrp="1"/>
          </p:cNvSpPr>
          <p:nvPr>
            <p:ph sz="quarter" idx="1"/>
          </p:nvPr>
        </p:nvSpPr>
        <p:spPr>
          <a:xfrm>
            <a:off x="1219200" y="1447800"/>
            <a:ext cx="499872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6578600" y="1447800"/>
            <a:ext cx="499872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73050"/>
            <a:ext cx="10363200" cy="1143000"/>
          </a:xfrm>
        </p:spPr>
        <p:txBody>
          <a:bodyPr anchor="b" anchorCtr="0"/>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11" name="コンテンツ プレースホルダ 10"/>
          <p:cNvSpPr>
            <a:spLocks noGrp="1"/>
          </p:cNvSpPr>
          <p:nvPr>
            <p:ph sz="half" idx="2"/>
          </p:nvPr>
        </p:nvSpPr>
        <p:spPr>
          <a:xfrm>
            <a:off x="1219200" y="2247900"/>
            <a:ext cx="4978400" cy="38862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half" idx="4"/>
          </p:nvPr>
        </p:nvSpPr>
        <p:spPr>
          <a:xfrm>
            <a:off x="6604000" y="2247900"/>
            <a:ext cx="4978400" cy="38862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正方形/長方形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9" name="角丸四角形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タイトル 1"/>
          <p:cNvSpPr>
            <a:spLocks noGrp="1"/>
          </p:cNvSpPr>
          <p:nvPr>
            <p:ph type="title"/>
          </p:nvPr>
        </p:nvSpPr>
        <p:spPr>
          <a:xfrm>
            <a:off x="1219200" y="273050"/>
            <a:ext cx="10363200" cy="1143000"/>
          </a:xfrm>
        </p:spPr>
        <p:txBody>
          <a:bodyPr anchor="b" anchorCtr="0"/>
          <a:lstStyle>
            <a:lvl1pPr algn="l">
              <a:buNone/>
              <a:defRPr sz="4000" b="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C699AF7E-7ADE-409A-A84C-E39974B3EE92}" type="datetime1">
              <a:rPr kumimoji="1" lang="ja-JP" altLang="en-US" smtClean="0"/>
              <a:t>2025/3/3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
        <p:nvSpPr>
          <p:cNvPr id="11" name="コンテンツ プレースホルダ 10"/>
          <p:cNvSpPr>
            <a:spLocks noGrp="1"/>
          </p:cNvSpPr>
          <p:nvPr>
            <p:ph sz="quarter" idx="1"/>
          </p:nvPr>
        </p:nvSpPr>
        <p:spPr>
          <a:xfrm>
            <a:off x="3962400" y="1600200"/>
            <a:ext cx="7620000" cy="44958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1" name="正方形/長方形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正方形/長方形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正方形/長方形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 name="図プレースホルダ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dirty="0" smtClean="0"/>
              <a:t>アイコンをクリックして図を追加</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8" name="角丸四角形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タイトル プレースホルダ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E039C0D4-6E4C-4784-85C2-50073A8037E7}" type="datetime1">
              <a:rPr kumimoji="1" lang="ja-JP" altLang="en-US" smtClean="0"/>
              <a:t>2025/3/3</a:t>
            </a:fld>
            <a:endParaRPr kumimoji="1" lang="ja-JP" altLang="en-US" dirty="0"/>
          </a:p>
        </p:txBody>
      </p:sp>
      <p:sp>
        <p:nvSpPr>
          <p:cNvPr id="3" name="フッター プレースホルダ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dirty="0"/>
          </a:p>
        </p:txBody>
      </p:sp>
      <p:sp>
        <p:nvSpPr>
          <p:cNvPr id="23" name="スライド番号プレースホルダ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2D8002D-B5B0-4BAC-B1F6-782DDCCE6D9C}" type="slidenum">
              <a:rPr lang="ja-JP" altLang="en-US" smtClean="0"/>
              <a:pPr/>
              <a:t>‹#›</a:t>
            </a:fld>
            <a:endParaRPr lang="ja-JP" altLang="en-US" dirty="0"/>
          </a:p>
        </p:txBody>
      </p:sp>
      <p:sp>
        <p:nvSpPr>
          <p:cNvPr id="10" name="直角三角形 9"/>
          <p:cNvSpPr/>
          <p:nvPr userDrawn="1"/>
        </p:nvSpPr>
        <p:spPr>
          <a:xfrm rot="5400000" flipH="1" flipV="1">
            <a:off x="9805764" y="4471764"/>
            <a:ext cx="4149080" cy="623392"/>
          </a:xfrm>
          <a:prstGeom prst="rtTriangle">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1"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12" name="テキスト プレースホル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5"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246FD-3B20-4AC6-AC01-101B7C0BD4B0}" type="datetime1">
              <a:rPr kumimoji="1" lang="ja-JP" altLang="en-US" smtClean="0"/>
              <a:pPr/>
              <a:t>2025/3/3</a:t>
            </a:fld>
            <a:endParaRPr kumimoji="1" lang="ja-JP" altLang="en-US" dirty="0"/>
          </a:p>
        </p:txBody>
      </p:sp>
      <p:sp>
        <p:nvSpPr>
          <p:cNvPr id="16"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17" name="直角三角形 16"/>
          <p:cNvSpPr/>
          <p:nvPr userDrawn="1"/>
        </p:nvSpPr>
        <p:spPr>
          <a:xfrm rot="10800000" flipH="1">
            <a:off x="0" y="-27383"/>
            <a:ext cx="10704512" cy="648071"/>
          </a:xfrm>
          <a:prstGeom prst="rtTriangle">
            <a:avLst/>
          </a:prstGeom>
          <a:solidFill>
            <a:schemeClr val="accent3">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8" name="直角三角形 17"/>
          <p:cNvSpPr/>
          <p:nvPr userDrawn="1"/>
        </p:nvSpPr>
        <p:spPr>
          <a:xfrm rot="10800000" flipV="1">
            <a:off x="1871531" y="6237312"/>
            <a:ext cx="10320469" cy="620688"/>
          </a:xfrm>
          <a:prstGeom prst="rtTriangle">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9"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400">
                <a:solidFill>
                  <a:schemeClr val="tx1"/>
                </a:solidFill>
                <a:latin typeface="+mn-ea"/>
                <a:ea typeface="+mn-ea"/>
              </a:defRPr>
            </a:lvl1pPr>
          </a:lstStyle>
          <a:p>
            <a:fld id="{D2D8002D-B5B0-4BAC-B1F6-782DDCCE6D9C}" type="slidenum">
              <a:rPr lang="ja-JP" altLang="en-US" smtClean="0"/>
              <a:pPr/>
              <a:t>‹#›</a:t>
            </a:fld>
            <a:endParaRPr lang="ja-JP" altLang="en-US" dirty="0"/>
          </a:p>
        </p:txBody>
      </p:sp>
      <p:sp>
        <p:nvSpPr>
          <p:cNvPr id="20" name="Freeform 5"/>
          <p:cNvSpPr>
            <a:spLocks noChangeAspect="1"/>
          </p:cNvSpPr>
          <p:nvPr userDrawn="1"/>
        </p:nvSpPr>
        <p:spPr bwMode="auto">
          <a:xfrm>
            <a:off x="10992545" y="260648"/>
            <a:ext cx="960948" cy="792088"/>
          </a:xfrm>
          <a:custGeom>
            <a:avLst/>
            <a:gdLst/>
            <a:ahLst/>
            <a:cxnLst>
              <a:cxn ang="0">
                <a:pos x="155" y="47"/>
              </a:cxn>
              <a:cxn ang="0">
                <a:pos x="145" y="38"/>
              </a:cxn>
              <a:cxn ang="0">
                <a:pos x="140" y="25"/>
              </a:cxn>
              <a:cxn ang="0">
                <a:pos x="130" y="21"/>
              </a:cxn>
              <a:cxn ang="0">
                <a:pos x="125" y="13"/>
              </a:cxn>
              <a:cxn ang="0">
                <a:pos x="115" y="11"/>
              </a:cxn>
              <a:cxn ang="0">
                <a:pos x="108" y="5"/>
              </a:cxn>
              <a:cxn ang="0">
                <a:pos x="96" y="5"/>
              </a:cxn>
              <a:cxn ang="0">
                <a:pos x="88" y="0"/>
              </a:cxn>
              <a:cxn ang="0">
                <a:pos x="80" y="9"/>
              </a:cxn>
              <a:cxn ang="0">
                <a:pos x="80" y="39"/>
              </a:cxn>
              <a:cxn ang="0">
                <a:pos x="77" y="42"/>
              </a:cxn>
              <a:cxn ang="0">
                <a:pos x="77" y="42"/>
              </a:cxn>
              <a:cxn ang="0">
                <a:pos x="75" y="39"/>
              </a:cxn>
              <a:cxn ang="0">
                <a:pos x="75" y="9"/>
              </a:cxn>
              <a:cxn ang="0">
                <a:pos x="67" y="0"/>
              </a:cxn>
              <a:cxn ang="0">
                <a:pos x="56" y="5"/>
              </a:cxn>
              <a:cxn ang="0">
                <a:pos x="47" y="5"/>
              </a:cxn>
              <a:cxn ang="0">
                <a:pos x="39" y="11"/>
              </a:cxn>
              <a:cxn ang="0">
                <a:pos x="29" y="13"/>
              </a:cxn>
              <a:cxn ang="0">
                <a:pos x="24" y="21"/>
              </a:cxn>
              <a:cxn ang="0">
                <a:pos x="15" y="25"/>
              </a:cxn>
              <a:cxn ang="0">
                <a:pos x="10" y="38"/>
              </a:cxn>
              <a:cxn ang="0">
                <a:pos x="0" y="47"/>
              </a:cxn>
              <a:cxn ang="0">
                <a:pos x="5" y="55"/>
              </a:cxn>
              <a:cxn ang="0">
                <a:pos x="24" y="63"/>
              </a:cxn>
              <a:cxn ang="0">
                <a:pos x="58" y="85"/>
              </a:cxn>
              <a:cxn ang="0">
                <a:pos x="69" y="101"/>
              </a:cxn>
              <a:cxn ang="0">
                <a:pos x="75" y="127"/>
              </a:cxn>
              <a:cxn ang="0">
                <a:pos x="80" y="144"/>
              </a:cxn>
              <a:cxn ang="0">
                <a:pos x="90" y="158"/>
              </a:cxn>
              <a:cxn ang="0">
                <a:pos x="109" y="164"/>
              </a:cxn>
              <a:cxn ang="0">
                <a:pos x="126" y="158"/>
              </a:cxn>
              <a:cxn ang="0">
                <a:pos x="127" y="153"/>
              </a:cxn>
              <a:cxn ang="0">
                <a:pos x="122" y="154"/>
              </a:cxn>
              <a:cxn ang="0">
                <a:pos x="105" y="159"/>
              </a:cxn>
              <a:cxn ang="0">
                <a:pos x="82" y="139"/>
              </a:cxn>
              <a:cxn ang="0">
                <a:pos x="81" y="128"/>
              </a:cxn>
              <a:cxn ang="0">
                <a:pos x="105" y="78"/>
              </a:cxn>
              <a:cxn ang="0">
                <a:pos x="117" y="70"/>
              </a:cxn>
              <a:cxn ang="0">
                <a:pos x="131" y="63"/>
              </a:cxn>
              <a:cxn ang="0">
                <a:pos x="149" y="55"/>
              </a:cxn>
              <a:cxn ang="0">
                <a:pos x="155" y="47"/>
              </a:cxn>
            </a:cxnLst>
            <a:rect l="0" t="0" r="r" b="b"/>
            <a:pathLst>
              <a:path w="155" h="164">
                <a:moveTo>
                  <a:pt x="155" y="47"/>
                </a:moveTo>
                <a:cubicBezTo>
                  <a:pt x="154" y="40"/>
                  <a:pt x="147" y="40"/>
                  <a:pt x="145" y="38"/>
                </a:cubicBezTo>
                <a:cubicBezTo>
                  <a:pt x="141" y="34"/>
                  <a:pt x="145" y="30"/>
                  <a:pt x="140" y="25"/>
                </a:cubicBezTo>
                <a:cubicBezTo>
                  <a:pt x="135" y="21"/>
                  <a:pt x="132" y="23"/>
                  <a:pt x="130" y="21"/>
                </a:cubicBezTo>
                <a:cubicBezTo>
                  <a:pt x="128" y="19"/>
                  <a:pt x="129" y="17"/>
                  <a:pt x="125" y="13"/>
                </a:cubicBezTo>
                <a:cubicBezTo>
                  <a:pt x="122" y="11"/>
                  <a:pt x="117" y="13"/>
                  <a:pt x="115" y="11"/>
                </a:cubicBezTo>
                <a:cubicBezTo>
                  <a:pt x="112" y="10"/>
                  <a:pt x="111" y="6"/>
                  <a:pt x="108" y="5"/>
                </a:cubicBezTo>
                <a:cubicBezTo>
                  <a:pt x="103" y="2"/>
                  <a:pt x="99" y="6"/>
                  <a:pt x="96" y="5"/>
                </a:cubicBezTo>
                <a:cubicBezTo>
                  <a:pt x="92" y="3"/>
                  <a:pt x="92" y="0"/>
                  <a:pt x="88" y="0"/>
                </a:cubicBezTo>
                <a:cubicBezTo>
                  <a:pt x="83" y="0"/>
                  <a:pt x="80" y="4"/>
                  <a:pt x="80" y="9"/>
                </a:cubicBezTo>
                <a:cubicBezTo>
                  <a:pt x="80" y="13"/>
                  <a:pt x="80" y="36"/>
                  <a:pt x="80" y="39"/>
                </a:cubicBezTo>
                <a:cubicBezTo>
                  <a:pt x="80" y="41"/>
                  <a:pt x="80" y="42"/>
                  <a:pt x="77" y="42"/>
                </a:cubicBezTo>
                <a:cubicBezTo>
                  <a:pt x="77" y="42"/>
                  <a:pt x="77" y="42"/>
                  <a:pt x="77" y="42"/>
                </a:cubicBezTo>
                <a:cubicBezTo>
                  <a:pt x="75" y="42"/>
                  <a:pt x="75" y="41"/>
                  <a:pt x="75" y="39"/>
                </a:cubicBezTo>
                <a:cubicBezTo>
                  <a:pt x="75" y="36"/>
                  <a:pt x="75" y="13"/>
                  <a:pt x="75" y="9"/>
                </a:cubicBezTo>
                <a:cubicBezTo>
                  <a:pt x="75" y="4"/>
                  <a:pt x="71" y="0"/>
                  <a:pt x="67" y="0"/>
                </a:cubicBezTo>
                <a:cubicBezTo>
                  <a:pt x="62" y="0"/>
                  <a:pt x="60" y="5"/>
                  <a:pt x="56" y="5"/>
                </a:cubicBezTo>
                <a:cubicBezTo>
                  <a:pt x="54" y="5"/>
                  <a:pt x="51" y="3"/>
                  <a:pt x="47" y="5"/>
                </a:cubicBezTo>
                <a:cubicBezTo>
                  <a:pt x="43" y="6"/>
                  <a:pt x="42" y="10"/>
                  <a:pt x="39" y="11"/>
                </a:cubicBezTo>
                <a:cubicBezTo>
                  <a:pt x="37" y="13"/>
                  <a:pt x="32" y="11"/>
                  <a:pt x="29" y="13"/>
                </a:cubicBezTo>
                <a:cubicBezTo>
                  <a:pt x="26" y="17"/>
                  <a:pt x="27" y="19"/>
                  <a:pt x="24" y="21"/>
                </a:cubicBezTo>
                <a:cubicBezTo>
                  <a:pt x="22" y="23"/>
                  <a:pt x="19" y="21"/>
                  <a:pt x="15" y="25"/>
                </a:cubicBezTo>
                <a:cubicBezTo>
                  <a:pt x="10" y="30"/>
                  <a:pt x="14" y="34"/>
                  <a:pt x="10" y="38"/>
                </a:cubicBezTo>
                <a:cubicBezTo>
                  <a:pt x="7" y="40"/>
                  <a:pt x="0" y="40"/>
                  <a:pt x="0" y="47"/>
                </a:cubicBezTo>
                <a:cubicBezTo>
                  <a:pt x="0" y="52"/>
                  <a:pt x="3" y="54"/>
                  <a:pt x="5" y="55"/>
                </a:cubicBezTo>
                <a:cubicBezTo>
                  <a:pt x="7" y="56"/>
                  <a:pt x="24" y="63"/>
                  <a:pt x="24" y="63"/>
                </a:cubicBezTo>
                <a:cubicBezTo>
                  <a:pt x="49" y="73"/>
                  <a:pt x="57" y="84"/>
                  <a:pt x="58" y="85"/>
                </a:cubicBezTo>
                <a:cubicBezTo>
                  <a:pt x="61" y="88"/>
                  <a:pt x="66" y="94"/>
                  <a:pt x="69" y="101"/>
                </a:cubicBezTo>
                <a:cubicBezTo>
                  <a:pt x="69" y="101"/>
                  <a:pt x="72" y="107"/>
                  <a:pt x="75" y="127"/>
                </a:cubicBezTo>
                <a:cubicBezTo>
                  <a:pt x="76" y="134"/>
                  <a:pt x="77" y="138"/>
                  <a:pt x="80" y="144"/>
                </a:cubicBezTo>
                <a:cubicBezTo>
                  <a:pt x="82" y="150"/>
                  <a:pt x="86" y="154"/>
                  <a:pt x="90" y="158"/>
                </a:cubicBezTo>
                <a:cubicBezTo>
                  <a:pt x="95" y="162"/>
                  <a:pt x="101" y="164"/>
                  <a:pt x="109" y="164"/>
                </a:cubicBezTo>
                <a:cubicBezTo>
                  <a:pt x="119" y="164"/>
                  <a:pt x="124" y="160"/>
                  <a:pt x="126" y="158"/>
                </a:cubicBezTo>
                <a:cubicBezTo>
                  <a:pt x="127" y="157"/>
                  <a:pt x="129" y="155"/>
                  <a:pt x="127" y="153"/>
                </a:cubicBezTo>
                <a:cubicBezTo>
                  <a:pt x="124" y="151"/>
                  <a:pt x="122" y="153"/>
                  <a:pt x="122" y="154"/>
                </a:cubicBezTo>
                <a:cubicBezTo>
                  <a:pt x="121" y="155"/>
                  <a:pt x="116" y="160"/>
                  <a:pt x="105" y="159"/>
                </a:cubicBezTo>
                <a:cubicBezTo>
                  <a:pt x="95" y="158"/>
                  <a:pt x="86" y="149"/>
                  <a:pt x="82" y="139"/>
                </a:cubicBezTo>
                <a:cubicBezTo>
                  <a:pt x="81" y="135"/>
                  <a:pt x="81" y="131"/>
                  <a:pt x="81" y="128"/>
                </a:cubicBezTo>
                <a:cubicBezTo>
                  <a:pt x="81" y="101"/>
                  <a:pt x="91" y="88"/>
                  <a:pt x="105" y="78"/>
                </a:cubicBezTo>
                <a:cubicBezTo>
                  <a:pt x="106" y="77"/>
                  <a:pt x="111" y="73"/>
                  <a:pt x="117" y="70"/>
                </a:cubicBezTo>
                <a:cubicBezTo>
                  <a:pt x="122" y="67"/>
                  <a:pt x="127" y="64"/>
                  <a:pt x="131" y="63"/>
                </a:cubicBezTo>
                <a:cubicBezTo>
                  <a:pt x="131" y="63"/>
                  <a:pt x="148" y="56"/>
                  <a:pt x="149" y="55"/>
                </a:cubicBezTo>
                <a:cubicBezTo>
                  <a:pt x="151" y="54"/>
                  <a:pt x="155" y="52"/>
                  <a:pt x="155" y="47"/>
                </a:cubicBezTo>
                <a:close/>
              </a:path>
            </a:pathLst>
          </a:custGeom>
          <a:solidFill>
            <a:srgbClr val="1A9641"/>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8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567608" y="3284984"/>
            <a:ext cx="7128792" cy="3240360"/>
          </a:xfrm>
        </p:spPr>
        <p:txBody>
          <a:bodyPr>
            <a:noAutofit/>
          </a:bodyPr>
          <a:lstStyle/>
          <a:p>
            <a:endParaRPr lang="en-US" altLang="ja-JP" sz="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r>
              <a:rPr lang="ja-JP" altLang="en-US" sz="2800" dirty="0" smtClean="0">
                <a:solidFill>
                  <a:schemeClr val="tx1"/>
                </a:solidFill>
              </a:rPr>
              <a:t>神奈川県</a:t>
            </a:r>
            <a:endParaRPr lang="en-US" altLang="ja-JP" sz="2800" dirty="0">
              <a:solidFill>
                <a:schemeClr val="tx1"/>
              </a:solidFill>
            </a:endParaRPr>
          </a:p>
          <a:p>
            <a:r>
              <a:rPr lang="ja-JP" altLang="en-US" sz="2800" dirty="0">
                <a:solidFill>
                  <a:schemeClr val="tx1"/>
                </a:solidFill>
              </a:rPr>
              <a:t>令和７年３月更新</a:t>
            </a:r>
            <a:endParaRPr lang="en-US" altLang="ja-JP" sz="2800" dirty="0">
              <a:solidFill>
                <a:schemeClr val="tx1"/>
              </a:solidFill>
            </a:endParaRPr>
          </a:p>
          <a:p>
            <a:endParaRPr lang="en-US" altLang="ja-JP" sz="2800" dirty="0">
              <a:solidFill>
                <a:schemeClr val="tx1"/>
              </a:solidFill>
            </a:endParaRPr>
          </a:p>
          <a:p>
            <a:r>
              <a:rPr lang="ja-JP" altLang="en-US" sz="2000" dirty="0">
                <a:solidFill>
                  <a:schemeClr val="tx1"/>
                </a:solidFill>
              </a:rPr>
              <a:t>（平成２６年９月初版）</a:t>
            </a:r>
            <a:endParaRPr lang="ja-JP" altLang="en-US" sz="1800" dirty="0">
              <a:solidFill>
                <a:schemeClr val="tx1"/>
              </a:solidFill>
            </a:endParaRPr>
          </a:p>
        </p:txBody>
      </p:sp>
      <p:sp>
        <p:nvSpPr>
          <p:cNvPr id="2" name="タイトル 1"/>
          <p:cNvSpPr>
            <a:spLocks noGrp="1"/>
          </p:cNvSpPr>
          <p:nvPr>
            <p:ph type="ctrTitle"/>
          </p:nvPr>
        </p:nvSpPr>
        <p:spPr>
          <a:xfrm>
            <a:off x="1524000" y="1556793"/>
            <a:ext cx="8964488" cy="1398017"/>
          </a:xfrm>
        </p:spPr>
        <p:txBody>
          <a:bodyPr>
            <a:normAutofit/>
          </a:bodyPr>
          <a:lstStyle/>
          <a:p>
            <a:r>
              <a:rPr lang="ja-JP" altLang="en-US" sz="3600" dirty="0"/>
              <a:t>高齢者の権利擁護のための研修プログラム</a:t>
            </a:r>
            <a:r>
              <a:rPr lang="en-US" altLang="ja-JP" sz="3600" dirty="0"/>
              <a:t/>
            </a:r>
            <a:br>
              <a:rPr lang="en-US" altLang="ja-JP" sz="3600" dirty="0"/>
            </a:br>
            <a:r>
              <a:rPr lang="ja-JP" altLang="en-US" sz="3600" dirty="0"/>
              <a:t>リーダー・管理者向け</a:t>
            </a:r>
          </a:p>
        </p:txBody>
      </p:sp>
      <p:sp>
        <p:nvSpPr>
          <p:cNvPr id="4" name="テキスト ボックス 3"/>
          <p:cNvSpPr txBox="1"/>
          <p:nvPr/>
        </p:nvSpPr>
        <p:spPr>
          <a:xfrm>
            <a:off x="6023992" y="188640"/>
            <a:ext cx="5976664" cy="954107"/>
          </a:xfrm>
          <a:prstGeom prst="rect">
            <a:avLst/>
          </a:prstGeom>
          <a:noFill/>
        </p:spPr>
        <p:txBody>
          <a:bodyPr wrap="square" rtlCol="0">
            <a:spAutoFit/>
          </a:bodyPr>
          <a:lstStyle/>
          <a:p>
            <a:r>
              <a:rPr lang="ja-JP" altLang="en-US" sz="2800" dirty="0"/>
              <a:t>－高齢者介護</a:t>
            </a:r>
            <a:r>
              <a:rPr lang="ja-JP" altLang="en-US" sz="2800" dirty="0" smtClean="0"/>
              <a:t>施設・事業所</a:t>
            </a:r>
            <a:r>
              <a:rPr lang="ja-JP" altLang="en-US" sz="2800" dirty="0"/>
              <a:t>の</a:t>
            </a:r>
            <a:endParaRPr lang="en-US" altLang="ja-JP" sz="2800" dirty="0"/>
          </a:p>
          <a:p>
            <a:r>
              <a:rPr lang="ja-JP" altLang="en-US" sz="2800" dirty="0"/>
              <a:t>　施設長、管理者、リーダー対象－</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Autofit/>
          </a:bodyPr>
          <a:lstStyle/>
          <a:p>
            <a:r>
              <a:rPr lang="ja-JP" altLang="en-US" sz="3600" dirty="0"/>
              <a:t>虐待と犯罪の</a:t>
            </a:r>
            <a:r>
              <a:rPr lang="ja-JP" altLang="en-US" sz="3600" dirty="0" smtClean="0"/>
              <a:t>関係（２）</a:t>
            </a:r>
            <a:endParaRPr lang="ja-JP" altLang="en-US" sz="3600" dirty="0"/>
          </a:p>
        </p:txBody>
      </p:sp>
      <p:sp>
        <p:nvSpPr>
          <p:cNvPr id="4" name="コンテンツ プレースホルダー 3"/>
          <p:cNvSpPr>
            <a:spLocks noGrp="1"/>
          </p:cNvSpPr>
          <p:nvPr>
            <p:ph sz="quarter" idx="1"/>
          </p:nvPr>
        </p:nvSpPr>
        <p:spPr>
          <a:xfrm>
            <a:off x="983432" y="1340768"/>
            <a:ext cx="11088000" cy="5400000"/>
          </a:xfrm>
        </p:spPr>
        <p:txBody>
          <a:bodyPr>
            <a:normAutofit/>
          </a:bodyPr>
          <a:lstStyle/>
          <a:p>
            <a:endParaRPr lang="en-US" altLang="ja-JP" sz="2800" dirty="0" smtClean="0"/>
          </a:p>
          <a:p>
            <a:r>
              <a:rPr lang="ja-JP" altLang="en-US" sz="2800" dirty="0" smtClean="0"/>
              <a:t>虐待</a:t>
            </a:r>
            <a:r>
              <a:rPr lang="ja-JP" altLang="en-US" sz="2800" dirty="0"/>
              <a:t>の類型と刑法の規定する犯罪の関係の例示</a:t>
            </a:r>
            <a:endParaRPr lang="en-US" altLang="ja-JP" sz="2800" dirty="0"/>
          </a:p>
          <a:p>
            <a:endParaRPr lang="en-US" altLang="ja-JP" sz="2800" dirty="0"/>
          </a:p>
          <a:p>
            <a:pPr marL="0" indent="0">
              <a:buNone/>
            </a:pPr>
            <a:r>
              <a:rPr lang="en-US" altLang="ja-JP" sz="2800" dirty="0"/>
              <a:t>【</a:t>
            </a:r>
            <a:r>
              <a:rPr lang="ja-JP" altLang="en-US" sz="2800" dirty="0"/>
              <a:t>性的虐待</a:t>
            </a:r>
            <a:r>
              <a:rPr lang="en-US" altLang="ja-JP" sz="2800" dirty="0"/>
              <a:t>】</a:t>
            </a:r>
          </a:p>
          <a:p>
            <a:pPr marL="0" indent="0">
              <a:buNone/>
            </a:pPr>
            <a:r>
              <a:rPr lang="ja-JP" altLang="en-US" sz="2800" dirty="0">
                <a:solidFill>
                  <a:srgbClr val="FF0000"/>
                </a:solidFill>
              </a:rPr>
              <a:t>不同意わいせつ罪、不同意性交等罪など</a:t>
            </a:r>
          </a:p>
          <a:p>
            <a:pPr marL="0" indent="0">
              <a:buNone/>
            </a:pPr>
            <a:endParaRPr lang="ja-JP" altLang="en-US" sz="2800" dirty="0"/>
          </a:p>
          <a:p>
            <a:pPr marL="0" indent="0">
              <a:buNone/>
            </a:pPr>
            <a:r>
              <a:rPr lang="en-US" altLang="ja-JP" sz="2800" dirty="0"/>
              <a:t>【</a:t>
            </a:r>
            <a:r>
              <a:rPr lang="ja-JP" altLang="en-US" sz="2800" dirty="0"/>
              <a:t>経済的虐待</a:t>
            </a:r>
            <a:r>
              <a:rPr lang="en-US" altLang="ja-JP" sz="2800" dirty="0"/>
              <a:t>】</a:t>
            </a:r>
          </a:p>
          <a:p>
            <a:pPr marL="0" indent="0">
              <a:buNone/>
            </a:pPr>
            <a:r>
              <a:rPr lang="ja-JP" altLang="en-US" sz="2800" dirty="0">
                <a:solidFill>
                  <a:srgbClr val="FF0000"/>
                </a:solidFill>
              </a:rPr>
              <a:t>窃盗罪、詐欺罪、恐喝罪、横領罪、業務上横領罪など</a:t>
            </a:r>
          </a:p>
          <a:p>
            <a:pPr marL="0" indent="0">
              <a:buNone/>
            </a:pPr>
            <a:endParaRPr lang="en-US" altLang="ja-JP" sz="2800" dirty="0"/>
          </a:p>
          <a:p>
            <a:pPr marL="0" indent="0">
              <a:buNone/>
            </a:pPr>
            <a:endParaRPr lang="en-US" altLang="ja-JP" sz="2800" dirty="0"/>
          </a:p>
        </p:txBody>
      </p:sp>
    </p:spTree>
    <p:extLst>
      <p:ext uri="{BB962C8B-B14F-4D97-AF65-F5344CB8AC3E}">
        <p14:creationId xmlns:p14="http://schemas.microsoft.com/office/powerpoint/2010/main" val="148498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9860" y="620768"/>
            <a:ext cx="11088000" cy="720000"/>
          </a:xfrm>
        </p:spPr>
        <p:txBody>
          <a:bodyPr>
            <a:normAutofit/>
          </a:bodyPr>
          <a:lstStyle/>
          <a:p>
            <a:r>
              <a:rPr lang="ja-JP" altLang="en-US" sz="3600" dirty="0"/>
              <a:t>身体的虐待</a:t>
            </a:r>
          </a:p>
        </p:txBody>
      </p:sp>
      <p:sp>
        <p:nvSpPr>
          <p:cNvPr id="3" name="コンテンツ プレースホルダ 2"/>
          <p:cNvSpPr>
            <a:spLocks noGrp="1"/>
          </p:cNvSpPr>
          <p:nvPr>
            <p:ph sz="quarter" idx="1"/>
          </p:nvPr>
        </p:nvSpPr>
        <p:spPr>
          <a:xfrm>
            <a:off x="551384" y="1340768"/>
            <a:ext cx="11606476" cy="5400000"/>
          </a:xfrm>
        </p:spPr>
        <p:txBody>
          <a:bodyPr>
            <a:noAutofit/>
          </a:bodyPr>
          <a:lstStyle/>
          <a:p>
            <a:endParaRPr lang="en-US" altLang="ja-JP" sz="2800" dirty="0" smtClean="0"/>
          </a:p>
          <a:p>
            <a:r>
              <a:rPr lang="ja-JP" altLang="en-US" sz="2800" dirty="0" smtClean="0"/>
              <a:t>高齢者</a:t>
            </a:r>
            <a:r>
              <a:rPr lang="ja-JP" altLang="en-US" sz="2800" dirty="0"/>
              <a:t>の身体に外傷が生じ、又は生じる恐れのある暴行</a:t>
            </a:r>
            <a:r>
              <a:rPr lang="ja-JP" altLang="en-US" sz="2800" dirty="0" smtClean="0"/>
              <a:t>を</a:t>
            </a:r>
            <a:endParaRPr lang="en-US" altLang="ja-JP" sz="2800" dirty="0" smtClean="0"/>
          </a:p>
          <a:p>
            <a:pPr marL="0" indent="0">
              <a:buNone/>
            </a:pPr>
            <a:r>
              <a:rPr lang="ja-JP" altLang="en-US" sz="2800" dirty="0" smtClean="0"/>
              <a:t>加えること</a:t>
            </a:r>
            <a:endParaRPr lang="en-US" altLang="ja-JP" sz="2800" dirty="0"/>
          </a:p>
          <a:p>
            <a:pPr>
              <a:buNone/>
            </a:pPr>
            <a:r>
              <a:rPr lang="ja-JP" altLang="en-US" sz="2800" dirty="0"/>
              <a:t>①　</a:t>
            </a:r>
            <a:r>
              <a:rPr lang="ja-JP" altLang="en-US" sz="2800" dirty="0" smtClean="0"/>
              <a:t>暴力的行為</a:t>
            </a:r>
            <a:endParaRPr lang="en-US" altLang="ja-JP" sz="2800" dirty="0"/>
          </a:p>
          <a:p>
            <a:pPr>
              <a:buNone/>
            </a:pPr>
            <a:r>
              <a:rPr lang="ja-JP" altLang="en-US" sz="2800" dirty="0"/>
              <a:t>②　本人の利益にならない強制による行為、代替方法を検討せずに高齢者を乱暴に扱う行為</a:t>
            </a:r>
            <a:endParaRPr lang="en-US" altLang="ja-JP" sz="2800" dirty="0"/>
          </a:p>
          <a:p>
            <a:pPr>
              <a:buNone/>
            </a:pPr>
            <a:r>
              <a:rPr lang="ja-JP" altLang="en-US" sz="2800" dirty="0"/>
              <a:t>③ 「緊急やむを得ない」場合以外の身体拘束・</a:t>
            </a:r>
            <a:r>
              <a:rPr lang="ja-JP" altLang="en-US" sz="2800" dirty="0" smtClean="0"/>
              <a:t>抑制</a:t>
            </a:r>
            <a:endParaRPr lang="en-US" altLang="ja-JP" sz="2800" dirty="0"/>
          </a:p>
          <a:p>
            <a:pPr marL="0" indent="0">
              <a:buNone/>
            </a:pPr>
            <a:r>
              <a:rPr lang="ja-JP" altLang="en-US" sz="2000" dirty="0"/>
              <a:t>参照：厚生労働省老健局「市町村・都道府県における高齢者虐待への対応と養護者支援について」</a:t>
            </a:r>
            <a:endParaRPr lang="en-US" altLang="ja-JP" sz="2000" dirty="0"/>
          </a:p>
          <a:p>
            <a:pPr marL="0" indent="0">
              <a:buNone/>
            </a:pPr>
            <a:r>
              <a:rPr lang="ja-JP" altLang="en-US" sz="2000" dirty="0"/>
              <a:t>社団法人日本社会福祉士会「市町村・都道府県のための養介護施設従事者等による高齢者虐待対応の手引き」</a:t>
            </a:r>
            <a:endParaRPr lang="en-US" altLang="ja-JP" sz="2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3271" y="620768"/>
            <a:ext cx="11088000" cy="720000"/>
          </a:xfrm>
        </p:spPr>
        <p:txBody>
          <a:bodyPr>
            <a:normAutofit/>
          </a:bodyPr>
          <a:lstStyle/>
          <a:p>
            <a:r>
              <a:rPr lang="ja-JP" altLang="en-US" sz="3600" dirty="0"/>
              <a:t>ネグレクト</a:t>
            </a:r>
          </a:p>
        </p:txBody>
      </p:sp>
      <p:sp>
        <p:nvSpPr>
          <p:cNvPr id="3" name="コンテンツ プレースホルダ 2"/>
          <p:cNvSpPr>
            <a:spLocks noGrp="1"/>
          </p:cNvSpPr>
          <p:nvPr>
            <p:ph sz="quarter" idx="1"/>
          </p:nvPr>
        </p:nvSpPr>
        <p:spPr>
          <a:xfrm>
            <a:off x="1003271" y="980768"/>
            <a:ext cx="11088000" cy="5400600"/>
          </a:xfrm>
        </p:spPr>
        <p:txBody>
          <a:bodyPr>
            <a:noAutofit/>
          </a:bodyPr>
          <a:lstStyle/>
          <a:p>
            <a:endParaRPr lang="en-US" altLang="ja-JP" sz="2800" dirty="0" smtClean="0"/>
          </a:p>
          <a:p>
            <a:r>
              <a:rPr lang="ja-JP" altLang="en-US" sz="2800" dirty="0" smtClean="0"/>
              <a:t>高齢者</a:t>
            </a:r>
            <a:r>
              <a:rPr lang="ja-JP" altLang="en-US" sz="2800" dirty="0"/>
              <a:t>を衰弱させるような著しい減食又は長時間の放置</a:t>
            </a:r>
            <a:r>
              <a:rPr lang="ja-JP" altLang="en-US" sz="2800" dirty="0" smtClean="0"/>
              <a:t>その他</a:t>
            </a:r>
            <a:endParaRPr lang="en-US" altLang="ja-JP" sz="2800" dirty="0" smtClean="0"/>
          </a:p>
          <a:p>
            <a:pPr marL="0" indent="0">
              <a:buNone/>
            </a:pPr>
            <a:r>
              <a:rPr lang="ja-JP" altLang="en-US" sz="2800" dirty="0" smtClean="0"/>
              <a:t>高齢者</a:t>
            </a:r>
            <a:r>
              <a:rPr lang="ja-JP" altLang="en-US" sz="2800" dirty="0"/>
              <a:t>を養護すべき職務上の義務を著しく怠ること</a:t>
            </a:r>
            <a:endParaRPr lang="en-US" altLang="ja-JP" sz="2800" dirty="0"/>
          </a:p>
          <a:p>
            <a:pPr marL="360363" indent="-360363">
              <a:buNone/>
            </a:pPr>
            <a:r>
              <a:rPr lang="ja-JP" altLang="en-US" sz="2800" dirty="0"/>
              <a:t>①　必要とされる介護や世話を怠り、高齢者の生活環境・身体</a:t>
            </a:r>
            <a:r>
              <a:rPr lang="ja-JP" altLang="en-US" sz="2800" dirty="0" smtClean="0"/>
              <a:t>や</a:t>
            </a:r>
            <a:endParaRPr lang="en-US" altLang="ja-JP" sz="2800" dirty="0" smtClean="0"/>
          </a:p>
          <a:p>
            <a:pPr marL="360363" indent="-360363">
              <a:buNone/>
            </a:pPr>
            <a:r>
              <a:rPr lang="ja-JP" altLang="en-US" sz="2800" dirty="0"/>
              <a:t>　</a:t>
            </a:r>
            <a:r>
              <a:rPr lang="ja-JP" altLang="en-US" sz="2800" dirty="0" smtClean="0"/>
              <a:t>精神状態を</a:t>
            </a:r>
            <a:r>
              <a:rPr lang="ja-JP" altLang="en-US" sz="2800" dirty="0"/>
              <a:t>悪化させる行為</a:t>
            </a:r>
            <a:endParaRPr lang="en-US" altLang="ja-JP" sz="2800" dirty="0"/>
          </a:p>
          <a:p>
            <a:pPr marL="361950" indent="-361950">
              <a:buNone/>
            </a:pPr>
            <a:r>
              <a:rPr lang="ja-JP" altLang="en-US" sz="2800" dirty="0"/>
              <a:t>②　高齢者の状態に</a:t>
            </a:r>
            <a:r>
              <a:rPr lang="ja-JP" altLang="en-US" sz="2800" dirty="0" smtClean="0"/>
              <a:t>応じた治療や介護</a:t>
            </a:r>
            <a:r>
              <a:rPr lang="ja-JP" altLang="en-US" sz="2800" dirty="0"/>
              <a:t>を怠ったり、医学的診断</a:t>
            </a:r>
            <a:r>
              <a:rPr lang="ja-JP" altLang="en-US" sz="2800" dirty="0" smtClean="0"/>
              <a:t>を</a:t>
            </a:r>
            <a:endParaRPr lang="en-US" altLang="ja-JP" sz="2800" dirty="0" smtClean="0"/>
          </a:p>
          <a:p>
            <a:pPr marL="361950" indent="-361950">
              <a:buNone/>
            </a:pPr>
            <a:r>
              <a:rPr lang="ja-JP" altLang="en-US" sz="2800" dirty="0"/>
              <a:t>　</a:t>
            </a:r>
            <a:r>
              <a:rPr lang="ja-JP" altLang="en-US" sz="2800" dirty="0" smtClean="0"/>
              <a:t>無視</a:t>
            </a:r>
            <a:r>
              <a:rPr lang="ja-JP" altLang="en-US" sz="2800" dirty="0"/>
              <a:t>した行為</a:t>
            </a:r>
            <a:endParaRPr lang="en-US" altLang="ja-JP" sz="2800" dirty="0"/>
          </a:p>
          <a:p>
            <a:pPr marL="361950" indent="-361950">
              <a:buNone/>
            </a:pPr>
            <a:r>
              <a:rPr lang="ja-JP" altLang="en-US" sz="2800" dirty="0"/>
              <a:t>③　必要な用具の使用を限定し、高齢者の要望や行動を制限させる行為</a:t>
            </a:r>
            <a:endParaRPr lang="en-US" altLang="ja-JP" sz="2800" dirty="0"/>
          </a:p>
          <a:p>
            <a:pPr marL="361950" indent="-361950">
              <a:buNone/>
            </a:pPr>
            <a:r>
              <a:rPr lang="ja-JP" altLang="en-US" sz="2800" dirty="0"/>
              <a:t>④　高齢者の権利を無視した行為またはその行為の放置</a:t>
            </a:r>
            <a:endParaRPr lang="en-US" altLang="ja-JP" sz="2800" dirty="0"/>
          </a:p>
          <a:p>
            <a:pPr marL="361950" indent="-361950">
              <a:buNone/>
            </a:pPr>
            <a:r>
              <a:rPr lang="ja-JP" altLang="en-US" sz="2800" dirty="0"/>
              <a:t>⑤　その他職務上の義務を著しく怠ること</a:t>
            </a:r>
            <a:endParaRPr lang="en-US" altLang="ja-JP" sz="2800" dirty="0"/>
          </a:p>
          <a:p>
            <a:pPr>
              <a:buNone/>
            </a:pPr>
            <a:endParaRPr kumimoji="1" lang="ja-JP" alt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594770"/>
            <a:ext cx="11088000" cy="720000"/>
          </a:xfrm>
        </p:spPr>
        <p:txBody>
          <a:bodyPr>
            <a:normAutofit/>
          </a:bodyPr>
          <a:lstStyle/>
          <a:p>
            <a:r>
              <a:rPr lang="ja-JP" altLang="en-US" sz="3600" dirty="0"/>
              <a:t>心理的虐待</a:t>
            </a:r>
          </a:p>
        </p:txBody>
      </p:sp>
      <p:sp>
        <p:nvSpPr>
          <p:cNvPr id="3" name="コンテンツ プレースホルダ 2"/>
          <p:cNvSpPr>
            <a:spLocks noGrp="1"/>
          </p:cNvSpPr>
          <p:nvPr>
            <p:ph sz="quarter" idx="1"/>
          </p:nvPr>
        </p:nvSpPr>
        <p:spPr>
          <a:xfrm>
            <a:off x="983432" y="1314770"/>
            <a:ext cx="11088000" cy="5400000"/>
          </a:xfrm>
        </p:spPr>
        <p:txBody>
          <a:bodyPr>
            <a:noAutofit/>
          </a:bodyPr>
          <a:lstStyle/>
          <a:p>
            <a:endParaRPr lang="en-US" altLang="ja-JP" sz="2800" dirty="0" smtClean="0"/>
          </a:p>
          <a:p>
            <a:r>
              <a:rPr lang="ja-JP" altLang="en-US" sz="2800" dirty="0" smtClean="0"/>
              <a:t>高齢者</a:t>
            </a:r>
            <a:r>
              <a:rPr lang="ja-JP" altLang="en-US" sz="2800" dirty="0"/>
              <a:t>に対する著しい暴言又は著しく拒絶的な対応その他</a:t>
            </a:r>
            <a:r>
              <a:rPr lang="ja-JP" altLang="en-US" sz="2800" dirty="0" smtClean="0"/>
              <a:t>の</a:t>
            </a:r>
            <a:endParaRPr lang="en-US" altLang="ja-JP" sz="2800" dirty="0" smtClean="0"/>
          </a:p>
          <a:p>
            <a:pPr marL="0" indent="0">
              <a:buNone/>
            </a:pPr>
            <a:r>
              <a:rPr lang="ja-JP" altLang="en-US" sz="2800" dirty="0" smtClean="0"/>
              <a:t>高齢者</a:t>
            </a:r>
            <a:r>
              <a:rPr lang="ja-JP" altLang="en-US" sz="2800" dirty="0"/>
              <a:t>に著しい心理的外傷を与える</a:t>
            </a:r>
            <a:r>
              <a:rPr lang="ja-JP" altLang="en-US" sz="2800" dirty="0" smtClean="0"/>
              <a:t>言動</a:t>
            </a:r>
            <a:endParaRPr lang="en-US" altLang="ja-JP" sz="2800" dirty="0" smtClean="0"/>
          </a:p>
          <a:p>
            <a:pPr>
              <a:buNone/>
            </a:pPr>
            <a:r>
              <a:rPr lang="ja-JP" altLang="en-US" sz="2800" dirty="0" smtClean="0"/>
              <a:t>①</a:t>
            </a:r>
            <a:r>
              <a:rPr lang="ja-JP" altLang="en-US" sz="2800" dirty="0"/>
              <a:t>　威嚇的な発言、態度</a:t>
            </a:r>
            <a:endParaRPr lang="en-US" altLang="ja-JP" sz="2800" dirty="0"/>
          </a:p>
          <a:p>
            <a:pPr>
              <a:buNone/>
            </a:pPr>
            <a:r>
              <a:rPr lang="ja-JP" altLang="en-US" sz="2800" dirty="0"/>
              <a:t>②　侮辱的な発言、態度</a:t>
            </a:r>
            <a:endParaRPr lang="en-US" altLang="ja-JP" sz="2800" dirty="0"/>
          </a:p>
          <a:p>
            <a:pPr>
              <a:buNone/>
            </a:pPr>
            <a:r>
              <a:rPr lang="ja-JP" altLang="en-US" sz="2800" dirty="0"/>
              <a:t>③　高齢者や家族の存在や行為を否定、無視するような発言、態度</a:t>
            </a:r>
            <a:endParaRPr lang="en-US" altLang="ja-JP" sz="2800" dirty="0"/>
          </a:p>
          <a:p>
            <a:pPr>
              <a:buNone/>
            </a:pPr>
            <a:r>
              <a:rPr lang="ja-JP" altLang="en-US" sz="2800" dirty="0"/>
              <a:t>④　高齢者の意欲や自立心を低下させる行為</a:t>
            </a:r>
            <a:endParaRPr lang="en-US" altLang="ja-JP" sz="2800" dirty="0"/>
          </a:p>
          <a:p>
            <a:pPr>
              <a:buNone/>
            </a:pPr>
            <a:r>
              <a:rPr lang="ja-JP" altLang="en-US" sz="2800" dirty="0"/>
              <a:t>⑤　心理的に高齢者を不当に孤立させる行為</a:t>
            </a:r>
            <a:endParaRPr lang="en-US" altLang="ja-JP" sz="2800" dirty="0"/>
          </a:p>
          <a:p>
            <a:pPr>
              <a:buNone/>
            </a:pPr>
            <a:endParaRPr lang="en-US" altLang="ja-JP" dirty="0" smtClean="0"/>
          </a:p>
          <a:p>
            <a:pPr>
              <a:buNone/>
            </a:pPr>
            <a:endParaRPr kumimoji="1" lang="ja-JP" alt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lang="ja-JP" altLang="en-US" sz="3600" dirty="0"/>
              <a:t>性的虐待</a:t>
            </a:r>
          </a:p>
        </p:txBody>
      </p:sp>
      <p:sp>
        <p:nvSpPr>
          <p:cNvPr id="3" name="コンテンツ プレースホルダ 2"/>
          <p:cNvSpPr>
            <a:spLocks noGrp="1"/>
          </p:cNvSpPr>
          <p:nvPr>
            <p:ph sz="quarter" idx="1"/>
          </p:nvPr>
        </p:nvSpPr>
        <p:spPr>
          <a:xfrm>
            <a:off x="983432" y="1340768"/>
            <a:ext cx="11088000" cy="5400000"/>
          </a:xfrm>
        </p:spPr>
        <p:txBody>
          <a:bodyPr>
            <a:noAutofit/>
          </a:bodyPr>
          <a:lstStyle/>
          <a:p>
            <a:endParaRPr lang="en-US" altLang="ja-JP" sz="2800" dirty="0" smtClean="0"/>
          </a:p>
          <a:p>
            <a:r>
              <a:rPr lang="ja-JP" altLang="en-US" sz="2800" dirty="0" smtClean="0"/>
              <a:t>高齢者</a:t>
            </a:r>
            <a:r>
              <a:rPr lang="ja-JP" altLang="en-US" sz="2800" dirty="0"/>
              <a:t>にわいせつな行為をすること又は高齢者をして</a:t>
            </a:r>
            <a:r>
              <a:rPr lang="ja-JP" altLang="en-US" sz="2800" dirty="0" smtClean="0"/>
              <a:t>わいせつな</a:t>
            </a:r>
            <a:endParaRPr lang="en-US" altLang="ja-JP" sz="2800" dirty="0" smtClean="0"/>
          </a:p>
          <a:p>
            <a:pPr marL="0" indent="0">
              <a:buNone/>
            </a:pPr>
            <a:r>
              <a:rPr lang="ja-JP" altLang="en-US" sz="2800" dirty="0" smtClean="0"/>
              <a:t>行為</a:t>
            </a:r>
            <a:r>
              <a:rPr lang="ja-JP" altLang="en-US" sz="2800" dirty="0"/>
              <a:t>をさせる</a:t>
            </a:r>
            <a:r>
              <a:rPr lang="ja-JP" altLang="en-US" sz="2800" dirty="0" smtClean="0"/>
              <a:t>こと</a:t>
            </a:r>
            <a:endParaRPr lang="en-US" altLang="ja-JP" sz="2800" dirty="0"/>
          </a:p>
          <a:p>
            <a:pPr>
              <a:buNone/>
            </a:pPr>
            <a:r>
              <a:rPr lang="ja-JP" altLang="en-US" sz="2800" dirty="0" smtClean="0"/>
              <a:t>○　本人</a:t>
            </a:r>
            <a:r>
              <a:rPr lang="ja-JP" altLang="en-US" sz="2800" dirty="0"/>
              <a:t>への性的な行為の強要又は性的羞恥心を催すあらゆる形態の行為</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37200"/>
            <a:ext cx="11088000" cy="720000"/>
          </a:xfrm>
        </p:spPr>
        <p:txBody>
          <a:bodyPr>
            <a:normAutofit/>
          </a:bodyPr>
          <a:lstStyle/>
          <a:p>
            <a:r>
              <a:rPr lang="ja-JP" altLang="en-US" sz="3600" dirty="0"/>
              <a:t>経済的虐待</a:t>
            </a:r>
          </a:p>
        </p:txBody>
      </p:sp>
      <p:sp>
        <p:nvSpPr>
          <p:cNvPr id="3" name="コンテンツ プレースホルダ 2"/>
          <p:cNvSpPr>
            <a:spLocks noGrp="1"/>
          </p:cNvSpPr>
          <p:nvPr>
            <p:ph sz="quarter" idx="1"/>
          </p:nvPr>
        </p:nvSpPr>
        <p:spPr>
          <a:xfrm>
            <a:off x="983432" y="1357200"/>
            <a:ext cx="11088000" cy="5400000"/>
          </a:xfrm>
        </p:spPr>
        <p:txBody>
          <a:bodyPr>
            <a:noAutofit/>
          </a:bodyPr>
          <a:lstStyle/>
          <a:p>
            <a:endParaRPr lang="en-US" altLang="ja-JP" sz="2800" dirty="0" smtClean="0"/>
          </a:p>
          <a:p>
            <a:r>
              <a:rPr lang="ja-JP" altLang="en-US" sz="2800" dirty="0" smtClean="0"/>
              <a:t>高齢者</a:t>
            </a:r>
            <a:r>
              <a:rPr lang="ja-JP" altLang="en-US" sz="2800" dirty="0"/>
              <a:t>の財産を不当に処分することその他高齢者から不当</a:t>
            </a:r>
            <a:r>
              <a:rPr lang="ja-JP" altLang="en-US" sz="2800" dirty="0" smtClean="0"/>
              <a:t>に</a:t>
            </a:r>
            <a:endParaRPr lang="en-US" altLang="ja-JP" sz="2800" dirty="0" smtClean="0"/>
          </a:p>
          <a:p>
            <a:pPr marL="0" indent="0">
              <a:buNone/>
            </a:pPr>
            <a:r>
              <a:rPr lang="ja-JP" altLang="en-US" sz="2800" dirty="0" smtClean="0"/>
              <a:t>財産上</a:t>
            </a:r>
            <a:r>
              <a:rPr lang="ja-JP" altLang="en-US" sz="2800" dirty="0"/>
              <a:t>の利益を得る</a:t>
            </a:r>
            <a:r>
              <a:rPr lang="ja-JP" altLang="en-US" sz="2800" dirty="0" smtClean="0"/>
              <a:t>こと</a:t>
            </a:r>
            <a:endParaRPr lang="en-US" altLang="ja-JP" sz="2800" dirty="0"/>
          </a:p>
          <a:p>
            <a:pPr>
              <a:buNone/>
            </a:pPr>
            <a:r>
              <a:rPr lang="ja-JP" altLang="en-US" sz="2800" dirty="0" smtClean="0"/>
              <a:t>○　本人</a:t>
            </a:r>
            <a:r>
              <a:rPr lang="ja-JP" altLang="en-US" sz="2800" dirty="0"/>
              <a:t>の合意なしに、又は、判断能力の減退に乗じ、本人</a:t>
            </a:r>
            <a:r>
              <a:rPr lang="ja-JP" altLang="en-US" sz="2800" dirty="0" smtClean="0"/>
              <a:t>の金銭</a:t>
            </a:r>
            <a:endParaRPr lang="en-US" altLang="ja-JP" sz="2800" dirty="0" smtClean="0"/>
          </a:p>
          <a:p>
            <a:pPr>
              <a:buNone/>
            </a:pPr>
            <a:r>
              <a:rPr lang="ja-JP" altLang="en-US" sz="2800" dirty="0" smtClean="0"/>
              <a:t>や</a:t>
            </a:r>
            <a:r>
              <a:rPr lang="ja-JP" altLang="en-US" sz="2800" dirty="0"/>
              <a:t>財産を本人以外のために消費すること。あるいは、本人</a:t>
            </a:r>
            <a:r>
              <a:rPr lang="ja-JP" altLang="en-US" sz="2800" dirty="0" smtClean="0"/>
              <a:t>の生活に</a:t>
            </a:r>
            <a:endParaRPr lang="en-US" altLang="ja-JP" sz="2800" dirty="0" smtClean="0"/>
          </a:p>
          <a:p>
            <a:pPr>
              <a:buNone/>
            </a:pPr>
            <a:r>
              <a:rPr lang="ja-JP" altLang="en-US" sz="2800" dirty="0" smtClean="0"/>
              <a:t>必要</a:t>
            </a:r>
            <a:r>
              <a:rPr lang="ja-JP" altLang="en-US" sz="2800" dirty="0"/>
              <a:t>な金銭の使用や本人の希望する金銭の使用を理由なく制限</a:t>
            </a:r>
            <a:r>
              <a:rPr lang="ja-JP" altLang="en-US" sz="2800" dirty="0" smtClean="0"/>
              <a:t>する</a:t>
            </a:r>
            <a:endParaRPr lang="en-US" altLang="ja-JP" sz="2800" dirty="0" smtClean="0"/>
          </a:p>
          <a:p>
            <a:pPr>
              <a:buNone/>
            </a:pPr>
            <a:r>
              <a:rPr lang="ja-JP" altLang="en-US" sz="2800" dirty="0" smtClean="0"/>
              <a:t>こと</a:t>
            </a:r>
            <a:endParaRPr lang="ja-JP" altLang="en-US" sz="28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664" y="620768"/>
            <a:ext cx="11088000" cy="720000"/>
          </a:xfrm>
        </p:spPr>
        <p:txBody>
          <a:bodyPr>
            <a:normAutofit/>
          </a:bodyPr>
          <a:lstStyle/>
          <a:p>
            <a:r>
              <a:rPr lang="ja-JP" altLang="en-US" sz="3600" dirty="0"/>
              <a:t>高齢者虐待の</a:t>
            </a:r>
            <a:r>
              <a:rPr lang="ja-JP" altLang="en-US" sz="3600" dirty="0" smtClean="0"/>
              <a:t>捉え方（１）</a:t>
            </a:r>
            <a:endParaRPr lang="ja-JP" altLang="en-US" sz="3600" dirty="0"/>
          </a:p>
        </p:txBody>
      </p:sp>
      <p:sp>
        <p:nvSpPr>
          <p:cNvPr id="3" name="コンテンツ プレースホルダ 2"/>
          <p:cNvSpPr>
            <a:spLocks noGrp="1"/>
          </p:cNvSpPr>
          <p:nvPr>
            <p:ph sz="quarter" idx="1"/>
          </p:nvPr>
        </p:nvSpPr>
        <p:spPr>
          <a:xfrm>
            <a:off x="984664" y="1340768"/>
            <a:ext cx="11088000" cy="5400000"/>
          </a:xfrm>
        </p:spPr>
        <p:txBody>
          <a:bodyPr>
            <a:normAutofit/>
          </a:bodyPr>
          <a:lstStyle/>
          <a:p>
            <a:endParaRPr lang="en-US" altLang="ja-JP" sz="2800" dirty="0" smtClean="0"/>
          </a:p>
          <a:p>
            <a:r>
              <a:rPr lang="ja-JP" altLang="en-US" sz="2800" dirty="0" smtClean="0"/>
              <a:t>高齢者</a:t>
            </a:r>
            <a:r>
              <a:rPr lang="ja-JP" altLang="en-US" sz="2800" dirty="0"/>
              <a:t>虐待防止法の定義に当てはまらない行為は？</a:t>
            </a:r>
            <a:endParaRPr lang="en-US" altLang="ja-JP" sz="2800" dirty="0"/>
          </a:p>
          <a:p>
            <a:endParaRPr lang="en-US" altLang="ja-JP" sz="2800" dirty="0"/>
          </a:p>
          <a:p>
            <a:pPr>
              <a:buNone/>
            </a:pPr>
            <a:r>
              <a:rPr lang="ja-JP" altLang="en-US" sz="2800" dirty="0" smtClean="0"/>
              <a:t>→「</a:t>
            </a:r>
            <a:r>
              <a:rPr lang="ja-JP" altLang="en-US" sz="2800" dirty="0"/>
              <a:t>高齢者が他者からの不適切な扱いにより権利利益を侵害</a:t>
            </a:r>
            <a:r>
              <a:rPr lang="ja-JP" altLang="en-US" sz="2800" dirty="0" smtClean="0"/>
              <a:t>される</a:t>
            </a:r>
            <a:endParaRPr lang="en-US" altLang="ja-JP" sz="2800" dirty="0" smtClean="0"/>
          </a:p>
          <a:p>
            <a:pPr>
              <a:buNone/>
            </a:pPr>
            <a:r>
              <a:rPr lang="ja-JP" altLang="en-US" sz="2800" dirty="0" smtClean="0"/>
              <a:t>状態</a:t>
            </a:r>
            <a:r>
              <a:rPr lang="ja-JP" altLang="en-US" sz="2800" dirty="0"/>
              <a:t>や生命、健康、生活が損なわれるような状態に置かれること」</a:t>
            </a:r>
            <a:endParaRPr lang="en-US" altLang="ja-JP" sz="2800" dirty="0"/>
          </a:p>
          <a:p>
            <a:pPr>
              <a:buNone/>
            </a:pPr>
            <a:endParaRPr lang="en-US" altLang="ja-JP" sz="2800" dirty="0" smtClean="0"/>
          </a:p>
          <a:p>
            <a:pPr algn="ctr">
              <a:buNone/>
            </a:pPr>
            <a:r>
              <a:rPr lang="ja-JP" altLang="en-US" sz="2800" b="1" dirty="0" smtClean="0">
                <a:solidFill>
                  <a:srgbClr val="FF0000"/>
                </a:solidFill>
              </a:rPr>
              <a:t>広い</a:t>
            </a:r>
            <a:r>
              <a:rPr lang="ja-JP" altLang="en-US" sz="2800" b="1" dirty="0">
                <a:solidFill>
                  <a:srgbClr val="FF0000"/>
                </a:solidFill>
              </a:rPr>
              <a:t>意味で捉える</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983432" y="1392842"/>
            <a:ext cx="11089232" cy="5400000"/>
          </a:xfrm>
        </p:spPr>
        <p:txBody>
          <a:bodyPr>
            <a:normAutofit/>
          </a:bodyPr>
          <a:lstStyle/>
          <a:p>
            <a:endParaRPr lang="en-US" altLang="ja-JP" sz="2800" dirty="0" smtClean="0"/>
          </a:p>
          <a:p>
            <a:r>
              <a:rPr lang="ja-JP" altLang="en-US" sz="2800" dirty="0" smtClean="0"/>
              <a:t>高齢者</a:t>
            </a:r>
            <a:r>
              <a:rPr lang="ja-JP" altLang="en-US" sz="2800" dirty="0"/>
              <a:t>が</a:t>
            </a:r>
            <a:r>
              <a:rPr lang="ja-JP" altLang="en-US" sz="2800" dirty="0" smtClean="0"/>
              <a:t>虐待されたと</a:t>
            </a:r>
            <a:r>
              <a:rPr lang="ja-JP" altLang="en-US" sz="2800" dirty="0"/>
              <a:t>思っていない場合や</a:t>
            </a:r>
            <a:r>
              <a:rPr lang="ja-JP" altLang="en-US" sz="2800" dirty="0" smtClean="0"/>
              <a:t>、職員</a:t>
            </a:r>
            <a:r>
              <a:rPr lang="ja-JP" altLang="en-US" sz="2800" dirty="0"/>
              <a:t>が虐待を</a:t>
            </a:r>
            <a:r>
              <a:rPr lang="ja-JP" altLang="en-US" sz="2800" dirty="0" smtClean="0"/>
              <a:t>したと</a:t>
            </a:r>
            <a:endParaRPr lang="en-US" altLang="ja-JP" sz="2800" dirty="0" smtClean="0"/>
          </a:p>
          <a:p>
            <a:pPr marL="0" indent="0">
              <a:buNone/>
            </a:pPr>
            <a:r>
              <a:rPr lang="ja-JP" altLang="en-US" sz="2800" dirty="0" smtClean="0"/>
              <a:t>思って</a:t>
            </a:r>
            <a:r>
              <a:rPr lang="ja-JP" altLang="en-US" sz="2800" dirty="0"/>
              <a:t>いない場合は？</a:t>
            </a:r>
            <a:endParaRPr lang="en-US" altLang="ja-JP" sz="2800" dirty="0"/>
          </a:p>
          <a:p>
            <a:pPr>
              <a:buNone/>
            </a:pPr>
            <a:endParaRPr lang="en-US" altLang="ja-JP" sz="2800" dirty="0"/>
          </a:p>
          <a:p>
            <a:pPr>
              <a:buNone/>
            </a:pPr>
            <a:r>
              <a:rPr lang="ja-JP" altLang="en-US" sz="2800" dirty="0"/>
              <a:t>→高齢者本人</a:t>
            </a:r>
            <a:r>
              <a:rPr lang="ja-JP" altLang="en-US" sz="2800" dirty="0" smtClean="0"/>
              <a:t>や養介護施設従事者等の</a:t>
            </a:r>
            <a:r>
              <a:rPr lang="ja-JP" altLang="en-US" sz="2800" dirty="0"/>
              <a:t>虐待に対する自覚の有無</a:t>
            </a:r>
            <a:r>
              <a:rPr lang="ja-JP" altLang="en-US" sz="2800" dirty="0" smtClean="0"/>
              <a:t>に</a:t>
            </a:r>
            <a:endParaRPr lang="en-US" altLang="ja-JP" sz="2800" dirty="0" smtClean="0"/>
          </a:p>
          <a:p>
            <a:pPr>
              <a:buNone/>
            </a:pPr>
            <a:r>
              <a:rPr lang="ja-JP" altLang="en-US" sz="2800" dirty="0" smtClean="0"/>
              <a:t>かかわらず</a:t>
            </a:r>
            <a:r>
              <a:rPr lang="ja-JP" altLang="en-US" sz="2800" dirty="0"/>
              <a:t>、客観的に高齢者の権利が侵害されていると確認</a:t>
            </a:r>
            <a:r>
              <a:rPr lang="ja-JP" altLang="en-US" sz="2800" dirty="0" smtClean="0"/>
              <a:t>できる</a:t>
            </a:r>
            <a:endParaRPr lang="en-US" altLang="ja-JP" sz="2800" dirty="0" smtClean="0"/>
          </a:p>
          <a:p>
            <a:pPr>
              <a:buNone/>
            </a:pPr>
            <a:r>
              <a:rPr lang="ja-JP" altLang="en-US" sz="2800" dirty="0" smtClean="0"/>
              <a:t>場合</a:t>
            </a:r>
            <a:r>
              <a:rPr lang="ja-JP" altLang="en-US" sz="2800" dirty="0"/>
              <a:t>には、虐待があると考えて対応</a:t>
            </a:r>
            <a:r>
              <a:rPr lang="ja-JP" altLang="en-US" sz="2800" dirty="0" smtClean="0"/>
              <a:t>する</a:t>
            </a:r>
            <a:endParaRPr lang="en-US" altLang="ja-JP" sz="2800" dirty="0" smtClean="0"/>
          </a:p>
          <a:p>
            <a:pPr>
              <a:buNone/>
            </a:pPr>
            <a:endParaRPr lang="ja-JP" altLang="en-US" sz="2800" dirty="0"/>
          </a:p>
          <a:p>
            <a:pPr algn="ctr">
              <a:buNone/>
            </a:pPr>
            <a:r>
              <a:rPr lang="ja-JP" altLang="en-US" sz="2800" dirty="0">
                <a:solidFill>
                  <a:srgbClr val="FF0000"/>
                </a:solidFill>
              </a:rPr>
              <a:t>虐待に対する「自覚」は問わない</a:t>
            </a:r>
          </a:p>
        </p:txBody>
      </p:sp>
      <p:sp>
        <p:nvSpPr>
          <p:cNvPr id="5" name="タイトル 1"/>
          <p:cNvSpPr>
            <a:spLocks noGrp="1"/>
          </p:cNvSpPr>
          <p:nvPr>
            <p:ph type="title"/>
          </p:nvPr>
        </p:nvSpPr>
        <p:spPr>
          <a:xfrm>
            <a:off x="983432" y="672842"/>
            <a:ext cx="11089232" cy="720000"/>
          </a:xfrm>
        </p:spPr>
        <p:txBody>
          <a:bodyPr>
            <a:normAutofit/>
          </a:bodyPr>
          <a:lstStyle/>
          <a:p>
            <a:r>
              <a:rPr lang="ja-JP" altLang="en-US" sz="3600" dirty="0"/>
              <a:t>高齢者虐待の</a:t>
            </a:r>
            <a:r>
              <a:rPr lang="ja-JP" altLang="en-US" sz="3600" dirty="0" smtClean="0"/>
              <a:t>捉え方（２）</a:t>
            </a:r>
            <a:endParaRPr lang="ja-JP" altLang="en-US" sz="36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7368" y="1556792"/>
            <a:ext cx="10972800" cy="1470025"/>
          </a:xfrm>
        </p:spPr>
        <p:txBody>
          <a:bodyPr>
            <a:normAutofit/>
          </a:bodyPr>
          <a:lstStyle/>
          <a:p>
            <a:r>
              <a:rPr lang="ja-JP" altLang="en-US" sz="3600" dirty="0"/>
              <a:t>３　身体拘束</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541055"/>
            <a:ext cx="10363200" cy="724942"/>
          </a:xfrm>
        </p:spPr>
        <p:txBody>
          <a:bodyPr>
            <a:normAutofit/>
          </a:bodyPr>
          <a:lstStyle/>
          <a:p>
            <a:r>
              <a:rPr lang="ja-JP" altLang="en-US" sz="3600" dirty="0"/>
              <a:t>身体拘束の内容　</a:t>
            </a:r>
            <a:r>
              <a:rPr lang="en-US" altLang="ja-JP" sz="3600" dirty="0"/>
              <a:t>11</a:t>
            </a:r>
            <a:r>
              <a:rPr lang="ja-JP" altLang="en-US" sz="3600" dirty="0" smtClean="0"/>
              <a:t>項目（</a:t>
            </a:r>
            <a:r>
              <a:rPr lang="en-US" altLang="ja-JP" sz="3600" dirty="0" smtClean="0"/>
              <a:t>1</a:t>
            </a:r>
            <a:r>
              <a:rPr lang="ja-JP" altLang="en-US" sz="3600" dirty="0" smtClean="0"/>
              <a:t>～</a:t>
            </a:r>
            <a:r>
              <a:rPr lang="en-US" altLang="ja-JP" sz="3600" dirty="0" smtClean="0"/>
              <a:t>4</a:t>
            </a:r>
            <a:r>
              <a:rPr lang="ja-JP" altLang="en-US" sz="3600" dirty="0" smtClean="0"/>
              <a:t>）</a:t>
            </a:r>
            <a:endParaRPr lang="ja-JP" altLang="en-US" sz="3600" dirty="0"/>
          </a:p>
        </p:txBody>
      </p:sp>
      <p:sp>
        <p:nvSpPr>
          <p:cNvPr id="3" name="コンテンツ プレースホルダ 2"/>
          <p:cNvSpPr>
            <a:spLocks noGrp="1"/>
          </p:cNvSpPr>
          <p:nvPr>
            <p:ph sz="quarter" idx="1"/>
          </p:nvPr>
        </p:nvSpPr>
        <p:spPr>
          <a:xfrm>
            <a:off x="767408" y="1268760"/>
            <a:ext cx="11304024" cy="5400000"/>
          </a:xfrm>
        </p:spPr>
        <p:txBody>
          <a:bodyPr>
            <a:noAutofit/>
          </a:bodyPr>
          <a:lstStyle/>
          <a:p>
            <a:pPr marL="514350" indent="-514350">
              <a:buFont typeface="+mj-lt"/>
              <a:buAutoNum type="arabicPeriod"/>
            </a:pPr>
            <a:endParaRPr lang="en-US" altLang="ja-JP" sz="2800" dirty="0" smtClean="0"/>
          </a:p>
          <a:p>
            <a:pPr marL="514350" indent="-514350">
              <a:lnSpc>
                <a:spcPct val="150000"/>
              </a:lnSpc>
              <a:buFont typeface="+mj-lt"/>
              <a:buAutoNum type="arabicPeriod"/>
            </a:pPr>
            <a:r>
              <a:rPr lang="ja-JP" altLang="en-US" sz="2800" dirty="0" smtClean="0"/>
              <a:t>徘徊</a:t>
            </a:r>
            <a:r>
              <a:rPr lang="ja-JP" altLang="en-US" sz="2800" dirty="0"/>
              <a:t>しないように、車いすやいす、ベッドに体幹や四肢</a:t>
            </a:r>
            <a:r>
              <a:rPr lang="ja-JP" altLang="en-US" sz="2800" dirty="0" smtClean="0"/>
              <a:t>をひ</a:t>
            </a:r>
            <a:r>
              <a:rPr lang="ja-JP" altLang="en-US" sz="2800" dirty="0"/>
              <a:t>も等で</a:t>
            </a:r>
            <a:r>
              <a:rPr lang="ja-JP" altLang="en-US" sz="2800" dirty="0" smtClean="0"/>
              <a:t>縛る</a:t>
            </a:r>
            <a:endParaRPr lang="en-US" altLang="ja-JP" sz="2800" dirty="0"/>
          </a:p>
          <a:p>
            <a:pPr marL="514350" indent="-514350">
              <a:lnSpc>
                <a:spcPct val="150000"/>
              </a:lnSpc>
              <a:buFont typeface="+mj-lt"/>
              <a:buAutoNum type="arabicPeriod"/>
            </a:pPr>
            <a:r>
              <a:rPr lang="ja-JP" altLang="en-US" sz="2800" dirty="0"/>
              <a:t>転落しないように、ベッドに体幹や四肢をひも等で</a:t>
            </a:r>
            <a:r>
              <a:rPr lang="ja-JP" altLang="en-US" sz="2800" dirty="0" smtClean="0"/>
              <a:t>縛る</a:t>
            </a:r>
            <a:endParaRPr lang="en-US" altLang="ja-JP" sz="2800" dirty="0"/>
          </a:p>
          <a:p>
            <a:pPr marL="514350" indent="-514350">
              <a:lnSpc>
                <a:spcPct val="150000"/>
              </a:lnSpc>
              <a:buFont typeface="+mj-lt"/>
              <a:buAutoNum type="arabicPeriod"/>
            </a:pPr>
            <a:r>
              <a:rPr lang="ja-JP" altLang="en-US" sz="2800" dirty="0"/>
              <a:t>自分で降りられないように、ベッドを柵（サイドレール）で</a:t>
            </a:r>
            <a:r>
              <a:rPr lang="ja-JP" altLang="en-US" sz="2800" dirty="0" smtClean="0"/>
              <a:t>囲む</a:t>
            </a:r>
            <a:endParaRPr lang="en-US" altLang="ja-JP" sz="2800" dirty="0"/>
          </a:p>
          <a:p>
            <a:pPr marL="514350" indent="-514350">
              <a:lnSpc>
                <a:spcPct val="150000"/>
              </a:lnSpc>
              <a:buFont typeface="+mj-lt"/>
              <a:buAutoNum type="arabicPeriod"/>
            </a:pPr>
            <a:r>
              <a:rPr lang="ja-JP" altLang="en-US" sz="2800" dirty="0"/>
              <a:t>点滴・経管栄養等のチューブを抜かないように、四肢等をひも等で</a:t>
            </a:r>
            <a:r>
              <a:rPr lang="ja-JP" altLang="en-US" sz="2800" dirty="0" smtClean="0"/>
              <a:t>縛る</a:t>
            </a:r>
            <a:endParaRPr lang="en-US" altLang="ja-JP" sz="2800" dirty="0"/>
          </a:p>
        </p:txBody>
      </p:sp>
      <p:sp>
        <p:nvSpPr>
          <p:cNvPr id="5" name="テキスト ボックス 4"/>
          <p:cNvSpPr txBox="1"/>
          <p:nvPr/>
        </p:nvSpPr>
        <p:spPr>
          <a:xfrm>
            <a:off x="1919536" y="5949280"/>
            <a:ext cx="8204448" cy="400110"/>
          </a:xfrm>
          <a:prstGeom prst="rect">
            <a:avLst/>
          </a:prstGeom>
          <a:noFill/>
        </p:spPr>
        <p:txBody>
          <a:bodyPr wrap="square" rtlCol="0">
            <a:spAutoFit/>
          </a:bodyPr>
          <a:lstStyle/>
          <a:p>
            <a:r>
              <a:rPr lang="ja-JP" altLang="en-US" sz="2000" dirty="0"/>
              <a:t>厚生労働省　身体拘束ゼロ作戦会議「身体拘束ゼロへの手引き」より</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2609" y="545126"/>
            <a:ext cx="11088000" cy="720000"/>
          </a:xfrm>
        </p:spPr>
        <p:txBody>
          <a:bodyPr>
            <a:normAutofit/>
          </a:bodyPr>
          <a:lstStyle/>
          <a:p>
            <a:r>
              <a:rPr lang="ja-JP" altLang="en-US" sz="3600" dirty="0"/>
              <a:t>内容</a:t>
            </a:r>
          </a:p>
        </p:txBody>
      </p:sp>
      <p:sp>
        <p:nvSpPr>
          <p:cNvPr id="3" name="コンテンツ プレースホルダ 2"/>
          <p:cNvSpPr>
            <a:spLocks noGrp="1"/>
          </p:cNvSpPr>
          <p:nvPr>
            <p:ph sz="quarter" idx="1"/>
          </p:nvPr>
        </p:nvSpPr>
        <p:spPr>
          <a:xfrm>
            <a:off x="982609" y="1265126"/>
            <a:ext cx="11088000" cy="5400000"/>
          </a:xfrm>
        </p:spPr>
        <p:txBody>
          <a:bodyPr/>
          <a:lstStyle/>
          <a:p>
            <a:pPr marL="0" indent="0">
              <a:buNone/>
            </a:pPr>
            <a:endParaRPr lang="en-US" altLang="ja-JP" sz="2800" dirty="0" smtClean="0"/>
          </a:p>
          <a:p>
            <a:pPr marL="0" indent="0">
              <a:buNone/>
            </a:pPr>
            <a:r>
              <a:rPr lang="en-US" altLang="ja-JP" sz="2800" dirty="0" smtClean="0"/>
              <a:t>Ⅰ</a:t>
            </a:r>
            <a:r>
              <a:rPr lang="ja-JP" altLang="en-US" sz="2800" dirty="0"/>
              <a:t>　高齢者虐待防止法</a:t>
            </a:r>
            <a:endParaRPr lang="en-US" altLang="ja-JP" sz="2800" dirty="0"/>
          </a:p>
          <a:p>
            <a:pPr marL="0" indent="0">
              <a:buNone/>
            </a:pPr>
            <a:r>
              <a:rPr lang="en-US" altLang="ja-JP" sz="2800" dirty="0" smtClean="0"/>
              <a:t>Ⅱ</a:t>
            </a:r>
            <a:r>
              <a:rPr lang="ja-JP" altLang="en-US" sz="2800" dirty="0"/>
              <a:t>　高齢者虐待の内容</a:t>
            </a:r>
            <a:endParaRPr lang="en-US" altLang="ja-JP" sz="2800" dirty="0"/>
          </a:p>
          <a:p>
            <a:pPr marL="0" indent="0">
              <a:buNone/>
            </a:pPr>
            <a:r>
              <a:rPr lang="en-US" altLang="ja-JP" sz="2800" dirty="0"/>
              <a:t>Ⅲ</a:t>
            </a:r>
            <a:r>
              <a:rPr lang="ja-JP" altLang="en-US" sz="2800" dirty="0"/>
              <a:t>　身体拘束</a:t>
            </a:r>
            <a:endParaRPr lang="en-US" altLang="ja-JP" sz="2800" dirty="0"/>
          </a:p>
          <a:p>
            <a:pPr marL="0" indent="0">
              <a:buNone/>
            </a:pPr>
            <a:r>
              <a:rPr lang="en-US" altLang="ja-JP" sz="2800" dirty="0"/>
              <a:t>Ⅳ</a:t>
            </a:r>
            <a:r>
              <a:rPr lang="ja-JP" altLang="en-US" sz="2800" dirty="0"/>
              <a:t>　高齢者虐待の通報</a:t>
            </a:r>
            <a:endParaRPr lang="en-US" altLang="ja-JP" sz="2800" dirty="0"/>
          </a:p>
          <a:p>
            <a:pPr marL="0" indent="0">
              <a:buNone/>
            </a:pPr>
            <a:r>
              <a:rPr lang="en-US" altLang="ja-JP" sz="2800" dirty="0"/>
              <a:t>Ⅴ</a:t>
            </a:r>
            <a:r>
              <a:rPr lang="ja-JP" altLang="en-US" sz="2800" dirty="0" smtClean="0"/>
              <a:t>「</a:t>
            </a:r>
            <a:r>
              <a:rPr lang="ja-JP" altLang="en-US" sz="2800" dirty="0"/>
              <a:t>施設職員のための高齢者虐待防止の手引き」</a:t>
            </a:r>
            <a:endParaRPr lang="en-US" altLang="ja-JP" sz="2800" dirty="0"/>
          </a:p>
          <a:p>
            <a:pPr marL="0" indent="0">
              <a:buNone/>
            </a:pPr>
            <a:r>
              <a:rPr lang="en-US" altLang="ja-JP" sz="2800" dirty="0"/>
              <a:t>Ⅵ</a:t>
            </a:r>
            <a:r>
              <a:rPr lang="ja-JP" altLang="en-US" sz="2800" dirty="0"/>
              <a:t>　虐待が発生した場合の対応</a:t>
            </a:r>
            <a:endParaRPr lang="en-US" altLang="ja-JP" sz="2800" dirty="0"/>
          </a:p>
          <a:p>
            <a:endParaRPr kumimoji="1" lang="en-US" altLang="ja-JP" dirty="0" smtClean="0"/>
          </a:p>
          <a:p>
            <a:endParaRPr kumimoji="1" lang="ja-JP"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695400" y="1124744"/>
            <a:ext cx="11161240" cy="5400000"/>
          </a:xfrm>
        </p:spPr>
        <p:txBody>
          <a:bodyPr>
            <a:noAutofit/>
          </a:bodyPr>
          <a:lstStyle/>
          <a:p>
            <a:pPr marL="514350" indent="-514350">
              <a:buFont typeface="+mj-lt"/>
              <a:buAutoNum type="arabicPeriod" startAt="5"/>
            </a:pPr>
            <a:endParaRPr lang="en-US" altLang="ja-JP" sz="2800" dirty="0" smtClean="0"/>
          </a:p>
          <a:p>
            <a:pPr marL="514350" indent="-514350">
              <a:lnSpc>
                <a:spcPct val="150000"/>
              </a:lnSpc>
              <a:buFont typeface="+mj-lt"/>
              <a:buAutoNum type="arabicPeriod" startAt="5"/>
            </a:pPr>
            <a:r>
              <a:rPr lang="ja-JP" altLang="en-US" sz="2800" dirty="0" smtClean="0"/>
              <a:t>点滴</a:t>
            </a:r>
            <a:r>
              <a:rPr lang="ja-JP" altLang="en-US" sz="2800" dirty="0"/>
              <a:t>・経管栄養等のチューブをぬかないように、または皮膚をかきむしらないように、手指の機能を制限するミトン型の手袋等を</a:t>
            </a:r>
            <a:r>
              <a:rPr lang="ja-JP" altLang="en-US" sz="2800" dirty="0" smtClean="0"/>
              <a:t>つける</a:t>
            </a:r>
            <a:endParaRPr lang="ja-JP" altLang="en-US" sz="2800" dirty="0"/>
          </a:p>
          <a:p>
            <a:pPr marL="514350" indent="-514350">
              <a:lnSpc>
                <a:spcPct val="150000"/>
              </a:lnSpc>
              <a:buFont typeface="+mj-lt"/>
              <a:buAutoNum type="arabicPeriod" startAt="5"/>
            </a:pPr>
            <a:r>
              <a:rPr lang="ja-JP" altLang="en-US" sz="2800" dirty="0"/>
              <a:t>車いすやいすからずり落ちたり、立ち上がったりしないように、Ｙ字型拘束帯や腰ベルト、車いすテーブルを</a:t>
            </a:r>
            <a:r>
              <a:rPr lang="ja-JP" altLang="en-US" sz="2800" dirty="0" smtClean="0"/>
              <a:t>つける</a:t>
            </a:r>
            <a:endParaRPr lang="en-US" altLang="ja-JP" sz="2800" dirty="0"/>
          </a:p>
          <a:p>
            <a:pPr marL="514350" indent="-514350">
              <a:lnSpc>
                <a:spcPct val="150000"/>
              </a:lnSpc>
              <a:buFont typeface="+mj-lt"/>
              <a:buAutoNum type="arabicPeriod" startAt="5"/>
            </a:pPr>
            <a:r>
              <a:rPr lang="ja-JP" altLang="en-US" sz="2800" dirty="0"/>
              <a:t>立ち上がる能力のある人の立ち上がりを妨げるような</a:t>
            </a:r>
            <a:r>
              <a:rPr lang="ja-JP" altLang="en-US" sz="2800" dirty="0" smtClean="0"/>
              <a:t>椅子の使用</a:t>
            </a:r>
            <a:endParaRPr lang="en-US" altLang="ja-JP" sz="2800" dirty="0"/>
          </a:p>
          <a:p>
            <a:pPr marL="514350" indent="-514350">
              <a:lnSpc>
                <a:spcPct val="150000"/>
              </a:lnSpc>
              <a:buFont typeface="+mj-lt"/>
              <a:buAutoNum type="arabicPeriod" startAt="5"/>
            </a:pPr>
            <a:r>
              <a:rPr lang="ja-JP" altLang="en-US" sz="2800" dirty="0"/>
              <a:t>脱衣やおむつはずしを制限するために</a:t>
            </a:r>
            <a:r>
              <a:rPr lang="ja-JP" altLang="en-US" sz="2800" dirty="0" smtClean="0"/>
              <a:t>、つなぎ服を着せる</a:t>
            </a:r>
            <a:endParaRPr lang="en-US" altLang="ja-JP" sz="2800" dirty="0"/>
          </a:p>
        </p:txBody>
      </p:sp>
      <p:sp>
        <p:nvSpPr>
          <p:cNvPr id="5" name="タイトル 1"/>
          <p:cNvSpPr>
            <a:spLocks noGrp="1"/>
          </p:cNvSpPr>
          <p:nvPr>
            <p:ph type="title"/>
          </p:nvPr>
        </p:nvSpPr>
        <p:spPr>
          <a:xfrm>
            <a:off x="984664" y="559694"/>
            <a:ext cx="11088000" cy="720000"/>
          </a:xfrm>
        </p:spPr>
        <p:txBody>
          <a:bodyPr>
            <a:normAutofit/>
          </a:bodyPr>
          <a:lstStyle/>
          <a:p>
            <a:r>
              <a:rPr lang="ja-JP" altLang="en-US" sz="3600" dirty="0"/>
              <a:t>身体拘束の内容　</a:t>
            </a:r>
            <a:r>
              <a:rPr lang="en-US" altLang="ja-JP" sz="3600" dirty="0"/>
              <a:t>11</a:t>
            </a:r>
            <a:r>
              <a:rPr lang="ja-JP" altLang="en-US" sz="3600" dirty="0" smtClean="0"/>
              <a:t>項目（</a:t>
            </a:r>
            <a:r>
              <a:rPr lang="en-US" altLang="ja-JP" sz="3600" dirty="0" smtClean="0"/>
              <a:t>5</a:t>
            </a:r>
            <a:r>
              <a:rPr lang="ja-JP" altLang="en-US" sz="3600" dirty="0" smtClean="0"/>
              <a:t>～</a:t>
            </a:r>
            <a:r>
              <a:rPr lang="en-US" altLang="ja-JP" sz="3600" dirty="0" smtClean="0"/>
              <a:t>8</a:t>
            </a:r>
            <a:r>
              <a:rPr lang="ja-JP" altLang="en-US" sz="3600" dirty="0" smtClean="0"/>
              <a:t>）</a:t>
            </a:r>
            <a:endParaRPr lang="ja-JP" altLang="en-US" sz="36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263352" y="980768"/>
            <a:ext cx="11521279" cy="5400000"/>
          </a:xfrm>
        </p:spPr>
        <p:txBody>
          <a:bodyPr>
            <a:noAutofit/>
          </a:bodyPr>
          <a:lstStyle/>
          <a:p>
            <a:pPr marL="514350" indent="-514350">
              <a:buFont typeface="+mj-lt"/>
              <a:buAutoNum type="arabicPeriod" startAt="9"/>
            </a:pPr>
            <a:endParaRPr lang="en-US" altLang="ja-JP" sz="2800" dirty="0" smtClean="0"/>
          </a:p>
          <a:p>
            <a:pPr marL="514350" indent="-514350">
              <a:lnSpc>
                <a:spcPct val="150000"/>
              </a:lnSpc>
              <a:buFont typeface="+mj-lt"/>
              <a:buAutoNum type="arabicPeriod" startAt="9"/>
            </a:pPr>
            <a:r>
              <a:rPr lang="ja-JP" altLang="en-US" sz="2800" dirty="0" smtClean="0"/>
              <a:t>他人</a:t>
            </a:r>
            <a:r>
              <a:rPr lang="ja-JP" altLang="en-US" sz="2800" dirty="0"/>
              <a:t>への迷惑行為を防ぐために、ベッドなどに体幹や四肢をひも等で</a:t>
            </a:r>
            <a:r>
              <a:rPr lang="ja-JP" altLang="en-US" sz="2800" dirty="0" smtClean="0"/>
              <a:t>縛る</a:t>
            </a:r>
            <a:endParaRPr lang="en-US" altLang="ja-JP" sz="2800" dirty="0"/>
          </a:p>
          <a:p>
            <a:pPr marL="514350" indent="-514350">
              <a:lnSpc>
                <a:spcPct val="150000"/>
              </a:lnSpc>
              <a:buFont typeface="+mj-lt"/>
              <a:buAutoNum type="arabicPeriod" startAt="9"/>
            </a:pPr>
            <a:r>
              <a:rPr lang="ja-JP" altLang="en-US" sz="2800" dirty="0"/>
              <a:t>行動を落ち着かせるために、向精神薬を過剰に服用</a:t>
            </a:r>
            <a:r>
              <a:rPr lang="ja-JP" altLang="en-US" sz="2800" dirty="0" smtClean="0"/>
              <a:t>させる</a:t>
            </a:r>
            <a:endParaRPr lang="en-US" altLang="ja-JP" sz="2800" dirty="0"/>
          </a:p>
          <a:p>
            <a:pPr marL="514350" indent="-514350">
              <a:lnSpc>
                <a:spcPct val="150000"/>
              </a:lnSpc>
              <a:buFont typeface="+mj-lt"/>
              <a:buAutoNum type="arabicPeriod" startAt="9"/>
            </a:pPr>
            <a:r>
              <a:rPr lang="ja-JP" altLang="en-US" sz="2800" dirty="0"/>
              <a:t>自分の意思で開けることができない居室等に隔離</a:t>
            </a:r>
            <a:r>
              <a:rPr lang="ja-JP" altLang="en-US" sz="2800" dirty="0" smtClean="0"/>
              <a:t>する</a:t>
            </a:r>
            <a:endParaRPr lang="en-US" altLang="ja-JP" sz="2800" dirty="0"/>
          </a:p>
          <a:p>
            <a:pPr marL="514350" indent="-514350">
              <a:buNone/>
            </a:pPr>
            <a:endParaRPr lang="en-US" altLang="ja-JP" sz="2800" dirty="0"/>
          </a:p>
          <a:p>
            <a:pPr marL="0" indent="0">
              <a:buNone/>
            </a:pPr>
            <a:r>
              <a:rPr lang="ja-JP" altLang="en-US" sz="2800" b="1" dirty="0" smtClean="0"/>
              <a:t>　　　</a:t>
            </a:r>
            <a:r>
              <a:rPr lang="en-US" altLang="ja-JP" sz="2800" b="1" dirty="0" smtClean="0"/>
              <a:t>11</a:t>
            </a:r>
            <a:r>
              <a:rPr lang="ja-JP" altLang="en-US" sz="2800" b="1" dirty="0" smtClean="0"/>
              <a:t>項目はあくまで例示であり、それ以外にも身体</a:t>
            </a:r>
            <a:r>
              <a:rPr lang="ja-JP" altLang="en-US" sz="2800" b="1" dirty="0"/>
              <a:t>拘束</a:t>
            </a:r>
            <a:r>
              <a:rPr lang="ja-JP" altLang="en-US" sz="2800" b="1" dirty="0" smtClean="0"/>
              <a:t>と</a:t>
            </a:r>
            <a:endParaRPr lang="en-US" altLang="ja-JP" sz="2800" b="1" dirty="0" smtClean="0"/>
          </a:p>
          <a:p>
            <a:pPr marL="0" indent="0">
              <a:buNone/>
            </a:pPr>
            <a:r>
              <a:rPr lang="ja-JP" altLang="en-US" sz="2800" b="1" dirty="0" smtClean="0"/>
              <a:t>　　判断</a:t>
            </a:r>
            <a:r>
              <a:rPr lang="ja-JP" altLang="en-US" sz="2800" b="1" dirty="0"/>
              <a:t>される</a:t>
            </a:r>
            <a:r>
              <a:rPr lang="ja-JP" altLang="en-US" sz="2800" b="1" dirty="0" smtClean="0"/>
              <a:t>事例がある</a:t>
            </a:r>
            <a:endParaRPr lang="en-US" altLang="ja-JP" sz="2800" b="1" dirty="0" smtClean="0"/>
          </a:p>
          <a:p>
            <a:pPr marL="0" indent="0">
              <a:buNone/>
            </a:pPr>
            <a:r>
              <a:rPr lang="ja-JP" altLang="en-US" sz="2800" b="1" dirty="0" smtClean="0"/>
              <a:t>　　　</a:t>
            </a:r>
            <a:r>
              <a:rPr lang="ja-JP" altLang="en-US" sz="2800" b="1" dirty="0" smtClean="0">
                <a:solidFill>
                  <a:srgbClr val="FF0000"/>
                </a:solidFill>
              </a:rPr>
              <a:t>例）スピーチロック、センサーが反応した時の対応</a:t>
            </a:r>
            <a:endParaRPr lang="ja-JP" altLang="en-US" sz="2800" b="1" dirty="0">
              <a:solidFill>
                <a:srgbClr val="FF0000"/>
              </a:solidFill>
            </a:endParaRPr>
          </a:p>
          <a:p>
            <a:pPr marL="514350" indent="-514350">
              <a:buNone/>
            </a:pPr>
            <a:endParaRPr lang="ja-JP" altLang="en-US" sz="2800" dirty="0"/>
          </a:p>
        </p:txBody>
      </p:sp>
      <p:sp>
        <p:nvSpPr>
          <p:cNvPr id="5" name="タイトル 1"/>
          <p:cNvSpPr>
            <a:spLocks noGrp="1"/>
          </p:cNvSpPr>
          <p:nvPr>
            <p:ph type="title"/>
          </p:nvPr>
        </p:nvSpPr>
        <p:spPr>
          <a:xfrm>
            <a:off x="975658" y="620768"/>
            <a:ext cx="11088000" cy="720000"/>
          </a:xfrm>
        </p:spPr>
        <p:txBody>
          <a:bodyPr>
            <a:normAutofit/>
          </a:bodyPr>
          <a:lstStyle/>
          <a:p>
            <a:r>
              <a:rPr lang="ja-JP" altLang="en-US" sz="3600" dirty="0"/>
              <a:t>身体拘束の内容　</a:t>
            </a:r>
            <a:r>
              <a:rPr lang="en-US" altLang="ja-JP" sz="3600" dirty="0"/>
              <a:t>11</a:t>
            </a:r>
            <a:r>
              <a:rPr lang="ja-JP" altLang="en-US" sz="3600" dirty="0" smtClean="0"/>
              <a:t>項目（９～</a:t>
            </a:r>
            <a:r>
              <a:rPr lang="en-US" altLang="ja-JP" sz="3600" dirty="0" smtClean="0"/>
              <a:t>11</a:t>
            </a:r>
            <a:r>
              <a:rPr lang="ja-JP" altLang="en-US" sz="3600" dirty="0" smtClean="0"/>
              <a:t>）</a:t>
            </a:r>
            <a:endParaRPr lang="ja-JP" altLang="en-US" sz="36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664" y="548760"/>
            <a:ext cx="11088000" cy="720000"/>
          </a:xfrm>
        </p:spPr>
        <p:txBody>
          <a:bodyPr>
            <a:normAutofit/>
          </a:bodyPr>
          <a:lstStyle/>
          <a:p>
            <a:r>
              <a:rPr lang="ja-JP" altLang="en-US" sz="3600" dirty="0" smtClean="0"/>
              <a:t>身体拘束</a:t>
            </a:r>
            <a:r>
              <a:rPr lang="ja-JP" altLang="en-US" sz="3600" dirty="0"/>
              <a:t>等の適正化の</a:t>
            </a:r>
            <a:r>
              <a:rPr lang="ja-JP" altLang="en-US" sz="3600" dirty="0" smtClean="0"/>
              <a:t>推進（１）</a:t>
            </a:r>
            <a:endParaRPr kumimoji="1" lang="ja-JP" altLang="en-US" sz="3600" dirty="0"/>
          </a:p>
        </p:txBody>
      </p:sp>
      <p:sp>
        <p:nvSpPr>
          <p:cNvPr id="4" name="コンテンツ プレースホルダー 3"/>
          <p:cNvSpPr>
            <a:spLocks noGrp="1"/>
          </p:cNvSpPr>
          <p:nvPr>
            <p:ph sz="quarter" idx="1"/>
          </p:nvPr>
        </p:nvSpPr>
        <p:spPr>
          <a:xfrm>
            <a:off x="984664" y="1268760"/>
            <a:ext cx="11088000" cy="5400000"/>
          </a:xfrm>
        </p:spPr>
        <p:txBody>
          <a:bodyPr>
            <a:normAutofit/>
          </a:bodyPr>
          <a:lstStyle/>
          <a:p>
            <a:endParaRPr lang="en-US" altLang="ja-JP" dirty="0" smtClean="0"/>
          </a:p>
          <a:p>
            <a:r>
              <a:rPr lang="ja-JP" altLang="en-US" sz="2800" dirty="0" smtClean="0"/>
              <a:t>全施設、全事業所に対して、</a:t>
            </a:r>
            <a:r>
              <a:rPr lang="ja-JP" altLang="en-US" sz="2800" dirty="0" smtClean="0">
                <a:solidFill>
                  <a:srgbClr val="FF0000"/>
                </a:solidFill>
              </a:rPr>
              <a:t>身体拘束等の原則禁止</a:t>
            </a:r>
            <a:r>
              <a:rPr lang="ja-JP" altLang="en-US" sz="2800" dirty="0" smtClean="0"/>
              <a:t>と</a:t>
            </a:r>
            <a:r>
              <a:rPr lang="ja-JP" altLang="en-US" sz="2800" dirty="0" smtClean="0">
                <a:solidFill>
                  <a:srgbClr val="FF0000"/>
                </a:solidFill>
              </a:rPr>
              <a:t>身体拘束等を行う場合の記録</a:t>
            </a:r>
            <a:r>
              <a:rPr lang="ja-JP" altLang="en-US" sz="2800" dirty="0" smtClean="0"/>
              <a:t>が義務付けられています</a:t>
            </a:r>
            <a:endParaRPr lang="en-US" altLang="ja-JP" sz="2800" dirty="0" smtClean="0"/>
          </a:p>
          <a:p>
            <a:endParaRPr lang="en-US" altLang="ja-JP" sz="2800" dirty="0"/>
          </a:p>
          <a:p>
            <a:pPr marL="0" indent="0">
              <a:buNone/>
            </a:pPr>
            <a:r>
              <a:rPr kumimoji="1" lang="ja-JP" altLang="en-US" sz="2800" dirty="0" smtClean="0"/>
              <a:t>〇　当該利用者又は他の利用者等の生命または身体を保護するため　　</a:t>
            </a:r>
            <a:endParaRPr kumimoji="1" lang="en-US" altLang="ja-JP" sz="2800" dirty="0" smtClean="0"/>
          </a:p>
          <a:p>
            <a:pPr marL="0" indent="0">
              <a:buNone/>
            </a:pPr>
            <a:r>
              <a:rPr lang="ja-JP" altLang="en-US" sz="2800" dirty="0"/>
              <a:t>　</a:t>
            </a:r>
            <a:r>
              <a:rPr kumimoji="1" lang="ja-JP" altLang="en-US" sz="2800" dirty="0" smtClean="0"/>
              <a:t>緊急やむを得ない場合を除き、身体拘束その他利用者の行動を　</a:t>
            </a:r>
            <a:endParaRPr kumimoji="1" lang="en-US" altLang="ja-JP" sz="2800" dirty="0" smtClean="0"/>
          </a:p>
          <a:p>
            <a:pPr marL="0" indent="0">
              <a:buNone/>
            </a:pPr>
            <a:r>
              <a:rPr lang="ja-JP" altLang="en-US" sz="2800" dirty="0"/>
              <a:t>　</a:t>
            </a:r>
            <a:r>
              <a:rPr kumimoji="1" lang="ja-JP" altLang="en-US" sz="2800" dirty="0" smtClean="0"/>
              <a:t>制限する行為を行ってはならない</a:t>
            </a:r>
            <a:endParaRPr kumimoji="1" lang="en-US" altLang="ja-JP" sz="2800" dirty="0" smtClean="0"/>
          </a:p>
          <a:p>
            <a:pPr marL="0" indent="0">
              <a:buNone/>
            </a:pPr>
            <a:r>
              <a:rPr lang="ja-JP" altLang="en-US" sz="2800" dirty="0" smtClean="0"/>
              <a:t>〇　身体拘束等を行う場合には、その態様及び時間、その際の</a:t>
            </a:r>
            <a:endParaRPr lang="en-US" altLang="ja-JP" sz="2800" dirty="0" smtClean="0"/>
          </a:p>
          <a:p>
            <a:pPr marL="0" indent="0">
              <a:buNone/>
            </a:pPr>
            <a:r>
              <a:rPr lang="ja-JP" altLang="en-US" sz="2800" dirty="0"/>
              <a:t>　</a:t>
            </a:r>
            <a:r>
              <a:rPr lang="ja-JP" altLang="en-US" sz="2800" dirty="0" smtClean="0"/>
              <a:t>利用者の心身の状況並びに緊急やむを得ない理由を記録</a:t>
            </a:r>
            <a:endParaRPr lang="en-US" altLang="ja-JP" sz="2800" dirty="0" smtClean="0"/>
          </a:p>
          <a:p>
            <a:pPr marL="0" indent="0">
              <a:buNone/>
            </a:pPr>
            <a:r>
              <a:rPr lang="ja-JP" altLang="en-US" sz="2800" dirty="0"/>
              <a:t>　</a:t>
            </a:r>
            <a:r>
              <a:rPr lang="ja-JP" altLang="en-US" sz="2800" dirty="0" smtClean="0"/>
              <a:t>しなければならない</a:t>
            </a:r>
            <a:endParaRPr kumimoji="1" lang="ja-JP" altLang="en-US" sz="2800" dirty="0"/>
          </a:p>
        </p:txBody>
      </p:sp>
    </p:spTree>
    <p:extLst>
      <p:ext uri="{BB962C8B-B14F-4D97-AF65-F5344CB8AC3E}">
        <p14:creationId xmlns:p14="http://schemas.microsoft.com/office/powerpoint/2010/main" val="1948569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2740" y="620768"/>
            <a:ext cx="11088000" cy="720000"/>
          </a:xfrm>
        </p:spPr>
        <p:txBody>
          <a:bodyPr>
            <a:normAutofit/>
          </a:bodyPr>
          <a:lstStyle/>
          <a:p>
            <a:r>
              <a:rPr lang="ja-JP" altLang="en-US" sz="3600" dirty="0"/>
              <a:t>緊急やむを得ない場合</a:t>
            </a:r>
          </a:p>
        </p:txBody>
      </p:sp>
      <p:sp>
        <p:nvSpPr>
          <p:cNvPr id="3" name="コンテンツ プレースホルダ 2"/>
          <p:cNvSpPr>
            <a:spLocks noGrp="1"/>
          </p:cNvSpPr>
          <p:nvPr>
            <p:ph sz="quarter" idx="1"/>
          </p:nvPr>
        </p:nvSpPr>
        <p:spPr>
          <a:xfrm>
            <a:off x="980577" y="1052736"/>
            <a:ext cx="11088000" cy="5400000"/>
          </a:xfrm>
        </p:spPr>
        <p:txBody>
          <a:bodyPr>
            <a:noAutofit/>
          </a:bodyPr>
          <a:lstStyle/>
          <a:p>
            <a:endParaRPr lang="en-US" altLang="ja-JP" sz="2800" dirty="0" smtClean="0"/>
          </a:p>
          <a:p>
            <a:r>
              <a:rPr lang="ja-JP" altLang="en-US" sz="3200" u="sng" dirty="0" smtClean="0">
                <a:solidFill>
                  <a:srgbClr val="FF0000"/>
                </a:solidFill>
              </a:rPr>
              <a:t>切迫性</a:t>
            </a:r>
            <a:endParaRPr lang="en-US" altLang="ja-JP" sz="3200" u="sng" dirty="0">
              <a:solidFill>
                <a:srgbClr val="FF0000"/>
              </a:solidFill>
            </a:endParaRPr>
          </a:p>
          <a:p>
            <a:pPr>
              <a:buNone/>
            </a:pPr>
            <a:r>
              <a:rPr lang="ja-JP" altLang="en-US" sz="2800" dirty="0"/>
              <a:t>　利用者本人または他の利用者の生命または身体が危険</a:t>
            </a:r>
            <a:r>
              <a:rPr lang="ja-JP" altLang="en-US" sz="2800" dirty="0" smtClean="0"/>
              <a:t>に</a:t>
            </a:r>
            <a:endParaRPr lang="en-US" altLang="ja-JP" sz="2800" dirty="0" smtClean="0"/>
          </a:p>
          <a:p>
            <a:pPr>
              <a:buNone/>
            </a:pPr>
            <a:r>
              <a:rPr lang="ja-JP" altLang="en-US" sz="2800" dirty="0" smtClean="0"/>
              <a:t>さらされる</a:t>
            </a:r>
            <a:r>
              <a:rPr lang="ja-JP" altLang="en-US" sz="2800" dirty="0"/>
              <a:t>可能性が</a:t>
            </a:r>
            <a:r>
              <a:rPr lang="ja-JP" altLang="en-US" sz="2800" dirty="0" smtClean="0"/>
              <a:t>高いこ</a:t>
            </a:r>
            <a:r>
              <a:rPr lang="ja-JP" altLang="en-US" sz="2800" dirty="0"/>
              <a:t>と</a:t>
            </a:r>
            <a:endParaRPr lang="en-US" altLang="ja-JP" sz="2800" dirty="0"/>
          </a:p>
          <a:p>
            <a:r>
              <a:rPr lang="ja-JP" altLang="en-US" sz="3200" u="sng" dirty="0">
                <a:solidFill>
                  <a:srgbClr val="FF0000"/>
                </a:solidFill>
              </a:rPr>
              <a:t>非代替性</a:t>
            </a:r>
            <a:endParaRPr lang="en-US" altLang="ja-JP" sz="3200" u="sng" dirty="0">
              <a:solidFill>
                <a:srgbClr val="FF0000"/>
              </a:solidFill>
            </a:endParaRPr>
          </a:p>
          <a:p>
            <a:pPr>
              <a:buNone/>
            </a:pPr>
            <a:r>
              <a:rPr lang="ja-JP" altLang="en-US" sz="2800" dirty="0"/>
              <a:t>　身体</a:t>
            </a:r>
            <a:r>
              <a:rPr lang="ja-JP" altLang="en-US" sz="2800" dirty="0" smtClean="0"/>
              <a:t>拘束等以外</a:t>
            </a:r>
            <a:r>
              <a:rPr lang="ja-JP" altLang="en-US" sz="2800" dirty="0"/>
              <a:t>に代替する介護方法がないこと</a:t>
            </a:r>
            <a:endParaRPr lang="en-US" altLang="ja-JP" sz="2800" dirty="0"/>
          </a:p>
          <a:p>
            <a:r>
              <a:rPr lang="ja-JP" altLang="en-US" sz="3200" u="sng" dirty="0">
                <a:solidFill>
                  <a:srgbClr val="FF0000"/>
                </a:solidFill>
              </a:rPr>
              <a:t>一時性</a:t>
            </a:r>
            <a:endParaRPr lang="en-US" altLang="ja-JP" sz="3200" u="sng" dirty="0">
              <a:solidFill>
                <a:srgbClr val="FF0000"/>
              </a:solidFill>
            </a:endParaRPr>
          </a:p>
          <a:p>
            <a:pPr>
              <a:buNone/>
            </a:pPr>
            <a:r>
              <a:rPr lang="ja-JP" altLang="en-US" sz="2800" dirty="0"/>
              <a:t>　身体</a:t>
            </a:r>
            <a:r>
              <a:rPr lang="ja-JP" altLang="en-US" sz="2800" dirty="0" smtClean="0"/>
              <a:t>拘束等は</a:t>
            </a:r>
            <a:r>
              <a:rPr lang="ja-JP" altLang="en-US" sz="2800" dirty="0"/>
              <a:t>一時的なものであること</a:t>
            </a:r>
            <a:endParaRPr lang="en-US" altLang="ja-JP" sz="2800" dirty="0"/>
          </a:p>
          <a:p>
            <a:pPr>
              <a:buNone/>
            </a:pPr>
            <a:endParaRPr lang="en-US" altLang="ja-JP" sz="2800" dirty="0"/>
          </a:p>
          <a:p>
            <a:pPr algn="ctr">
              <a:buNone/>
            </a:pPr>
            <a:r>
              <a:rPr lang="ja-JP" altLang="en-US" sz="2800" b="1" dirty="0">
                <a:solidFill>
                  <a:srgbClr val="FF0000"/>
                </a:solidFill>
              </a:rPr>
              <a:t>３要件すべてを満たしていることが必要</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2247" y="620768"/>
            <a:ext cx="11088000" cy="720000"/>
          </a:xfrm>
        </p:spPr>
        <p:txBody>
          <a:bodyPr>
            <a:normAutofit/>
          </a:bodyPr>
          <a:lstStyle/>
          <a:p>
            <a:r>
              <a:rPr lang="ja-JP" altLang="en-US" sz="3600" dirty="0"/>
              <a:t>慎重な手続きが必要</a:t>
            </a:r>
          </a:p>
        </p:txBody>
      </p:sp>
      <p:sp>
        <p:nvSpPr>
          <p:cNvPr id="3" name="コンテンツ プレースホルダ 2"/>
          <p:cNvSpPr>
            <a:spLocks noGrp="1"/>
          </p:cNvSpPr>
          <p:nvPr>
            <p:ph sz="quarter" idx="1"/>
          </p:nvPr>
        </p:nvSpPr>
        <p:spPr>
          <a:xfrm>
            <a:off x="972247" y="1340768"/>
            <a:ext cx="11088000" cy="5400000"/>
          </a:xfrm>
        </p:spPr>
        <p:txBody>
          <a:bodyPr>
            <a:noAutofit/>
          </a:bodyPr>
          <a:lstStyle/>
          <a:p>
            <a:endParaRPr lang="en-US" altLang="ja-JP" sz="2800" dirty="0" smtClean="0"/>
          </a:p>
          <a:p>
            <a:r>
              <a:rPr lang="ja-JP" altLang="en-US" sz="2800" b="1" u="sng" dirty="0" smtClean="0"/>
              <a:t>丁寧な説明と記録</a:t>
            </a:r>
            <a:endParaRPr lang="en-US" altLang="ja-JP" sz="2800" b="1" u="sng" dirty="0" smtClean="0"/>
          </a:p>
          <a:p>
            <a:pPr lvl="1"/>
            <a:r>
              <a:rPr lang="ja-JP" altLang="en-US" sz="2800" dirty="0" smtClean="0"/>
              <a:t>本人や家族に、身体拘束等の内容、目的、理由、拘束の時間・</a:t>
            </a:r>
            <a:endParaRPr lang="en-US" altLang="ja-JP" sz="2800" dirty="0" smtClean="0"/>
          </a:p>
          <a:p>
            <a:pPr marL="320040" lvl="1" indent="0">
              <a:buNone/>
            </a:pPr>
            <a:r>
              <a:rPr lang="ja-JP" altLang="en-US" sz="2800" dirty="0" smtClean="0"/>
              <a:t>時間帯、期間等を具体的かつ詳細に説明し、理解を得たことを</a:t>
            </a:r>
            <a:endParaRPr lang="en-US" altLang="ja-JP" sz="2800" dirty="0" smtClean="0"/>
          </a:p>
          <a:p>
            <a:pPr marL="320040" lvl="1" indent="0">
              <a:buNone/>
            </a:pPr>
            <a:r>
              <a:rPr lang="ja-JP" altLang="en-US" sz="2800" dirty="0" smtClean="0"/>
              <a:t>書面に残す</a:t>
            </a:r>
            <a:endParaRPr lang="en-US" altLang="ja-JP" sz="2800" dirty="0" smtClean="0"/>
          </a:p>
          <a:p>
            <a:pPr lvl="1"/>
            <a:r>
              <a:rPr lang="ja-JP" altLang="en-US" sz="2800" dirty="0" smtClean="0"/>
              <a:t>身体拘束等の</a:t>
            </a:r>
            <a:r>
              <a:rPr lang="ja-JP" altLang="en-US" sz="2800" dirty="0"/>
              <a:t>実施の時間・期間、本人の状態等について記録</a:t>
            </a:r>
            <a:r>
              <a:rPr lang="ja-JP" altLang="en-US" sz="2800" dirty="0" smtClean="0"/>
              <a:t>に</a:t>
            </a:r>
            <a:endParaRPr lang="en-US" altLang="ja-JP" sz="2800" dirty="0" smtClean="0"/>
          </a:p>
          <a:p>
            <a:pPr marL="320040" lvl="1" indent="0">
              <a:buNone/>
            </a:pPr>
            <a:r>
              <a:rPr lang="ja-JP" altLang="en-US" sz="2800" dirty="0" smtClean="0"/>
              <a:t>残す</a:t>
            </a:r>
            <a:endParaRPr lang="en-US" altLang="ja-JP" sz="2800" dirty="0" smtClean="0"/>
          </a:p>
          <a:p>
            <a:pPr lvl="1"/>
            <a:r>
              <a:rPr lang="ja-JP" altLang="en-US" sz="2800" dirty="0"/>
              <a:t>必要性の再検討</a:t>
            </a:r>
          </a:p>
          <a:p>
            <a:pPr lvl="1"/>
            <a:r>
              <a:rPr lang="ja-JP" altLang="en-US" sz="2800" dirty="0" smtClean="0"/>
              <a:t>「</a:t>
            </a:r>
            <a:r>
              <a:rPr lang="ja-JP" altLang="en-US" sz="2800" dirty="0"/>
              <a:t>緊急やむを得ない場合」に該当する</a:t>
            </a:r>
            <a:r>
              <a:rPr lang="ja-JP" altLang="en-US" sz="2800" dirty="0" smtClean="0"/>
              <a:t>か常に</a:t>
            </a:r>
            <a:r>
              <a:rPr lang="ja-JP" altLang="en-US" sz="2800" dirty="0"/>
              <a:t>観察</a:t>
            </a:r>
            <a:r>
              <a:rPr lang="ja-JP" altLang="en-US" sz="2800" dirty="0" smtClean="0"/>
              <a:t>し必要性を</a:t>
            </a:r>
            <a:endParaRPr lang="en-US" altLang="ja-JP" sz="2800" dirty="0" smtClean="0"/>
          </a:p>
          <a:p>
            <a:pPr marL="320040" lvl="1" indent="0">
              <a:buNone/>
            </a:pPr>
            <a:r>
              <a:rPr lang="ja-JP" altLang="en-US" sz="2800" dirty="0" smtClean="0"/>
              <a:t>再検討</a:t>
            </a:r>
            <a:r>
              <a:rPr lang="ja-JP" altLang="en-US" sz="2800" dirty="0"/>
              <a:t>する。要件に該当しない場合は直ちに解除</a:t>
            </a:r>
            <a:r>
              <a:rPr lang="ja-JP" altLang="en-US" sz="2800" dirty="0" smtClean="0"/>
              <a:t>する</a:t>
            </a:r>
            <a:endParaRPr lang="en-US" altLang="ja-JP" sz="2800" dirty="0" smtClean="0"/>
          </a:p>
          <a:p>
            <a:pPr marL="320040" lvl="1" indent="0">
              <a:buNone/>
            </a:pPr>
            <a:r>
              <a:rPr lang="ja-JP" altLang="en-US" sz="2800" dirty="0" smtClean="0"/>
              <a:t>（</a:t>
            </a:r>
            <a:r>
              <a:rPr lang="ja-JP" altLang="en-US" sz="2800" dirty="0"/>
              <a:t>必ず解除した後の状態も記録する</a:t>
            </a:r>
            <a:r>
              <a:rPr lang="ja-JP" altLang="en-US" sz="2800" dirty="0" smtClean="0"/>
              <a:t>）</a:t>
            </a:r>
            <a:endParaRPr lang="ja-JP" altLang="en-US" sz="2800" dirty="0"/>
          </a:p>
          <a:p>
            <a:pPr lvl="1"/>
            <a:endParaRPr lang="en-US" altLang="ja-JP" sz="28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53329" y="585023"/>
            <a:ext cx="11088000" cy="720000"/>
          </a:xfrm>
        </p:spPr>
        <p:txBody>
          <a:bodyPr>
            <a:normAutofit/>
          </a:bodyPr>
          <a:lstStyle/>
          <a:p>
            <a:r>
              <a:rPr lang="ja-JP" altLang="en-US" sz="3600" dirty="0"/>
              <a:t>身体</a:t>
            </a:r>
            <a:r>
              <a:rPr lang="ja-JP" altLang="en-US" sz="3600" dirty="0" smtClean="0"/>
              <a:t>拘束等の</a:t>
            </a:r>
            <a:r>
              <a:rPr lang="ja-JP" altLang="en-US" sz="3600" dirty="0"/>
              <a:t>適正化の</a:t>
            </a:r>
            <a:r>
              <a:rPr lang="ja-JP" altLang="en-US" sz="3600" dirty="0" smtClean="0"/>
              <a:t>推進（２）</a:t>
            </a:r>
            <a:endParaRPr lang="ja-JP" altLang="en-US" sz="3600" dirty="0"/>
          </a:p>
        </p:txBody>
      </p:sp>
      <p:sp>
        <p:nvSpPr>
          <p:cNvPr id="4" name="コンテンツ プレースホルダー 3"/>
          <p:cNvSpPr>
            <a:spLocks noGrp="1"/>
          </p:cNvSpPr>
          <p:nvPr>
            <p:ph sz="quarter" idx="1"/>
          </p:nvPr>
        </p:nvSpPr>
        <p:spPr>
          <a:xfrm>
            <a:off x="1053331" y="1377111"/>
            <a:ext cx="11088000" cy="5400000"/>
          </a:xfrm>
        </p:spPr>
        <p:txBody>
          <a:bodyPr>
            <a:normAutofit/>
          </a:bodyPr>
          <a:lstStyle/>
          <a:p>
            <a:endParaRPr lang="en-US" altLang="ja-JP" sz="3000" dirty="0" smtClean="0"/>
          </a:p>
          <a:p>
            <a:r>
              <a:rPr lang="ja-JP" altLang="en-US" sz="2800" dirty="0" smtClean="0"/>
              <a:t>身体拘束等の</a:t>
            </a:r>
            <a:r>
              <a:rPr lang="ja-JP" altLang="en-US" sz="2800" dirty="0"/>
              <a:t>適正化のための措置</a:t>
            </a:r>
            <a:endParaRPr lang="en-US" altLang="ja-JP" sz="2800" dirty="0"/>
          </a:p>
          <a:p>
            <a:pPr marL="0" indent="0">
              <a:buNone/>
            </a:pPr>
            <a:r>
              <a:rPr lang="ja-JP" altLang="en-US" sz="2800" dirty="0"/>
              <a:t>　①　</a:t>
            </a:r>
            <a:r>
              <a:rPr lang="ja-JP" altLang="en-US" sz="2800" dirty="0" smtClean="0"/>
              <a:t>身体拘束等を</a:t>
            </a:r>
            <a:r>
              <a:rPr lang="ja-JP" altLang="en-US" sz="2800" dirty="0"/>
              <a:t>行う場合には、その態様</a:t>
            </a:r>
            <a:r>
              <a:rPr lang="ja-JP" altLang="en-US" sz="2800" dirty="0" smtClean="0"/>
              <a:t>及び時間、その際　　</a:t>
            </a:r>
            <a:endParaRPr lang="en-US" altLang="ja-JP" sz="2800" dirty="0" smtClean="0"/>
          </a:p>
          <a:p>
            <a:pPr marL="0" indent="0">
              <a:buNone/>
            </a:pPr>
            <a:r>
              <a:rPr lang="ja-JP" altLang="en-US" sz="2800" dirty="0"/>
              <a:t>　</a:t>
            </a:r>
            <a:r>
              <a:rPr lang="ja-JP" altLang="en-US" sz="2800" dirty="0" smtClean="0"/>
              <a:t>　の心身</a:t>
            </a:r>
            <a:r>
              <a:rPr lang="ja-JP" altLang="en-US" sz="2800" dirty="0"/>
              <a:t>の状況ならびに緊急</a:t>
            </a:r>
            <a:r>
              <a:rPr lang="ja-JP" altLang="en-US" sz="2800" dirty="0" smtClean="0"/>
              <a:t>やむを得ない</a:t>
            </a:r>
            <a:r>
              <a:rPr lang="ja-JP" altLang="en-US" sz="2800" dirty="0"/>
              <a:t>理由を</a:t>
            </a:r>
            <a:r>
              <a:rPr lang="ja-JP" altLang="en-US" sz="2800" dirty="0">
                <a:solidFill>
                  <a:srgbClr val="FF0000"/>
                </a:solidFill>
              </a:rPr>
              <a:t>記録</a:t>
            </a:r>
            <a:r>
              <a:rPr lang="ja-JP" altLang="en-US" sz="2800" dirty="0"/>
              <a:t>する</a:t>
            </a:r>
            <a:r>
              <a:rPr lang="ja-JP" altLang="en-US" sz="2800" dirty="0" smtClean="0"/>
              <a:t>こと</a:t>
            </a:r>
            <a:endParaRPr lang="ja-JP" altLang="en-US" sz="2800" dirty="0"/>
          </a:p>
          <a:p>
            <a:pPr marL="0" indent="0">
              <a:buNone/>
            </a:pPr>
            <a:r>
              <a:rPr lang="ja-JP" altLang="en-US" sz="2800" dirty="0"/>
              <a:t>　②　身体</a:t>
            </a:r>
            <a:r>
              <a:rPr lang="ja-JP" altLang="en-US" sz="2800" dirty="0" smtClean="0"/>
              <a:t>拘束等の</a:t>
            </a:r>
            <a:r>
              <a:rPr lang="ja-JP" altLang="en-US" sz="2800" dirty="0"/>
              <a:t>適正化のための対策を検討</a:t>
            </a:r>
            <a:r>
              <a:rPr lang="ja-JP" altLang="en-US" sz="2800" dirty="0" smtClean="0"/>
              <a:t>する</a:t>
            </a:r>
            <a:r>
              <a:rPr lang="ja-JP" altLang="en-US" sz="2800" dirty="0" smtClean="0">
                <a:solidFill>
                  <a:srgbClr val="FF0000"/>
                </a:solidFill>
              </a:rPr>
              <a:t>委員会</a:t>
            </a:r>
            <a:r>
              <a:rPr lang="ja-JP" altLang="en-US" sz="2800" dirty="0" smtClean="0"/>
              <a:t>を　</a:t>
            </a:r>
            <a:r>
              <a:rPr lang="ja-JP" altLang="en-US" sz="2800" dirty="0"/>
              <a:t>　</a:t>
            </a:r>
            <a:r>
              <a:rPr lang="ja-JP" altLang="en-US" sz="2800" dirty="0" smtClean="0"/>
              <a:t>　　</a:t>
            </a:r>
            <a:endParaRPr lang="en-US" altLang="ja-JP" sz="2800" dirty="0" smtClean="0"/>
          </a:p>
          <a:p>
            <a:pPr marL="0" indent="0">
              <a:buNone/>
            </a:pPr>
            <a:r>
              <a:rPr lang="ja-JP" altLang="en-US" sz="2800" dirty="0"/>
              <a:t>　</a:t>
            </a:r>
            <a:r>
              <a:rPr lang="ja-JP" altLang="en-US" sz="2800" dirty="0" smtClean="0"/>
              <a:t>　３か月</a:t>
            </a:r>
            <a:r>
              <a:rPr lang="ja-JP" altLang="en-US" sz="2800" dirty="0"/>
              <a:t>に１回以上開催するとともに</a:t>
            </a:r>
            <a:r>
              <a:rPr lang="ja-JP" altLang="en-US" sz="2800" dirty="0" smtClean="0"/>
              <a:t>、その</a:t>
            </a:r>
            <a:r>
              <a:rPr lang="ja-JP" altLang="en-US" sz="2800" dirty="0"/>
              <a:t>結果について</a:t>
            </a:r>
            <a:r>
              <a:rPr lang="ja-JP" altLang="en-US" sz="2800" dirty="0" smtClean="0"/>
              <a:t>、</a:t>
            </a:r>
            <a:endParaRPr lang="en-US" altLang="ja-JP" sz="2800" dirty="0" smtClean="0"/>
          </a:p>
          <a:p>
            <a:pPr marL="0" indent="0">
              <a:buNone/>
            </a:pPr>
            <a:r>
              <a:rPr lang="ja-JP" altLang="en-US" sz="2800" dirty="0" smtClean="0"/>
              <a:t>　　従</a:t>
            </a:r>
            <a:r>
              <a:rPr lang="ja-JP" altLang="en-US" sz="2800" dirty="0"/>
              <a:t>業者に周知徹底を図る</a:t>
            </a:r>
            <a:r>
              <a:rPr lang="ja-JP" altLang="en-US" sz="2800" dirty="0" smtClean="0"/>
              <a:t>こと</a:t>
            </a:r>
            <a:endParaRPr lang="en-US" altLang="ja-JP" sz="2800" dirty="0"/>
          </a:p>
          <a:p>
            <a:pPr marL="0" indent="0">
              <a:buNone/>
            </a:pPr>
            <a:r>
              <a:rPr lang="ja-JP" altLang="en-US" sz="2800" dirty="0"/>
              <a:t>　③　身体</a:t>
            </a:r>
            <a:r>
              <a:rPr lang="ja-JP" altLang="en-US" sz="2800" dirty="0" smtClean="0"/>
              <a:t>拘束等の</a:t>
            </a:r>
            <a:r>
              <a:rPr lang="ja-JP" altLang="en-US" sz="2800" dirty="0"/>
              <a:t>適正化のための</a:t>
            </a:r>
            <a:r>
              <a:rPr lang="ja-JP" altLang="en-US" sz="2800" dirty="0">
                <a:solidFill>
                  <a:srgbClr val="FF0000"/>
                </a:solidFill>
              </a:rPr>
              <a:t>指針</a:t>
            </a:r>
            <a:r>
              <a:rPr lang="ja-JP" altLang="en-US" sz="2800" dirty="0"/>
              <a:t>を整備する</a:t>
            </a:r>
            <a:r>
              <a:rPr lang="ja-JP" altLang="en-US" sz="2800" dirty="0" smtClean="0"/>
              <a:t>こと</a:t>
            </a:r>
            <a:endParaRPr lang="ja-JP" altLang="en-US" sz="2800" dirty="0"/>
          </a:p>
          <a:p>
            <a:pPr marL="0" indent="0">
              <a:buNone/>
            </a:pPr>
            <a:r>
              <a:rPr lang="ja-JP" altLang="en-US" sz="2800" dirty="0"/>
              <a:t>　④　従業者に対し、身体</a:t>
            </a:r>
            <a:r>
              <a:rPr lang="ja-JP" altLang="en-US" sz="2800" dirty="0" smtClean="0"/>
              <a:t>拘束等の</a:t>
            </a:r>
            <a:r>
              <a:rPr lang="ja-JP" altLang="en-US" sz="2800" dirty="0"/>
              <a:t>適正化のため</a:t>
            </a:r>
            <a:r>
              <a:rPr lang="ja-JP" altLang="en-US" sz="2800" dirty="0" smtClean="0"/>
              <a:t>の</a:t>
            </a:r>
            <a:r>
              <a:rPr lang="ja-JP" altLang="en-US" sz="2800" dirty="0" smtClean="0">
                <a:solidFill>
                  <a:srgbClr val="FF0000"/>
                </a:solidFill>
              </a:rPr>
              <a:t>研修</a:t>
            </a:r>
            <a:r>
              <a:rPr lang="ja-JP" altLang="en-US" sz="2800" dirty="0" smtClean="0"/>
              <a:t>を</a:t>
            </a:r>
            <a:endParaRPr lang="en-US" altLang="ja-JP" sz="2800" dirty="0" smtClean="0"/>
          </a:p>
          <a:p>
            <a:pPr marL="0" indent="0">
              <a:buNone/>
            </a:pPr>
            <a:r>
              <a:rPr lang="ja-JP" altLang="en-US" sz="2800" dirty="0" smtClean="0"/>
              <a:t>　　定期的</a:t>
            </a:r>
            <a:r>
              <a:rPr lang="ja-JP" altLang="en-US" sz="2800" dirty="0"/>
              <a:t>に実施する</a:t>
            </a:r>
            <a:r>
              <a:rPr lang="ja-JP" altLang="en-US" sz="2800" dirty="0" smtClean="0"/>
              <a:t>こと</a:t>
            </a:r>
            <a:endParaRPr lang="ja-JP" altLang="en-US" sz="2800" dirty="0"/>
          </a:p>
          <a:p>
            <a:pPr marL="0" indent="0">
              <a:buNone/>
            </a:pPr>
            <a:endParaRPr kumimoji="1" lang="ja-JP" altLang="en-US" dirty="0"/>
          </a:p>
        </p:txBody>
      </p:sp>
    </p:spTree>
    <p:extLst>
      <p:ext uri="{BB962C8B-B14F-4D97-AF65-F5344CB8AC3E}">
        <p14:creationId xmlns:p14="http://schemas.microsoft.com/office/powerpoint/2010/main" val="2439391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４</a:t>
            </a:r>
            <a:r>
              <a:rPr kumimoji="1" lang="ja-JP" altLang="en-US" dirty="0" smtClean="0"/>
              <a:t>　</a:t>
            </a:r>
            <a:r>
              <a:rPr lang="ja-JP" altLang="en-US" dirty="0" smtClean="0"/>
              <a:t>高齢者虐待の通報</a:t>
            </a:r>
            <a:endParaRPr kumimoji="1" lang="ja-JP" altLang="en-US" dirty="0"/>
          </a:p>
        </p:txBody>
      </p:sp>
    </p:spTree>
    <p:extLst>
      <p:ext uri="{BB962C8B-B14F-4D97-AF65-F5344CB8AC3E}">
        <p14:creationId xmlns:p14="http://schemas.microsoft.com/office/powerpoint/2010/main" val="249511792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664" y="690970"/>
            <a:ext cx="11088000" cy="720000"/>
          </a:xfrm>
        </p:spPr>
        <p:txBody>
          <a:bodyPr>
            <a:normAutofit/>
          </a:bodyPr>
          <a:lstStyle/>
          <a:p>
            <a:r>
              <a:rPr lang="ja-JP" altLang="en-US" sz="3600" dirty="0" smtClean="0"/>
              <a:t>養介護施設・事業者の責務</a:t>
            </a:r>
            <a:endParaRPr kumimoji="1" lang="ja-JP" altLang="en-US" sz="3600" dirty="0"/>
          </a:p>
        </p:txBody>
      </p:sp>
      <p:sp>
        <p:nvSpPr>
          <p:cNvPr id="6" name="コンテンツ プレースホルダ 5"/>
          <p:cNvSpPr>
            <a:spLocks noGrp="1"/>
          </p:cNvSpPr>
          <p:nvPr>
            <p:ph sz="quarter" idx="1"/>
          </p:nvPr>
        </p:nvSpPr>
        <p:spPr>
          <a:xfrm>
            <a:off x="984664" y="1410970"/>
            <a:ext cx="11088000" cy="5400000"/>
          </a:xfrm>
        </p:spPr>
        <p:txBody>
          <a:bodyPr>
            <a:normAutofit fontScale="92500" lnSpcReduction="20000"/>
          </a:bodyPr>
          <a:lstStyle/>
          <a:p>
            <a:endParaRPr kumimoji="1" lang="en-US" altLang="ja-JP" sz="2800" dirty="0" smtClean="0"/>
          </a:p>
          <a:p>
            <a:r>
              <a:rPr kumimoji="1" lang="ja-JP" altLang="en-US" sz="3000" dirty="0" smtClean="0"/>
              <a:t>養介護施設従事者等、高齢者の福祉に職務上関係のある</a:t>
            </a:r>
            <a:r>
              <a:rPr lang="ja-JP" altLang="en-US" sz="3000" dirty="0"/>
              <a:t>者</a:t>
            </a:r>
            <a:r>
              <a:rPr kumimoji="1" lang="ja-JP" altLang="en-US" sz="3000" dirty="0" smtClean="0"/>
              <a:t>は、</a:t>
            </a:r>
            <a:endParaRPr kumimoji="1" lang="en-US" altLang="ja-JP" sz="3000" dirty="0" smtClean="0"/>
          </a:p>
          <a:p>
            <a:pPr marL="0" indent="0">
              <a:buNone/>
            </a:pPr>
            <a:r>
              <a:rPr kumimoji="1" lang="ja-JP" altLang="en-US" sz="3000" dirty="0" smtClean="0"/>
              <a:t>高齢者虐待を発見しやすい立場にあるので、高齢者虐待の早期発見に努めなければならない</a:t>
            </a:r>
            <a:endParaRPr kumimoji="1" lang="en-US" altLang="ja-JP" sz="3000" dirty="0" smtClean="0"/>
          </a:p>
          <a:p>
            <a:r>
              <a:rPr lang="ja-JP" altLang="en-US" sz="3000" dirty="0" smtClean="0"/>
              <a:t>高齢者及びその家族からの苦情処理体制の構築、</a:t>
            </a:r>
            <a:r>
              <a:rPr lang="ja-JP" altLang="en-US" sz="3000" b="1" dirty="0" smtClean="0">
                <a:solidFill>
                  <a:srgbClr val="FF0000"/>
                </a:solidFill>
              </a:rPr>
              <a:t>高齢者虐待防止</a:t>
            </a:r>
            <a:endParaRPr lang="en-US" altLang="ja-JP" sz="3000" b="1" dirty="0" smtClean="0">
              <a:solidFill>
                <a:srgbClr val="FF0000"/>
              </a:solidFill>
            </a:endParaRPr>
          </a:p>
          <a:p>
            <a:pPr marL="0" indent="0">
              <a:buNone/>
            </a:pPr>
            <a:r>
              <a:rPr lang="ja-JP" altLang="en-US" sz="3000" b="1" dirty="0" smtClean="0">
                <a:solidFill>
                  <a:srgbClr val="FF0000"/>
                </a:solidFill>
              </a:rPr>
              <a:t>のための措置</a:t>
            </a:r>
            <a:r>
              <a:rPr lang="ja-JP" altLang="en-US" sz="3000" dirty="0" smtClean="0">
                <a:solidFill>
                  <a:srgbClr val="FF0000"/>
                </a:solidFill>
              </a:rPr>
              <a:t>を講</a:t>
            </a:r>
            <a:r>
              <a:rPr lang="ja-JP" altLang="en-US" sz="3000" dirty="0">
                <a:solidFill>
                  <a:srgbClr val="FF0000"/>
                </a:solidFill>
              </a:rPr>
              <a:t>じ</a:t>
            </a:r>
            <a:r>
              <a:rPr lang="ja-JP" altLang="en-US" sz="3000" dirty="0" smtClean="0">
                <a:solidFill>
                  <a:srgbClr val="FF0000"/>
                </a:solidFill>
              </a:rPr>
              <a:t>ること</a:t>
            </a:r>
            <a:endParaRPr kumimoji="1" lang="en-US" altLang="ja-JP" sz="3000" dirty="0" smtClean="0">
              <a:solidFill>
                <a:srgbClr val="FF0000"/>
              </a:solidFill>
            </a:endParaRPr>
          </a:p>
          <a:p>
            <a:r>
              <a:rPr lang="ja-JP" altLang="en-US" sz="3000" dirty="0" smtClean="0"/>
              <a:t>養介護施設従事者等は従事している養介護施設等において養介護</a:t>
            </a:r>
            <a:endParaRPr lang="en-US" altLang="ja-JP" sz="3000" dirty="0" smtClean="0"/>
          </a:p>
          <a:p>
            <a:pPr marL="0" indent="0">
              <a:buNone/>
            </a:pPr>
            <a:r>
              <a:rPr lang="ja-JP" altLang="en-US" sz="3000" dirty="0" smtClean="0"/>
              <a:t>施設従事者等による高齢者虐待を受けたと思われる高齢者を発見</a:t>
            </a:r>
            <a:endParaRPr lang="en-US" altLang="ja-JP" sz="3000" dirty="0" smtClean="0"/>
          </a:p>
          <a:p>
            <a:pPr marL="0" indent="0">
              <a:buNone/>
            </a:pPr>
            <a:r>
              <a:rPr lang="ja-JP" altLang="en-US" sz="3000" dirty="0" smtClean="0"/>
              <a:t>した場合、</a:t>
            </a:r>
            <a:r>
              <a:rPr lang="ja-JP" altLang="en-US" sz="3000" dirty="0" smtClean="0">
                <a:solidFill>
                  <a:srgbClr val="FF0000"/>
                </a:solidFill>
              </a:rPr>
              <a:t>速やかに市町村に通報しなければならない</a:t>
            </a:r>
            <a:endParaRPr lang="en-US" altLang="ja-JP" sz="3000" dirty="0" smtClean="0"/>
          </a:p>
          <a:p>
            <a:r>
              <a:rPr lang="ja-JP" altLang="en-US" sz="3000" dirty="0"/>
              <a:t>神奈川県</a:t>
            </a:r>
            <a:r>
              <a:rPr lang="ja-JP" altLang="en-US" sz="3000" dirty="0" smtClean="0"/>
              <a:t>ホームページ　高齢者</a:t>
            </a:r>
            <a:r>
              <a:rPr lang="ja-JP" altLang="en-US" sz="3000" dirty="0"/>
              <a:t>虐待相談・通報</a:t>
            </a:r>
            <a:r>
              <a:rPr lang="ja-JP" altLang="en-US" sz="3000" dirty="0" smtClean="0"/>
              <a:t>窓口　</a:t>
            </a:r>
            <a:endParaRPr lang="en-US" altLang="ja-JP" sz="3000" dirty="0" smtClean="0"/>
          </a:p>
          <a:p>
            <a:pPr marL="0" indent="0">
              <a:buNone/>
            </a:pPr>
            <a:r>
              <a:rPr lang="ja-JP" altLang="en-US" sz="3000" dirty="0" smtClean="0"/>
              <a:t>（各市町村</a:t>
            </a:r>
            <a:r>
              <a:rPr lang="ja-JP" altLang="en-US" sz="3000" dirty="0"/>
              <a:t>の高齢者虐待相談窓口</a:t>
            </a:r>
            <a:r>
              <a:rPr lang="ja-JP" altLang="en-US" sz="3000" dirty="0" smtClean="0"/>
              <a:t>）</a:t>
            </a:r>
            <a:endParaRPr lang="en-US" altLang="ja-JP" sz="3000" dirty="0" smtClean="0"/>
          </a:p>
          <a:p>
            <a:pPr marL="0" indent="0">
              <a:buNone/>
            </a:pPr>
            <a:r>
              <a:rPr lang="ja-JP" altLang="en-US" sz="3000" dirty="0" smtClean="0"/>
              <a:t>　</a:t>
            </a:r>
            <a:r>
              <a:rPr lang="en-US" altLang="ja-JP" sz="3000" dirty="0" smtClean="0"/>
              <a:t>https</a:t>
            </a:r>
            <a:r>
              <a:rPr lang="en-US" altLang="ja-JP" sz="3000" dirty="0"/>
              <a:t>://www.pref.kanagawa.jp/docs/u6s/cnt/f4302/index.html</a:t>
            </a:r>
          </a:p>
          <a:p>
            <a:pPr marL="0" indent="0">
              <a:buNone/>
            </a:pPr>
            <a:endParaRPr kumimoji="1" lang="ja-JP" altLang="en-US" sz="2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15826"/>
            <a:ext cx="11665296" cy="724942"/>
          </a:xfrm>
        </p:spPr>
        <p:txBody>
          <a:bodyPr>
            <a:normAutofit fontScale="90000"/>
          </a:bodyPr>
          <a:lstStyle/>
          <a:p>
            <a:r>
              <a:rPr kumimoji="1" lang="ja-JP" altLang="en-US" sz="3200" dirty="0" smtClean="0">
                <a:latin typeface="HGP創英角ﾎﾟｯﾌﾟ体" pitchFamily="50" charset="-128"/>
                <a:ea typeface="HGP創英角ﾎﾟｯﾌﾟ体" pitchFamily="50" charset="-128"/>
              </a:rPr>
              <a:t>（</a:t>
            </a:r>
            <a:r>
              <a:rPr kumimoji="1" lang="ja-JP" altLang="en-US" sz="3100" dirty="0" smtClean="0">
                <a:latin typeface="HGP創英角ﾎﾟｯﾌﾟ体" pitchFamily="50" charset="-128"/>
                <a:ea typeface="HGP創英角ﾎﾟｯﾌﾟ体" pitchFamily="50" charset="-128"/>
              </a:rPr>
              <a:t>参考：県ホームページ</a:t>
            </a:r>
            <a:r>
              <a:rPr kumimoji="1" lang="ja-JP" altLang="en-US" sz="2200" dirty="0" smtClean="0">
                <a:latin typeface="HGP創英角ﾎﾟｯﾌﾟ体" pitchFamily="50" charset="-128"/>
                <a:ea typeface="HGP創英角ﾎﾟｯﾌﾟ体" pitchFamily="50" charset="-128"/>
              </a:rPr>
              <a:t>　</a:t>
            </a:r>
            <a:r>
              <a:rPr lang="en-US" altLang="ja-JP" sz="2400" u="sng" dirty="0" smtClean="0">
                <a:latin typeface="Arial" panose="020B0604020202020204" pitchFamily="34" charset="0"/>
                <a:ea typeface="HGP創英角ﾎﾟｯﾌﾟ体" pitchFamily="50" charset="-128"/>
                <a:cs typeface="Arial" panose="020B0604020202020204" pitchFamily="34" charset="0"/>
              </a:rPr>
              <a:t>https</a:t>
            </a:r>
            <a:r>
              <a:rPr lang="en-US" altLang="ja-JP" sz="2400" u="sng" dirty="0">
                <a:latin typeface="Arial" panose="020B0604020202020204" pitchFamily="34" charset="0"/>
                <a:ea typeface="HGP創英角ﾎﾟｯﾌﾟ体" pitchFamily="50" charset="-128"/>
                <a:cs typeface="Arial" panose="020B0604020202020204" pitchFamily="34" charset="0"/>
              </a:rPr>
              <a:t>://</a:t>
            </a:r>
            <a:r>
              <a:rPr lang="en-US" altLang="ja-JP" sz="2400" u="sng" dirty="0" smtClean="0">
                <a:latin typeface="Arial" panose="020B0604020202020204" pitchFamily="34" charset="0"/>
                <a:ea typeface="HGP創英角ﾎﾟｯﾌﾟ体" pitchFamily="50" charset="-128"/>
                <a:cs typeface="Arial" panose="020B0604020202020204" pitchFamily="34" charset="0"/>
              </a:rPr>
              <a:t>www.pref.kanagawa.jp/docs/u6s/cnt/f4302/index.html</a:t>
            </a:r>
            <a:r>
              <a:rPr kumimoji="1" lang="ja-JP" altLang="en-US" sz="3200" dirty="0" smtClean="0">
                <a:latin typeface="HGP創英角ﾎﾟｯﾌﾟ体" pitchFamily="50" charset="-128"/>
                <a:ea typeface="HGP創英角ﾎﾟｯﾌﾟ体" pitchFamily="50" charset="-128"/>
              </a:rPr>
              <a:t>）</a:t>
            </a:r>
            <a:endParaRPr kumimoji="1" lang="ja-JP" altLang="en-US" sz="3200" dirty="0">
              <a:latin typeface="HGP創英角ﾎﾟｯﾌﾟ体" pitchFamily="50" charset="-128"/>
              <a:ea typeface="HGP創英角ﾎﾟｯﾌﾟ体" pitchFamily="50" charset="-128"/>
            </a:endParaRPr>
          </a:p>
        </p:txBody>
      </p:sp>
      <p:pic>
        <p:nvPicPr>
          <p:cNvPr id="5" name="図 4"/>
          <p:cNvPicPr>
            <a:picLocks noChangeAspect="1"/>
          </p:cNvPicPr>
          <p:nvPr/>
        </p:nvPicPr>
        <p:blipFill rotWithShape="1">
          <a:blip r:embed="rId3"/>
          <a:srcRect l="833" t="-156" r="-833" b="9455"/>
          <a:stretch/>
        </p:blipFill>
        <p:spPr>
          <a:xfrm>
            <a:off x="1271464" y="1340768"/>
            <a:ext cx="8784976" cy="5135762"/>
          </a:xfrm>
          <a:prstGeom prst="rect">
            <a:avLst/>
          </a:prstGeom>
        </p:spPr>
      </p:pic>
    </p:spTree>
    <p:extLst>
      <p:ext uri="{BB962C8B-B14F-4D97-AF65-F5344CB8AC3E}">
        <p14:creationId xmlns:p14="http://schemas.microsoft.com/office/powerpoint/2010/main" val="648583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664" y="552054"/>
            <a:ext cx="11088000" cy="720000"/>
          </a:xfrm>
        </p:spPr>
        <p:txBody>
          <a:bodyPr>
            <a:normAutofit/>
          </a:bodyPr>
          <a:lstStyle/>
          <a:p>
            <a:r>
              <a:rPr lang="ja-JP" altLang="en-US" sz="3600" dirty="0">
                <a:latin typeface="HGｺﾞｼｯｸM" panose="020B0609000000000000" pitchFamily="49" charset="-128"/>
                <a:ea typeface="HGｺﾞｼｯｸM" panose="020B0609000000000000" pitchFamily="49" charset="-128"/>
              </a:rPr>
              <a:t>高齢者虐待</a:t>
            </a:r>
            <a:r>
              <a:rPr lang="ja-JP" altLang="en-US" sz="3600" dirty="0" smtClean="0">
                <a:latin typeface="HGｺﾞｼｯｸM" panose="020B0609000000000000" pitchFamily="49" charset="-128"/>
                <a:ea typeface="HGｺﾞｼｯｸM" panose="020B0609000000000000" pitchFamily="49" charset="-128"/>
              </a:rPr>
              <a:t>防止のための措置</a:t>
            </a:r>
            <a:endParaRPr kumimoji="1" lang="ja-JP" altLang="en-US" sz="3600" dirty="0">
              <a:latin typeface="HGｺﾞｼｯｸM" panose="020B0609000000000000" pitchFamily="49" charset="-128"/>
              <a:ea typeface="HGｺﾞｼｯｸM" panose="020B0609000000000000" pitchFamily="49" charset="-128"/>
            </a:endParaRPr>
          </a:p>
        </p:txBody>
      </p:sp>
      <p:sp>
        <p:nvSpPr>
          <p:cNvPr id="4" name="コンテンツ プレースホルダー 3"/>
          <p:cNvSpPr>
            <a:spLocks noGrp="1"/>
          </p:cNvSpPr>
          <p:nvPr>
            <p:ph sz="quarter" idx="1"/>
          </p:nvPr>
        </p:nvSpPr>
        <p:spPr>
          <a:xfrm>
            <a:off x="984664" y="1272054"/>
            <a:ext cx="11088000" cy="5400000"/>
          </a:xfrm>
        </p:spPr>
        <p:txBody>
          <a:bodyPr>
            <a:normAutofit/>
          </a:bodyPr>
          <a:lstStyle/>
          <a:p>
            <a:endParaRPr lang="en-US" altLang="ja-JP" sz="2800" dirty="0" smtClean="0"/>
          </a:p>
          <a:p>
            <a:r>
              <a:rPr lang="ja-JP" altLang="en-US" sz="2800" dirty="0" smtClean="0"/>
              <a:t>すべての介護サービス事業者を対象に、利用者の人権の養護、</a:t>
            </a:r>
            <a:endParaRPr lang="en-US" altLang="ja-JP" sz="2800" dirty="0" smtClean="0"/>
          </a:p>
          <a:p>
            <a:pPr marL="0" indent="0">
              <a:buNone/>
            </a:pPr>
            <a:r>
              <a:rPr lang="ja-JP" altLang="en-US" sz="2800" dirty="0" smtClean="0"/>
              <a:t>虐待の防止等の観点から、以下の虐待の防止のための措置を講じる</a:t>
            </a:r>
            <a:endParaRPr lang="en-US" altLang="ja-JP" sz="2800" dirty="0" smtClean="0"/>
          </a:p>
          <a:p>
            <a:pPr marL="0" indent="0">
              <a:buNone/>
            </a:pPr>
            <a:r>
              <a:rPr lang="ja-JP" altLang="en-US" sz="2800" dirty="0" smtClean="0"/>
              <a:t>ことが義務づけられています</a:t>
            </a:r>
            <a:endParaRPr lang="en-US" altLang="ja-JP" sz="2800" dirty="0" smtClean="0"/>
          </a:p>
          <a:p>
            <a:endParaRPr lang="ja-JP" altLang="en-US" sz="2800" dirty="0"/>
          </a:p>
          <a:p>
            <a:pPr marL="0" indent="0">
              <a:buNone/>
            </a:pPr>
            <a:r>
              <a:rPr lang="ja-JP" altLang="en-US" sz="2800" dirty="0" smtClean="0"/>
              <a:t>①虐待の防止のための対策を検討する</a:t>
            </a:r>
            <a:r>
              <a:rPr lang="ja-JP" altLang="en-US" sz="2800" dirty="0" smtClean="0">
                <a:solidFill>
                  <a:srgbClr val="FF0000"/>
                </a:solidFill>
              </a:rPr>
              <a:t>委員会</a:t>
            </a:r>
            <a:r>
              <a:rPr lang="ja-JP" altLang="en-US" sz="2800" dirty="0" smtClean="0"/>
              <a:t>を定期的に開催すると</a:t>
            </a:r>
            <a:endParaRPr lang="en-US" altLang="ja-JP" sz="2800" dirty="0" smtClean="0"/>
          </a:p>
          <a:p>
            <a:pPr marL="0" indent="0">
              <a:buNone/>
            </a:pPr>
            <a:r>
              <a:rPr lang="ja-JP" altLang="en-US" sz="2800" dirty="0" smtClean="0"/>
              <a:t>ともに、その結果について、従業者に周知徹底を図ること</a:t>
            </a:r>
            <a:endParaRPr lang="ja-JP" altLang="en-US" sz="2800" dirty="0"/>
          </a:p>
          <a:p>
            <a:pPr marL="0" indent="0">
              <a:buNone/>
            </a:pPr>
            <a:r>
              <a:rPr lang="ja-JP" altLang="en-US" sz="2800" dirty="0"/>
              <a:t>②</a:t>
            </a:r>
            <a:r>
              <a:rPr lang="ja-JP" altLang="en-US" sz="2800" dirty="0" smtClean="0"/>
              <a:t>虐待の防止</a:t>
            </a:r>
            <a:r>
              <a:rPr lang="ja-JP" altLang="en-US" sz="2800" dirty="0"/>
              <a:t>のための</a:t>
            </a:r>
            <a:r>
              <a:rPr lang="ja-JP" altLang="en-US" sz="2800" dirty="0" smtClean="0">
                <a:solidFill>
                  <a:srgbClr val="FF0000"/>
                </a:solidFill>
              </a:rPr>
              <a:t>指針</a:t>
            </a:r>
            <a:r>
              <a:rPr lang="ja-JP" altLang="en-US" sz="2800" dirty="0" smtClean="0"/>
              <a:t>を整備すること</a:t>
            </a:r>
            <a:endParaRPr lang="ja-JP" altLang="en-US" sz="2800" dirty="0"/>
          </a:p>
          <a:p>
            <a:pPr marL="0" indent="0">
              <a:buNone/>
            </a:pPr>
            <a:r>
              <a:rPr lang="ja-JP" altLang="en-US" sz="2800" dirty="0"/>
              <a:t>③従業者に</a:t>
            </a:r>
            <a:r>
              <a:rPr lang="ja-JP" altLang="en-US" sz="2800" dirty="0" smtClean="0"/>
              <a:t>対し、虐待の防止</a:t>
            </a:r>
            <a:r>
              <a:rPr lang="ja-JP" altLang="en-US" sz="2800" dirty="0"/>
              <a:t>のための</a:t>
            </a:r>
            <a:r>
              <a:rPr lang="ja-JP" altLang="en-US" sz="2800" dirty="0" smtClean="0">
                <a:solidFill>
                  <a:srgbClr val="FF0000"/>
                </a:solidFill>
              </a:rPr>
              <a:t>研修</a:t>
            </a:r>
            <a:r>
              <a:rPr lang="ja-JP" altLang="en-US" sz="2800" dirty="0" smtClean="0"/>
              <a:t>を定期的</a:t>
            </a:r>
            <a:r>
              <a:rPr lang="ja-JP" altLang="en-US" sz="2800" dirty="0"/>
              <a:t>に</a:t>
            </a:r>
            <a:r>
              <a:rPr lang="ja-JP" altLang="en-US" sz="2800" dirty="0" smtClean="0"/>
              <a:t>実施すること</a:t>
            </a:r>
            <a:endParaRPr lang="ja-JP" altLang="en-US" sz="2800" dirty="0"/>
          </a:p>
          <a:p>
            <a:pPr marL="0" indent="0">
              <a:buNone/>
            </a:pPr>
            <a:r>
              <a:rPr lang="ja-JP" altLang="en-US" sz="2800" dirty="0"/>
              <a:t>④</a:t>
            </a:r>
            <a:r>
              <a:rPr lang="ja-JP" altLang="en-US" sz="2800" dirty="0" smtClean="0"/>
              <a:t>上記措置</a:t>
            </a:r>
            <a:r>
              <a:rPr lang="ja-JP" altLang="en-US" sz="2800" dirty="0"/>
              <a:t>を適切に実施するための</a:t>
            </a:r>
            <a:r>
              <a:rPr lang="ja-JP" altLang="en-US" sz="2800" dirty="0">
                <a:solidFill>
                  <a:srgbClr val="FF0000"/>
                </a:solidFill>
              </a:rPr>
              <a:t>担当者</a:t>
            </a:r>
            <a:r>
              <a:rPr lang="ja-JP" altLang="en-US" sz="2800" dirty="0"/>
              <a:t>を</a:t>
            </a:r>
            <a:r>
              <a:rPr lang="ja-JP" altLang="en-US" sz="2800" dirty="0" smtClean="0"/>
              <a:t>置くこと</a:t>
            </a:r>
            <a:endParaRPr lang="ja-JP" altLang="en-US" sz="2800" dirty="0"/>
          </a:p>
          <a:p>
            <a:endParaRPr kumimoji="1" lang="ja-JP" altLang="en-US" dirty="0"/>
          </a:p>
        </p:txBody>
      </p:sp>
    </p:spTree>
    <p:extLst>
      <p:ext uri="{BB962C8B-B14F-4D97-AF65-F5344CB8AC3E}">
        <p14:creationId xmlns:p14="http://schemas.microsoft.com/office/powerpoint/2010/main" val="694768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09600" y="1505931"/>
            <a:ext cx="10166920" cy="1470025"/>
          </a:xfrm>
        </p:spPr>
        <p:txBody>
          <a:bodyPr>
            <a:normAutofit/>
          </a:bodyPr>
          <a:lstStyle/>
          <a:p>
            <a:r>
              <a:rPr lang="ja-JP" altLang="en-US" sz="3600" dirty="0"/>
              <a:t>１　高齢者虐待防止法</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664" y="647084"/>
            <a:ext cx="11088000" cy="720000"/>
          </a:xfrm>
        </p:spPr>
        <p:txBody>
          <a:bodyPr>
            <a:normAutofit/>
          </a:bodyPr>
          <a:lstStyle/>
          <a:p>
            <a:r>
              <a:rPr kumimoji="1" lang="ja-JP" altLang="en-US" sz="3600" dirty="0" smtClean="0"/>
              <a:t>通報に係る守秘義務</a:t>
            </a:r>
            <a:endParaRPr kumimoji="1" lang="ja-JP" altLang="en-US" sz="3600" dirty="0"/>
          </a:p>
        </p:txBody>
      </p:sp>
      <p:sp>
        <p:nvSpPr>
          <p:cNvPr id="3" name="コンテンツ プレースホルダ 2"/>
          <p:cNvSpPr>
            <a:spLocks noGrp="1"/>
          </p:cNvSpPr>
          <p:nvPr>
            <p:ph sz="quarter" idx="1"/>
          </p:nvPr>
        </p:nvSpPr>
        <p:spPr>
          <a:xfrm>
            <a:off x="984664" y="1367084"/>
            <a:ext cx="11088000" cy="5400000"/>
          </a:xfrm>
        </p:spPr>
        <p:txBody>
          <a:bodyPr/>
          <a:lstStyle/>
          <a:p>
            <a:endParaRPr lang="en-US" altLang="ja-JP" sz="2800" dirty="0" smtClean="0"/>
          </a:p>
          <a:p>
            <a:r>
              <a:rPr lang="ja-JP" altLang="en-US" sz="2800" dirty="0" smtClean="0"/>
              <a:t>刑法の秘密漏示罪の規定その他守秘義務に関する法律の規定は、通報（虚偽であるもの及び過失であるものを除く）をすることを妨げるものと解釈してはならない（第</a:t>
            </a:r>
            <a:r>
              <a:rPr lang="en-US" altLang="ja-JP" sz="2800" dirty="0" smtClean="0"/>
              <a:t>21</a:t>
            </a:r>
            <a:r>
              <a:rPr lang="ja-JP" altLang="en-US" sz="2800" dirty="0" smtClean="0"/>
              <a:t>条第６項）</a:t>
            </a:r>
            <a:endParaRPr lang="en-US" altLang="ja-JP" sz="2800" dirty="0" smtClean="0"/>
          </a:p>
          <a:p>
            <a:pPr marL="0" indent="0">
              <a:buNone/>
            </a:pPr>
            <a:endParaRPr lang="en-US" altLang="ja-JP" sz="2800" dirty="0" smtClean="0"/>
          </a:p>
          <a:p>
            <a:pPr>
              <a:buNone/>
            </a:pPr>
            <a:r>
              <a:rPr lang="ja-JP" altLang="en-US" sz="2800" dirty="0" smtClean="0"/>
              <a:t>→高齢者虐待に関する通報は、守秘義務の違反に該当しない</a:t>
            </a:r>
            <a:endParaRPr lang="en-US" altLang="ja-JP" sz="2800" dirty="0" smtClean="0"/>
          </a:p>
          <a:p>
            <a:pPr>
              <a:buNone/>
            </a:pPr>
            <a:endParaRPr lang="ja-JP" alt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3392" y="548760"/>
            <a:ext cx="11088000" cy="720000"/>
          </a:xfrm>
        </p:spPr>
        <p:txBody>
          <a:bodyPr>
            <a:normAutofit/>
          </a:bodyPr>
          <a:lstStyle/>
          <a:p>
            <a:r>
              <a:rPr lang="ja-JP" altLang="en-US" sz="3600" dirty="0" smtClean="0"/>
              <a:t>市町村等の</a:t>
            </a:r>
            <a:r>
              <a:rPr kumimoji="1" lang="ja-JP" altLang="en-US" sz="3600" dirty="0" smtClean="0"/>
              <a:t>守秘義務</a:t>
            </a:r>
            <a:endParaRPr kumimoji="1" lang="ja-JP" altLang="en-US" sz="3600" dirty="0"/>
          </a:p>
        </p:txBody>
      </p:sp>
      <p:sp>
        <p:nvSpPr>
          <p:cNvPr id="3" name="コンテンツ プレースホルダ 2"/>
          <p:cNvSpPr>
            <a:spLocks noGrp="1"/>
          </p:cNvSpPr>
          <p:nvPr>
            <p:ph sz="quarter" idx="1"/>
          </p:nvPr>
        </p:nvSpPr>
        <p:spPr>
          <a:xfrm>
            <a:off x="1003392" y="1268760"/>
            <a:ext cx="11088000" cy="5400000"/>
          </a:xfrm>
        </p:spPr>
        <p:txBody>
          <a:bodyPr>
            <a:noAutofit/>
          </a:bodyPr>
          <a:lstStyle/>
          <a:p>
            <a:endParaRPr kumimoji="1" lang="en-US" altLang="ja-JP" sz="2800" dirty="0" smtClean="0"/>
          </a:p>
          <a:p>
            <a:r>
              <a:rPr kumimoji="1" lang="ja-JP" altLang="en-US" sz="2800" dirty="0" smtClean="0"/>
              <a:t>市町村が通報・届出を受けた場合においては、当該通報又は届出</a:t>
            </a:r>
            <a:endParaRPr kumimoji="1" lang="en-US" altLang="ja-JP" sz="2800" dirty="0" smtClean="0"/>
          </a:p>
          <a:p>
            <a:pPr marL="0" indent="0">
              <a:buNone/>
            </a:pPr>
            <a:r>
              <a:rPr kumimoji="1" lang="ja-JP" altLang="en-US" sz="2800" dirty="0" smtClean="0"/>
              <a:t>を受けた市町村の職員は</a:t>
            </a:r>
            <a:r>
              <a:rPr lang="ja-JP" altLang="en-US" sz="2800" dirty="0" smtClean="0"/>
              <a:t>、その職務上知り得た事項であって当該</a:t>
            </a:r>
            <a:endParaRPr lang="en-US" altLang="ja-JP" sz="2800" dirty="0" smtClean="0"/>
          </a:p>
          <a:p>
            <a:pPr marL="0" indent="0">
              <a:buNone/>
            </a:pPr>
            <a:r>
              <a:rPr lang="ja-JP" altLang="en-US" sz="2800" dirty="0" smtClean="0"/>
              <a:t>通報又は届出をしたものを特定されるものを漏らしてはならない</a:t>
            </a:r>
            <a:endParaRPr lang="en-US" altLang="ja-JP" sz="2800" dirty="0" smtClean="0"/>
          </a:p>
          <a:p>
            <a:pPr marL="0" indent="0">
              <a:buNone/>
            </a:pPr>
            <a:r>
              <a:rPr lang="ja-JP" altLang="en-US" sz="2800" dirty="0" smtClean="0"/>
              <a:t>都道府県も同様（第</a:t>
            </a:r>
            <a:r>
              <a:rPr lang="en-US" altLang="ja-JP" sz="2800" dirty="0" smtClean="0"/>
              <a:t>23</a:t>
            </a:r>
            <a:r>
              <a:rPr lang="ja-JP" altLang="en-US" sz="2800" dirty="0" smtClean="0"/>
              <a:t>条）</a:t>
            </a:r>
            <a:endParaRPr lang="en-US" altLang="ja-JP" sz="2800" dirty="0" smtClean="0"/>
          </a:p>
          <a:p>
            <a:pPr>
              <a:buNone/>
            </a:pPr>
            <a:endParaRPr lang="en-US" altLang="ja-JP" sz="2800" dirty="0"/>
          </a:p>
          <a:p>
            <a:pPr>
              <a:buNone/>
            </a:pPr>
            <a:r>
              <a:rPr kumimoji="1" lang="ja-JP" altLang="en-US" sz="2800" dirty="0" smtClean="0"/>
              <a:t>→市町村や県は、通報・届出を</a:t>
            </a:r>
            <a:r>
              <a:rPr lang="ja-JP" altLang="en-US" sz="2800" dirty="0" smtClean="0"/>
              <a:t>し</a:t>
            </a:r>
            <a:r>
              <a:rPr lang="ja-JP" altLang="en-US" sz="2800" dirty="0"/>
              <a:t>た</a:t>
            </a:r>
            <a:r>
              <a:rPr kumimoji="1" lang="ja-JP" altLang="en-US" sz="2800" dirty="0" smtClean="0"/>
              <a:t>者</a:t>
            </a:r>
            <a:r>
              <a:rPr lang="ja-JP" altLang="en-US" sz="2800" dirty="0"/>
              <a:t>が</a:t>
            </a:r>
            <a:r>
              <a:rPr kumimoji="1" lang="ja-JP" altLang="en-US" sz="2800" dirty="0" smtClean="0"/>
              <a:t>特定されないように配慮</a:t>
            </a:r>
            <a:endParaRPr kumimoji="1" lang="en-US" altLang="ja-JP" sz="2800" dirty="0" smtClean="0"/>
          </a:p>
          <a:p>
            <a:pPr>
              <a:buNone/>
            </a:pPr>
            <a:r>
              <a:rPr lang="ja-JP" altLang="en-US" sz="2800" dirty="0" smtClean="0"/>
              <a:t>しなければならない</a:t>
            </a:r>
            <a:endParaRPr kumimoji="1" lang="en-US" altLang="ja-JP" sz="28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5090" y="615656"/>
            <a:ext cx="11088000" cy="720000"/>
          </a:xfrm>
        </p:spPr>
        <p:txBody>
          <a:bodyPr>
            <a:normAutofit/>
          </a:bodyPr>
          <a:lstStyle/>
          <a:p>
            <a:r>
              <a:rPr kumimoji="1" lang="ja-JP" altLang="en-US" sz="3600" dirty="0" smtClean="0"/>
              <a:t>通報者の保護</a:t>
            </a:r>
            <a:endParaRPr kumimoji="1" lang="ja-JP" altLang="en-US" sz="3600" dirty="0"/>
          </a:p>
        </p:txBody>
      </p:sp>
      <p:sp>
        <p:nvSpPr>
          <p:cNvPr id="3" name="コンテンツ プレースホルダ 2"/>
          <p:cNvSpPr>
            <a:spLocks noGrp="1"/>
          </p:cNvSpPr>
          <p:nvPr>
            <p:ph sz="quarter" idx="1"/>
          </p:nvPr>
        </p:nvSpPr>
        <p:spPr>
          <a:xfrm>
            <a:off x="975090" y="1340768"/>
            <a:ext cx="11088000" cy="5400000"/>
          </a:xfrm>
        </p:spPr>
        <p:txBody>
          <a:bodyPr>
            <a:noAutofit/>
          </a:bodyPr>
          <a:lstStyle/>
          <a:p>
            <a:endParaRPr lang="en-US" altLang="ja-JP" sz="2800" dirty="0" smtClean="0"/>
          </a:p>
          <a:p>
            <a:r>
              <a:rPr lang="ja-JP" altLang="en-US" sz="2800" dirty="0" smtClean="0"/>
              <a:t>養</a:t>
            </a:r>
            <a:r>
              <a:rPr lang="ja-JP" altLang="en-US" sz="2800" dirty="0"/>
              <a:t>介護施設従事者等が通報をしたことを理由として、解雇</a:t>
            </a:r>
            <a:r>
              <a:rPr lang="ja-JP" altLang="en-US" sz="2800" dirty="0" smtClean="0"/>
              <a:t>その他</a:t>
            </a:r>
            <a:endParaRPr lang="en-US" altLang="ja-JP" sz="2800" dirty="0" smtClean="0"/>
          </a:p>
          <a:p>
            <a:pPr marL="0" indent="0">
              <a:buNone/>
            </a:pPr>
            <a:r>
              <a:rPr lang="ja-JP" altLang="en-US" sz="2800" dirty="0" smtClean="0"/>
              <a:t>不利益</a:t>
            </a:r>
            <a:r>
              <a:rPr lang="ja-JP" altLang="en-US" sz="2800" dirty="0"/>
              <a:t>な取扱いを</a:t>
            </a:r>
            <a:r>
              <a:rPr lang="ja-JP" altLang="en-US" sz="2800" dirty="0" smtClean="0"/>
              <a:t>受けない（</a:t>
            </a:r>
            <a:r>
              <a:rPr lang="ja-JP" altLang="en-US" sz="2800" dirty="0"/>
              <a:t>第</a:t>
            </a:r>
            <a:r>
              <a:rPr lang="en-US" altLang="ja-JP" sz="2800" dirty="0"/>
              <a:t>21</a:t>
            </a:r>
            <a:r>
              <a:rPr lang="ja-JP" altLang="en-US" sz="2800" dirty="0"/>
              <a:t>条第７項）</a:t>
            </a:r>
            <a:endParaRPr lang="en-US" altLang="ja-JP" sz="2800" dirty="0"/>
          </a:p>
          <a:p>
            <a:pPr>
              <a:buNone/>
            </a:pPr>
            <a:r>
              <a:rPr lang="ja-JP" altLang="en-US" sz="2800" dirty="0"/>
              <a:t>→通報をしたことを理由として、解雇や不利益な</a:t>
            </a:r>
            <a:r>
              <a:rPr lang="ja-JP" altLang="en-US" sz="2800" dirty="0" smtClean="0"/>
              <a:t>取り扱いが</a:t>
            </a:r>
            <a:r>
              <a:rPr lang="ja-JP" altLang="en-US" sz="2800" dirty="0"/>
              <a:t>行われた場合、当該行為</a:t>
            </a:r>
            <a:r>
              <a:rPr lang="ja-JP" altLang="en-US" sz="2800" dirty="0" smtClean="0"/>
              <a:t>は無効</a:t>
            </a:r>
            <a:endParaRPr lang="en-US" altLang="ja-JP" sz="28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58984"/>
            <a:ext cx="10363200" cy="724942"/>
          </a:xfrm>
        </p:spPr>
        <p:txBody>
          <a:bodyPr>
            <a:normAutofit/>
          </a:bodyPr>
          <a:lstStyle/>
          <a:p>
            <a:r>
              <a:rPr kumimoji="1" lang="ja-JP" altLang="en-US" sz="3600" dirty="0" smtClean="0"/>
              <a:t>通報を受けた市町村の対応</a:t>
            </a:r>
            <a:endParaRPr kumimoji="1" lang="ja-JP" altLang="en-US" sz="3600" dirty="0"/>
          </a:p>
        </p:txBody>
      </p:sp>
      <p:sp>
        <p:nvSpPr>
          <p:cNvPr id="3" name="コンテンツ プレースホルダ 2"/>
          <p:cNvSpPr>
            <a:spLocks noGrp="1"/>
          </p:cNvSpPr>
          <p:nvPr>
            <p:ph sz="quarter" idx="1"/>
          </p:nvPr>
        </p:nvSpPr>
        <p:spPr>
          <a:xfrm>
            <a:off x="983432" y="1383926"/>
            <a:ext cx="11088000" cy="5400000"/>
          </a:xfrm>
        </p:spPr>
        <p:txBody>
          <a:bodyPr>
            <a:normAutofit/>
          </a:bodyPr>
          <a:lstStyle/>
          <a:p>
            <a:pPr>
              <a:buNone/>
            </a:pPr>
            <a:endParaRPr kumimoji="1" lang="en-US" altLang="ja-JP" sz="2800" dirty="0" smtClean="0"/>
          </a:p>
          <a:p>
            <a:pPr>
              <a:buNone/>
            </a:pPr>
            <a:r>
              <a:rPr kumimoji="1" lang="ja-JP" altLang="en-US" sz="2800" dirty="0" smtClean="0"/>
              <a:t>①　緊急性の判断</a:t>
            </a:r>
            <a:endParaRPr kumimoji="1" lang="en-US" altLang="ja-JP" sz="2800" dirty="0" smtClean="0"/>
          </a:p>
          <a:p>
            <a:pPr>
              <a:buNone/>
            </a:pPr>
            <a:r>
              <a:rPr lang="ja-JP" altLang="en-US" sz="2800" dirty="0" smtClean="0"/>
              <a:t>②　事実確認調査、訪問調査の実施</a:t>
            </a:r>
            <a:endParaRPr lang="en-US" altLang="ja-JP" sz="2800" dirty="0" smtClean="0"/>
          </a:p>
          <a:p>
            <a:pPr>
              <a:buNone/>
            </a:pPr>
            <a:r>
              <a:rPr kumimoji="1" lang="ja-JP" altLang="en-US" sz="2800" dirty="0" smtClean="0"/>
              <a:t>③　虐待の事実の判断</a:t>
            </a:r>
            <a:endParaRPr kumimoji="1" lang="en-US" altLang="ja-JP" sz="2800" dirty="0" smtClean="0"/>
          </a:p>
          <a:p>
            <a:pPr>
              <a:buNone/>
            </a:pPr>
            <a:r>
              <a:rPr lang="ja-JP" altLang="en-US" sz="2800" dirty="0" smtClean="0"/>
              <a:t>④　虐待防止、高齢者保護を図るための介護保険法、老人福祉法の</a:t>
            </a:r>
            <a:endParaRPr lang="en-US" altLang="ja-JP" sz="2800" dirty="0" smtClean="0"/>
          </a:p>
          <a:p>
            <a:pPr>
              <a:buNone/>
            </a:pPr>
            <a:r>
              <a:rPr lang="ja-JP" altLang="en-US" sz="2800" dirty="0" smtClean="0"/>
              <a:t>　規定による権限の行使など</a:t>
            </a:r>
            <a:endParaRPr lang="en-US" altLang="ja-JP" sz="2800" dirty="0" smtClean="0"/>
          </a:p>
          <a:p>
            <a:pPr>
              <a:buNone/>
            </a:pPr>
            <a:r>
              <a:rPr kumimoji="1" lang="ja-JP" altLang="en-US" sz="2800" dirty="0" smtClean="0"/>
              <a:t>⑤　虐待の事実が認められた場合、市町村は県に報告</a:t>
            </a:r>
            <a:endParaRPr kumimoji="1" lang="ja-JP" altLang="en-US" sz="28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600" dirty="0" smtClean="0"/>
              <a:t>５　施設職員のための</a:t>
            </a:r>
            <a:r>
              <a:rPr lang="en-US" altLang="ja-JP" sz="3600" dirty="0" smtClean="0"/>
              <a:t/>
            </a:r>
            <a:br>
              <a:rPr lang="en-US" altLang="ja-JP" sz="3600" dirty="0" smtClean="0"/>
            </a:br>
            <a:r>
              <a:rPr lang="ja-JP" altLang="en-US" sz="3600" dirty="0" smtClean="0"/>
              <a:t>高齢者虐待防止の手引き</a:t>
            </a:r>
            <a:endParaRPr kumimoji="1" lang="ja-JP" altLang="en-US" sz="36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2" y="548760"/>
            <a:ext cx="11088000" cy="720000"/>
          </a:xfrm>
        </p:spPr>
        <p:txBody>
          <a:bodyPr>
            <a:normAutofit fontScale="90000"/>
          </a:bodyPr>
          <a:lstStyle/>
          <a:p>
            <a:r>
              <a:rPr lang="ja-JP" altLang="en-US" sz="3600" dirty="0" smtClean="0"/>
              <a:t>「施設</a:t>
            </a:r>
            <a:r>
              <a:rPr lang="ja-JP" altLang="en-US" sz="3600" dirty="0"/>
              <a:t>職員のため</a:t>
            </a:r>
            <a:r>
              <a:rPr lang="ja-JP" altLang="en-US" sz="3600" dirty="0" smtClean="0"/>
              <a:t>の高齢者</a:t>
            </a:r>
            <a:r>
              <a:rPr lang="ja-JP" altLang="en-US" sz="3600" dirty="0"/>
              <a:t>虐待防止の</a:t>
            </a:r>
            <a:r>
              <a:rPr lang="ja-JP" altLang="en-US" sz="3600" dirty="0" smtClean="0"/>
              <a:t>手引き」作成</a:t>
            </a:r>
            <a:r>
              <a:rPr kumimoji="1" lang="ja-JP" altLang="en-US" sz="3600" dirty="0" smtClean="0"/>
              <a:t>の目的</a:t>
            </a:r>
            <a:endParaRPr kumimoji="1" lang="ja-JP" altLang="en-US" sz="3600" dirty="0"/>
          </a:p>
        </p:txBody>
      </p:sp>
      <p:sp>
        <p:nvSpPr>
          <p:cNvPr id="3" name="コンテンツ プレースホルダ 2"/>
          <p:cNvSpPr>
            <a:spLocks noGrp="1"/>
          </p:cNvSpPr>
          <p:nvPr>
            <p:ph sz="quarter" idx="1"/>
          </p:nvPr>
        </p:nvSpPr>
        <p:spPr>
          <a:xfrm>
            <a:off x="983432" y="1268760"/>
            <a:ext cx="11088000" cy="5400000"/>
          </a:xfrm>
        </p:spPr>
        <p:txBody>
          <a:bodyPr>
            <a:normAutofit/>
          </a:bodyPr>
          <a:lstStyle/>
          <a:p>
            <a:pPr marL="0" indent="0">
              <a:buNone/>
            </a:pPr>
            <a:endParaRPr lang="en-US" altLang="ja-JP" sz="2800" dirty="0" smtClean="0"/>
          </a:p>
          <a:p>
            <a:pPr marL="0" indent="0">
              <a:buNone/>
            </a:pPr>
            <a:r>
              <a:rPr lang="ja-JP" altLang="en-US" sz="2800" dirty="0" smtClean="0"/>
              <a:t>①県として養介護施設従事者等による高齢者虐待防止対応に一定の</a:t>
            </a:r>
            <a:endParaRPr lang="en-US" altLang="ja-JP" sz="2800" dirty="0" smtClean="0"/>
          </a:p>
          <a:p>
            <a:pPr marL="0" indent="0">
              <a:buNone/>
            </a:pPr>
            <a:r>
              <a:rPr lang="ja-JP" altLang="en-US" sz="2800" dirty="0" smtClean="0"/>
              <a:t>判断基準を示すこと。高齢者虐待の未然防止の取り組みとして、高齢者本人の気持ちを起点として考えることとしています。</a:t>
            </a:r>
            <a:endParaRPr lang="en-US" altLang="ja-JP" sz="2800" dirty="0" smtClean="0"/>
          </a:p>
          <a:p>
            <a:pPr marL="0" indent="0">
              <a:buNone/>
            </a:pPr>
            <a:r>
              <a:rPr lang="ja-JP" altLang="en-US" sz="2800" dirty="0" smtClean="0"/>
              <a:t>②虐待の未然防止に重点</a:t>
            </a:r>
            <a:r>
              <a:rPr lang="ja-JP" altLang="en-US" sz="2800" dirty="0"/>
              <a:t>を</a:t>
            </a:r>
            <a:r>
              <a:rPr lang="ja-JP" altLang="en-US" sz="2800" dirty="0" smtClean="0"/>
              <a:t>置き、活用できる</a:t>
            </a:r>
            <a:r>
              <a:rPr lang="ja-JP" altLang="en-US" sz="2800" dirty="0"/>
              <a:t>先行</a:t>
            </a:r>
            <a:r>
              <a:rPr lang="ja-JP" altLang="en-US" sz="2800" dirty="0" smtClean="0"/>
              <a:t>事例の情報提供を</a:t>
            </a:r>
            <a:endParaRPr lang="en-US" altLang="ja-JP" sz="2800" dirty="0" smtClean="0"/>
          </a:p>
          <a:p>
            <a:pPr marL="0" indent="0">
              <a:buNone/>
            </a:pPr>
            <a:r>
              <a:rPr lang="ja-JP" altLang="en-US" sz="2800" dirty="0" smtClean="0"/>
              <a:t>行うなど実践的な内容にすること</a:t>
            </a:r>
            <a:endParaRPr lang="en-US" altLang="ja-JP" sz="2800" dirty="0" smtClean="0"/>
          </a:p>
          <a:p>
            <a:pPr algn="ctr">
              <a:buNone/>
            </a:pPr>
            <a:r>
              <a:rPr kumimoji="1" lang="ja-JP" altLang="en-US" sz="2800" b="1" dirty="0" smtClean="0">
                <a:solidFill>
                  <a:srgbClr val="FF0000"/>
                </a:solidFill>
              </a:rPr>
              <a:t>施設・事業所の虐待防止の取組みの支援</a:t>
            </a:r>
            <a:endParaRPr kumimoji="1" lang="en-US" altLang="ja-JP" sz="2800" b="1" dirty="0" smtClean="0">
              <a:solidFill>
                <a:srgbClr val="FF0000"/>
              </a:solidFill>
            </a:endParaRPr>
          </a:p>
          <a:p>
            <a:pPr algn="ctr">
              <a:buNone/>
            </a:pPr>
            <a:endParaRPr kumimoji="1" lang="en-US" altLang="ja-JP" sz="2800" b="1" dirty="0" smtClean="0"/>
          </a:p>
          <a:p>
            <a:pPr>
              <a:buNone/>
            </a:pPr>
            <a:r>
              <a:rPr lang="ja-JP" altLang="en-US" sz="2800" dirty="0"/>
              <a:t>神奈川県</a:t>
            </a:r>
            <a:r>
              <a:rPr lang="ja-JP" altLang="en-US" sz="2800" dirty="0" smtClean="0"/>
              <a:t>ホームページ　施設</a:t>
            </a:r>
            <a:r>
              <a:rPr lang="ja-JP" altLang="en-US" sz="2800" dirty="0"/>
              <a:t>職員のための高齢者虐待防止の</a:t>
            </a:r>
            <a:r>
              <a:rPr lang="ja-JP" altLang="en-US" sz="2800" dirty="0" smtClean="0"/>
              <a:t>手引き</a:t>
            </a:r>
            <a:endParaRPr lang="en-US" altLang="ja-JP" sz="2800" dirty="0" smtClean="0"/>
          </a:p>
          <a:p>
            <a:pPr>
              <a:buNone/>
            </a:pPr>
            <a:r>
              <a:rPr lang="en-US" altLang="ja-JP" sz="2800" dirty="0"/>
              <a:t>https://www.pref.kanagawa.jp/docs/u6s/cnt/f3673/p1082156.html#s1</a:t>
            </a:r>
            <a:endParaRPr kumimoji="1" lang="ja-JP" altLang="en-US" sz="28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0031" y="620768"/>
            <a:ext cx="11088000" cy="720000"/>
          </a:xfrm>
        </p:spPr>
        <p:txBody>
          <a:bodyPr>
            <a:normAutofit/>
          </a:bodyPr>
          <a:lstStyle/>
          <a:p>
            <a:r>
              <a:rPr kumimoji="1" lang="ja-JP" altLang="en-US" sz="3600" dirty="0" smtClean="0"/>
              <a:t>高齢者・家族が感じていること（１）</a:t>
            </a:r>
            <a:endParaRPr kumimoji="1" lang="ja-JP" altLang="en-US" sz="3600" dirty="0"/>
          </a:p>
        </p:txBody>
      </p:sp>
      <p:sp>
        <p:nvSpPr>
          <p:cNvPr id="3" name="コンテンツ プレースホルダ 2"/>
          <p:cNvSpPr>
            <a:spLocks noGrp="1"/>
          </p:cNvSpPr>
          <p:nvPr>
            <p:ph sz="quarter" idx="1"/>
          </p:nvPr>
        </p:nvSpPr>
        <p:spPr>
          <a:xfrm>
            <a:off x="930031" y="1340768"/>
            <a:ext cx="11088000" cy="5400000"/>
          </a:xfrm>
        </p:spPr>
        <p:txBody>
          <a:bodyPr/>
          <a:lstStyle/>
          <a:p>
            <a:pPr marL="0" indent="0">
              <a:buNone/>
            </a:pPr>
            <a:endParaRPr kumimoji="1" lang="en-US" altLang="ja-JP" sz="2800" dirty="0" smtClean="0"/>
          </a:p>
          <a:p>
            <a:pPr marL="0" indent="0">
              <a:buNone/>
            </a:pPr>
            <a:r>
              <a:rPr kumimoji="1" lang="ja-JP" altLang="en-US" sz="2800" dirty="0" smtClean="0"/>
              <a:t>１　身体的虐待</a:t>
            </a:r>
            <a:endParaRPr kumimoji="1" lang="en-US" altLang="ja-JP" sz="2800" dirty="0" smtClean="0"/>
          </a:p>
          <a:p>
            <a:pPr lvl="1"/>
            <a:r>
              <a:rPr lang="ja-JP" altLang="en-US" sz="2800" dirty="0" smtClean="0"/>
              <a:t>微熱を理由にベッド上の生活を強制させられ</a:t>
            </a:r>
            <a:r>
              <a:rPr lang="ja-JP" altLang="en-US" sz="2800" dirty="0"/>
              <a:t>た</a:t>
            </a:r>
            <a:endParaRPr lang="en-US" altLang="ja-JP" sz="2800" dirty="0" smtClean="0"/>
          </a:p>
          <a:p>
            <a:pPr lvl="1"/>
            <a:r>
              <a:rPr lang="ja-JP" altLang="en-US" sz="2800" dirty="0" smtClean="0"/>
              <a:t>声かけなしに、ベッドから車</a:t>
            </a:r>
            <a:r>
              <a:rPr lang="ja-JP" altLang="en-US" sz="2800" dirty="0"/>
              <a:t>椅子</a:t>
            </a:r>
            <a:r>
              <a:rPr lang="ja-JP" altLang="en-US" sz="2800" dirty="0" smtClean="0"/>
              <a:t>に移乗の介助をされた</a:t>
            </a:r>
            <a:endParaRPr lang="en-US" altLang="ja-JP" sz="2800" dirty="0" smtClean="0"/>
          </a:p>
          <a:p>
            <a:pPr marL="320040" lvl="1" indent="0">
              <a:buNone/>
            </a:pPr>
            <a:endParaRPr lang="en-US" altLang="ja-JP" sz="2800" dirty="0" smtClean="0"/>
          </a:p>
          <a:p>
            <a:pPr marL="0" indent="0">
              <a:buNone/>
            </a:pPr>
            <a:r>
              <a:rPr lang="ja-JP" altLang="en-US" sz="2800" dirty="0" smtClean="0"/>
              <a:t>２　ネグレクト</a:t>
            </a:r>
            <a:endParaRPr lang="en-US" altLang="ja-JP" sz="2800" dirty="0" smtClean="0"/>
          </a:p>
          <a:p>
            <a:pPr lvl="1"/>
            <a:r>
              <a:rPr lang="ja-JP" altLang="en-US" sz="2800" dirty="0" smtClean="0"/>
              <a:t>まだ十分トイレで</a:t>
            </a:r>
            <a:r>
              <a:rPr lang="ja-JP" altLang="en-US" sz="2800" dirty="0"/>
              <a:t>排泄</a:t>
            </a:r>
            <a:r>
              <a:rPr lang="ja-JP" altLang="en-US" sz="2800" dirty="0" smtClean="0"/>
              <a:t>できるのに</a:t>
            </a:r>
            <a:r>
              <a:rPr lang="ja-JP" altLang="en-US" sz="2800" dirty="0"/>
              <a:t>、</a:t>
            </a:r>
            <a:r>
              <a:rPr lang="ja-JP" altLang="en-US" sz="2800" dirty="0" smtClean="0"/>
              <a:t>おむつ対応</a:t>
            </a:r>
            <a:endParaRPr lang="en-US" altLang="ja-JP" sz="2800" dirty="0" smtClean="0"/>
          </a:p>
          <a:p>
            <a:pPr lvl="1"/>
            <a:r>
              <a:rPr lang="ja-JP" altLang="en-US" sz="2800" dirty="0" smtClean="0"/>
              <a:t>職員に声をかけても「今は忙しいから、後で。」と言われた</a:t>
            </a:r>
            <a:endParaRPr lang="en-US" altLang="ja-JP" sz="2800" dirty="0" smtClean="0"/>
          </a:p>
          <a:p>
            <a:endParaRPr kumimoji="1" lang="en-US" altLang="ja-JP" dirty="0" smtClean="0"/>
          </a:p>
          <a:p>
            <a:endParaRPr kumimoji="1" lang="ja-JP" alt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972248" y="1331640"/>
            <a:ext cx="11088000" cy="5400000"/>
          </a:xfrm>
        </p:spPr>
        <p:txBody>
          <a:bodyPr>
            <a:normAutofit/>
          </a:bodyPr>
          <a:lstStyle/>
          <a:p>
            <a:pPr marL="0" indent="0">
              <a:buNone/>
            </a:pPr>
            <a:endParaRPr kumimoji="1" lang="en-US" altLang="ja-JP" sz="2800" dirty="0" smtClean="0"/>
          </a:p>
          <a:p>
            <a:pPr marL="0" indent="0">
              <a:buNone/>
            </a:pPr>
            <a:r>
              <a:rPr kumimoji="1" lang="ja-JP" altLang="en-US" sz="2800" dirty="0" smtClean="0"/>
              <a:t>３　心理的虐待</a:t>
            </a:r>
            <a:endParaRPr kumimoji="1" lang="en-US" altLang="ja-JP" sz="2800" dirty="0" smtClean="0"/>
          </a:p>
          <a:p>
            <a:pPr lvl="1"/>
            <a:r>
              <a:rPr lang="ja-JP" altLang="en-US" sz="2800" dirty="0" smtClean="0"/>
              <a:t>エアコンの温度を下げたら、「勝手に下げないでくれ」</a:t>
            </a:r>
            <a:endParaRPr lang="en-US" altLang="ja-JP" sz="2800" dirty="0" smtClean="0"/>
          </a:p>
          <a:p>
            <a:pPr marL="320040" lvl="1" indent="0">
              <a:buNone/>
            </a:pPr>
            <a:r>
              <a:rPr lang="ja-JP" altLang="en-US" sz="2800" dirty="0" smtClean="0"/>
              <a:t>と言われ</a:t>
            </a:r>
            <a:r>
              <a:rPr lang="ja-JP" altLang="en-US" sz="2800" dirty="0"/>
              <a:t>た</a:t>
            </a:r>
            <a:endParaRPr lang="en-US" altLang="ja-JP" sz="2800" dirty="0" smtClean="0"/>
          </a:p>
          <a:p>
            <a:pPr lvl="1"/>
            <a:r>
              <a:rPr lang="ja-JP" altLang="en-US" sz="2800" dirty="0" smtClean="0"/>
              <a:t>お願いごとをしたとき、不快な顔をされた</a:t>
            </a:r>
            <a:endParaRPr lang="en-US" altLang="ja-JP" sz="2800" dirty="0" smtClean="0"/>
          </a:p>
          <a:p>
            <a:pPr lvl="1"/>
            <a:r>
              <a:rPr kumimoji="1" lang="ja-JP" altLang="en-US" sz="2800" dirty="0" smtClean="0"/>
              <a:t>本人のいる前で、排泄（トイレ）のことを話された</a:t>
            </a:r>
            <a:endParaRPr kumimoji="1" lang="ja-JP" altLang="en-US" sz="2800" dirty="0"/>
          </a:p>
        </p:txBody>
      </p:sp>
      <p:sp>
        <p:nvSpPr>
          <p:cNvPr id="5" name="タイトル 1"/>
          <p:cNvSpPr>
            <a:spLocks noGrp="1"/>
          </p:cNvSpPr>
          <p:nvPr>
            <p:ph type="title"/>
          </p:nvPr>
        </p:nvSpPr>
        <p:spPr>
          <a:xfrm>
            <a:off x="972248" y="611640"/>
            <a:ext cx="11088000" cy="720000"/>
          </a:xfrm>
        </p:spPr>
        <p:txBody>
          <a:bodyPr>
            <a:noAutofit/>
          </a:bodyPr>
          <a:lstStyle/>
          <a:p>
            <a:r>
              <a:rPr kumimoji="1" lang="ja-JP" altLang="en-US" sz="3600" dirty="0" smtClean="0"/>
              <a:t>高齢者・家族が感じていること（２）</a:t>
            </a:r>
            <a:endParaRPr kumimoji="1" lang="ja-JP" altLang="en-US" sz="36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983432" y="1340768"/>
            <a:ext cx="11088000" cy="5400000"/>
          </a:xfrm>
        </p:spPr>
        <p:txBody>
          <a:bodyPr>
            <a:normAutofit/>
          </a:bodyPr>
          <a:lstStyle/>
          <a:p>
            <a:pPr marL="0" indent="0">
              <a:buNone/>
            </a:pPr>
            <a:endParaRPr kumimoji="1" lang="en-US" altLang="ja-JP" sz="2800" dirty="0" smtClean="0"/>
          </a:p>
          <a:p>
            <a:pPr marL="0" indent="0">
              <a:buNone/>
            </a:pPr>
            <a:r>
              <a:rPr kumimoji="1" lang="ja-JP" altLang="en-US" sz="2800" dirty="0" smtClean="0"/>
              <a:t>４　性的虐待</a:t>
            </a:r>
            <a:endParaRPr kumimoji="1" lang="en-US" altLang="ja-JP" sz="2800" dirty="0" smtClean="0"/>
          </a:p>
          <a:p>
            <a:pPr lvl="1"/>
            <a:r>
              <a:rPr kumimoji="1" lang="ja-JP" altLang="en-US" sz="2800" dirty="0" smtClean="0"/>
              <a:t>女性の利用者が、男性スタッフにお風呂や下の世話をして</a:t>
            </a:r>
            <a:endParaRPr kumimoji="1" lang="en-US" altLang="ja-JP" sz="2800" dirty="0" smtClean="0"/>
          </a:p>
          <a:p>
            <a:pPr marL="320040" lvl="1" indent="0">
              <a:buNone/>
            </a:pPr>
            <a:r>
              <a:rPr kumimoji="1" lang="ja-JP" altLang="en-US" sz="2800" dirty="0" smtClean="0"/>
              <a:t>もらう</a:t>
            </a:r>
            <a:r>
              <a:rPr lang="ja-JP" altLang="en-US" sz="2800" dirty="0" smtClean="0"/>
              <a:t>こと</a:t>
            </a:r>
            <a:endParaRPr lang="en-US" altLang="ja-JP" sz="2800" dirty="0" smtClean="0"/>
          </a:p>
          <a:p>
            <a:pPr lvl="1"/>
            <a:r>
              <a:rPr kumimoji="1" lang="ja-JP" altLang="en-US" sz="2800" dirty="0" smtClean="0"/>
              <a:t>下着をはいているかどうか、ズボンを下げて確かめられた</a:t>
            </a:r>
            <a:endParaRPr kumimoji="1" lang="en-US" altLang="ja-JP" sz="2800" dirty="0" smtClean="0"/>
          </a:p>
          <a:p>
            <a:pPr marL="320040" lvl="1" indent="0">
              <a:buNone/>
            </a:pPr>
            <a:endParaRPr kumimoji="1" lang="en-US" altLang="ja-JP" sz="2800" dirty="0" smtClean="0"/>
          </a:p>
          <a:p>
            <a:pPr marL="0" indent="0">
              <a:buNone/>
            </a:pPr>
            <a:r>
              <a:rPr lang="ja-JP" altLang="en-US" sz="2800" dirty="0" smtClean="0"/>
              <a:t>５　経済的虐待</a:t>
            </a:r>
            <a:endParaRPr lang="en-US" altLang="ja-JP" sz="2800" dirty="0" smtClean="0"/>
          </a:p>
          <a:p>
            <a:pPr lvl="1"/>
            <a:r>
              <a:rPr kumimoji="1" lang="ja-JP" altLang="en-US" sz="2800" dirty="0" smtClean="0"/>
              <a:t>事前連絡なしに、預かり金で</a:t>
            </a:r>
            <a:r>
              <a:rPr lang="ja-JP" altLang="en-US" sz="2800" dirty="0" smtClean="0"/>
              <a:t>物品</a:t>
            </a:r>
            <a:r>
              <a:rPr kumimoji="1" lang="ja-JP" altLang="en-US" sz="2800" dirty="0" smtClean="0"/>
              <a:t>を購入されていた</a:t>
            </a:r>
            <a:endParaRPr kumimoji="1" lang="ja-JP" altLang="en-US" sz="2800" dirty="0"/>
          </a:p>
        </p:txBody>
      </p:sp>
      <p:sp>
        <p:nvSpPr>
          <p:cNvPr id="5" name="タイトル 1"/>
          <p:cNvSpPr>
            <a:spLocks noGrp="1"/>
          </p:cNvSpPr>
          <p:nvPr>
            <p:ph type="title"/>
          </p:nvPr>
        </p:nvSpPr>
        <p:spPr>
          <a:xfrm>
            <a:off x="982200" y="620768"/>
            <a:ext cx="11089232" cy="720000"/>
          </a:xfrm>
        </p:spPr>
        <p:txBody>
          <a:bodyPr>
            <a:normAutofit/>
          </a:bodyPr>
          <a:lstStyle/>
          <a:p>
            <a:r>
              <a:rPr kumimoji="1" lang="ja-JP" altLang="en-US" sz="3600" dirty="0" smtClean="0"/>
              <a:t>高齢者・家族が感じていること（３）</a:t>
            </a:r>
            <a:endParaRPr kumimoji="1" lang="ja-JP" altLang="en-US" sz="36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9376" y="548760"/>
            <a:ext cx="11088000" cy="720000"/>
          </a:xfrm>
        </p:spPr>
        <p:txBody>
          <a:bodyPr>
            <a:normAutofit/>
          </a:bodyPr>
          <a:lstStyle/>
          <a:p>
            <a:r>
              <a:rPr lang="ja-JP" altLang="en-US" sz="3600" dirty="0" smtClean="0"/>
              <a:t>快適なケアを実現するために</a:t>
            </a:r>
            <a:endParaRPr kumimoji="1" lang="ja-JP" altLang="en-US" sz="3600" dirty="0"/>
          </a:p>
        </p:txBody>
      </p:sp>
      <p:pic>
        <p:nvPicPr>
          <p:cNvPr id="5" name="コンテンツ プレースホルダ 4" descr="図2.wmf"/>
          <p:cNvPicPr preferRelativeResize="0">
            <a:picLocks noGrp="1"/>
          </p:cNvPicPr>
          <p:nvPr>
            <p:ph sz="quarter" idx="1"/>
          </p:nvPr>
        </p:nvPicPr>
        <p:blipFill>
          <a:blip r:embed="rId3" cstate="print">
            <a:lum/>
          </a:blip>
          <a:stretch>
            <a:fillRect/>
          </a:stretch>
        </p:blipFill>
        <p:spPr>
          <a:xfrm>
            <a:off x="479376" y="1772816"/>
            <a:ext cx="7560840" cy="4464496"/>
          </a:xfrm>
        </p:spPr>
      </p:pic>
      <p:sp>
        <p:nvSpPr>
          <p:cNvPr id="6" name="Line 5"/>
          <p:cNvSpPr>
            <a:spLocks noChangeShapeType="1"/>
          </p:cNvSpPr>
          <p:nvPr/>
        </p:nvSpPr>
        <p:spPr bwMode="auto">
          <a:xfrm>
            <a:off x="8328248" y="3429000"/>
            <a:ext cx="0" cy="2808312"/>
          </a:xfrm>
          <a:prstGeom prst="line">
            <a:avLst/>
          </a:prstGeom>
          <a:noFill/>
          <a:ln w="28575">
            <a:solidFill>
              <a:schemeClr val="tx1"/>
            </a:solidFill>
            <a:round/>
            <a:headEnd type="triangle" w="lg" len="lg"/>
            <a:tailEnd type="triangle" w="lg" len="lg"/>
          </a:ln>
        </p:spPr>
        <p:txBody>
          <a:bodyPr/>
          <a:lstStyle/>
          <a:p>
            <a:endParaRPr lang="ja-JP" altLang="en-US" dirty="0"/>
          </a:p>
        </p:txBody>
      </p:sp>
      <p:sp>
        <p:nvSpPr>
          <p:cNvPr id="7" name="Text Box 8"/>
          <p:cNvSpPr txBox="1">
            <a:spLocks noChangeArrowheads="1"/>
          </p:cNvSpPr>
          <p:nvPr/>
        </p:nvSpPr>
        <p:spPr bwMode="auto">
          <a:xfrm>
            <a:off x="8581116" y="3285284"/>
            <a:ext cx="923330" cy="3095744"/>
          </a:xfrm>
          <a:prstGeom prst="rect">
            <a:avLst/>
          </a:prstGeom>
          <a:solidFill>
            <a:srgbClr val="FFFFFF">
              <a:alpha val="52000"/>
            </a:srgbClr>
          </a:solidFill>
          <a:ln w="9525">
            <a:noFill/>
            <a:miter lim="800000"/>
            <a:headEnd/>
            <a:tailEnd/>
          </a:ln>
        </p:spPr>
        <p:txBody>
          <a:bodyPr vert="eaVert" wrap="square">
            <a:spAutoFit/>
          </a:bodyPr>
          <a:lstStyle/>
          <a:p>
            <a:r>
              <a:rPr lang="ja-JP" altLang="en-US" sz="2400" b="1" dirty="0">
                <a:ea typeface="ＤＦ特太ゴシック体" pitchFamily="1" charset="-128"/>
              </a:rPr>
              <a:t>虐待防止の対象となる範囲</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540344"/>
            <a:ext cx="10363200" cy="800424"/>
          </a:xfrm>
        </p:spPr>
        <p:txBody>
          <a:bodyPr>
            <a:normAutofit/>
          </a:bodyPr>
          <a:lstStyle/>
          <a:p>
            <a:r>
              <a:rPr lang="ja-JP" altLang="en-US" sz="3600" dirty="0"/>
              <a:t>高齢者虐待防止法</a:t>
            </a:r>
          </a:p>
        </p:txBody>
      </p:sp>
      <p:sp>
        <p:nvSpPr>
          <p:cNvPr id="3" name="コンテンツ プレースホルダ 2"/>
          <p:cNvSpPr>
            <a:spLocks noGrp="1"/>
          </p:cNvSpPr>
          <p:nvPr>
            <p:ph sz="quarter" idx="1"/>
          </p:nvPr>
        </p:nvSpPr>
        <p:spPr>
          <a:xfrm>
            <a:off x="983432" y="1340768"/>
            <a:ext cx="11088000" cy="5400000"/>
          </a:xfrm>
        </p:spPr>
        <p:txBody>
          <a:bodyPr/>
          <a:lstStyle/>
          <a:p>
            <a:pPr>
              <a:buNone/>
            </a:pPr>
            <a:endParaRPr lang="en-US" altLang="ja-JP" sz="2800" dirty="0" smtClean="0"/>
          </a:p>
          <a:p>
            <a:pPr>
              <a:buNone/>
            </a:pPr>
            <a:r>
              <a:rPr lang="ja-JP" altLang="en-US" sz="2800" dirty="0" smtClean="0"/>
              <a:t>「</a:t>
            </a:r>
            <a:r>
              <a:rPr lang="ja-JP" altLang="en-US" sz="2800" dirty="0"/>
              <a:t>高齢者虐待の防止</a:t>
            </a:r>
            <a:r>
              <a:rPr lang="ja-JP" altLang="en-US" sz="2800" dirty="0" smtClean="0"/>
              <a:t>、</a:t>
            </a:r>
            <a:endParaRPr lang="en-US" altLang="ja-JP" sz="2800" dirty="0" smtClean="0"/>
          </a:p>
          <a:p>
            <a:pPr>
              <a:buNone/>
            </a:pPr>
            <a:r>
              <a:rPr lang="ja-JP" altLang="en-US" sz="2800" dirty="0"/>
              <a:t>　</a:t>
            </a:r>
            <a:r>
              <a:rPr lang="ja-JP" altLang="en-US" sz="2800" dirty="0" smtClean="0"/>
              <a:t>高齢者</a:t>
            </a:r>
            <a:r>
              <a:rPr lang="ja-JP" altLang="en-US" sz="2800" dirty="0"/>
              <a:t>の養護者に対する支援等に関する法律」</a:t>
            </a:r>
            <a:endParaRPr lang="en-US" altLang="ja-JP" sz="2800" dirty="0"/>
          </a:p>
          <a:p>
            <a:pPr>
              <a:buNone/>
            </a:pPr>
            <a:endParaRPr lang="en-US" altLang="ja-JP" sz="2800" dirty="0"/>
          </a:p>
          <a:p>
            <a:pPr>
              <a:buNone/>
            </a:pPr>
            <a:r>
              <a:rPr lang="ja-JP" altLang="en-US" sz="2800" dirty="0"/>
              <a:t>　平成</a:t>
            </a:r>
            <a:r>
              <a:rPr lang="en-US" altLang="ja-JP" sz="2800" dirty="0"/>
              <a:t>17 (2005)</a:t>
            </a:r>
            <a:r>
              <a:rPr lang="ja-JP" altLang="en-US" sz="2800" dirty="0"/>
              <a:t>年</a:t>
            </a:r>
            <a:r>
              <a:rPr lang="en-US" altLang="ja-JP" sz="2800" dirty="0"/>
              <a:t>11</a:t>
            </a:r>
            <a:r>
              <a:rPr lang="ja-JP" altLang="en-US" sz="2800" dirty="0"/>
              <a:t>月　成立</a:t>
            </a:r>
            <a:endParaRPr lang="en-US" altLang="ja-JP" sz="2800" dirty="0"/>
          </a:p>
          <a:p>
            <a:pPr>
              <a:buNone/>
            </a:pPr>
            <a:r>
              <a:rPr lang="ja-JP" altLang="en-US" sz="2800" dirty="0"/>
              <a:t>　平成</a:t>
            </a:r>
            <a:r>
              <a:rPr lang="en-US" altLang="ja-JP" sz="2800" dirty="0"/>
              <a:t>18 (2006)</a:t>
            </a:r>
            <a:r>
              <a:rPr lang="ja-JP" altLang="en-US" sz="2800" dirty="0"/>
              <a:t>年４月　施行</a:t>
            </a:r>
            <a:endParaRPr lang="en-US" altLang="ja-JP" sz="2800" dirty="0"/>
          </a:p>
          <a:p>
            <a:pPr marL="0" indent="0">
              <a:buNone/>
            </a:pP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224" y="3573016"/>
            <a:ext cx="2198122" cy="2592288"/>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664" y="617925"/>
            <a:ext cx="11088000" cy="720080"/>
          </a:xfrm>
        </p:spPr>
        <p:txBody>
          <a:bodyPr>
            <a:normAutofit/>
          </a:bodyPr>
          <a:lstStyle/>
          <a:p>
            <a:r>
              <a:rPr kumimoji="1" lang="ja-JP" altLang="en-US" sz="3600" dirty="0" smtClean="0"/>
              <a:t>神奈川県が目指すケアの姿</a:t>
            </a:r>
            <a:endParaRPr kumimoji="1" lang="ja-JP" altLang="en-US" sz="3600" dirty="0"/>
          </a:p>
        </p:txBody>
      </p:sp>
      <p:sp>
        <p:nvSpPr>
          <p:cNvPr id="3" name="コンテンツ プレースホルダ 2"/>
          <p:cNvSpPr>
            <a:spLocks noGrp="1"/>
          </p:cNvSpPr>
          <p:nvPr>
            <p:ph sz="quarter" idx="1"/>
          </p:nvPr>
        </p:nvSpPr>
        <p:spPr>
          <a:xfrm>
            <a:off x="984664" y="1340768"/>
            <a:ext cx="11088000" cy="5400000"/>
          </a:xfrm>
        </p:spPr>
        <p:txBody>
          <a:bodyPr>
            <a:normAutofit/>
          </a:bodyPr>
          <a:lstStyle/>
          <a:p>
            <a:pPr marL="0" indent="361950">
              <a:buNone/>
            </a:pPr>
            <a:endParaRPr kumimoji="1" lang="en-US" altLang="ja-JP" sz="2800" dirty="0" smtClean="0"/>
          </a:p>
          <a:p>
            <a:pPr marL="0" indent="361950">
              <a:buNone/>
            </a:pPr>
            <a:r>
              <a:rPr kumimoji="1" lang="ja-JP" altLang="en-US" sz="2800" dirty="0" smtClean="0"/>
              <a:t>介護を受ける高齢者本人や家族が「どのように感じるか」また、自分が介護を受ける側であったら「どのようなケアをしてもらいたいか」、本人や家族の心の声に耳を傾け、その気持ちやニーズを　大切に受け止め、高齢者の自己決定を最大限に尊重した、ぬくもりのある当事者目線の質の高いケアを目指すことが重要であると考えます。</a:t>
            </a:r>
            <a:endParaRPr kumimoji="1" lang="ja-JP" altLang="en-US" sz="2800"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568" y="4005064"/>
            <a:ext cx="2795383" cy="2599706"/>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13871"/>
            <a:ext cx="11088000" cy="720000"/>
          </a:xfrm>
        </p:spPr>
        <p:txBody>
          <a:bodyPr>
            <a:normAutofit fontScale="90000"/>
          </a:bodyPr>
          <a:lstStyle/>
          <a:p>
            <a:r>
              <a:rPr kumimoji="1" lang="ja-JP" altLang="en-US" sz="3600" dirty="0" smtClean="0"/>
              <a:t>高齢者虐待が発生する要因と予防のポイント（</a:t>
            </a:r>
            <a:r>
              <a:rPr kumimoji="1" lang="en-US" altLang="ja-JP" sz="3600" dirty="0" smtClean="0"/>
              <a:t>1</a:t>
            </a:r>
            <a:r>
              <a:rPr lang="ja-JP" altLang="en-US" sz="3600" dirty="0" smtClean="0"/>
              <a:t>～３</a:t>
            </a:r>
            <a:r>
              <a:rPr kumimoji="1" lang="ja-JP" altLang="en-US" sz="3600" dirty="0" smtClean="0"/>
              <a:t>）</a:t>
            </a:r>
            <a:endParaRPr kumimoji="1" lang="ja-JP" altLang="en-US" sz="3600" dirty="0"/>
          </a:p>
        </p:txBody>
      </p:sp>
      <p:sp>
        <p:nvSpPr>
          <p:cNvPr id="3" name="コンテンツ プレースホルダ 2"/>
          <p:cNvSpPr>
            <a:spLocks noGrp="1"/>
          </p:cNvSpPr>
          <p:nvPr>
            <p:ph sz="quarter" idx="1"/>
          </p:nvPr>
        </p:nvSpPr>
        <p:spPr>
          <a:xfrm>
            <a:off x="839416" y="1484784"/>
            <a:ext cx="11088000" cy="4958984"/>
          </a:xfrm>
        </p:spPr>
        <p:txBody>
          <a:bodyPr>
            <a:noAutofit/>
          </a:bodyPr>
          <a:lstStyle/>
          <a:p>
            <a:pPr marL="0" indent="0">
              <a:buNone/>
            </a:pPr>
            <a:endParaRPr lang="en-US" altLang="ja-JP" sz="2800" dirty="0" smtClean="0"/>
          </a:p>
          <a:p>
            <a:pPr marL="0" indent="0">
              <a:lnSpc>
                <a:spcPct val="150000"/>
              </a:lnSpc>
              <a:buNone/>
            </a:pPr>
            <a:r>
              <a:rPr lang="ja-JP" altLang="en-US" sz="2800" dirty="0" smtClean="0"/>
              <a:t>高齢者</a:t>
            </a:r>
            <a:r>
              <a:rPr lang="ja-JP" altLang="en-US" sz="2800" dirty="0"/>
              <a:t>虐待</a:t>
            </a:r>
            <a:r>
              <a:rPr lang="ja-JP" altLang="en-US" sz="2800" dirty="0" smtClean="0"/>
              <a:t>が発生する要因　➡　</a:t>
            </a:r>
            <a:r>
              <a:rPr lang="ja-JP" altLang="en-US" sz="2800" dirty="0" smtClean="0">
                <a:solidFill>
                  <a:srgbClr val="FF0000"/>
                </a:solidFill>
              </a:rPr>
              <a:t>予防のポイント</a:t>
            </a:r>
            <a:endParaRPr lang="en-US" altLang="ja-JP" sz="2800" dirty="0" smtClean="0">
              <a:solidFill>
                <a:srgbClr val="FF0000"/>
              </a:solidFill>
            </a:endParaRPr>
          </a:p>
          <a:p>
            <a:pPr marL="0" indent="0">
              <a:lnSpc>
                <a:spcPct val="150000"/>
              </a:lnSpc>
              <a:buNone/>
            </a:pPr>
            <a:endParaRPr lang="en-US" altLang="ja-JP" sz="2800" dirty="0">
              <a:solidFill>
                <a:srgbClr val="FF0000"/>
              </a:solidFill>
            </a:endParaRPr>
          </a:p>
          <a:p>
            <a:pPr marL="0" indent="0">
              <a:lnSpc>
                <a:spcPct val="150000"/>
              </a:lnSpc>
              <a:buNone/>
            </a:pPr>
            <a:r>
              <a:rPr lang="ja-JP" altLang="en-US" sz="2800" dirty="0" smtClean="0"/>
              <a:t>①組織運営に課題がある　➡　</a:t>
            </a:r>
            <a:r>
              <a:rPr lang="ja-JP" altLang="en-US" sz="2800" dirty="0" smtClean="0">
                <a:solidFill>
                  <a:srgbClr val="FF0000"/>
                </a:solidFill>
              </a:rPr>
              <a:t>組織運営の健全化</a:t>
            </a:r>
          </a:p>
          <a:p>
            <a:pPr marL="0" indent="0">
              <a:lnSpc>
                <a:spcPct val="150000"/>
              </a:lnSpc>
              <a:buNone/>
            </a:pPr>
            <a:r>
              <a:rPr lang="ja-JP" altLang="en-US" sz="2800" dirty="0" smtClean="0"/>
              <a:t>②チームケアが</a:t>
            </a:r>
            <a:r>
              <a:rPr lang="ja-JP" altLang="en-US" sz="2800" dirty="0"/>
              <a:t>上手</a:t>
            </a:r>
            <a:r>
              <a:rPr lang="ja-JP" altLang="en-US" sz="2800" dirty="0" smtClean="0"/>
              <a:t>くいっていない　➡　</a:t>
            </a:r>
            <a:r>
              <a:rPr lang="ja-JP" altLang="en-US" sz="2800" dirty="0" smtClean="0">
                <a:solidFill>
                  <a:srgbClr val="FF0000"/>
                </a:solidFill>
              </a:rPr>
              <a:t>チームアプローチの充実</a:t>
            </a:r>
          </a:p>
          <a:p>
            <a:pPr marL="0" indent="0">
              <a:lnSpc>
                <a:spcPct val="150000"/>
              </a:lnSpc>
              <a:buNone/>
            </a:pPr>
            <a:r>
              <a:rPr lang="ja-JP" altLang="en-US" sz="2800" dirty="0" smtClean="0"/>
              <a:t>③提供するケアに課題がある　➡　</a:t>
            </a:r>
            <a:r>
              <a:rPr lang="ja-JP" altLang="en-US" sz="2800" dirty="0" smtClean="0">
                <a:solidFill>
                  <a:srgbClr val="FF0000"/>
                </a:solidFill>
              </a:rPr>
              <a:t>ケアの質の向上</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13871"/>
            <a:ext cx="11088000" cy="720000"/>
          </a:xfrm>
        </p:spPr>
        <p:txBody>
          <a:bodyPr>
            <a:normAutofit fontScale="90000"/>
          </a:bodyPr>
          <a:lstStyle/>
          <a:p>
            <a:r>
              <a:rPr kumimoji="1" lang="ja-JP" altLang="en-US" sz="3600" dirty="0" smtClean="0"/>
              <a:t>高齢者虐待が発生する要因と予防のポイント（４、５）</a:t>
            </a:r>
            <a:endParaRPr kumimoji="1" lang="ja-JP" altLang="en-US" sz="3600" dirty="0"/>
          </a:p>
        </p:txBody>
      </p:sp>
      <p:sp>
        <p:nvSpPr>
          <p:cNvPr id="3" name="コンテンツ プレースホルダ 2"/>
          <p:cNvSpPr>
            <a:spLocks noGrp="1"/>
          </p:cNvSpPr>
          <p:nvPr>
            <p:ph sz="quarter" idx="1"/>
          </p:nvPr>
        </p:nvSpPr>
        <p:spPr>
          <a:xfrm>
            <a:off x="839416" y="1700808"/>
            <a:ext cx="11088000" cy="4742960"/>
          </a:xfrm>
        </p:spPr>
        <p:txBody>
          <a:bodyPr>
            <a:noAutofit/>
          </a:bodyPr>
          <a:lstStyle/>
          <a:p>
            <a:pPr marL="0" indent="0">
              <a:lnSpc>
                <a:spcPct val="150000"/>
              </a:lnSpc>
              <a:buNone/>
            </a:pPr>
            <a:r>
              <a:rPr lang="ja-JP" altLang="en-US" sz="2800" dirty="0" smtClean="0"/>
              <a:t>高齢者</a:t>
            </a:r>
            <a:r>
              <a:rPr lang="ja-JP" altLang="en-US" sz="2800" dirty="0"/>
              <a:t>虐待</a:t>
            </a:r>
            <a:r>
              <a:rPr lang="ja-JP" altLang="en-US" sz="2800" dirty="0" smtClean="0"/>
              <a:t>が発生する要因　➡　</a:t>
            </a:r>
            <a:r>
              <a:rPr lang="ja-JP" altLang="en-US" sz="2800" dirty="0" smtClean="0">
                <a:solidFill>
                  <a:srgbClr val="FF0000"/>
                </a:solidFill>
              </a:rPr>
              <a:t>予防のポイント</a:t>
            </a:r>
            <a:endParaRPr lang="en-US" altLang="ja-JP" sz="2800" dirty="0" smtClean="0">
              <a:solidFill>
                <a:srgbClr val="FF0000"/>
              </a:solidFill>
            </a:endParaRPr>
          </a:p>
          <a:p>
            <a:pPr marL="0" indent="0">
              <a:lnSpc>
                <a:spcPct val="150000"/>
              </a:lnSpc>
              <a:buNone/>
            </a:pPr>
            <a:r>
              <a:rPr lang="ja-JP" altLang="en-US" sz="2800" dirty="0" smtClean="0"/>
              <a:t>④</a:t>
            </a:r>
            <a:r>
              <a:rPr lang="ja-JP" altLang="en-US" sz="2800" dirty="0"/>
              <a:t>必要</a:t>
            </a:r>
            <a:r>
              <a:rPr lang="ja-JP" altLang="en-US" sz="2800" dirty="0" smtClean="0"/>
              <a:t>な倫理や守るべき法令が理解されていない</a:t>
            </a:r>
            <a:endParaRPr lang="en-US" altLang="ja-JP" sz="2800" dirty="0" smtClean="0"/>
          </a:p>
          <a:p>
            <a:pPr marL="0" indent="0">
              <a:lnSpc>
                <a:spcPct val="150000"/>
              </a:lnSpc>
              <a:buNone/>
            </a:pPr>
            <a:r>
              <a:rPr lang="ja-JP" altLang="en-US" sz="2800" dirty="0"/>
              <a:t>➡</a:t>
            </a:r>
            <a:r>
              <a:rPr lang="ja-JP" altLang="en-US" sz="2800" dirty="0">
                <a:solidFill>
                  <a:srgbClr val="FF0000"/>
                </a:solidFill>
              </a:rPr>
              <a:t>倫理観と法令遵守の意識を</a:t>
            </a:r>
            <a:r>
              <a:rPr lang="ja-JP" altLang="en-US" sz="2800" dirty="0" smtClean="0">
                <a:solidFill>
                  <a:srgbClr val="FF0000"/>
                </a:solidFill>
              </a:rPr>
              <a:t>高める</a:t>
            </a:r>
            <a:endParaRPr lang="ja-JP" altLang="en-US" sz="2800" dirty="0" smtClean="0"/>
          </a:p>
          <a:p>
            <a:pPr marL="0" indent="0">
              <a:lnSpc>
                <a:spcPct val="150000"/>
              </a:lnSpc>
              <a:buNone/>
            </a:pPr>
            <a:r>
              <a:rPr lang="ja-JP" altLang="en-US" sz="2800" dirty="0" smtClean="0"/>
              <a:t>⑤組織のあり方を変えにくい雰囲気</a:t>
            </a:r>
            <a:endParaRPr lang="en-US" altLang="ja-JP" sz="2800" dirty="0" smtClean="0"/>
          </a:p>
          <a:p>
            <a:pPr marL="0" indent="0">
              <a:lnSpc>
                <a:spcPct val="150000"/>
              </a:lnSpc>
              <a:buNone/>
            </a:pPr>
            <a:r>
              <a:rPr lang="ja-JP" altLang="en-US" sz="2800" dirty="0" smtClean="0"/>
              <a:t>➡</a:t>
            </a:r>
            <a:r>
              <a:rPr lang="ja-JP" altLang="en-US" sz="2800" dirty="0" smtClean="0">
                <a:solidFill>
                  <a:srgbClr val="FF0000"/>
                </a:solidFill>
              </a:rPr>
              <a:t>職員の負担</a:t>
            </a:r>
            <a:r>
              <a:rPr lang="ja-JP" altLang="en-US" sz="2800" dirty="0">
                <a:solidFill>
                  <a:srgbClr val="FF0000"/>
                </a:solidFill>
              </a:rPr>
              <a:t>・ストレスの</a:t>
            </a:r>
            <a:r>
              <a:rPr lang="ja-JP" altLang="en-US" sz="2800" dirty="0" smtClean="0">
                <a:solidFill>
                  <a:srgbClr val="FF0000"/>
                </a:solidFill>
              </a:rPr>
              <a:t>軽減と組織</a:t>
            </a:r>
            <a:r>
              <a:rPr lang="ja-JP" altLang="en-US" sz="2800" dirty="0">
                <a:solidFill>
                  <a:srgbClr val="FF0000"/>
                </a:solidFill>
              </a:rPr>
              <a:t>風土の</a:t>
            </a:r>
            <a:r>
              <a:rPr lang="ja-JP" altLang="en-US" sz="2800" dirty="0" smtClean="0">
                <a:solidFill>
                  <a:srgbClr val="FF0000"/>
                </a:solidFill>
              </a:rPr>
              <a:t>改善</a:t>
            </a:r>
            <a:endParaRPr lang="en-US" altLang="ja-JP" sz="2800" dirty="0" smtClean="0">
              <a:solidFill>
                <a:srgbClr val="FF0000"/>
              </a:solidFill>
            </a:endParaRPr>
          </a:p>
          <a:p>
            <a:pPr marL="0" indent="0">
              <a:lnSpc>
                <a:spcPct val="150000"/>
              </a:lnSpc>
              <a:buNone/>
            </a:pPr>
            <a:r>
              <a:rPr lang="ja-JP" altLang="en-US" sz="2800" u="sng" dirty="0" smtClean="0"/>
              <a:t>職員個人の問題だけではなく施設・事業所全体の問題として考える</a:t>
            </a:r>
          </a:p>
        </p:txBody>
      </p:sp>
    </p:spTree>
    <p:extLst>
      <p:ext uri="{BB962C8B-B14F-4D97-AF65-F5344CB8AC3E}">
        <p14:creationId xmlns:p14="http://schemas.microsoft.com/office/powerpoint/2010/main" val="12319163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61604"/>
            <a:ext cx="11088000" cy="720000"/>
          </a:xfrm>
        </p:spPr>
        <p:txBody>
          <a:bodyPr>
            <a:normAutofit/>
          </a:bodyPr>
          <a:lstStyle/>
          <a:p>
            <a:r>
              <a:rPr kumimoji="1" lang="ja-JP" altLang="en-US" sz="3600" dirty="0" smtClean="0"/>
              <a:t>高齢者虐待を防ぐためには（未然防止）①</a:t>
            </a:r>
            <a:endParaRPr kumimoji="1" lang="ja-JP" altLang="en-US" sz="3600" dirty="0"/>
          </a:p>
        </p:txBody>
      </p:sp>
      <p:sp>
        <p:nvSpPr>
          <p:cNvPr id="3" name="コンテンツ プレースホルダ 2"/>
          <p:cNvSpPr>
            <a:spLocks noGrp="1"/>
          </p:cNvSpPr>
          <p:nvPr>
            <p:ph sz="quarter" idx="1"/>
          </p:nvPr>
        </p:nvSpPr>
        <p:spPr>
          <a:xfrm>
            <a:off x="983432" y="1381604"/>
            <a:ext cx="11089232" cy="5400000"/>
          </a:xfrm>
        </p:spPr>
        <p:txBody>
          <a:bodyPr>
            <a:normAutofit/>
          </a:bodyPr>
          <a:lstStyle/>
          <a:p>
            <a:pPr marL="0" indent="0">
              <a:buNone/>
            </a:pPr>
            <a:endParaRPr kumimoji="1" lang="en-US" altLang="ja-JP" sz="2800" dirty="0" smtClean="0"/>
          </a:p>
          <a:p>
            <a:pPr marL="0" indent="0">
              <a:buNone/>
            </a:pPr>
            <a:r>
              <a:rPr kumimoji="1" lang="ja-JP" altLang="en-US" sz="2800" dirty="0" smtClean="0"/>
              <a:t>①組織運営の健全化</a:t>
            </a:r>
            <a:endParaRPr kumimoji="1" lang="en-US" altLang="ja-JP" sz="2800" dirty="0" smtClean="0"/>
          </a:p>
          <a:p>
            <a:pPr lvl="1"/>
            <a:r>
              <a:rPr lang="ja-JP" altLang="en-US" sz="2800" dirty="0" smtClean="0"/>
              <a:t>介護理念や、組織の運営方針を明確にし、全職員</a:t>
            </a:r>
            <a:r>
              <a:rPr lang="ja-JP" altLang="en-US" sz="2800" dirty="0"/>
              <a:t>に</a:t>
            </a:r>
            <a:r>
              <a:rPr kumimoji="1" lang="ja-JP" altLang="en-US" sz="2800" dirty="0" smtClean="0"/>
              <a:t>共有する</a:t>
            </a:r>
            <a:endParaRPr kumimoji="1" lang="en-US" altLang="ja-JP" sz="2800" dirty="0" smtClean="0"/>
          </a:p>
          <a:p>
            <a:pPr lvl="1"/>
            <a:r>
              <a:rPr lang="ja-JP" altLang="en-US" sz="2800" dirty="0"/>
              <a:t>職務</a:t>
            </a:r>
            <a:r>
              <a:rPr lang="ja-JP" altLang="en-US" sz="2800" dirty="0" smtClean="0"/>
              <a:t>に</a:t>
            </a:r>
            <a:r>
              <a:rPr lang="ja-JP" altLang="en-US" sz="2800" dirty="0" smtClean="0"/>
              <a:t>よる責任や役割を明確にする</a:t>
            </a:r>
            <a:endParaRPr lang="en-US" altLang="ja-JP" sz="2800" dirty="0" smtClean="0"/>
          </a:p>
          <a:p>
            <a:pPr lvl="1"/>
            <a:r>
              <a:rPr lang="ja-JP" altLang="en-US" sz="2800" dirty="0" smtClean="0"/>
              <a:t>組織としての苦情処理の体制が構築され、機能している</a:t>
            </a:r>
            <a:endParaRPr lang="en-US" altLang="ja-JP" sz="2800" dirty="0" smtClean="0"/>
          </a:p>
          <a:p>
            <a:pPr lvl="1"/>
            <a:r>
              <a:rPr kumimoji="1" lang="ja-JP" altLang="en-US" sz="2800" dirty="0" smtClean="0"/>
              <a:t>職員の教育体制</a:t>
            </a:r>
            <a:r>
              <a:rPr lang="ja-JP" altLang="en-US" sz="2800" dirty="0" smtClean="0"/>
              <a:t>が整えられている</a:t>
            </a:r>
            <a:endParaRPr kumimoji="1" lang="en-US" altLang="ja-JP" sz="2800" dirty="0" smtClean="0"/>
          </a:p>
          <a:p>
            <a:pPr lvl="1"/>
            <a:r>
              <a:rPr lang="ja-JP" altLang="en-US" sz="2800" dirty="0" smtClean="0"/>
              <a:t>定期的に第三者の目が</a:t>
            </a:r>
            <a:r>
              <a:rPr lang="ja-JP" altLang="en-US" sz="2800" dirty="0"/>
              <a:t>入</a:t>
            </a:r>
            <a:r>
              <a:rPr lang="ja-JP" altLang="en-US" sz="2800" dirty="0" smtClean="0"/>
              <a:t>り、開かれた組織になっている</a:t>
            </a:r>
            <a:endParaRPr lang="en-US" altLang="ja-JP" sz="2800" dirty="0" smtClean="0"/>
          </a:p>
          <a:p>
            <a:pPr lvl="1"/>
            <a:r>
              <a:rPr lang="ja-JP" altLang="en-US" sz="2800" dirty="0" smtClean="0"/>
              <a:t>利用者・家族との情報共有に努めている</a:t>
            </a:r>
            <a:endParaRPr lang="en-US" altLang="ja-JP" sz="2800"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945752" y="1340768"/>
            <a:ext cx="11089232" cy="5400000"/>
          </a:xfrm>
        </p:spPr>
        <p:txBody>
          <a:bodyPr>
            <a:normAutofit/>
          </a:bodyPr>
          <a:lstStyle/>
          <a:p>
            <a:pPr marL="0" indent="0">
              <a:buNone/>
            </a:pPr>
            <a:endParaRPr kumimoji="1" lang="en-US" altLang="ja-JP" sz="2800" dirty="0" smtClean="0"/>
          </a:p>
          <a:p>
            <a:pPr marL="0" indent="0">
              <a:buNone/>
            </a:pPr>
            <a:r>
              <a:rPr kumimoji="1" lang="ja-JP" altLang="en-US" sz="2800" dirty="0" smtClean="0"/>
              <a:t>②チームアプローチの充実</a:t>
            </a:r>
            <a:endParaRPr kumimoji="1" lang="en-US" altLang="ja-JP" sz="2800" dirty="0" smtClean="0"/>
          </a:p>
          <a:p>
            <a:pPr lvl="1"/>
            <a:r>
              <a:rPr lang="ja-JP" altLang="en-US" sz="2800" dirty="0"/>
              <a:t>介護</a:t>
            </a:r>
            <a:r>
              <a:rPr lang="ja-JP" altLang="en-US" sz="2800" dirty="0" smtClean="0"/>
              <a:t>職員・専門職・リーダーの役割を明確にする</a:t>
            </a:r>
            <a:endParaRPr lang="en-US" altLang="ja-JP" sz="2800" dirty="0" smtClean="0"/>
          </a:p>
          <a:p>
            <a:pPr lvl="1"/>
            <a:r>
              <a:rPr kumimoji="1" lang="ja-JP" altLang="en-US" sz="2800" dirty="0" smtClean="0"/>
              <a:t>情報共有</a:t>
            </a:r>
            <a:r>
              <a:rPr lang="ja-JP" altLang="en-US" sz="2800" dirty="0"/>
              <a:t>の</a:t>
            </a:r>
            <a:r>
              <a:rPr kumimoji="1" lang="ja-JP" altLang="en-US" sz="2800" dirty="0" smtClean="0"/>
              <a:t>ための仕組みや手順を明確に</a:t>
            </a:r>
            <a:r>
              <a:rPr lang="ja-JP" altLang="en-US" sz="2800" dirty="0"/>
              <a:t>す</a:t>
            </a:r>
            <a:r>
              <a:rPr kumimoji="1" lang="ja-JP" altLang="en-US" sz="2800" dirty="0" smtClean="0"/>
              <a:t>る</a:t>
            </a:r>
            <a:endParaRPr kumimoji="1" lang="en-US" altLang="ja-JP" sz="2800" dirty="0" smtClean="0"/>
          </a:p>
          <a:p>
            <a:pPr lvl="1"/>
            <a:r>
              <a:rPr lang="ja-JP" altLang="en-US" sz="2800" dirty="0" smtClean="0"/>
              <a:t>チームとしての意思決定の仕組みや手順を明確にする</a:t>
            </a:r>
            <a:endParaRPr kumimoji="1" lang="ja-JP" altLang="en-US" sz="2800" dirty="0"/>
          </a:p>
        </p:txBody>
      </p:sp>
      <p:sp>
        <p:nvSpPr>
          <p:cNvPr id="5" name="タイトル 1"/>
          <p:cNvSpPr>
            <a:spLocks noGrp="1"/>
          </p:cNvSpPr>
          <p:nvPr>
            <p:ph type="title"/>
          </p:nvPr>
        </p:nvSpPr>
        <p:spPr>
          <a:xfrm>
            <a:off x="945752" y="620768"/>
            <a:ext cx="11088000" cy="720000"/>
          </a:xfrm>
        </p:spPr>
        <p:txBody>
          <a:bodyPr>
            <a:noAutofit/>
          </a:bodyPr>
          <a:lstStyle/>
          <a:p>
            <a:r>
              <a:rPr kumimoji="1" lang="ja-JP" altLang="en-US" sz="3600" dirty="0" smtClean="0"/>
              <a:t>高齢者虐待を防ぐためには（未然防止）②</a:t>
            </a:r>
            <a:endParaRPr kumimoji="1" lang="ja-JP" altLang="en-US" sz="3600"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9816" y="4040768"/>
            <a:ext cx="2971072" cy="2295153"/>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911424" y="1340768"/>
            <a:ext cx="11088000" cy="5400000"/>
          </a:xfrm>
        </p:spPr>
        <p:txBody>
          <a:bodyPr>
            <a:normAutofit/>
          </a:bodyPr>
          <a:lstStyle/>
          <a:p>
            <a:pPr marL="0" indent="0">
              <a:buNone/>
            </a:pPr>
            <a:endParaRPr kumimoji="1" lang="en-US" altLang="ja-JP" sz="2800" dirty="0" smtClean="0"/>
          </a:p>
          <a:p>
            <a:pPr marL="0" indent="0">
              <a:buNone/>
            </a:pPr>
            <a:r>
              <a:rPr kumimoji="1" lang="ja-JP" altLang="en-US" sz="2800" dirty="0" smtClean="0"/>
              <a:t>③ケアの質の向上</a:t>
            </a:r>
            <a:endParaRPr kumimoji="1" lang="en-US" altLang="ja-JP" sz="2800" dirty="0" smtClean="0"/>
          </a:p>
          <a:p>
            <a:pPr lvl="1"/>
            <a:r>
              <a:rPr lang="ja-JP" altLang="en-US" sz="2800" dirty="0" smtClean="0"/>
              <a:t>職員が認知症についての正しい知識を理解している</a:t>
            </a:r>
            <a:endParaRPr lang="en-US" altLang="ja-JP" sz="2800" dirty="0" smtClean="0"/>
          </a:p>
          <a:p>
            <a:pPr lvl="1"/>
            <a:r>
              <a:rPr kumimoji="1" lang="ja-JP" altLang="en-US" sz="2800" dirty="0" smtClean="0"/>
              <a:t>職員が、対応に困難を感じる高齢者の行動に</a:t>
            </a:r>
            <a:r>
              <a:rPr lang="ja-JP" altLang="en-US" sz="2800" dirty="0"/>
              <a:t>対</a:t>
            </a:r>
            <a:r>
              <a:rPr lang="ja-JP" altLang="en-US" sz="2800" dirty="0" smtClean="0"/>
              <a:t>して</a:t>
            </a:r>
            <a:r>
              <a:rPr kumimoji="1" lang="ja-JP" altLang="en-US" sz="2800" dirty="0" smtClean="0"/>
              <a:t>、ご本人　　なりの理由があるという姿勢で原因を探り対応する</a:t>
            </a:r>
            <a:endParaRPr kumimoji="1" lang="en-US" altLang="ja-JP" sz="2800" dirty="0" smtClean="0"/>
          </a:p>
          <a:p>
            <a:pPr lvl="1"/>
            <a:r>
              <a:rPr lang="ja-JP" altLang="en-US" sz="2800" dirty="0" smtClean="0"/>
              <a:t>高齢者の心身の状態を丁寧にアセスメントする</a:t>
            </a:r>
            <a:endParaRPr lang="en-US" altLang="ja-JP" sz="2800" dirty="0" smtClean="0"/>
          </a:p>
          <a:p>
            <a:pPr lvl="1"/>
            <a:r>
              <a:rPr kumimoji="1" lang="ja-JP" altLang="en-US" sz="2800" dirty="0" smtClean="0"/>
              <a:t>アセスメントに基づいて個別の状況に即したケアを検討し、　　実際にケアの場面で活用する方法を学ぶ</a:t>
            </a:r>
            <a:endParaRPr kumimoji="1" lang="ja-JP" altLang="en-US" sz="2800" dirty="0"/>
          </a:p>
        </p:txBody>
      </p:sp>
      <p:sp>
        <p:nvSpPr>
          <p:cNvPr id="5" name="タイトル 1"/>
          <p:cNvSpPr>
            <a:spLocks noGrp="1"/>
          </p:cNvSpPr>
          <p:nvPr>
            <p:ph type="title"/>
          </p:nvPr>
        </p:nvSpPr>
        <p:spPr>
          <a:xfrm>
            <a:off x="929424" y="615088"/>
            <a:ext cx="11052000" cy="720000"/>
          </a:xfrm>
        </p:spPr>
        <p:txBody>
          <a:bodyPr>
            <a:noAutofit/>
          </a:bodyPr>
          <a:lstStyle/>
          <a:p>
            <a:r>
              <a:rPr kumimoji="1" lang="ja-JP" altLang="en-US" sz="3600" dirty="0" smtClean="0"/>
              <a:t>高齢者虐待を防ぐためには（未然防止）</a:t>
            </a:r>
            <a:r>
              <a:rPr lang="ja-JP" altLang="en-US" sz="3600" dirty="0"/>
              <a:t>③</a:t>
            </a:r>
            <a:endParaRPr kumimoji="1" lang="ja-JP" altLang="en-US" sz="36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767408" y="1350770"/>
            <a:ext cx="11088000" cy="5400000"/>
          </a:xfrm>
        </p:spPr>
        <p:txBody>
          <a:bodyPr>
            <a:noAutofit/>
          </a:bodyPr>
          <a:lstStyle/>
          <a:p>
            <a:pPr marL="0" indent="0">
              <a:buNone/>
            </a:pPr>
            <a:endParaRPr kumimoji="1" lang="en-US" altLang="ja-JP" sz="2800" dirty="0" smtClean="0"/>
          </a:p>
          <a:p>
            <a:pPr marL="0" indent="0">
              <a:buNone/>
            </a:pPr>
            <a:r>
              <a:rPr kumimoji="1" lang="ja-JP" altLang="en-US" sz="2800" dirty="0" smtClean="0"/>
              <a:t>④倫理観と法令遵守の意識を高める</a:t>
            </a:r>
            <a:endParaRPr kumimoji="1" lang="en-US" altLang="ja-JP" sz="2800" dirty="0" smtClean="0"/>
          </a:p>
          <a:p>
            <a:pPr lvl="1"/>
            <a:r>
              <a:rPr lang="ja-JP" altLang="en-US" sz="2800" dirty="0" smtClean="0"/>
              <a:t>利用者本位という大原則を</a:t>
            </a:r>
            <a:r>
              <a:rPr lang="ja-JP" altLang="en-US" sz="2800" dirty="0"/>
              <a:t>再</a:t>
            </a:r>
            <a:r>
              <a:rPr lang="ja-JP" altLang="en-US" sz="2800" dirty="0" smtClean="0"/>
              <a:t>確認し、</a:t>
            </a:r>
            <a:r>
              <a:rPr kumimoji="1" lang="ja-JP" altLang="en-US" sz="2800" dirty="0" smtClean="0"/>
              <a:t>実際に提供している　　　ケアの内容や方法がそれに基づいたものであるかをチェックする</a:t>
            </a:r>
            <a:endParaRPr kumimoji="1" lang="en-US" altLang="ja-JP" sz="2800" dirty="0" smtClean="0"/>
          </a:p>
          <a:p>
            <a:pPr lvl="1"/>
            <a:r>
              <a:rPr lang="ja-JP" altLang="en-US" sz="2800" dirty="0" smtClean="0"/>
              <a:t>基本的な職業倫理・専門性に関する学習を徹底する</a:t>
            </a:r>
            <a:endParaRPr lang="en-US" altLang="ja-JP" sz="2800" dirty="0" smtClean="0"/>
          </a:p>
          <a:p>
            <a:pPr lvl="1"/>
            <a:r>
              <a:rPr kumimoji="1" lang="ja-JP" altLang="en-US" sz="2800" dirty="0" smtClean="0"/>
              <a:t>関連する法律や</a:t>
            </a:r>
            <a:r>
              <a:rPr lang="ja-JP" altLang="en-US" sz="2800" dirty="0" smtClean="0"/>
              <a:t>運営</a:t>
            </a:r>
            <a:r>
              <a:rPr lang="ja-JP" altLang="en-US" sz="2800" dirty="0"/>
              <a:t>基準</a:t>
            </a:r>
            <a:r>
              <a:rPr kumimoji="1" lang="ja-JP" altLang="en-US" sz="2800" dirty="0" smtClean="0"/>
              <a:t>の内容を学ぶ</a:t>
            </a:r>
            <a:endParaRPr kumimoji="1" lang="en-US" altLang="ja-JP" sz="2800" dirty="0" smtClean="0"/>
          </a:p>
          <a:p>
            <a:pPr lvl="1"/>
            <a:r>
              <a:rPr lang="ja-JP" altLang="en-US" sz="2800" dirty="0" smtClean="0"/>
              <a:t>身体拘束を行わないケアや虐待を未然に防ぐ方法を具体的に学ぶ</a:t>
            </a:r>
            <a:endParaRPr kumimoji="1" lang="ja-JP" altLang="en-US" sz="2800" dirty="0"/>
          </a:p>
        </p:txBody>
      </p:sp>
      <p:sp>
        <p:nvSpPr>
          <p:cNvPr id="5" name="タイトル 1"/>
          <p:cNvSpPr>
            <a:spLocks noGrp="1"/>
          </p:cNvSpPr>
          <p:nvPr>
            <p:ph type="title"/>
          </p:nvPr>
        </p:nvSpPr>
        <p:spPr>
          <a:xfrm>
            <a:off x="983432" y="620768"/>
            <a:ext cx="11088000" cy="720000"/>
          </a:xfrm>
        </p:spPr>
        <p:txBody>
          <a:bodyPr>
            <a:normAutofit fontScale="90000"/>
          </a:bodyPr>
          <a:lstStyle/>
          <a:p>
            <a:r>
              <a:rPr kumimoji="1" lang="ja-JP" altLang="en-US" dirty="0" smtClean="0"/>
              <a:t>高齢者虐待を防ぐためには（未然防止）</a:t>
            </a:r>
            <a:r>
              <a:rPr lang="ja-JP" altLang="en-US" dirty="0"/>
              <a:t>④</a:t>
            </a:r>
            <a:endParaRPr kumimoji="1" lang="ja-JP" alt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983432" y="1345616"/>
            <a:ext cx="11088000" cy="5400000"/>
          </a:xfrm>
        </p:spPr>
        <p:txBody>
          <a:bodyPr>
            <a:normAutofit/>
          </a:bodyPr>
          <a:lstStyle/>
          <a:p>
            <a:pPr marL="0" indent="0">
              <a:buNone/>
            </a:pPr>
            <a:endParaRPr kumimoji="1" lang="en-US" altLang="ja-JP" sz="2800" dirty="0" smtClean="0"/>
          </a:p>
          <a:p>
            <a:pPr marL="0" indent="0">
              <a:buNone/>
            </a:pPr>
            <a:r>
              <a:rPr kumimoji="1" lang="ja-JP" altLang="en-US" sz="2800" dirty="0" smtClean="0"/>
              <a:t>⑤職員の負担・ストレスの軽減と組織風土の改善</a:t>
            </a:r>
            <a:endParaRPr kumimoji="1" lang="en-US" altLang="ja-JP" sz="2800" dirty="0" smtClean="0"/>
          </a:p>
          <a:p>
            <a:pPr lvl="1"/>
            <a:r>
              <a:rPr lang="ja-JP" altLang="en-US" sz="2800" dirty="0" smtClean="0"/>
              <a:t>柔軟な人員配置を検討する</a:t>
            </a:r>
            <a:endParaRPr lang="en-US" altLang="ja-JP" sz="2800" dirty="0" smtClean="0"/>
          </a:p>
          <a:p>
            <a:pPr lvl="1"/>
            <a:r>
              <a:rPr kumimoji="1" lang="ja-JP" altLang="en-US" sz="2800" dirty="0" smtClean="0"/>
              <a:t>効率優先や一斉介護・流れ作業を見直し、個別ケアを推進する</a:t>
            </a:r>
            <a:endParaRPr kumimoji="1" lang="en-US" altLang="ja-JP" sz="2800" dirty="0" smtClean="0"/>
          </a:p>
          <a:p>
            <a:pPr lvl="1"/>
            <a:r>
              <a:rPr lang="ja-JP" altLang="en-US" sz="2800" dirty="0" smtClean="0"/>
              <a:t>夜勤職員の負担について配慮を行う</a:t>
            </a:r>
            <a:endParaRPr lang="en-US" altLang="ja-JP" sz="2800" dirty="0" smtClean="0"/>
          </a:p>
          <a:p>
            <a:pPr lvl="1"/>
            <a:r>
              <a:rPr lang="ja-JP" altLang="en-US" sz="2800" dirty="0" smtClean="0"/>
              <a:t>高齢者虐待未然防止に</a:t>
            </a:r>
            <a:r>
              <a:rPr lang="ja-JP" altLang="en-US" sz="2800" dirty="0"/>
              <a:t>向</a:t>
            </a:r>
            <a:r>
              <a:rPr lang="ja-JP" altLang="en-US" sz="2800" dirty="0" smtClean="0"/>
              <a:t>けた取組みの過程において、職員　　　それぞれが役割を持つことで体験的に共有する</a:t>
            </a:r>
            <a:endParaRPr lang="en-US" altLang="ja-JP" sz="2800" dirty="0" smtClean="0"/>
          </a:p>
          <a:p>
            <a:pPr lvl="1"/>
            <a:r>
              <a:rPr kumimoji="1" lang="ja-JP" altLang="en-US" sz="2800" dirty="0" smtClean="0"/>
              <a:t>業務負担やストレス</a:t>
            </a:r>
            <a:r>
              <a:rPr lang="ja-JP" altLang="en-US" sz="2800" dirty="0" smtClean="0"/>
              <a:t>に対し十分な</a:t>
            </a:r>
            <a:r>
              <a:rPr kumimoji="1" lang="ja-JP" altLang="en-US" sz="2800" dirty="0" smtClean="0"/>
              <a:t>対策を行う</a:t>
            </a:r>
            <a:endParaRPr kumimoji="1" lang="ja-JP" altLang="en-US" sz="2800" dirty="0"/>
          </a:p>
        </p:txBody>
      </p:sp>
      <p:sp>
        <p:nvSpPr>
          <p:cNvPr id="5" name="タイトル 1"/>
          <p:cNvSpPr>
            <a:spLocks noGrp="1"/>
          </p:cNvSpPr>
          <p:nvPr>
            <p:ph type="title"/>
          </p:nvPr>
        </p:nvSpPr>
        <p:spPr>
          <a:xfrm>
            <a:off x="983432" y="625616"/>
            <a:ext cx="11088000" cy="720000"/>
          </a:xfrm>
        </p:spPr>
        <p:txBody>
          <a:bodyPr>
            <a:noAutofit/>
          </a:bodyPr>
          <a:lstStyle/>
          <a:p>
            <a:r>
              <a:rPr kumimoji="1" lang="ja-JP" altLang="en-US" sz="3600" dirty="0" smtClean="0"/>
              <a:t>高齢者虐待を防ぐためには（未然防止）</a:t>
            </a:r>
            <a:r>
              <a:rPr lang="ja-JP" altLang="en-US" sz="3600" dirty="0"/>
              <a:t>⑤</a:t>
            </a:r>
            <a:endParaRPr kumimoji="1" lang="ja-JP" altLang="en-US" sz="36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t>職員研修</a:t>
            </a:r>
            <a:endParaRPr kumimoji="1" lang="ja-JP" altLang="en-US" sz="3600" dirty="0"/>
          </a:p>
        </p:txBody>
      </p:sp>
      <p:sp>
        <p:nvSpPr>
          <p:cNvPr id="3" name="コンテンツ プレースホルダ 2"/>
          <p:cNvSpPr>
            <a:spLocks noGrp="1"/>
          </p:cNvSpPr>
          <p:nvPr>
            <p:ph sz="quarter" idx="1"/>
          </p:nvPr>
        </p:nvSpPr>
        <p:spPr>
          <a:xfrm>
            <a:off x="983432" y="1340768"/>
            <a:ext cx="11088000" cy="5400000"/>
          </a:xfrm>
        </p:spPr>
        <p:txBody>
          <a:bodyPr>
            <a:normAutofit/>
          </a:bodyPr>
          <a:lstStyle/>
          <a:p>
            <a:endParaRPr lang="en-US" altLang="ja-JP" sz="2800" dirty="0" smtClean="0"/>
          </a:p>
          <a:p>
            <a:r>
              <a:rPr lang="ja-JP" altLang="en-US" sz="2800" dirty="0" smtClean="0"/>
              <a:t>職員全体で研修を行うことで、組織としての方針を伝達する</a:t>
            </a:r>
          </a:p>
          <a:p>
            <a:r>
              <a:rPr lang="ja-JP" altLang="en-US" sz="2800" dirty="0" smtClean="0"/>
              <a:t>出された意見は、「職員の困っていること」、「教育的課題」　として捉え、職員教育、スーパービジョンに結びつけていく</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528" y="3645024"/>
            <a:ext cx="3024336" cy="2642513"/>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664" y="620768"/>
            <a:ext cx="11088000" cy="720000"/>
          </a:xfrm>
        </p:spPr>
        <p:txBody>
          <a:bodyPr>
            <a:normAutofit/>
          </a:bodyPr>
          <a:lstStyle/>
          <a:p>
            <a:r>
              <a:rPr kumimoji="1" lang="ja-JP" altLang="en-US" sz="3600" dirty="0" smtClean="0"/>
              <a:t>研修実施のポイント</a:t>
            </a:r>
            <a:endParaRPr kumimoji="1" lang="ja-JP" altLang="en-US" sz="3600" dirty="0"/>
          </a:p>
        </p:txBody>
      </p:sp>
      <p:sp>
        <p:nvSpPr>
          <p:cNvPr id="3" name="コンテンツ プレースホルダ 2"/>
          <p:cNvSpPr>
            <a:spLocks noGrp="1"/>
          </p:cNvSpPr>
          <p:nvPr>
            <p:ph sz="quarter" idx="1"/>
          </p:nvPr>
        </p:nvSpPr>
        <p:spPr>
          <a:xfrm>
            <a:off x="984664" y="1340768"/>
            <a:ext cx="11088000" cy="5400000"/>
          </a:xfrm>
        </p:spPr>
        <p:txBody>
          <a:bodyPr>
            <a:normAutofit/>
          </a:bodyPr>
          <a:lstStyle/>
          <a:p>
            <a:endParaRPr lang="en-US" altLang="ja-JP" sz="3000" dirty="0" smtClean="0"/>
          </a:p>
          <a:p>
            <a:r>
              <a:rPr lang="ja-JP" altLang="en-US" sz="3000" u="sng" dirty="0" smtClean="0"/>
              <a:t>「否定的意見」や「具体的</a:t>
            </a:r>
            <a:r>
              <a:rPr lang="ja-JP" altLang="en-US" sz="3000" u="sng" dirty="0"/>
              <a:t>にどのように対応したらよい</a:t>
            </a:r>
            <a:r>
              <a:rPr lang="ja-JP" altLang="en-US" sz="3000" u="sng" dirty="0" smtClean="0"/>
              <a:t>か　分からない」と</a:t>
            </a:r>
            <a:r>
              <a:rPr lang="ja-JP" altLang="en-US" sz="3000" u="sng" dirty="0"/>
              <a:t>いう意見が出た場合</a:t>
            </a:r>
          </a:p>
          <a:p>
            <a:pPr>
              <a:buNone/>
            </a:pPr>
            <a:r>
              <a:rPr lang="ja-JP" altLang="en-US" sz="3000" dirty="0"/>
              <a:t>→否定的意見を押さえ込まず、正直な発言を促す</a:t>
            </a:r>
            <a:endParaRPr lang="en-US" altLang="ja-JP" sz="3000" dirty="0"/>
          </a:p>
          <a:p>
            <a:pPr>
              <a:buNone/>
            </a:pPr>
            <a:r>
              <a:rPr lang="ja-JP" altLang="en-US" sz="3000" dirty="0"/>
              <a:t>→なぜ難しいのか</a:t>
            </a:r>
            <a:r>
              <a:rPr lang="ja-JP" altLang="en-US" sz="3000" dirty="0" smtClean="0"/>
              <a:t>、全体で原因</a:t>
            </a:r>
            <a:r>
              <a:rPr lang="ja-JP" altLang="en-US" sz="3000" dirty="0"/>
              <a:t>を分析し具体的対応を検討</a:t>
            </a:r>
            <a:endParaRPr lang="en-US" altLang="ja-JP" sz="3000" dirty="0"/>
          </a:p>
          <a:p>
            <a:pPr>
              <a:buNone/>
            </a:pPr>
            <a:endParaRPr lang="en-US" altLang="ja-JP" sz="3000" dirty="0"/>
          </a:p>
          <a:p>
            <a:r>
              <a:rPr lang="ja-JP" altLang="en-US" sz="3000" u="sng" dirty="0"/>
              <a:t>倫理観の向上を図るだけでなく、「スキルの向上」も図る</a:t>
            </a:r>
          </a:p>
          <a:p>
            <a:pPr>
              <a:buNone/>
            </a:pPr>
            <a:r>
              <a:rPr lang="ja-JP" altLang="en-US" sz="3000" dirty="0" smtClean="0"/>
              <a:t>→専門</a:t>
            </a:r>
            <a:r>
              <a:rPr lang="ja-JP" altLang="en-US" sz="3000" dirty="0"/>
              <a:t>職</a:t>
            </a:r>
            <a:r>
              <a:rPr lang="ja-JP" altLang="en-US" sz="3000" dirty="0" smtClean="0"/>
              <a:t>に</a:t>
            </a:r>
            <a:r>
              <a:rPr lang="ja-JP" altLang="en-US" sz="3000" dirty="0"/>
              <a:t>とっては「精神論」ではなく、技術として具現化、実践化することが重要</a:t>
            </a:r>
          </a:p>
          <a:p>
            <a:pPr>
              <a:buNone/>
            </a:pPr>
            <a:endParaRPr kumimoji="1" lang="ja-JP" alt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983432" y="400968"/>
            <a:ext cx="9659416" cy="939800"/>
          </a:xfrm>
        </p:spPr>
        <p:txBody>
          <a:bodyPr>
            <a:normAutofit/>
          </a:bodyPr>
          <a:lstStyle/>
          <a:p>
            <a:r>
              <a:rPr lang="ja-JP" altLang="en-US" sz="3600" dirty="0"/>
              <a:t>高齢者虐待防止法の趣旨</a:t>
            </a:r>
          </a:p>
        </p:txBody>
      </p:sp>
      <p:sp>
        <p:nvSpPr>
          <p:cNvPr id="9219" name="コンテンツ プレースホルダ 2"/>
          <p:cNvSpPr>
            <a:spLocks noGrp="1"/>
          </p:cNvSpPr>
          <p:nvPr>
            <p:ph sz="quarter" idx="1"/>
          </p:nvPr>
        </p:nvSpPr>
        <p:spPr>
          <a:xfrm>
            <a:off x="983432" y="1340768"/>
            <a:ext cx="11088000" cy="5400000"/>
          </a:xfrm>
        </p:spPr>
        <p:txBody>
          <a:bodyPr>
            <a:normAutofit/>
          </a:bodyPr>
          <a:lstStyle/>
          <a:p>
            <a:pPr marL="0" indent="0">
              <a:buNone/>
            </a:pPr>
            <a:endParaRPr lang="en-US" altLang="ja-JP" sz="3000" dirty="0" smtClean="0"/>
          </a:p>
          <a:p>
            <a:pPr marL="0" indent="0">
              <a:buNone/>
            </a:pPr>
            <a:r>
              <a:rPr lang="ja-JP" altLang="en-US" sz="2800" dirty="0" smtClean="0"/>
              <a:t>「</a:t>
            </a:r>
            <a:r>
              <a:rPr lang="ja-JP" altLang="en-US" sz="2800" dirty="0"/>
              <a:t>この法律は、高齢者に対する虐待が深刻な状況にあり、</a:t>
            </a:r>
            <a:r>
              <a:rPr lang="ja-JP" altLang="en-US" sz="2800" dirty="0" smtClean="0"/>
              <a:t>高齢者の</a:t>
            </a:r>
            <a:endParaRPr lang="en-US" altLang="ja-JP" sz="2800" dirty="0" smtClean="0"/>
          </a:p>
          <a:p>
            <a:pPr marL="0" indent="0">
              <a:buNone/>
            </a:pPr>
            <a:r>
              <a:rPr lang="ja-JP" altLang="en-US" sz="2800" dirty="0" smtClean="0"/>
              <a:t>尊厳</a:t>
            </a:r>
            <a:r>
              <a:rPr lang="ja-JP" altLang="en-US" sz="2800" dirty="0"/>
              <a:t>の保持にとって</a:t>
            </a:r>
            <a:r>
              <a:rPr lang="ja-JP" altLang="en-US" sz="2800" dirty="0" smtClean="0"/>
              <a:t>高齢者に対する虐待</a:t>
            </a:r>
            <a:r>
              <a:rPr lang="ja-JP" altLang="en-US" sz="2800" dirty="0"/>
              <a:t>を防止することが</a:t>
            </a:r>
            <a:r>
              <a:rPr lang="ja-JP" altLang="en-US" sz="2800" dirty="0" smtClean="0"/>
              <a:t>極めて</a:t>
            </a:r>
            <a:endParaRPr lang="en-US" altLang="ja-JP" sz="2800" dirty="0" smtClean="0"/>
          </a:p>
          <a:p>
            <a:pPr marL="0" indent="0">
              <a:buNone/>
            </a:pPr>
            <a:r>
              <a:rPr lang="ja-JP" altLang="en-US" sz="2800" dirty="0" smtClean="0"/>
              <a:t>重要</a:t>
            </a:r>
            <a:r>
              <a:rPr lang="ja-JP" altLang="en-US" sz="2800" dirty="0"/>
              <a:t>であること</a:t>
            </a:r>
            <a:r>
              <a:rPr lang="ja-JP" altLang="en-US" sz="2800" dirty="0" smtClean="0"/>
              <a:t>等にかんがみ、高齢者虐待の防止等に関する国等の</a:t>
            </a:r>
            <a:endParaRPr lang="en-US" altLang="ja-JP" sz="2800" dirty="0" smtClean="0"/>
          </a:p>
          <a:p>
            <a:pPr marL="0" indent="0">
              <a:buNone/>
            </a:pPr>
            <a:r>
              <a:rPr lang="ja-JP" altLang="en-US" sz="2800" dirty="0" smtClean="0"/>
              <a:t>責務、</a:t>
            </a:r>
            <a:r>
              <a:rPr lang="ja-JP" altLang="en-US" sz="2800" dirty="0" smtClean="0">
                <a:solidFill>
                  <a:srgbClr val="FF0000"/>
                </a:solidFill>
              </a:rPr>
              <a:t>高齢者</a:t>
            </a:r>
            <a:r>
              <a:rPr lang="ja-JP" altLang="en-US" sz="2800" dirty="0">
                <a:solidFill>
                  <a:srgbClr val="FF0000"/>
                </a:solidFill>
              </a:rPr>
              <a:t>虐待を受けた高齢者に対する保護のための措置</a:t>
            </a:r>
            <a:r>
              <a:rPr lang="ja-JP" altLang="en-US" sz="2800" dirty="0" smtClean="0"/>
              <a:t>、</a:t>
            </a:r>
            <a:endParaRPr lang="en-US" altLang="ja-JP" sz="2800" dirty="0" smtClean="0"/>
          </a:p>
          <a:p>
            <a:pPr marL="0" indent="0">
              <a:buNone/>
            </a:pPr>
            <a:r>
              <a:rPr lang="ja-JP" altLang="en-US" sz="2800" dirty="0" smtClean="0"/>
              <a:t>養護者</a:t>
            </a:r>
            <a:r>
              <a:rPr lang="ja-JP" altLang="en-US" sz="2800" dirty="0"/>
              <a:t>の負担軽減を図ること等の養護者に対する養護者に</a:t>
            </a:r>
            <a:r>
              <a:rPr lang="ja-JP" altLang="en-US" sz="2800" dirty="0" smtClean="0"/>
              <a:t>よる</a:t>
            </a:r>
            <a:endParaRPr lang="en-US" altLang="ja-JP" sz="2800" dirty="0" smtClean="0"/>
          </a:p>
          <a:p>
            <a:pPr marL="0" indent="0">
              <a:buNone/>
            </a:pPr>
            <a:r>
              <a:rPr lang="ja-JP" altLang="en-US" sz="2800" dirty="0" smtClean="0"/>
              <a:t>高齢者</a:t>
            </a:r>
            <a:r>
              <a:rPr lang="ja-JP" altLang="en-US" sz="2800" dirty="0"/>
              <a:t>虐待の防止に資する支援（以下「</a:t>
            </a:r>
            <a:r>
              <a:rPr lang="ja-JP" altLang="en-US" sz="2800" dirty="0">
                <a:solidFill>
                  <a:srgbClr val="FF0000"/>
                </a:solidFill>
              </a:rPr>
              <a:t>養護者に対する支援</a:t>
            </a:r>
            <a:r>
              <a:rPr lang="ja-JP" altLang="en-US" sz="2800" dirty="0" smtClean="0"/>
              <a:t>」</a:t>
            </a:r>
            <a:endParaRPr lang="en-US" altLang="ja-JP" sz="2800" dirty="0" smtClean="0"/>
          </a:p>
          <a:p>
            <a:pPr marL="0" indent="0">
              <a:buNone/>
            </a:pPr>
            <a:r>
              <a:rPr lang="ja-JP" altLang="en-US" sz="2800" dirty="0" smtClean="0"/>
              <a:t>という。）</a:t>
            </a:r>
            <a:r>
              <a:rPr lang="ja-JP" altLang="en-US" sz="2800" dirty="0"/>
              <a:t>のための措置等を定めることにより、高齢者虐待の防止、養護者に対する支援等に関する施策</a:t>
            </a:r>
            <a:r>
              <a:rPr lang="ja-JP" altLang="en-US" sz="2800" dirty="0" smtClean="0"/>
              <a:t>を</a:t>
            </a:r>
            <a:r>
              <a:rPr lang="ja-JP" altLang="en-US" sz="2800" dirty="0"/>
              <a:t>促進</a:t>
            </a:r>
            <a:r>
              <a:rPr lang="ja-JP" altLang="en-US" sz="2800" dirty="0" smtClean="0"/>
              <a:t>し</a:t>
            </a:r>
            <a:r>
              <a:rPr lang="ja-JP" altLang="en-US" sz="2800" dirty="0"/>
              <a:t>、もって高齢者の権利利益の擁護に資することを目的とする。</a:t>
            </a:r>
            <a:r>
              <a:rPr lang="ja-JP" altLang="en-US" sz="2800" dirty="0" smtClean="0"/>
              <a:t>」（第１条　目的）</a:t>
            </a:r>
          </a:p>
          <a:p>
            <a:endParaRPr lang="ja-JP" altLang="en-US"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548760"/>
            <a:ext cx="11088000" cy="720000"/>
          </a:xfrm>
        </p:spPr>
        <p:txBody>
          <a:bodyPr>
            <a:normAutofit/>
          </a:bodyPr>
          <a:lstStyle/>
          <a:p>
            <a:r>
              <a:rPr kumimoji="1" lang="ja-JP" altLang="en-US" sz="3600" dirty="0" smtClean="0"/>
              <a:t>自己点検シートの活用</a:t>
            </a:r>
            <a:endParaRPr kumimoji="1" lang="ja-JP" altLang="en-US" sz="3600" dirty="0"/>
          </a:p>
        </p:txBody>
      </p:sp>
      <p:sp>
        <p:nvSpPr>
          <p:cNvPr id="3" name="コンテンツ プレースホルダ 2"/>
          <p:cNvSpPr>
            <a:spLocks noGrp="1"/>
          </p:cNvSpPr>
          <p:nvPr>
            <p:ph sz="quarter" idx="1"/>
          </p:nvPr>
        </p:nvSpPr>
        <p:spPr>
          <a:xfrm>
            <a:off x="983432" y="1268760"/>
            <a:ext cx="11088000" cy="5400000"/>
          </a:xfrm>
        </p:spPr>
        <p:txBody>
          <a:bodyPr>
            <a:normAutofit/>
          </a:bodyPr>
          <a:lstStyle/>
          <a:p>
            <a:endParaRPr lang="en-US" altLang="ja-JP" sz="2800" dirty="0" smtClean="0"/>
          </a:p>
          <a:p>
            <a:r>
              <a:rPr lang="ja-JP" altLang="en-US" sz="2800" dirty="0" smtClean="0"/>
              <a:t>日頃の実践を振り返り、高齢者虐待防止の理解度をチェックする「ツール」として活用する</a:t>
            </a:r>
            <a:endParaRPr lang="en-US" altLang="ja-JP" sz="2800" dirty="0" smtClean="0"/>
          </a:p>
          <a:p>
            <a:endParaRPr lang="ja-JP" altLang="en-US" sz="2800" dirty="0" smtClean="0"/>
          </a:p>
          <a:p>
            <a:pPr>
              <a:buNone/>
            </a:pPr>
            <a:r>
              <a:rPr lang="en-US" altLang="ja-JP" sz="2800" dirty="0" smtClean="0"/>
              <a:t>〈</a:t>
            </a:r>
            <a:r>
              <a:rPr lang="ja-JP" altLang="en-US" sz="2800" dirty="0" smtClean="0"/>
              <a:t>研修として活用</a:t>
            </a:r>
            <a:r>
              <a:rPr lang="en-US" altLang="ja-JP" sz="2800" dirty="0" smtClean="0"/>
              <a:t>〉</a:t>
            </a:r>
          </a:p>
          <a:p>
            <a:pPr lvl="1"/>
            <a:r>
              <a:rPr lang="ja-JP" altLang="en-US" sz="2800" dirty="0" smtClean="0"/>
              <a:t>職員一人一人がシートにチェックす</a:t>
            </a:r>
            <a:r>
              <a:rPr lang="ja-JP" altLang="en-US" sz="2800" dirty="0"/>
              <a:t>る</a:t>
            </a:r>
            <a:endParaRPr lang="ja-JP" altLang="en-US" sz="2800" dirty="0" smtClean="0"/>
          </a:p>
          <a:p>
            <a:pPr lvl="1"/>
            <a:r>
              <a:rPr lang="ja-JP" altLang="en-US" sz="2800" dirty="0" smtClean="0"/>
              <a:t>「解説」を読み合わせ、意見交換する</a:t>
            </a:r>
            <a:endParaRPr lang="en-US" altLang="ja-JP" sz="2800" dirty="0" smtClean="0"/>
          </a:p>
          <a:p>
            <a:pPr lvl="1"/>
            <a:endParaRPr lang="ja-JP" altLang="en-US" sz="2800" dirty="0" smtClean="0"/>
          </a:p>
          <a:p>
            <a:pPr>
              <a:buNone/>
            </a:pPr>
            <a:r>
              <a:rPr lang="en-US" altLang="ja-JP" sz="2800" dirty="0" smtClean="0"/>
              <a:t>〈</a:t>
            </a:r>
            <a:r>
              <a:rPr lang="ja-JP" altLang="en-US" sz="2800" dirty="0" smtClean="0"/>
              <a:t>組織運営の参考データとして活用</a:t>
            </a:r>
            <a:r>
              <a:rPr lang="en-US" altLang="ja-JP" sz="2800" dirty="0" smtClean="0"/>
              <a:t>〉</a:t>
            </a:r>
          </a:p>
          <a:p>
            <a:pPr lvl="1"/>
            <a:r>
              <a:rPr lang="ja-JP" altLang="en-US" sz="2800" dirty="0" smtClean="0"/>
              <a:t>教育・研修等</a:t>
            </a:r>
          </a:p>
          <a:p>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4352" y="3717032"/>
            <a:ext cx="1680274" cy="2276872"/>
          </a:xfrm>
          <a:prstGeom prst="rect">
            <a:avLst/>
          </a:prstGeom>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600" dirty="0" smtClean="0"/>
              <a:t>６　虐待が発生した場合の対応</a:t>
            </a:r>
            <a:endParaRPr kumimoji="1" lang="ja-JP" altLang="en-US" sz="3600"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664" y="623270"/>
            <a:ext cx="11088000" cy="720000"/>
          </a:xfrm>
        </p:spPr>
        <p:txBody>
          <a:bodyPr>
            <a:normAutofit/>
          </a:bodyPr>
          <a:lstStyle/>
          <a:p>
            <a:r>
              <a:rPr lang="ja-JP" altLang="en-US" sz="3600" dirty="0"/>
              <a:t>虐待が発生した場合の</a:t>
            </a:r>
            <a:r>
              <a:rPr lang="ja-JP" altLang="en-US" sz="3600" dirty="0" smtClean="0"/>
              <a:t>対応の注意点</a:t>
            </a:r>
            <a:endParaRPr kumimoji="1" lang="ja-JP" altLang="en-US" sz="3600" dirty="0"/>
          </a:p>
        </p:txBody>
      </p:sp>
      <p:sp>
        <p:nvSpPr>
          <p:cNvPr id="3" name="コンテンツ プレースホルダー 2"/>
          <p:cNvSpPr>
            <a:spLocks noGrp="1"/>
          </p:cNvSpPr>
          <p:nvPr>
            <p:ph sz="quarter" idx="1"/>
          </p:nvPr>
        </p:nvSpPr>
        <p:spPr>
          <a:xfrm>
            <a:off x="984664" y="1340768"/>
            <a:ext cx="11088000" cy="5400000"/>
          </a:xfrm>
        </p:spPr>
        <p:txBody>
          <a:bodyPr>
            <a:normAutofit/>
          </a:bodyPr>
          <a:lstStyle/>
          <a:p>
            <a:endParaRPr lang="en-US" altLang="ja-JP" sz="2800" dirty="0" smtClean="0"/>
          </a:p>
          <a:p>
            <a:r>
              <a:rPr lang="ja-JP" altLang="en-US" sz="2800" dirty="0" smtClean="0"/>
              <a:t>法第</a:t>
            </a:r>
            <a:r>
              <a:rPr lang="en-US" altLang="ja-JP" sz="2800" dirty="0" smtClean="0"/>
              <a:t>21</a:t>
            </a:r>
            <a:r>
              <a:rPr lang="ja-JP" altLang="en-US" sz="2800" dirty="0" smtClean="0"/>
              <a:t>条では、高齢者虐待を受けたと思われる高齢者を発見した場合には、速やかに、市町村に通報しなければならない従って、緊急性も鑑み、速やかに通報する義務がある</a:t>
            </a:r>
            <a:endParaRPr lang="en-US" altLang="ja-JP" sz="2800" dirty="0" smtClean="0"/>
          </a:p>
          <a:p>
            <a:pPr marL="0" indent="0">
              <a:buNone/>
            </a:pPr>
            <a:endParaRPr lang="en-US" altLang="ja-JP" sz="2800" dirty="0" smtClean="0"/>
          </a:p>
          <a:p>
            <a:r>
              <a:rPr lang="ja-JP" altLang="en-US" sz="2800" dirty="0" smtClean="0"/>
              <a:t>施設長や法人が事実確認を行ったとしても、その事実だけで市町村が虐待の有無を判断するのでは</a:t>
            </a:r>
            <a:r>
              <a:rPr lang="ja-JP" altLang="en-US" sz="2800" dirty="0" smtClean="0"/>
              <a:t>なく、改めて</a:t>
            </a:r>
            <a:r>
              <a:rPr lang="ja-JP" altLang="en-US" sz="2800" dirty="0" smtClean="0"/>
              <a:t>市町村による事実確認調査を行う</a:t>
            </a:r>
            <a:endParaRPr lang="en-US" altLang="ja-JP" sz="2800" dirty="0" smtClean="0"/>
          </a:p>
        </p:txBody>
      </p:sp>
    </p:spTree>
    <p:extLst>
      <p:ext uri="{BB962C8B-B14F-4D97-AF65-F5344CB8AC3E}">
        <p14:creationId xmlns:p14="http://schemas.microsoft.com/office/powerpoint/2010/main" val="107485691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2656" y="697638"/>
            <a:ext cx="11088000" cy="720000"/>
          </a:xfrm>
        </p:spPr>
        <p:txBody>
          <a:bodyPr>
            <a:normAutofit/>
          </a:bodyPr>
          <a:lstStyle/>
          <a:p>
            <a:r>
              <a:rPr kumimoji="1" lang="ja-JP" altLang="en-US" sz="3600" dirty="0" smtClean="0"/>
              <a:t>施設内の体制の確立</a:t>
            </a:r>
            <a:endParaRPr kumimoji="1" lang="ja-JP" altLang="en-US" sz="3600" dirty="0"/>
          </a:p>
        </p:txBody>
      </p:sp>
      <p:sp>
        <p:nvSpPr>
          <p:cNvPr id="3" name="コンテンツ プレースホルダ 2"/>
          <p:cNvSpPr>
            <a:spLocks noGrp="1"/>
          </p:cNvSpPr>
          <p:nvPr>
            <p:ph sz="quarter" idx="1"/>
          </p:nvPr>
        </p:nvSpPr>
        <p:spPr>
          <a:xfrm>
            <a:off x="912656" y="1417638"/>
            <a:ext cx="11088000" cy="5400000"/>
          </a:xfrm>
        </p:spPr>
        <p:txBody>
          <a:bodyPr>
            <a:normAutofit/>
          </a:bodyPr>
          <a:lstStyle/>
          <a:p>
            <a:pPr marL="0" indent="0">
              <a:buNone/>
            </a:pPr>
            <a:endParaRPr lang="en-US" altLang="ja-JP" sz="2800" dirty="0"/>
          </a:p>
          <a:p>
            <a:pPr marL="320040" lvl="1" indent="0">
              <a:buNone/>
            </a:pPr>
            <a:r>
              <a:rPr lang="ja-JP" altLang="en-US" sz="2800" dirty="0"/>
              <a:t>①</a:t>
            </a:r>
            <a:r>
              <a:rPr lang="ja-JP" altLang="en-US" sz="2800" dirty="0" smtClean="0"/>
              <a:t>苦情受付窓口を周知する</a:t>
            </a:r>
            <a:endParaRPr lang="en-US" altLang="ja-JP" sz="2800" dirty="0"/>
          </a:p>
          <a:p>
            <a:pPr marL="320040" lvl="1" indent="0">
              <a:buNone/>
            </a:pPr>
            <a:r>
              <a:rPr lang="ja-JP" altLang="en-US" sz="2800" dirty="0"/>
              <a:t>②虐待発生時の対応方法を事前</a:t>
            </a:r>
            <a:r>
              <a:rPr lang="ja-JP" altLang="en-US" sz="2800" dirty="0" smtClean="0"/>
              <a:t>に</a:t>
            </a:r>
            <a:r>
              <a:rPr lang="ja-JP" altLang="en-US" sz="2800" dirty="0"/>
              <a:t>決</a:t>
            </a:r>
            <a:r>
              <a:rPr lang="ja-JP" altLang="en-US" sz="2800" dirty="0" smtClean="0"/>
              <a:t>める</a:t>
            </a:r>
            <a:endParaRPr lang="en-US" altLang="ja-JP" sz="2800" dirty="0"/>
          </a:p>
          <a:p>
            <a:pPr marL="320040" lvl="1" indent="0">
              <a:buNone/>
            </a:pPr>
            <a:r>
              <a:rPr lang="ja-JP" altLang="en-US" sz="2800" dirty="0" smtClean="0"/>
              <a:t>③対応方法を全職員に周知する</a:t>
            </a:r>
            <a:endParaRPr lang="en-US" altLang="ja-JP" sz="2800" dirty="0"/>
          </a:p>
          <a:p>
            <a:pPr marL="320040" lvl="1" indent="0">
              <a:buNone/>
            </a:pPr>
            <a:r>
              <a:rPr lang="ja-JP" altLang="en-US" sz="2800" dirty="0"/>
              <a:t>④市町村への通報手順の検討　</a:t>
            </a:r>
            <a:r>
              <a:rPr lang="ja-JP" altLang="en-US" sz="2800" dirty="0" smtClean="0"/>
              <a:t>など</a:t>
            </a:r>
            <a:endParaRPr lang="en-US" altLang="ja-JP" sz="2800" dirty="0" smtClean="0"/>
          </a:p>
          <a:p>
            <a:pPr marL="320040" lvl="1" indent="0">
              <a:buNone/>
            </a:pPr>
            <a:endParaRPr lang="en-US" altLang="ja-JP" sz="2800" dirty="0"/>
          </a:p>
          <a:p>
            <a:pPr marL="320040" lvl="1" indent="0">
              <a:buNone/>
            </a:pPr>
            <a:r>
              <a:rPr lang="ja-JP" altLang="en-US" sz="2800" dirty="0"/>
              <a:t>神奈川県ホームページ「高齢者虐待発生後対応</a:t>
            </a:r>
            <a:r>
              <a:rPr lang="ja-JP" altLang="en-US" sz="2800" dirty="0" smtClean="0"/>
              <a:t>マニュアル」</a:t>
            </a:r>
            <a:endParaRPr lang="en-US" altLang="ja-JP" sz="2800" dirty="0" smtClean="0"/>
          </a:p>
          <a:p>
            <a:pPr marL="320040" lvl="1" indent="0">
              <a:buNone/>
            </a:pPr>
            <a:r>
              <a:rPr lang="en-US" altLang="ja-JP" sz="2800" dirty="0"/>
              <a:t>https://www.pref.kanagawa.jp/docs/u6s/cnt/f3673/p1224418.html</a:t>
            </a:r>
          </a:p>
          <a:p>
            <a:pPr marL="320040" lvl="1" indent="0">
              <a:buNone/>
            </a:pPr>
            <a:endParaRPr lang="ja-JP" altLang="en-US" sz="28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82145"/>
            <a:ext cx="11088000" cy="720000"/>
          </a:xfrm>
        </p:spPr>
        <p:txBody>
          <a:bodyPr>
            <a:normAutofit/>
          </a:bodyPr>
          <a:lstStyle/>
          <a:p>
            <a:r>
              <a:rPr kumimoji="1" lang="ja-JP" altLang="en-US" sz="3600" dirty="0" smtClean="0"/>
              <a:t>虐待発生時の施設、事業所内での対応例</a:t>
            </a:r>
            <a:endParaRPr kumimoji="1" lang="ja-JP" altLang="en-US" sz="3600" dirty="0"/>
          </a:p>
        </p:txBody>
      </p:sp>
      <p:sp>
        <p:nvSpPr>
          <p:cNvPr id="3" name="コンテンツ プレースホルダ 2"/>
          <p:cNvSpPr>
            <a:spLocks noGrp="1"/>
          </p:cNvSpPr>
          <p:nvPr>
            <p:ph sz="quarter" idx="1"/>
          </p:nvPr>
        </p:nvSpPr>
        <p:spPr>
          <a:xfrm>
            <a:off x="695400" y="1340768"/>
            <a:ext cx="11088000" cy="5400000"/>
          </a:xfrm>
        </p:spPr>
        <p:txBody>
          <a:bodyPr>
            <a:normAutofit/>
          </a:bodyPr>
          <a:lstStyle/>
          <a:p>
            <a:pPr marL="0" indent="0">
              <a:buNone/>
            </a:pPr>
            <a:endParaRPr lang="en-US" altLang="ja-JP" sz="2800" u="sng" dirty="0" smtClean="0">
              <a:solidFill>
                <a:srgbClr val="FF0000"/>
              </a:solidFill>
            </a:endParaRPr>
          </a:p>
          <a:p>
            <a:pPr marL="0" indent="0">
              <a:buNone/>
            </a:pPr>
            <a:r>
              <a:rPr lang="ja-JP" altLang="en-US" sz="2800" u="sng" dirty="0" smtClean="0">
                <a:solidFill>
                  <a:srgbClr val="FF0000"/>
                </a:solidFill>
              </a:rPr>
              <a:t>★</a:t>
            </a:r>
            <a:r>
              <a:rPr lang="ja-JP" altLang="en-US" sz="2800" u="sng" dirty="0">
                <a:solidFill>
                  <a:srgbClr val="FF0000"/>
                </a:solidFill>
              </a:rPr>
              <a:t>虐待を受けたおそれのある高齢者の</a:t>
            </a:r>
            <a:r>
              <a:rPr lang="ja-JP" altLang="en-US" sz="2800" u="sng" dirty="0" smtClean="0">
                <a:solidFill>
                  <a:srgbClr val="FF0000"/>
                </a:solidFill>
              </a:rPr>
              <a:t>安全確認、安全確保</a:t>
            </a:r>
            <a:r>
              <a:rPr lang="ja-JP" altLang="en-US" sz="2800" u="sng" dirty="0">
                <a:solidFill>
                  <a:srgbClr val="FF0000"/>
                </a:solidFill>
              </a:rPr>
              <a:t>を最優先に行います</a:t>
            </a:r>
            <a:r>
              <a:rPr lang="ja-JP" altLang="en-US" sz="2800" u="sng" dirty="0" smtClean="0">
                <a:solidFill>
                  <a:srgbClr val="FF0000"/>
                </a:solidFill>
              </a:rPr>
              <a:t>。</a:t>
            </a:r>
            <a:endParaRPr kumimoji="1" lang="en-US" altLang="ja-JP" sz="2800" dirty="0" smtClean="0"/>
          </a:p>
          <a:p>
            <a:pPr marL="514350" indent="-514350">
              <a:buFont typeface="+mj-lt"/>
              <a:buAutoNum type="arabicPeriod"/>
            </a:pPr>
            <a:r>
              <a:rPr kumimoji="1" lang="ja-JP" altLang="en-US" sz="2800" dirty="0" smtClean="0"/>
              <a:t>本人や家族、職員等から、虐待が行われていると相談を</a:t>
            </a:r>
            <a:r>
              <a:rPr kumimoji="1" lang="ja-JP" altLang="en-US" sz="2800" dirty="0" smtClean="0"/>
              <a:t>受けた　職員</a:t>
            </a:r>
            <a:r>
              <a:rPr lang="ja-JP" altLang="en-US" sz="2800" dirty="0"/>
              <a:t>が</a:t>
            </a:r>
            <a:r>
              <a:rPr kumimoji="1" lang="ja-JP" altLang="en-US" sz="2800" dirty="0" smtClean="0"/>
              <a:t>、責任者に報告し、責任者は施設長に報告する</a:t>
            </a:r>
            <a:endParaRPr kumimoji="1" lang="en-US" altLang="ja-JP" sz="2800" dirty="0" smtClean="0"/>
          </a:p>
          <a:p>
            <a:pPr marL="514350" indent="-514350">
              <a:buFont typeface="+mj-lt"/>
              <a:buAutoNum type="arabicPeriod"/>
            </a:pPr>
            <a:r>
              <a:rPr lang="ja-JP" altLang="en-US" sz="2800" dirty="0" smtClean="0"/>
              <a:t>施設長を中心に、利用者や職員への聞き取りを行い、虐待の事実を確認する</a:t>
            </a:r>
            <a:endParaRPr lang="en-US" altLang="ja-JP" sz="2800" dirty="0" smtClean="0"/>
          </a:p>
          <a:p>
            <a:pPr marL="514350" indent="-514350">
              <a:buFont typeface="+mj-lt"/>
              <a:buAutoNum type="arabicPeriod"/>
            </a:pPr>
            <a:r>
              <a:rPr lang="ja-JP" altLang="en-US" sz="2800" dirty="0" smtClean="0"/>
              <a:t>市町村</a:t>
            </a:r>
            <a:r>
              <a:rPr lang="ja-JP" altLang="en-US" sz="2800" dirty="0"/>
              <a:t>への</a:t>
            </a:r>
            <a:r>
              <a:rPr lang="ja-JP" altLang="en-US" sz="2800" dirty="0" smtClean="0"/>
              <a:t>通報は、施設内で「虐待の疑いあり」と判断した段階で行う</a:t>
            </a:r>
            <a:endParaRPr lang="en-US" altLang="ja-JP" sz="2800" dirty="0" smtClean="0"/>
          </a:p>
          <a:p>
            <a:pPr marL="514350" indent="-514350">
              <a:buFont typeface="+mj-lt"/>
              <a:buAutoNum type="arabicPeriod"/>
            </a:pPr>
            <a:r>
              <a:rPr lang="ja-JP" altLang="en-US" sz="2800" dirty="0"/>
              <a:t>虐待の事実が確認された</a:t>
            </a:r>
            <a:r>
              <a:rPr lang="ja-JP" altLang="en-US" sz="2800" dirty="0" smtClean="0"/>
              <a:t>場合、改善計画作成の上実行し、</a:t>
            </a:r>
            <a:r>
              <a:rPr lang="ja-JP" altLang="en-US" sz="2800" dirty="0" smtClean="0"/>
              <a:t>その　結果</a:t>
            </a:r>
            <a:r>
              <a:rPr lang="ja-JP" altLang="en-US" sz="2800" dirty="0" smtClean="0"/>
              <a:t>を市町村に報告</a:t>
            </a:r>
            <a:r>
              <a:rPr lang="ja-JP" altLang="en-US" sz="2800" dirty="0" smtClean="0"/>
              <a:t>する　</a:t>
            </a:r>
            <a:endParaRPr lang="en-US" altLang="ja-JP" sz="2800" dirty="0" smtClean="0"/>
          </a:p>
          <a:p>
            <a:pPr marL="0" indent="0">
              <a:buNone/>
            </a:pPr>
            <a:endParaRPr lang="en-US" altLang="ja-JP" sz="2800" dirty="0"/>
          </a:p>
          <a:p>
            <a:pPr marL="514350" indent="-514350">
              <a:buFont typeface="+mj-lt"/>
              <a:buAutoNum type="arabicPeriod"/>
            </a:pPr>
            <a:endParaRPr lang="ja-JP" altLang="en-US" sz="2800" dirty="0"/>
          </a:p>
          <a:p>
            <a:pPr marL="514350" indent="-514350">
              <a:buFont typeface="+mj-lt"/>
              <a:buAutoNum type="arabicPeriod"/>
            </a:pPr>
            <a:endParaRPr kumimoji="1" lang="en-US" altLang="ja-JP" dirty="0" smtClean="0">
              <a:solidFill>
                <a:srgbClr val="FF0000"/>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74457"/>
            <a:ext cx="11088000" cy="720000"/>
          </a:xfrm>
        </p:spPr>
        <p:txBody>
          <a:bodyPr>
            <a:normAutofit/>
          </a:bodyPr>
          <a:lstStyle/>
          <a:p>
            <a:r>
              <a:rPr kumimoji="1" lang="ja-JP" altLang="en-US" sz="3600" dirty="0" smtClean="0"/>
              <a:t>市町村への通報</a:t>
            </a:r>
            <a:endParaRPr kumimoji="1" lang="ja-JP" altLang="en-US" sz="3600" dirty="0"/>
          </a:p>
        </p:txBody>
      </p:sp>
      <p:sp>
        <p:nvSpPr>
          <p:cNvPr id="3" name="コンテンツ プレースホルダ 2"/>
          <p:cNvSpPr>
            <a:spLocks noGrp="1"/>
          </p:cNvSpPr>
          <p:nvPr>
            <p:ph sz="quarter" idx="1"/>
          </p:nvPr>
        </p:nvSpPr>
        <p:spPr>
          <a:xfrm>
            <a:off x="695400" y="1394457"/>
            <a:ext cx="11376032" cy="5400000"/>
          </a:xfrm>
        </p:spPr>
        <p:txBody>
          <a:bodyPr>
            <a:normAutofit/>
          </a:bodyPr>
          <a:lstStyle/>
          <a:p>
            <a:pPr marL="0" indent="0">
              <a:buNone/>
            </a:pPr>
            <a:r>
              <a:rPr lang="ja-JP" altLang="en-US" sz="2800" dirty="0" smtClean="0"/>
              <a:t>　</a:t>
            </a:r>
            <a:endParaRPr lang="en-US" altLang="ja-JP" sz="2800" dirty="0" smtClean="0"/>
          </a:p>
          <a:p>
            <a:pPr marL="0" indent="0">
              <a:buNone/>
            </a:pPr>
            <a:r>
              <a:rPr lang="ja-JP" altLang="en-US" sz="2800" dirty="0" smtClean="0"/>
              <a:t>・虐待</a:t>
            </a:r>
            <a:r>
              <a:rPr lang="ja-JP" altLang="en-US" sz="2800" dirty="0"/>
              <a:t>を受けたと思われる高齢者を発見</a:t>
            </a:r>
            <a:r>
              <a:rPr lang="ja-JP" altLang="en-US" sz="2800" dirty="0" smtClean="0"/>
              <a:t>した場合、速やか</a:t>
            </a:r>
            <a:r>
              <a:rPr lang="ja-JP" altLang="en-US" sz="2800" dirty="0"/>
              <a:t>に</a:t>
            </a:r>
            <a:r>
              <a:rPr lang="ja-JP" altLang="en-US" sz="2800" dirty="0" smtClean="0"/>
              <a:t>通報す</a:t>
            </a:r>
            <a:r>
              <a:rPr lang="ja-JP" altLang="en-US" sz="2800" dirty="0"/>
              <a:t>る</a:t>
            </a:r>
            <a:endParaRPr lang="en-US" altLang="ja-JP" sz="2800" dirty="0" smtClean="0"/>
          </a:p>
          <a:p>
            <a:pPr marL="0" indent="0">
              <a:buNone/>
            </a:pPr>
            <a:r>
              <a:rPr lang="ja-JP" altLang="en-US" sz="2800" dirty="0" smtClean="0"/>
              <a:t>・施設内</a:t>
            </a:r>
            <a:r>
              <a:rPr lang="ja-JP" altLang="en-US" sz="2800" dirty="0" smtClean="0"/>
              <a:t>で解決が図られても、市町村への通報は養介護施設の</a:t>
            </a:r>
            <a:r>
              <a:rPr lang="ja-JP" altLang="en-US" sz="2800" dirty="0" smtClean="0"/>
              <a:t>義務である</a:t>
            </a:r>
            <a:endParaRPr lang="en-US" altLang="ja-JP" sz="2800" dirty="0" smtClean="0"/>
          </a:p>
          <a:p>
            <a:pPr marL="0" indent="0">
              <a:buNone/>
            </a:pPr>
            <a:r>
              <a:rPr lang="ja-JP" altLang="en-US" sz="2800" dirty="0" smtClean="0"/>
              <a:t>・速やか</a:t>
            </a:r>
            <a:r>
              <a:rPr lang="ja-JP" altLang="en-US" sz="2800" dirty="0"/>
              <a:t>に市町村</a:t>
            </a:r>
            <a:r>
              <a:rPr lang="ja-JP" altLang="en-US" sz="2800" dirty="0" smtClean="0"/>
              <a:t>へ通報する</a:t>
            </a:r>
            <a:r>
              <a:rPr lang="ja-JP" altLang="en-US" sz="2800" dirty="0"/>
              <a:t>ことで、</a:t>
            </a:r>
            <a:r>
              <a:rPr lang="ja-JP" altLang="en-US" sz="2800" dirty="0" smtClean="0"/>
              <a:t>問題が深刻になる前</a:t>
            </a:r>
            <a:r>
              <a:rPr lang="ja-JP" altLang="en-US" sz="2800" dirty="0"/>
              <a:t>に対応すること</a:t>
            </a:r>
            <a:r>
              <a:rPr lang="ja-JP" altLang="en-US" sz="2800" dirty="0" smtClean="0"/>
              <a:t>ができ</a:t>
            </a:r>
            <a:r>
              <a:rPr lang="ja-JP" altLang="en-US" sz="2800" dirty="0"/>
              <a:t>る</a:t>
            </a:r>
            <a:endParaRPr kumimoji="1" lang="ja-JP" altLang="en-US" sz="2800"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8222" y="4365104"/>
            <a:ext cx="1800200" cy="1800200"/>
          </a:xfrm>
          <a:prstGeom prst="rect">
            <a:avLst/>
          </a:prstGeo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5127" y="581297"/>
            <a:ext cx="11088000" cy="720000"/>
          </a:xfrm>
        </p:spPr>
        <p:txBody>
          <a:bodyPr>
            <a:normAutofit/>
          </a:bodyPr>
          <a:lstStyle/>
          <a:p>
            <a:r>
              <a:rPr kumimoji="1" lang="ja-JP" altLang="en-US" sz="3600" dirty="0" smtClean="0"/>
              <a:t>管理者としての責務（①、②）</a:t>
            </a:r>
            <a:endParaRPr kumimoji="1" lang="ja-JP" altLang="en-US" sz="3600" dirty="0"/>
          </a:p>
        </p:txBody>
      </p:sp>
      <p:sp>
        <p:nvSpPr>
          <p:cNvPr id="3" name="コンテンツ プレースホルダ 2"/>
          <p:cNvSpPr>
            <a:spLocks noGrp="1"/>
          </p:cNvSpPr>
          <p:nvPr>
            <p:ph sz="quarter" idx="1"/>
          </p:nvPr>
        </p:nvSpPr>
        <p:spPr>
          <a:xfrm>
            <a:off x="985127" y="954707"/>
            <a:ext cx="11088000" cy="5400000"/>
          </a:xfrm>
        </p:spPr>
        <p:txBody>
          <a:bodyPr>
            <a:noAutofit/>
          </a:bodyPr>
          <a:lstStyle/>
          <a:p>
            <a:pPr marL="0" indent="0">
              <a:buNone/>
            </a:pPr>
            <a:endParaRPr lang="en-US" altLang="ja-JP" sz="2800" dirty="0" smtClean="0"/>
          </a:p>
          <a:p>
            <a:pPr marL="0" indent="0">
              <a:buNone/>
            </a:pPr>
            <a:r>
              <a:rPr lang="ja-JP" altLang="en-US" sz="2800" dirty="0" smtClean="0"/>
              <a:t>①虐待を受けたと思われる利用者</a:t>
            </a:r>
            <a:r>
              <a:rPr kumimoji="1" lang="ja-JP" altLang="en-US" sz="2800" dirty="0" smtClean="0"/>
              <a:t>への対応</a:t>
            </a:r>
            <a:endParaRPr kumimoji="1" lang="en-US" altLang="ja-JP" sz="2800" dirty="0" smtClean="0"/>
          </a:p>
          <a:p>
            <a:pPr lvl="1"/>
            <a:r>
              <a:rPr lang="ja-JP" altLang="en-US" sz="2800" dirty="0" smtClean="0"/>
              <a:t>利用者の安全確保</a:t>
            </a:r>
            <a:endParaRPr lang="en-US" altLang="ja-JP" sz="2800" dirty="0" smtClean="0"/>
          </a:p>
          <a:p>
            <a:pPr lvl="1"/>
            <a:r>
              <a:rPr lang="ja-JP" altLang="en-US" sz="2800" dirty="0"/>
              <a:t>心身</a:t>
            </a:r>
            <a:r>
              <a:rPr lang="ja-JP" altLang="en-US" sz="2800" dirty="0" smtClean="0"/>
              <a:t>の状態を確認し、速やかに適切な治療が受けられるように手配する</a:t>
            </a:r>
            <a:endParaRPr lang="en-US" altLang="ja-JP" sz="2800" dirty="0" smtClean="0"/>
          </a:p>
          <a:p>
            <a:pPr lvl="1"/>
            <a:r>
              <a:rPr lang="ja-JP" altLang="en-US" sz="2800" dirty="0" smtClean="0"/>
              <a:t>傷など目で確認できるものは、本人や家族の同意を取り写真を撮り、保存する</a:t>
            </a:r>
            <a:endParaRPr lang="en-US" altLang="ja-JP" sz="2800" dirty="0" smtClean="0"/>
          </a:p>
          <a:p>
            <a:pPr lvl="1"/>
            <a:r>
              <a:rPr lang="ja-JP" altLang="en-US" sz="2800" dirty="0" smtClean="0"/>
              <a:t>利用者に対し、虐待の経過と再発防止策を報告し謝罪する</a:t>
            </a:r>
            <a:endParaRPr lang="en-US" altLang="ja-JP" sz="2800" dirty="0" smtClean="0"/>
          </a:p>
          <a:p>
            <a:pPr lvl="1"/>
            <a:r>
              <a:rPr lang="ja-JP" altLang="en-US" sz="2800" dirty="0"/>
              <a:t>損害賠償が必要な</a:t>
            </a:r>
            <a:r>
              <a:rPr lang="ja-JP" altLang="en-US" sz="2800" dirty="0" smtClean="0"/>
              <a:t>場合は誠実</a:t>
            </a:r>
            <a:r>
              <a:rPr lang="ja-JP" altLang="en-US" sz="2800" dirty="0"/>
              <a:t>に</a:t>
            </a:r>
            <a:r>
              <a:rPr lang="ja-JP" altLang="en-US" sz="2800" dirty="0" smtClean="0"/>
              <a:t>対応する</a:t>
            </a:r>
            <a:endParaRPr lang="ja-JP" altLang="en-US" sz="2800" dirty="0"/>
          </a:p>
          <a:p>
            <a:pPr marL="0" indent="0">
              <a:buNone/>
            </a:pPr>
            <a:r>
              <a:rPr lang="ja-JP" altLang="en-US" sz="2800" dirty="0" smtClean="0"/>
              <a:t>②家族への対応</a:t>
            </a:r>
            <a:endParaRPr lang="en-US" altLang="ja-JP" sz="2800" dirty="0" smtClean="0"/>
          </a:p>
          <a:p>
            <a:pPr lvl="1"/>
            <a:r>
              <a:rPr lang="ja-JP" altLang="en-US" sz="2800" dirty="0" smtClean="0"/>
              <a:t>速やかに虐待の経過について報告し謝罪する</a:t>
            </a:r>
            <a:endParaRPr lang="en-US" altLang="ja-JP" sz="2800" dirty="0" smtClean="0"/>
          </a:p>
          <a:p>
            <a:pPr lvl="1"/>
            <a:r>
              <a:rPr lang="ja-JP" altLang="en-US" sz="2800" dirty="0" smtClean="0"/>
              <a:t>損害賠償が必要な場合は誠実に対応する</a:t>
            </a:r>
            <a:endParaRPr lang="en-US" altLang="ja-JP" sz="2800" dirty="0"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983432" y="1282670"/>
            <a:ext cx="11088000" cy="5400600"/>
          </a:xfrm>
        </p:spPr>
        <p:txBody>
          <a:bodyPr>
            <a:normAutofit/>
          </a:bodyPr>
          <a:lstStyle/>
          <a:p>
            <a:pPr marL="0" indent="0">
              <a:buNone/>
            </a:pPr>
            <a:endParaRPr lang="en-US" altLang="ja-JP" sz="2800" dirty="0" smtClean="0"/>
          </a:p>
          <a:p>
            <a:pPr marL="0" indent="0">
              <a:buNone/>
            </a:pPr>
            <a:r>
              <a:rPr lang="ja-JP" altLang="en-US" sz="2800" dirty="0" smtClean="0"/>
              <a:t>③虐待を行った職員への対応</a:t>
            </a:r>
            <a:endParaRPr kumimoji="1" lang="en-US" altLang="ja-JP" sz="2800" dirty="0" smtClean="0"/>
          </a:p>
          <a:p>
            <a:pPr lvl="1"/>
            <a:r>
              <a:rPr lang="ja-JP" altLang="en-US" sz="2800" dirty="0" smtClean="0"/>
              <a:t>虐待を行ったことが疑われる職員と面接を行う</a:t>
            </a:r>
            <a:endParaRPr lang="en-US" altLang="ja-JP" sz="2800" dirty="0" smtClean="0"/>
          </a:p>
          <a:p>
            <a:pPr lvl="1"/>
            <a:r>
              <a:rPr lang="ja-JP" altLang="en-US" sz="2800" dirty="0" smtClean="0"/>
              <a:t>はじめから虐待と決めつけず、冷静に事実を確認する</a:t>
            </a:r>
            <a:endParaRPr lang="en-US" altLang="ja-JP" sz="2800" dirty="0" smtClean="0"/>
          </a:p>
          <a:p>
            <a:pPr lvl="1"/>
            <a:r>
              <a:rPr lang="ja-JP" altLang="en-US" sz="2800" dirty="0" smtClean="0"/>
              <a:t>並行して他の職員にも面接を行う</a:t>
            </a:r>
            <a:endParaRPr lang="en-US" altLang="ja-JP" sz="2800" dirty="0" smtClean="0"/>
          </a:p>
          <a:p>
            <a:pPr lvl="1"/>
            <a:r>
              <a:rPr lang="ja-JP" altLang="en-US" sz="2800" dirty="0" smtClean="0"/>
              <a:t>処分が必要な</a:t>
            </a:r>
            <a:r>
              <a:rPr lang="ja-JP" altLang="en-US" sz="2800" dirty="0" smtClean="0"/>
              <a:t>場合、</a:t>
            </a:r>
            <a:r>
              <a:rPr lang="ja-JP" altLang="en-US" sz="2800" dirty="0" smtClean="0"/>
              <a:t>就業規則等に基づき適正に行う</a:t>
            </a:r>
            <a:endParaRPr lang="en-US" altLang="ja-JP" sz="2800" dirty="0" smtClean="0"/>
          </a:p>
          <a:p>
            <a:pPr lvl="1">
              <a:buNone/>
            </a:pPr>
            <a:r>
              <a:rPr lang="ja-JP" altLang="en-US" sz="2800" dirty="0" smtClean="0"/>
              <a:t>→解雇することのみで解決としない</a:t>
            </a:r>
            <a:endParaRPr lang="en-US" altLang="ja-JP" sz="2800" dirty="0" smtClean="0"/>
          </a:p>
        </p:txBody>
      </p:sp>
      <p:sp>
        <p:nvSpPr>
          <p:cNvPr id="4" name="タイトル 1"/>
          <p:cNvSpPr>
            <a:spLocks noGrp="1"/>
          </p:cNvSpPr>
          <p:nvPr>
            <p:ph type="title"/>
          </p:nvPr>
        </p:nvSpPr>
        <p:spPr>
          <a:xfrm>
            <a:off x="983432" y="557453"/>
            <a:ext cx="11088000" cy="720000"/>
          </a:xfrm>
        </p:spPr>
        <p:txBody>
          <a:bodyPr>
            <a:normAutofit/>
          </a:bodyPr>
          <a:lstStyle/>
          <a:p>
            <a:r>
              <a:rPr kumimoji="1" lang="ja-JP" altLang="en-US" sz="3600" dirty="0" smtClean="0"/>
              <a:t>管理者としての責務</a:t>
            </a:r>
            <a:r>
              <a:rPr lang="ja-JP" altLang="en-US" sz="3600" dirty="0" smtClean="0"/>
              <a:t>（③）</a:t>
            </a:r>
            <a:endParaRPr kumimoji="1" lang="ja-JP" altLang="en-US" sz="3600" dirty="0"/>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248" y="4365104"/>
            <a:ext cx="2281442" cy="2016224"/>
          </a:xfrm>
          <a:prstGeom prst="rect">
            <a:avLst/>
          </a:prstGeom>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993109" y="1328755"/>
            <a:ext cx="11088000" cy="5400000"/>
          </a:xfrm>
        </p:spPr>
        <p:txBody>
          <a:bodyPr>
            <a:normAutofit/>
          </a:bodyPr>
          <a:lstStyle/>
          <a:p>
            <a:pPr marL="0" indent="0">
              <a:buNone/>
            </a:pPr>
            <a:endParaRPr lang="en-US" altLang="ja-JP" sz="2800" dirty="0" smtClean="0">
              <a:latin typeface="+mn-ea"/>
            </a:endParaRPr>
          </a:p>
          <a:p>
            <a:pPr marL="0" indent="0">
              <a:buNone/>
            </a:pPr>
            <a:r>
              <a:rPr lang="ja-JP" altLang="en-US" sz="2800" dirty="0" smtClean="0">
                <a:latin typeface="+mn-ea"/>
              </a:rPr>
              <a:t>④他の職員への対応</a:t>
            </a:r>
            <a:endParaRPr lang="en-US" altLang="ja-JP" sz="2800" dirty="0" smtClean="0">
              <a:latin typeface="+mn-ea"/>
            </a:endParaRPr>
          </a:p>
          <a:p>
            <a:pPr lvl="1"/>
            <a:r>
              <a:rPr lang="ja-JP" altLang="en-US" sz="2800" dirty="0" smtClean="0"/>
              <a:t>虐待の発生要因を、虐待を行った職員の資質のみによるもの</a:t>
            </a:r>
            <a:r>
              <a:rPr lang="ja-JP" altLang="en-US" sz="2800" dirty="0" smtClean="0"/>
              <a:t>と</a:t>
            </a:r>
            <a:endParaRPr lang="en-US" altLang="ja-JP" sz="2800" dirty="0" smtClean="0"/>
          </a:p>
          <a:p>
            <a:pPr marL="320040" lvl="1" indent="0">
              <a:buNone/>
            </a:pPr>
            <a:r>
              <a:rPr lang="ja-JP" altLang="en-US" sz="2800" dirty="0" smtClean="0"/>
              <a:t>考えず</a:t>
            </a:r>
            <a:r>
              <a:rPr lang="ja-JP" altLang="en-US" sz="2800" dirty="0" smtClean="0"/>
              <a:t>、職員全体、施設・事業所全体の問題として対応する</a:t>
            </a:r>
            <a:endParaRPr lang="en-US" altLang="ja-JP" sz="2800" dirty="0" smtClean="0"/>
          </a:p>
          <a:p>
            <a:pPr lvl="1"/>
            <a:r>
              <a:rPr lang="ja-JP" altLang="en-US" sz="2800" dirty="0" smtClean="0"/>
              <a:t>虐待の事実は全職員に共有する</a:t>
            </a:r>
            <a:endParaRPr lang="en-US" altLang="ja-JP" sz="2800" dirty="0" smtClean="0"/>
          </a:p>
          <a:p>
            <a:pPr marL="320040" lvl="1" indent="0">
              <a:buNone/>
            </a:pPr>
            <a:endParaRPr lang="en-US" altLang="ja-JP" sz="2800" dirty="0" smtClean="0"/>
          </a:p>
          <a:p>
            <a:pPr marL="0" indent="0">
              <a:buNone/>
            </a:pPr>
            <a:r>
              <a:rPr lang="ja-JP" altLang="en-US" sz="2800" dirty="0" smtClean="0"/>
              <a:t>⑤相談者の保護</a:t>
            </a:r>
            <a:endParaRPr lang="en-US" altLang="ja-JP" sz="2800" dirty="0" smtClean="0"/>
          </a:p>
          <a:p>
            <a:pPr lvl="1"/>
            <a:r>
              <a:rPr lang="ja-JP" altLang="en-US" sz="2800" dirty="0" smtClean="0"/>
              <a:t>不利益な取扱いしない。不利益</a:t>
            </a:r>
            <a:r>
              <a:rPr lang="ja-JP" altLang="en-US" sz="2800" dirty="0"/>
              <a:t>を</a:t>
            </a:r>
            <a:r>
              <a:rPr lang="ja-JP" altLang="en-US" sz="2800" dirty="0" smtClean="0"/>
              <a:t>受けないように配慮する</a:t>
            </a:r>
            <a:endParaRPr lang="en-US" altLang="ja-JP" sz="2800" dirty="0" smtClean="0"/>
          </a:p>
          <a:p>
            <a:endParaRPr kumimoji="1" lang="ja-JP" altLang="en-US" dirty="0"/>
          </a:p>
        </p:txBody>
      </p:sp>
      <p:sp>
        <p:nvSpPr>
          <p:cNvPr id="5" name="タイトル 1"/>
          <p:cNvSpPr>
            <a:spLocks noGrp="1"/>
          </p:cNvSpPr>
          <p:nvPr>
            <p:ph type="title"/>
          </p:nvPr>
        </p:nvSpPr>
        <p:spPr>
          <a:xfrm>
            <a:off x="993109" y="608755"/>
            <a:ext cx="11088000" cy="720000"/>
          </a:xfrm>
        </p:spPr>
        <p:txBody>
          <a:bodyPr>
            <a:normAutofit/>
          </a:bodyPr>
          <a:lstStyle/>
          <a:p>
            <a:r>
              <a:rPr kumimoji="1" lang="ja-JP" altLang="en-US" sz="3600" dirty="0" smtClean="0"/>
              <a:t>管理者としての責務（④、⑤）</a:t>
            </a:r>
            <a:endParaRPr kumimoji="1" lang="ja-JP" altLang="en-US" sz="36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983432" y="1340768"/>
            <a:ext cx="11088000" cy="5400000"/>
          </a:xfrm>
        </p:spPr>
        <p:txBody>
          <a:bodyPr>
            <a:normAutofit/>
          </a:bodyPr>
          <a:lstStyle/>
          <a:p>
            <a:pPr marL="0" indent="0">
              <a:buNone/>
            </a:pPr>
            <a:endParaRPr lang="en-US" altLang="ja-JP" sz="2800" dirty="0" smtClean="0"/>
          </a:p>
          <a:p>
            <a:pPr marL="0" indent="0">
              <a:buNone/>
            </a:pPr>
            <a:r>
              <a:rPr lang="ja-JP" altLang="en-US" sz="2800" dirty="0" smtClean="0"/>
              <a:t>⑥施設・事業所全体の取組み</a:t>
            </a:r>
            <a:endParaRPr lang="en-US" altLang="ja-JP" sz="2800" dirty="0" smtClean="0"/>
          </a:p>
          <a:p>
            <a:pPr lvl="1"/>
            <a:r>
              <a:rPr lang="ja-JP" altLang="en-US" sz="2800" dirty="0" smtClean="0"/>
              <a:t>再発防止に向けた会議、研修の実施</a:t>
            </a:r>
            <a:endParaRPr lang="en-US" altLang="ja-JP" sz="2800" dirty="0" smtClean="0"/>
          </a:p>
          <a:p>
            <a:pPr lvl="1"/>
            <a:endParaRPr lang="en-US" altLang="ja-JP" sz="2800" dirty="0" smtClean="0"/>
          </a:p>
          <a:p>
            <a:pPr marL="0" indent="0">
              <a:buNone/>
            </a:pPr>
            <a:r>
              <a:rPr kumimoji="1" lang="ja-JP" altLang="en-US" sz="2800" dirty="0" smtClean="0"/>
              <a:t>⑦行政への報告と協力</a:t>
            </a:r>
            <a:endParaRPr kumimoji="1" lang="en-US" altLang="ja-JP" sz="2800" dirty="0" smtClean="0"/>
          </a:p>
          <a:p>
            <a:pPr lvl="1"/>
            <a:r>
              <a:rPr lang="ja-JP" altLang="en-US" sz="2800" dirty="0" smtClean="0"/>
              <a:t>市町村に必ず通報する</a:t>
            </a:r>
            <a:endParaRPr lang="en-US" altLang="ja-JP" sz="2800" dirty="0" smtClean="0"/>
          </a:p>
          <a:p>
            <a:pPr lvl="1"/>
            <a:r>
              <a:rPr kumimoji="1" lang="ja-JP" altLang="en-US" sz="2800" dirty="0" smtClean="0"/>
              <a:t>市町村の調査に協力する</a:t>
            </a:r>
            <a:endParaRPr kumimoji="1" lang="ja-JP" altLang="en-US" sz="2800" dirty="0"/>
          </a:p>
        </p:txBody>
      </p:sp>
      <p:sp>
        <p:nvSpPr>
          <p:cNvPr id="4" name="タイトル 1"/>
          <p:cNvSpPr>
            <a:spLocks noGrp="1"/>
          </p:cNvSpPr>
          <p:nvPr>
            <p:ph type="title"/>
          </p:nvPr>
        </p:nvSpPr>
        <p:spPr>
          <a:xfrm>
            <a:off x="983432" y="620768"/>
            <a:ext cx="11088000" cy="720000"/>
          </a:xfrm>
        </p:spPr>
        <p:txBody>
          <a:bodyPr>
            <a:normAutofit/>
          </a:bodyPr>
          <a:lstStyle/>
          <a:p>
            <a:r>
              <a:rPr kumimoji="1" lang="ja-JP" altLang="en-US" sz="3600" dirty="0" smtClean="0"/>
              <a:t>管理者としての責務（⑥、⑦）</a:t>
            </a:r>
            <a:endParaRPr kumimoji="1" lang="ja-JP" altLang="en-US" sz="3600"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8208" y="4221088"/>
            <a:ext cx="1944216" cy="1760533"/>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6800" y="525504"/>
            <a:ext cx="11088000" cy="720000"/>
          </a:xfrm>
        </p:spPr>
        <p:txBody>
          <a:bodyPr>
            <a:normAutofit/>
          </a:bodyPr>
          <a:lstStyle/>
          <a:p>
            <a:r>
              <a:rPr lang="ja-JP" altLang="en-US" sz="3600" dirty="0"/>
              <a:t>養介護施設従事者等</a:t>
            </a:r>
          </a:p>
        </p:txBody>
      </p:sp>
      <p:sp>
        <p:nvSpPr>
          <p:cNvPr id="3" name="コンテンツ プレースホルダ 2"/>
          <p:cNvSpPr>
            <a:spLocks noGrp="1"/>
          </p:cNvSpPr>
          <p:nvPr>
            <p:ph sz="quarter" idx="1"/>
          </p:nvPr>
        </p:nvSpPr>
        <p:spPr>
          <a:xfrm>
            <a:off x="551384" y="1268760"/>
            <a:ext cx="11031016" cy="5328592"/>
          </a:xfrm>
        </p:spPr>
        <p:txBody>
          <a:bodyPr/>
          <a:lstStyle/>
          <a:p>
            <a:pPr>
              <a:buNone/>
            </a:pPr>
            <a:r>
              <a:rPr lang="ja-JP" altLang="en-US" sz="2800" dirty="0" smtClean="0"/>
              <a:t>　養</a:t>
            </a:r>
            <a:r>
              <a:rPr lang="ja-JP" altLang="en-US" sz="2800" dirty="0"/>
              <a:t>介護施設・養介護事業とは</a:t>
            </a:r>
            <a:endParaRPr lang="en-US" altLang="ja-JP" sz="2800" dirty="0"/>
          </a:p>
          <a:p>
            <a:pPr>
              <a:buNone/>
            </a:pP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483563743"/>
              </p:ext>
            </p:extLst>
          </p:nvPr>
        </p:nvGraphicFramePr>
        <p:xfrm>
          <a:off x="856801" y="1817770"/>
          <a:ext cx="10725600" cy="4409612"/>
        </p:xfrm>
        <a:graphic>
          <a:graphicData uri="http://schemas.openxmlformats.org/drawingml/2006/table">
            <a:tbl>
              <a:tblPr firstRow="1" bandRow="1">
                <a:tableStyleId>{5C22544A-7EE6-4342-B048-85BDC9FD1C3A}</a:tableStyleId>
              </a:tblPr>
              <a:tblGrid>
                <a:gridCol w="2142855">
                  <a:extLst>
                    <a:ext uri="{9D8B030D-6E8A-4147-A177-3AD203B41FA5}">
                      <a16:colId xmlns:a16="http://schemas.microsoft.com/office/drawing/2014/main" val="20000"/>
                    </a:ext>
                  </a:extLst>
                </a:gridCol>
                <a:gridCol w="3754982">
                  <a:extLst>
                    <a:ext uri="{9D8B030D-6E8A-4147-A177-3AD203B41FA5}">
                      <a16:colId xmlns:a16="http://schemas.microsoft.com/office/drawing/2014/main" val="20001"/>
                    </a:ext>
                  </a:extLst>
                </a:gridCol>
                <a:gridCol w="4827763">
                  <a:extLst>
                    <a:ext uri="{9D8B030D-6E8A-4147-A177-3AD203B41FA5}">
                      <a16:colId xmlns:a16="http://schemas.microsoft.com/office/drawing/2014/main" val="20002"/>
                    </a:ext>
                  </a:extLst>
                </a:gridCol>
              </a:tblGrid>
              <a:tr h="1331132">
                <a:tc>
                  <a:txBody>
                    <a:bodyPr/>
                    <a:lstStyle/>
                    <a:p>
                      <a:pPr algn="ctr"/>
                      <a:r>
                        <a:rPr kumimoji="1" lang="ja-JP" altLang="en-US" sz="2800" b="0" dirty="0" smtClean="0">
                          <a:solidFill>
                            <a:schemeClr val="tx1"/>
                          </a:solidFill>
                        </a:rPr>
                        <a:t>老人福祉法による規定</a:t>
                      </a:r>
                      <a:endParaRPr kumimoji="1" lang="ja-JP" altLang="en-US" sz="28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2800" b="0" dirty="0" smtClean="0">
                          <a:solidFill>
                            <a:schemeClr val="tx1"/>
                          </a:solidFill>
                        </a:rPr>
                        <a:t>老人福祉施設</a:t>
                      </a:r>
                      <a:endParaRPr kumimoji="1" lang="en-US" altLang="ja-JP" sz="2800" b="0" dirty="0" smtClean="0">
                        <a:solidFill>
                          <a:schemeClr val="tx1"/>
                        </a:solidFill>
                      </a:endParaRPr>
                    </a:p>
                    <a:p>
                      <a:r>
                        <a:rPr kumimoji="1" lang="ja-JP" altLang="en-US" sz="2800" b="0" dirty="0" smtClean="0">
                          <a:solidFill>
                            <a:schemeClr val="tx1"/>
                          </a:solidFill>
                        </a:rPr>
                        <a:t>有料老人ホーム</a:t>
                      </a:r>
                      <a:endParaRPr kumimoji="1" lang="en-US" altLang="ja-JP" sz="2800" b="0" dirty="0" smtClean="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2800" b="0" dirty="0" smtClean="0">
                          <a:solidFill>
                            <a:schemeClr val="tx1"/>
                          </a:solidFill>
                        </a:rPr>
                        <a:t>老人居宅生活支援事業</a:t>
                      </a:r>
                      <a:endParaRPr kumimoji="1" lang="en-US" altLang="ja-JP" sz="2800" b="0" dirty="0" smtClean="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67949">
                <a:tc>
                  <a:txBody>
                    <a:bodyPr/>
                    <a:lstStyle/>
                    <a:p>
                      <a:pPr algn="ctr"/>
                      <a:r>
                        <a:rPr kumimoji="1" lang="ja-JP" altLang="en-US" sz="2800" b="0" dirty="0" smtClean="0">
                          <a:solidFill>
                            <a:schemeClr val="tx1"/>
                          </a:solidFill>
                        </a:rPr>
                        <a:t>介護保険法による規定</a:t>
                      </a:r>
                      <a:endParaRPr kumimoji="1" lang="ja-JP" altLang="en-US" sz="28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2800" b="0" dirty="0" smtClean="0">
                          <a:solidFill>
                            <a:schemeClr val="tx1"/>
                          </a:solidFill>
                        </a:rPr>
                        <a:t>介護老人福祉施設</a:t>
                      </a:r>
                      <a:endParaRPr kumimoji="1" lang="en-US" altLang="ja-JP" sz="2800" b="0" dirty="0" smtClean="0">
                        <a:solidFill>
                          <a:schemeClr val="tx1"/>
                        </a:solidFill>
                      </a:endParaRPr>
                    </a:p>
                    <a:p>
                      <a:r>
                        <a:rPr kumimoji="1" lang="ja-JP" altLang="en-US" sz="2800" b="0" dirty="0" smtClean="0">
                          <a:solidFill>
                            <a:schemeClr val="tx1"/>
                          </a:solidFill>
                        </a:rPr>
                        <a:t>介護老人保健施設</a:t>
                      </a:r>
                      <a:endParaRPr kumimoji="1" lang="en-US" altLang="ja-JP" sz="2800" b="0" dirty="0" smtClean="0">
                        <a:solidFill>
                          <a:schemeClr val="tx1"/>
                        </a:solidFill>
                      </a:endParaRPr>
                    </a:p>
                    <a:p>
                      <a:r>
                        <a:rPr kumimoji="1" lang="ja-JP" altLang="en-US" sz="2800" b="0" strike="noStrike" dirty="0" smtClean="0">
                          <a:solidFill>
                            <a:schemeClr val="tx1"/>
                          </a:solidFill>
                        </a:rPr>
                        <a:t>介護医療院</a:t>
                      </a:r>
                      <a:endParaRPr kumimoji="1" lang="en-US" altLang="ja-JP" sz="2800" b="0" strike="noStrike" dirty="0" smtClean="0">
                        <a:solidFill>
                          <a:schemeClr val="tx1"/>
                        </a:solidFill>
                      </a:endParaRPr>
                    </a:p>
                    <a:p>
                      <a:r>
                        <a:rPr kumimoji="1" lang="ja-JP" altLang="en-US" sz="2800" b="0" dirty="0" smtClean="0">
                          <a:solidFill>
                            <a:schemeClr val="tx1"/>
                          </a:solidFill>
                        </a:rPr>
                        <a:t>地域密着型</a:t>
                      </a:r>
                      <a:endParaRPr kumimoji="1" lang="en-US" altLang="ja-JP" sz="2800" b="0" dirty="0" smtClean="0">
                        <a:solidFill>
                          <a:schemeClr val="tx1"/>
                        </a:solidFill>
                      </a:endParaRPr>
                    </a:p>
                    <a:p>
                      <a:r>
                        <a:rPr kumimoji="1" lang="ja-JP" altLang="en-US" sz="2800" b="0" dirty="0" smtClean="0">
                          <a:solidFill>
                            <a:schemeClr val="tx1"/>
                          </a:solidFill>
                        </a:rPr>
                        <a:t>介護老人福祉施設</a:t>
                      </a:r>
                      <a:endParaRPr kumimoji="1" lang="en-US" altLang="ja-JP" sz="2800" b="0" dirty="0" smtClean="0">
                        <a:solidFill>
                          <a:schemeClr val="tx1"/>
                        </a:solidFill>
                      </a:endParaRPr>
                    </a:p>
                    <a:p>
                      <a:r>
                        <a:rPr kumimoji="1" lang="ja-JP" altLang="en-US" sz="2800" b="0" dirty="0" smtClean="0">
                          <a:solidFill>
                            <a:schemeClr val="tx1"/>
                          </a:solidFill>
                        </a:rPr>
                        <a:t>地域包括支援センター</a:t>
                      </a:r>
                      <a:endParaRPr kumimoji="1" lang="ja-JP" altLang="en-US" sz="28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2800" b="0" dirty="0" smtClean="0">
                          <a:solidFill>
                            <a:schemeClr val="tx1"/>
                          </a:solidFill>
                        </a:rPr>
                        <a:t>居宅サービス事業</a:t>
                      </a:r>
                      <a:endParaRPr kumimoji="1" lang="en-US" altLang="ja-JP" sz="2800" b="0" dirty="0" smtClean="0">
                        <a:solidFill>
                          <a:schemeClr val="tx1"/>
                        </a:solidFill>
                      </a:endParaRPr>
                    </a:p>
                    <a:p>
                      <a:r>
                        <a:rPr kumimoji="1" lang="ja-JP" altLang="en-US" sz="2800" b="0" dirty="0" smtClean="0">
                          <a:solidFill>
                            <a:schemeClr val="tx1"/>
                          </a:solidFill>
                        </a:rPr>
                        <a:t>地域密着型サービス事業</a:t>
                      </a:r>
                      <a:endParaRPr kumimoji="1" lang="en-US" altLang="ja-JP" sz="2800" b="0" dirty="0" smtClean="0">
                        <a:solidFill>
                          <a:schemeClr val="tx1"/>
                        </a:solidFill>
                      </a:endParaRPr>
                    </a:p>
                    <a:p>
                      <a:r>
                        <a:rPr kumimoji="1" lang="ja-JP" altLang="en-US" sz="2800" b="0" dirty="0" smtClean="0">
                          <a:solidFill>
                            <a:schemeClr val="tx1"/>
                          </a:solidFill>
                        </a:rPr>
                        <a:t>居宅介護支援事業</a:t>
                      </a:r>
                      <a:endParaRPr kumimoji="1" lang="en-US" altLang="ja-JP" sz="2800" b="0" dirty="0" smtClean="0">
                        <a:solidFill>
                          <a:schemeClr val="tx1"/>
                        </a:solidFill>
                      </a:endParaRPr>
                    </a:p>
                    <a:p>
                      <a:r>
                        <a:rPr kumimoji="1" lang="ja-JP" altLang="en-US" sz="2800" b="0" dirty="0" smtClean="0">
                          <a:solidFill>
                            <a:schemeClr val="tx1"/>
                          </a:solidFill>
                        </a:rPr>
                        <a:t>介護予防サービス事業</a:t>
                      </a:r>
                      <a:endParaRPr kumimoji="1" lang="en-US" altLang="ja-JP" sz="2800" b="0" dirty="0" smtClean="0">
                        <a:solidFill>
                          <a:schemeClr val="tx1"/>
                        </a:solidFill>
                      </a:endParaRPr>
                    </a:p>
                    <a:p>
                      <a:r>
                        <a:rPr kumimoji="1" lang="ja-JP" altLang="en-US" sz="2800" b="0" dirty="0" smtClean="0">
                          <a:solidFill>
                            <a:schemeClr val="tx1"/>
                          </a:solidFill>
                        </a:rPr>
                        <a:t>地域密着型</a:t>
                      </a:r>
                      <a:endParaRPr kumimoji="1" lang="en-US" altLang="ja-JP" sz="2800" b="0" dirty="0" smtClean="0">
                        <a:solidFill>
                          <a:schemeClr val="tx1"/>
                        </a:solidFill>
                      </a:endParaRPr>
                    </a:p>
                    <a:p>
                      <a:r>
                        <a:rPr kumimoji="1" lang="ja-JP" altLang="en-US" sz="2800" b="0" dirty="0" smtClean="0">
                          <a:solidFill>
                            <a:schemeClr val="tx1"/>
                          </a:solidFill>
                        </a:rPr>
                        <a:t>介護予防サービス事業</a:t>
                      </a:r>
                      <a:endParaRPr kumimoji="1" lang="en-US" altLang="ja-JP" sz="2800" b="0" dirty="0" smtClean="0">
                        <a:solidFill>
                          <a:schemeClr val="tx1"/>
                        </a:solidFill>
                      </a:endParaRPr>
                    </a:p>
                    <a:p>
                      <a:r>
                        <a:rPr kumimoji="1" lang="ja-JP" altLang="en-US" sz="2800" b="0" dirty="0" smtClean="0">
                          <a:solidFill>
                            <a:schemeClr val="tx1"/>
                          </a:solidFill>
                        </a:rPr>
                        <a:t>介護予防支援事業</a:t>
                      </a:r>
                      <a:endParaRPr kumimoji="1" lang="ja-JP" altLang="en-US" sz="28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rmAutofit/>
          </a:bodyPr>
          <a:lstStyle/>
          <a:p>
            <a:r>
              <a:rPr kumimoji="1" lang="ja-JP" altLang="en-US" sz="3600" dirty="0" smtClean="0"/>
              <a:t>再発防止に向けた取組み</a:t>
            </a:r>
            <a:endParaRPr kumimoji="1" lang="ja-JP" altLang="en-US" sz="3600" dirty="0"/>
          </a:p>
        </p:txBody>
      </p:sp>
      <p:sp>
        <p:nvSpPr>
          <p:cNvPr id="3" name="コンテンツ プレースホルダ 2"/>
          <p:cNvSpPr>
            <a:spLocks noGrp="1"/>
          </p:cNvSpPr>
          <p:nvPr>
            <p:ph sz="quarter" idx="1"/>
          </p:nvPr>
        </p:nvSpPr>
        <p:spPr>
          <a:xfrm>
            <a:off x="983432" y="1340768"/>
            <a:ext cx="11088000" cy="5400000"/>
          </a:xfrm>
        </p:spPr>
        <p:txBody>
          <a:bodyPr>
            <a:normAutofit/>
          </a:bodyPr>
          <a:lstStyle/>
          <a:p>
            <a:pPr marL="0" indent="0">
              <a:lnSpc>
                <a:spcPct val="150000"/>
              </a:lnSpc>
              <a:buNone/>
            </a:pPr>
            <a:r>
              <a:rPr lang="ja-JP" altLang="en-US" sz="2800" dirty="0" smtClean="0"/>
              <a:t>１</a:t>
            </a:r>
            <a:r>
              <a:rPr lang="ja-JP" altLang="en-US" sz="2800" dirty="0"/>
              <a:t>　虐待の発生要因の調査分析</a:t>
            </a:r>
          </a:p>
          <a:p>
            <a:pPr marL="0" indent="0">
              <a:lnSpc>
                <a:spcPct val="150000"/>
              </a:lnSpc>
              <a:buNone/>
            </a:pPr>
            <a:r>
              <a:rPr lang="ja-JP" altLang="en-US" sz="2800" dirty="0"/>
              <a:t>２　再発防止に向けた職員会議の活性化</a:t>
            </a:r>
          </a:p>
          <a:p>
            <a:pPr marL="0" indent="0">
              <a:lnSpc>
                <a:spcPct val="150000"/>
              </a:lnSpc>
              <a:buNone/>
            </a:pPr>
            <a:r>
              <a:rPr lang="ja-JP" altLang="en-US" sz="2800" dirty="0"/>
              <a:t>３　苦情処理体制の見直し</a:t>
            </a:r>
          </a:p>
          <a:p>
            <a:pPr marL="0" indent="0">
              <a:lnSpc>
                <a:spcPct val="150000"/>
              </a:lnSpc>
              <a:buNone/>
            </a:pPr>
            <a:r>
              <a:rPr lang="ja-JP" altLang="en-US" sz="2800" dirty="0"/>
              <a:t>４　個別ケアの重視とケアの改善</a:t>
            </a:r>
          </a:p>
          <a:p>
            <a:pPr marL="0" indent="0">
              <a:lnSpc>
                <a:spcPct val="150000"/>
              </a:lnSpc>
              <a:buNone/>
            </a:pPr>
            <a:r>
              <a:rPr lang="ja-JP" altLang="en-US" sz="2800" dirty="0"/>
              <a:t>５　職場内教育の徹底</a:t>
            </a:r>
          </a:p>
          <a:p>
            <a:pPr marL="0" indent="0">
              <a:lnSpc>
                <a:spcPct val="150000"/>
              </a:lnSpc>
              <a:buNone/>
            </a:pPr>
            <a:r>
              <a:rPr lang="ja-JP" altLang="en-US" sz="2800" dirty="0"/>
              <a:t>６　働きやすく風通しのよい職場環境づくり</a:t>
            </a:r>
          </a:p>
          <a:p>
            <a:pPr marL="0" indent="0">
              <a:lnSpc>
                <a:spcPct val="150000"/>
              </a:lnSpc>
              <a:buNone/>
            </a:pPr>
            <a:r>
              <a:rPr lang="ja-JP" altLang="en-US" sz="2800" dirty="0"/>
              <a:t>７　開かれた施設づくり</a:t>
            </a:r>
          </a:p>
          <a:p>
            <a:pPr marL="0" indent="0">
              <a:buNone/>
            </a:pPr>
            <a:endParaRPr kumimoji="1" lang="ja-JP" altLang="en-US" sz="28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18005"/>
            <a:ext cx="11088000" cy="720000"/>
          </a:xfrm>
        </p:spPr>
        <p:txBody>
          <a:bodyPr>
            <a:noAutofit/>
          </a:bodyPr>
          <a:lstStyle/>
          <a:p>
            <a:r>
              <a:rPr kumimoji="1" lang="ja-JP" altLang="en-US" sz="3600" dirty="0" smtClean="0"/>
              <a:t>参考資料</a:t>
            </a:r>
            <a:endParaRPr kumimoji="1" lang="ja-JP" altLang="en-US" sz="3600" dirty="0"/>
          </a:p>
        </p:txBody>
      </p:sp>
      <p:sp>
        <p:nvSpPr>
          <p:cNvPr id="3" name="コンテンツ プレースホルダ 2"/>
          <p:cNvSpPr>
            <a:spLocks noGrp="1"/>
          </p:cNvSpPr>
          <p:nvPr>
            <p:ph sz="quarter" idx="1"/>
          </p:nvPr>
        </p:nvSpPr>
        <p:spPr>
          <a:xfrm>
            <a:off x="983432" y="1039660"/>
            <a:ext cx="11088000" cy="5400000"/>
          </a:xfrm>
        </p:spPr>
        <p:txBody>
          <a:bodyPr>
            <a:noAutofit/>
          </a:bodyPr>
          <a:lstStyle/>
          <a:p>
            <a:endParaRPr lang="en-US" altLang="ja-JP" sz="2800" dirty="0" smtClean="0"/>
          </a:p>
          <a:p>
            <a:r>
              <a:rPr lang="ja-JP" altLang="en-US" sz="2800" dirty="0" smtClean="0"/>
              <a:t>「高齢者虐待防止対応マニュアル」神奈川県</a:t>
            </a:r>
            <a:endParaRPr lang="en-US" altLang="ja-JP" sz="2800" dirty="0" smtClean="0"/>
          </a:p>
          <a:p>
            <a:r>
              <a:rPr lang="ja-JP" altLang="en-US" sz="2800" dirty="0"/>
              <a:t>「高齢者虐待発生後対応</a:t>
            </a:r>
            <a:r>
              <a:rPr lang="ja-JP" altLang="en-US" sz="2800" dirty="0" smtClean="0"/>
              <a:t>マニュアル」神奈川県</a:t>
            </a:r>
            <a:endParaRPr lang="en-US" altLang="ja-JP" sz="2800" dirty="0" smtClean="0"/>
          </a:p>
          <a:p>
            <a:r>
              <a:rPr lang="ja-JP" altLang="en-US" sz="2800" dirty="0" smtClean="0"/>
              <a:t>「</a:t>
            </a:r>
            <a:r>
              <a:rPr lang="ja-JP" altLang="en-US" sz="2800" dirty="0"/>
              <a:t>高齢者・家族の心に耳を傾けるケアをめざして～施設職員のための高齢者虐待防止の手引き～」</a:t>
            </a:r>
            <a:r>
              <a:rPr lang="ja-JP" altLang="en-US" sz="2800" dirty="0" smtClean="0"/>
              <a:t>神奈川県</a:t>
            </a:r>
            <a:endParaRPr lang="en-US" altLang="ja-JP" sz="2800" dirty="0" smtClean="0"/>
          </a:p>
          <a:p>
            <a:r>
              <a:rPr lang="ja-JP" altLang="en-US" sz="2800" dirty="0"/>
              <a:t>「市町村・都道府県における高齢者虐待への対応と養護者支援に　　　　ついて</a:t>
            </a:r>
            <a:r>
              <a:rPr lang="ja-JP" altLang="en-US" sz="2800" dirty="0" smtClean="0"/>
              <a:t>」厚生</a:t>
            </a:r>
            <a:r>
              <a:rPr lang="ja-JP" altLang="en-US" sz="2800" dirty="0"/>
              <a:t>労働省老</a:t>
            </a:r>
            <a:r>
              <a:rPr lang="ja-JP" altLang="en-US" sz="2800" dirty="0" smtClean="0"/>
              <a:t>健局</a:t>
            </a:r>
            <a:endParaRPr lang="en-US" altLang="ja-JP" sz="2800" dirty="0" smtClean="0"/>
          </a:p>
          <a:p>
            <a:r>
              <a:rPr lang="ja-JP" altLang="en-US" sz="2800" dirty="0"/>
              <a:t>「身体拘束ゼロへの</a:t>
            </a:r>
            <a:r>
              <a:rPr lang="ja-JP" altLang="en-US" sz="2800" dirty="0" smtClean="0"/>
              <a:t>手引き</a:t>
            </a:r>
            <a:r>
              <a:rPr lang="ja-JP" altLang="en-US" sz="2800" dirty="0"/>
              <a:t>」</a:t>
            </a:r>
            <a:r>
              <a:rPr lang="ja-JP" altLang="en-US" sz="2800" dirty="0" smtClean="0"/>
              <a:t>厚生労働省　身体</a:t>
            </a:r>
            <a:r>
              <a:rPr lang="ja-JP" altLang="en-US" sz="2800" dirty="0"/>
              <a:t>拘束ゼロ作戦推進</a:t>
            </a:r>
            <a:r>
              <a:rPr lang="ja-JP" altLang="en-US" sz="2800" dirty="0" smtClean="0"/>
              <a:t>会議</a:t>
            </a:r>
            <a:endParaRPr lang="en-US" altLang="ja-JP" sz="2800" dirty="0" smtClean="0"/>
          </a:p>
          <a:p>
            <a:r>
              <a:rPr lang="ja-JP" altLang="en-US" sz="2800" dirty="0"/>
              <a:t>「市町村・都道府県のための養介護施設従事者等による高齢者虐待対応の</a:t>
            </a:r>
            <a:r>
              <a:rPr lang="ja-JP" altLang="en-US" sz="2800" dirty="0" smtClean="0"/>
              <a:t>手引き」社団法人日本社会</a:t>
            </a:r>
            <a:r>
              <a:rPr lang="ja-JP" altLang="en-US" sz="2800" dirty="0"/>
              <a:t>福祉士会</a:t>
            </a:r>
          </a:p>
          <a:p>
            <a:endParaRPr lang="ja-JP" altLang="en-US" sz="2800" dirty="0"/>
          </a:p>
          <a:p>
            <a:endParaRPr lang="ja-JP" altLang="en-US" sz="2800" dirty="0"/>
          </a:p>
          <a:p>
            <a:endParaRPr lang="ja-JP" altLang="en-US" sz="2800" dirty="0"/>
          </a:p>
          <a:p>
            <a:endParaRPr lang="en-US" altLang="ja-JP" sz="2800" dirty="0" smtClean="0"/>
          </a:p>
          <a:p>
            <a:endParaRPr lang="ja-JP" altLang="en-US" sz="2800"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69899" y="620768"/>
            <a:ext cx="11088000" cy="720000"/>
          </a:xfrm>
        </p:spPr>
        <p:txBody>
          <a:bodyPr>
            <a:normAutofit/>
          </a:bodyPr>
          <a:lstStyle/>
          <a:p>
            <a:r>
              <a:rPr kumimoji="1" lang="ja-JP" altLang="en-US" sz="3600" dirty="0" smtClean="0"/>
              <a:t>最後に</a:t>
            </a:r>
            <a:endParaRPr kumimoji="1" lang="ja-JP" altLang="en-US" sz="3600" dirty="0"/>
          </a:p>
        </p:txBody>
      </p:sp>
      <p:sp>
        <p:nvSpPr>
          <p:cNvPr id="4" name="コンテンツ プレースホルダー 3"/>
          <p:cNvSpPr>
            <a:spLocks noGrp="1"/>
          </p:cNvSpPr>
          <p:nvPr>
            <p:ph sz="quarter" idx="1"/>
          </p:nvPr>
        </p:nvSpPr>
        <p:spPr>
          <a:xfrm>
            <a:off x="969899" y="1340768"/>
            <a:ext cx="11088000" cy="5400000"/>
          </a:xfrm>
        </p:spPr>
        <p:txBody>
          <a:bodyPr>
            <a:normAutofit/>
          </a:bodyPr>
          <a:lstStyle/>
          <a:p>
            <a:endParaRPr lang="en-US" altLang="ja-JP" sz="2800" dirty="0" smtClean="0"/>
          </a:p>
          <a:p>
            <a:r>
              <a:rPr lang="ja-JP" altLang="en-US" sz="2800" dirty="0" smtClean="0"/>
              <a:t>高齢者</a:t>
            </a:r>
            <a:r>
              <a:rPr lang="ja-JP" altLang="en-US" sz="2800" dirty="0"/>
              <a:t>の権利擁護のため</a:t>
            </a:r>
            <a:r>
              <a:rPr lang="ja-JP" altLang="en-US" sz="2800" dirty="0" smtClean="0"/>
              <a:t>の研修プログラム概要版の動画も　　　　研修でご活用ください。</a:t>
            </a:r>
            <a:endParaRPr lang="en-US" altLang="ja-JP" sz="2800" dirty="0" smtClean="0"/>
          </a:p>
          <a:p>
            <a:endParaRPr kumimoji="1" lang="en-US" altLang="ja-JP" sz="2800" dirty="0"/>
          </a:p>
          <a:p>
            <a:r>
              <a:rPr lang="ja-JP" altLang="en-US" sz="2800" dirty="0" smtClean="0"/>
              <a:t>ご視聴いただき、ありがとうございました。</a:t>
            </a:r>
            <a:endParaRPr kumimoji="1" lang="ja-JP" altLang="en-US" sz="2800" dirty="0"/>
          </a:p>
        </p:txBody>
      </p:sp>
    </p:spTree>
    <p:extLst>
      <p:ext uri="{BB962C8B-B14F-4D97-AF65-F5344CB8AC3E}">
        <p14:creationId xmlns:p14="http://schemas.microsoft.com/office/powerpoint/2010/main" val="2558387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600" dirty="0"/>
              <a:t>２　高齢者虐待の内容</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6523" y="620768"/>
            <a:ext cx="11088000" cy="720000"/>
          </a:xfrm>
        </p:spPr>
        <p:txBody>
          <a:bodyPr>
            <a:normAutofit fontScale="90000"/>
          </a:bodyPr>
          <a:lstStyle/>
          <a:p>
            <a:r>
              <a:rPr kumimoji="1" lang="en-US" altLang="ja-JP" dirty="0" smtClean="0"/>
              <a:t/>
            </a:r>
            <a:br>
              <a:rPr kumimoji="1" lang="en-US" altLang="ja-JP" dirty="0" smtClean="0"/>
            </a:br>
            <a:r>
              <a:rPr kumimoji="1" lang="ja-JP" altLang="en-US" dirty="0" smtClean="0"/>
              <a:t>高齢者虐待の内容</a:t>
            </a:r>
            <a:endParaRPr kumimoji="1" lang="ja-JP" altLang="en-US" dirty="0"/>
          </a:p>
        </p:txBody>
      </p:sp>
      <p:sp>
        <p:nvSpPr>
          <p:cNvPr id="3" name="コンテンツ プレースホルダ 2"/>
          <p:cNvSpPr>
            <a:spLocks noGrp="1"/>
          </p:cNvSpPr>
          <p:nvPr>
            <p:ph sz="quarter" idx="1"/>
          </p:nvPr>
        </p:nvSpPr>
        <p:spPr>
          <a:xfrm>
            <a:off x="936523" y="1340768"/>
            <a:ext cx="11088000" cy="5400000"/>
          </a:xfrm>
        </p:spPr>
        <p:txBody>
          <a:bodyPr/>
          <a:lstStyle/>
          <a:p>
            <a:endParaRPr lang="en-US" altLang="ja-JP" sz="2800" dirty="0" smtClean="0"/>
          </a:p>
          <a:p>
            <a:r>
              <a:rPr lang="ja-JP" altLang="en-US" sz="2800" dirty="0" smtClean="0"/>
              <a:t>身体的</a:t>
            </a:r>
            <a:r>
              <a:rPr lang="ja-JP" altLang="en-US" sz="2800" dirty="0"/>
              <a:t>虐待</a:t>
            </a:r>
            <a:endParaRPr lang="en-US" altLang="ja-JP" sz="2800" dirty="0"/>
          </a:p>
          <a:p>
            <a:r>
              <a:rPr lang="ja-JP" altLang="en-US" sz="2800" dirty="0"/>
              <a:t>介護・世話の放棄放任（ネグレクト）</a:t>
            </a:r>
            <a:endParaRPr lang="en-US" altLang="ja-JP" sz="2800" dirty="0"/>
          </a:p>
          <a:p>
            <a:r>
              <a:rPr lang="ja-JP" altLang="en-US" sz="2800" dirty="0"/>
              <a:t>心理的虐待</a:t>
            </a:r>
            <a:endParaRPr lang="en-US" altLang="ja-JP" sz="2800" dirty="0"/>
          </a:p>
          <a:p>
            <a:r>
              <a:rPr lang="ja-JP" altLang="en-US" sz="2800" dirty="0"/>
              <a:t>性的虐待</a:t>
            </a:r>
            <a:endParaRPr lang="en-US" altLang="ja-JP" sz="2800" dirty="0"/>
          </a:p>
          <a:p>
            <a:r>
              <a:rPr lang="ja-JP" altLang="en-US" sz="2800" dirty="0"/>
              <a:t>経済的虐待</a:t>
            </a:r>
            <a:endParaRPr lang="en-US" altLang="ja-JP" sz="2800" dirty="0"/>
          </a:p>
          <a:p>
            <a:endParaRPr kumimoji="1" lang="ja-JP"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3432" y="620768"/>
            <a:ext cx="11088000" cy="720000"/>
          </a:xfrm>
        </p:spPr>
        <p:txBody>
          <a:bodyPr>
            <a:noAutofit/>
          </a:bodyPr>
          <a:lstStyle/>
          <a:p>
            <a:r>
              <a:rPr lang="ja-JP" altLang="en-US" sz="3600" dirty="0"/>
              <a:t>虐待と犯罪の</a:t>
            </a:r>
            <a:r>
              <a:rPr lang="ja-JP" altLang="en-US" sz="3600" dirty="0" smtClean="0"/>
              <a:t>関係（１）</a:t>
            </a:r>
            <a:endParaRPr lang="ja-JP" altLang="en-US" sz="3600" dirty="0"/>
          </a:p>
        </p:txBody>
      </p:sp>
      <p:sp>
        <p:nvSpPr>
          <p:cNvPr id="4" name="コンテンツ プレースホルダー 3"/>
          <p:cNvSpPr>
            <a:spLocks noGrp="1"/>
          </p:cNvSpPr>
          <p:nvPr>
            <p:ph sz="quarter" idx="1"/>
          </p:nvPr>
        </p:nvSpPr>
        <p:spPr>
          <a:xfrm>
            <a:off x="983432" y="1340768"/>
            <a:ext cx="11088000" cy="5400600"/>
          </a:xfrm>
        </p:spPr>
        <p:txBody>
          <a:bodyPr>
            <a:normAutofit fontScale="25000" lnSpcReduction="20000"/>
          </a:bodyPr>
          <a:lstStyle/>
          <a:p>
            <a:endParaRPr lang="en-US" altLang="ja-JP" sz="11200" dirty="0" smtClean="0"/>
          </a:p>
          <a:p>
            <a:r>
              <a:rPr lang="ja-JP" altLang="en-US" sz="11200" dirty="0" smtClean="0"/>
              <a:t>虐待</a:t>
            </a:r>
            <a:r>
              <a:rPr lang="ja-JP" altLang="en-US" sz="11200" dirty="0"/>
              <a:t>の類型と刑法の規定する犯罪の関係の例示</a:t>
            </a:r>
            <a:endParaRPr lang="en-US" altLang="ja-JP" sz="11200" dirty="0"/>
          </a:p>
          <a:p>
            <a:pPr marL="0" indent="0">
              <a:buNone/>
            </a:pPr>
            <a:endParaRPr lang="en-US" altLang="ja-JP" sz="11200" dirty="0"/>
          </a:p>
          <a:p>
            <a:pPr marL="0" indent="0">
              <a:buNone/>
            </a:pPr>
            <a:r>
              <a:rPr lang="en-US" altLang="ja-JP" sz="11200" dirty="0"/>
              <a:t>【</a:t>
            </a:r>
            <a:r>
              <a:rPr lang="ja-JP" altLang="en-US" sz="11200" dirty="0"/>
              <a:t>身体的虐待</a:t>
            </a:r>
            <a:r>
              <a:rPr lang="en-US" altLang="ja-JP" sz="11200" dirty="0"/>
              <a:t>】</a:t>
            </a:r>
          </a:p>
          <a:p>
            <a:pPr marL="0" indent="0">
              <a:buNone/>
            </a:pPr>
            <a:r>
              <a:rPr lang="ja-JP" altLang="en-US" sz="11200" dirty="0">
                <a:solidFill>
                  <a:srgbClr val="FF0000"/>
                </a:solidFill>
              </a:rPr>
              <a:t>殺人罪、傷害罪、傷害致死罪、暴行罪</a:t>
            </a:r>
            <a:r>
              <a:rPr lang="ja-JP" altLang="en-US" sz="11200" dirty="0" smtClean="0">
                <a:solidFill>
                  <a:srgbClr val="FF0000"/>
                </a:solidFill>
              </a:rPr>
              <a:t>、業務上</a:t>
            </a:r>
            <a:r>
              <a:rPr lang="ja-JP" altLang="en-US" sz="11200" dirty="0">
                <a:solidFill>
                  <a:srgbClr val="FF0000"/>
                </a:solidFill>
              </a:rPr>
              <a:t>過失致死傷罪</a:t>
            </a:r>
            <a:r>
              <a:rPr lang="ja-JP" altLang="en-US" sz="11200" dirty="0" smtClean="0">
                <a:solidFill>
                  <a:srgbClr val="FF0000"/>
                </a:solidFill>
              </a:rPr>
              <a:t>、</a:t>
            </a:r>
            <a:endParaRPr lang="en-US" altLang="ja-JP" sz="11200" dirty="0" smtClean="0">
              <a:solidFill>
                <a:srgbClr val="FF0000"/>
              </a:solidFill>
            </a:endParaRPr>
          </a:p>
          <a:p>
            <a:pPr marL="0" indent="0">
              <a:buNone/>
            </a:pPr>
            <a:r>
              <a:rPr lang="ja-JP" altLang="en-US" sz="11200" dirty="0" smtClean="0">
                <a:solidFill>
                  <a:srgbClr val="FF0000"/>
                </a:solidFill>
              </a:rPr>
              <a:t>逮捕</a:t>
            </a:r>
            <a:r>
              <a:rPr lang="ja-JP" altLang="en-US" sz="11200" dirty="0">
                <a:solidFill>
                  <a:srgbClr val="FF0000"/>
                </a:solidFill>
              </a:rPr>
              <a:t>・監禁罪など</a:t>
            </a:r>
            <a:endParaRPr lang="en-US" altLang="ja-JP" sz="11200" dirty="0">
              <a:solidFill>
                <a:srgbClr val="FF0000"/>
              </a:solidFill>
            </a:endParaRPr>
          </a:p>
          <a:p>
            <a:pPr marL="0" indent="0">
              <a:buNone/>
            </a:pPr>
            <a:endParaRPr lang="en-US" altLang="ja-JP" sz="11200" dirty="0"/>
          </a:p>
          <a:p>
            <a:pPr marL="0" indent="0">
              <a:buNone/>
            </a:pPr>
            <a:r>
              <a:rPr lang="en-US" altLang="ja-JP" sz="11200" dirty="0"/>
              <a:t>【</a:t>
            </a:r>
            <a:r>
              <a:rPr lang="ja-JP" altLang="en-US" sz="11200" dirty="0"/>
              <a:t>介護・世話の放任</a:t>
            </a:r>
            <a:r>
              <a:rPr lang="en-US" altLang="ja-JP" sz="11200" dirty="0"/>
              <a:t>】</a:t>
            </a:r>
          </a:p>
          <a:p>
            <a:pPr marL="0" indent="0">
              <a:buNone/>
            </a:pPr>
            <a:r>
              <a:rPr lang="ja-JP" altLang="en-US" sz="11200" dirty="0">
                <a:solidFill>
                  <a:srgbClr val="FF0000"/>
                </a:solidFill>
              </a:rPr>
              <a:t>保護責任者遺棄罪、遺棄致死傷罪など</a:t>
            </a:r>
            <a:endParaRPr lang="en-US" altLang="ja-JP" sz="11200" dirty="0">
              <a:solidFill>
                <a:srgbClr val="FF0000"/>
              </a:solidFill>
            </a:endParaRPr>
          </a:p>
          <a:p>
            <a:pPr marL="0" indent="0">
              <a:buNone/>
            </a:pPr>
            <a:endParaRPr lang="en-US" altLang="ja-JP" sz="11200" dirty="0"/>
          </a:p>
          <a:p>
            <a:pPr marL="0" indent="0">
              <a:buNone/>
            </a:pPr>
            <a:r>
              <a:rPr lang="en-US" altLang="ja-JP" sz="11200" dirty="0"/>
              <a:t>【</a:t>
            </a:r>
            <a:r>
              <a:rPr lang="ja-JP" altLang="en-US" sz="11200" dirty="0"/>
              <a:t>心理的虐待</a:t>
            </a:r>
            <a:r>
              <a:rPr lang="en-US" altLang="ja-JP" sz="11200" dirty="0"/>
              <a:t>】</a:t>
            </a:r>
          </a:p>
          <a:p>
            <a:pPr marL="0" indent="0">
              <a:buNone/>
            </a:pPr>
            <a:r>
              <a:rPr lang="ja-JP" altLang="en-US" sz="11200" dirty="0">
                <a:solidFill>
                  <a:srgbClr val="FF0000"/>
                </a:solidFill>
              </a:rPr>
              <a:t>脅迫罪、強要罪、名誉毀損罪、侮辱罪など</a:t>
            </a:r>
            <a:endParaRPr lang="en-US" altLang="ja-JP" sz="11200" dirty="0">
              <a:solidFill>
                <a:srgbClr val="FF0000"/>
              </a:solidFill>
            </a:endParaRPr>
          </a:p>
          <a:p>
            <a:pPr marL="0" indent="0">
              <a:buNone/>
            </a:pPr>
            <a:endParaRPr lang="en-US" altLang="ja-JP" sz="11200" dirty="0"/>
          </a:p>
          <a:p>
            <a:pPr marL="0" indent="0">
              <a:buNone/>
            </a:pPr>
            <a:endParaRPr lang="en-US" altLang="ja-JP" dirty="0" smtClean="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4312" y="4293096"/>
            <a:ext cx="2194867" cy="1761381"/>
          </a:xfrm>
          <a:prstGeom prst="rect">
            <a:avLst/>
          </a:prstGeom>
        </p:spPr>
      </p:pic>
    </p:spTree>
    <p:extLst>
      <p:ext uri="{BB962C8B-B14F-4D97-AF65-F5344CB8AC3E}">
        <p14:creationId xmlns:p14="http://schemas.microsoft.com/office/powerpoint/2010/main" val="41736036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ジャパネスク">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ひらめき">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4718</TotalTime>
  <Words>10756</Words>
  <Application>Microsoft Office PowerPoint</Application>
  <PresentationFormat>ワイド画面</PresentationFormat>
  <Paragraphs>714</Paragraphs>
  <Slides>62</Slides>
  <Notes>62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62</vt:i4>
      </vt:variant>
    </vt:vector>
  </HeadingPairs>
  <TitlesOfParts>
    <vt:vector size="74" baseType="lpstr">
      <vt:lpstr>ＤＦ特太ゴシック体</vt:lpstr>
      <vt:lpstr>HGP創英角ﾎﾟｯﾌﾟ体</vt:lpstr>
      <vt:lpstr>HGｺﾞｼｯｸM</vt:lpstr>
      <vt:lpstr>HG丸ｺﾞｼｯｸM-PRO</vt:lpstr>
      <vt:lpstr>HG創英ﾌﾟﾚｾﾞﾝｽEB</vt:lpstr>
      <vt:lpstr>HG明朝B</vt:lpstr>
      <vt:lpstr>Arial</vt:lpstr>
      <vt:lpstr>Book Antiqua</vt:lpstr>
      <vt:lpstr>Franklin Gothic Book</vt:lpstr>
      <vt:lpstr>Perpetua</vt:lpstr>
      <vt:lpstr>Wingdings 2</vt:lpstr>
      <vt:lpstr>ジャパネスク</vt:lpstr>
      <vt:lpstr>高齢者の権利擁護のための研修プログラム リーダー・管理者向け</vt:lpstr>
      <vt:lpstr>内容</vt:lpstr>
      <vt:lpstr>１　高齢者虐待防止法</vt:lpstr>
      <vt:lpstr>高齢者虐待防止法</vt:lpstr>
      <vt:lpstr>高齢者虐待防止法の趣旨</vt:lpstr>
      <vt:lpstr>養介護施設従事者等</vt:lpstr>
      <vt:lpstr>２　高齢者虐待の内容</vt:lpstr>
      <vt:lpstr> 高齢者虐待の内容</vt:lpstr>
      <vt:lpstr>虐待と犯罪の関係（１）</vt:lpstr>
      <vt:lpstr>虐待と犯罪の関係（２）</vt:lpstr>
      <vt:lpstr>身体的虐待</vt:lpstr>
      <vt:lpstr>ネグレクト</vt:lpstr>
      <vt:lpstr>心理的虐待</vt:lpstr>
      <vt:lpstr>性的虐待</vt:lpstr>
      <vt:lpstr>経済的虐待</vt:lpstr>
      <vt:lpstr>高齢者虐待の捉え方（１）</vt:lpstr>
      <vt:lpstr>高齢者虐待の捉え方（２）</vt:lpstr>
      <vt:lpstr>３　身体拘束</vt:lpstr>
      <vt:lpstr>身体拘束の内容　11項目（1～4）</vt:lpstr>
      <vt:lpstr>身体拘束の内容　11項目（5～8）</vt:lpstr>
      <vt:lpstr>身体拘束の内容　11項目（９～11）</vt:lpstr>
      <vt:lpstr>身体拘束等の適正化の推進（１）</vt:lpstr>
      <vt:lpstr>緊急やむを得ない場合</vt:lpstr>
      <vt:lpstr>慎重な手続きが必要</vt:lpstr>
      <vt:lpstr>身体拘束等の適正化の推進（２）</vt:lpstr>
      <vt:lpstr>４　高齢者虐待の通報</vt:lpstr>
      <vt:lpstr>養介護施設・事業者の責務</vt:lpstr>
      <vt:lpstr>（参考：県ホームページ　https://www.pref.kanagawa.jp/docs/u6s/cnt/f4302/index.html）</vt:lpstr>
      <vt:lpstr>高齢者虐待防止のための措置</vt:lpstr>
      <vt:lpstr>通報に係る守秘義務</vt:lpstr>
      <vt:lpstr>市町村等の守秘義務</vt:lpstr>
      <vt:lpstr>通報者の保護</vt:lpstr>
      <vt:lpstr>通報を受けた市町村の対応</vt:lpstr>
      <vt:lpstr>５　施設職員のための 高齢者虐待防止の手引き</vt:lpstr>
      <vt:lpstr>「施設職員のための高齢者虐待防止の手引き」作成の目的</vt:lpstr>
      <vt:lpstr>高齢者・家族が感じていること（１）</vt:lpstr>
      <vt:lpstr>高齢者・家族が感じていること（２）</vt:lpstr>
      <vt:lpstr>高齢者・家族が感じていること（３）</vt:lpstr>
      <vt:lpstr>快適なケアを実現するために</vt:lpstr>
      <vt:lpstr>神奈川県が目指すケアの姿</vt:lpstr>
      <vt:lpstr>高齢者虐待が発生する要因と予防のポイント（1～３）</vt:lpstr>
      <vt:lpstr>高齢者虐待が発生する要因と予防のポイント（４、５）</vt:lpstr>
      <vt:lpstr>高齢者虐待を防ぐためには（未然防止）①</vt:lpstr>
      <vt:lpstr>高齢者虐待を防ぐためには（未然防止）②</vt:lpstr>
      <vt:lpstr>高齢者虐待を防ぐためには（未然防止）③</vt:lpstr>
      <vt:lpstr>高齢者虐待を防ぐためには（未然防止）④</vt:lpstr>
      <vt:lpstr>高齢者虐待を防ぐためには（未然防止）⑤</vt:lpstr>
      <vt:lpstr>職員研修</vt:lpstr>
      <vt:lpstr>研修実施のポイント</vt:lpstr>
      <vt:lpstr>自己点検シートの活用</vt:lpstr>
      <vt:lpstr>６　虐待が発生した場合の対応</vt:lpstr>
      <vt:lpstr>虐待が発生した場合の対応の注意点</vt:lpstr>
      <vt:lpstr>施設内の体制の確立</vt:lpstr>
      <vt:lpstr>虐待発生時の施設、事業所内での対応例</vt:lpstr>
      <vt:lpstr>市町村への通報</vt:lpstr>
      <vt:lpstr>管理者としての責務（①、②）</vt:lpstr>
      <vt:lpstr>管理者としての責務（③）</vt:lpstr>
      <vt:lpstr>管理者としての責務（④、⑤）</vt:lpstr>
      <vt:lpstr>管理者としての責務（⑥、⑦）</vt:lpstr>
      <vt:lpstr>再発防止に向けた取組み</vt:lpstr>
      <vt:lpstr>参考資料</vt:lpstr>
      <vt:lpstr>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高齢者の権利擁護について</dc:title>
  <dc:creator>長澤 忠行</dc:creator>
  <cp:lastModifiedBy>user</cp:lastModifiedBy>
  <cp:revision>825</cp:revision>
  <cp:lastPrinted>2025-02-14T01:04:41Z</cp:lastPrinted>
  <dcterms:created xsi:type="dcterms:W3CDTF">2014-01-29T00:58:06Z</dcterms:created>
  <dcterms:modified xsi:type="dcterms:W3CDTF">2025-03-02T23:59:09Z</dcterms:modified>
</cp:coreProperties>
</file>