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handoutMasterIdLst>
    <p:handoutMasterId r:id="rId61"/>
  </p:handoutMasterIdLst>
  <p:sldIdLst>
    <p:sldId id="256" r:id="rId2"/>
    <p:sldId id="294" r:id="rId3"/>
    <p:sldId id="295" r:id="rId4"/>
    <p:sldId id="257" r:id="rId5"/>
    <p:sldId id="277" r:id="rId6"/>
    <p:sldId id="258" r:id="rId7"/>
    <p:sldId id="278" r:id="rId8"/>
    <p:sldId id="282" r:id="rId9"/>
    <p:sldId id="329" r:id="rId10"/>
    <p:sldId id="279" r:id="rId11"/>
    <p:sldId id="336" r:id="rId12"/>
    <p:sldId id="285" r:id="rId13"/>
    <p:sldId id="328" r:id="rId14"/>
    <p:sldId id="260" r:id="rId15"/>
    <p:sldId id="286" r:id="rId16"/>
    <p:sldId id="265" r:id="rId17"/>
    <p:sldId id="287" r:id="rId18"/>
    <p:sldId id="266" r:id="rId19"/>
    <p:sldId id="323" r:id="rId20"/>
    <p:sldId id="267" r:id="rId21"/>
    <p:sldId id="337" r:id="rId22"/>
    <p:sldId id="338" r:id="rId23"/>
    <p:sldId id="339" r:id="rId24"/>
    <p:sldId id="324" r:id="rId25"/>
    <p:sldId id="330" r:id="rId26"/>
    <p:sldId id="340" r:id="rId27"/>
    <p:sldId id="293" r:id="rId28"/>
    <p:sldId id="331" r:id="rId29"/>
    <p:sldId id="296" r:id="rId30"/>
    <p:sldId id="298" r:id="rId31"/>
    <p:sldId id="297" r:id="rId32"/>
    <p:sldId id="299" r:id="rId33"/>
    <p:sldId id="300" r:id="rId34"/>
    <p:sldId id="301" r:id="rId35"/>
    <p:sldId id="302" r:id="rId36"/>
    <p:sldId id="303" r:id="rId37"/>
    <p:sldId id="304" r:id="rId38"/>
    <p:sldId id="305" r:id="rId39"/>
    <p:sldId id="335" r:id="rId40"/>
    <p:sldId id="307" r:id="rId41"/>
    <p:sldId id="308" r:id="rId42"/>
    <p:sldId id="345" r:id="rId43"/>
    <p:sldId id="334" r:id="rId44"/>
    <p:sldId id="310" r:id="rId45"/>
    <p:sldId id="311" r:id="rId46"/>
    <p:sldId id="312" r:id="rId47"/>
    <p:sldId id="313" r:id="rId48"/>
    <p:sldId id="314" r:id="rId49"/>
    <p:sldId id="341" r:id="rId50"/>
    <p:sldId id="316" r:id="rId51"/>
    <p:sldId id="317" r:id="rId52"/>
    <p:sldId id="342" r:id="rId53"/>
    <p:sldId id="343" r:id="rId54"/>
    <p:sldId id="346" r:id="rId55"/>
    <p:sldId id="344" r:id="rId56"/>
    <p:sldId id="319" r:id="rId57"/>
    <p:sldId id="322" r:id="rId58"/>
    <p:sldId id="326" r:id="rId5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433" autoAdjust="0"/>
  </p:normalViewPr>
  <p:slideViewPr>
    <p:cSldViewPr>
      <p:cViewPr varScale="1">
        <p:scale>
          <a:sx n="91" d="100"/>
          <a:sy n="91" d="100"/>
        </p:scale>
        <p:origin x="1350" y="90"/>
      </p:cViewPr>
      <p:guideLst>
        <p:guide orient="horz" pos="2160"/>
        <p:guide pos="3840"/>
      </p:guideLst>
    </p:cSldViewPr>
  </p:slideViewPr>
  <p:notesTextViewPr>
    <p:cViewPr>
      <p:scale>
        <a:sx n="150" d="100"/>
        <a:sy n="150" d="100"/>
      </p:scale>
      <p:origin x="0" y="0"/>
    </p:cViewPr>
  </p:notesTextViewPr>
  <p:sorterViewPr>
    <p:cViewPr>
      <p:scale>
        <a:sx n="66" d="100"/>
        <a:sy n="66" d="100"/>
      </p:scale>
      <p:origin x="0" y="0"/>
    </p:cViewPr>
  </p:sorterViewPr>
  <p:notesViewPr>
    <p:cSldViewPr>
      <p:cViewPr>
        <p:scale>
          <a:sx n="150" d="100"/>
          <a:sy n="150" d="100"/>
        </p:scale>
        <p:origin x="1267" y="-2803"/>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55221" y="1"/>
            <a:ext cx="2950374" cy="497367"/>
          </a:xfrm>
          <a:prstGeom prst="rect">
            <a:avLst/>
          </a:prstGeom>
        </p:spPr>
        <p:txBody>
          <a:bodyPr vert="horz" lIns="92236" tIns="46118" rIns="92236" bIns="46118" rtlCol="0"/>
          <a:lstStyle>
            <a:lvl1pPr algn="r">
              <a:defRPr sz="1200"/>
            </a:lvl1pPr>
          </a:lstStyle>
          <a:p>
            <a:fld id="{2AE00F2A-40F4-4EB9-B454-545A2B75D67A}" type="datetimeFigureOut">
              <a:rPr kumimoji="1" lang="ja-JP" altLang="en-US" smtClean="0"/>
              <a:pPr/>
              <a:t>2025/2/26</a:t>
            </a:fld>
            <a:endParaRPr kumimoji="1" lang="ja-JP" altLang="en-US" dirty="0"/>
          </a:p>
        </p:txBody>
      </p:sp>
      <p:sp>
        <p:nvSpPr>
          <p:cNvPr id="4" name="フッター プレースホルダ 3"/>
          <p:cNvSpPr>
            <a:spLocks noGrp="1"/>
          </p:cNvSpPr>
          <p:nvPr>
            <p:ph type="ftr" sz="quarter" idx="2"/>
          </p:nvPr>
        </p:nvSpPr>
        <p:spPr>
          <a:xfrm>
            <a:off x="1" y="9440372"/>
            <a:ext cx="2950375" cy="497366"/>
          </a:xfrm>
          <a:prstGeom prst="rect">
            <a:avLst/>
          </a:prstGeom>
        </p:spPr>
        <p:txBody>
          <a:bodyPr vert="horz" lIns="92236" tIns="46118" rIns="92236" bIns="46118"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55221" y="9440372"/>
            <a:ext cx="2950374" cy="497366"/>
          </a:xfrm>
          <a:prstGeom prst="rect">
            <a:avLst/>
          </a:prstGeom>
        </p:spPr>
        <p:txBody>
          <a:bodyPr vert="horz" lIns="92236" tIns="46118" rIns="92236" bIns="46118" rtlCol="0" anchor="b"/>
          <a:lstStyle>
            <a:lvl1pPr algn="r">
              <a:defRPr sz="1200"/>
            </a:lvl1pPr>
          </a:lstStyle>
          <a:p>
            <a:fld id="{129F230D-58C8-44E6-9EA6-07D780C6721A}"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dirty="0"/>
          </a:p>
        </p:txBody>
      </p:sp>
      <p:sp>
        <p:nvSpPr>
          <p:cNvPr id="4" name="スライド イメージ プレースホルダ 3"/>
          <p:cNvSpPr>
            <a:spLocks noGrp="1" noRot="1" noChangeAspect="1"/>
          </p:cNvSpPr>
          <p:nvPr>
            <p:ph type="sldImg" idx="2"/>
          </p:nvPr>
        </p:nvSpPr>
        <p:spPr>
          <a:xfrm>
            <a:off x="88900" y="744538"/>
            <a:ext cx="6629400" cy="3729037"/>
          </a:xfrm>
          <a:prstGeom prst="rect">
            <a:avLst/>
          </a:prstGeom>
          <a:noFill/>
          <a:ln w="12700">
            <a:solidFill>
              <a:prstClr val="black"/>
            </a:solidFill>
          </a:ln>
        </p:spPr>
        <p:txBody>
          <a:bodyPr vert="horz" lIns="92236" tIns="46118" rIns="92236" bIns="46118" rtlCol="0" anchor="ctr"/>
          <a:lstStyle/>
          <a:p>
            <a:endParaRPr lang="ja-JP" altLang="en-US" dirty="0"/>
          </a:p>
        </p:txBody>
      </p:sp>
      <p:sp>
        <p:nvSpPr>
          <p:cNvPr id="6" name="フッター プレースホルダ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dirty="0"/>
          </a:p>
        </p:txBody>
      </p:sp>
      <p:sp>
        <p:nvSpPr>
          <p:cNvPr id="8" name="ノート プレースホルダー 7"/>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9" name="スライド番号プレースホルダー 8"/>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F7B90A4-89F7-4CEC-AF9B-57D9AE7A2007}" type="slidenum">
              <a:rPr kumimoji="1" lang="ja-JP" altLang="en-US" smtClean="0"/>
              <a:t>‹#›</a:t>
            </a:fld>
            <a:endParaRPr kumimoji="1" lang="ja-JP" altLang="en-US" dirty="0"/>
          </a:p>
        </p:txBody>
      </p:sp>
      <p:sp>
        <p:nvSpPr>
          <p:cNvPr id="10" name="日付プレースホルダー 9"/>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BF1AE243-21B4-4976-A390-20785747707E}" type="datetimeFigureOut">
              <a:rPr kumimoji="1" lang="ja-JP" altLang="en-US" smtClean="0"/>
              <a:t>2025/2/26</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buFont typeface="Arial" pitchFamily="34" charset="0"/>
      <a:buChar char="•"/>
      <a:defRPr kumimoji="1" sz="1200" kern="1200">
        <a:solidFill>
          <a:schemeClr val="tx1"/>
        </a:solidFill>
        <a:latin typeface="+mn-lt"/>
        <a:ea typeface="+mn-ea"/>
        <a:cs typeface="+mn-cs"/>
      </a:defRPr>
    </a:lvl1pPr>
    <a:lvl2pPr marL="87313" indent="88900" algn="l" defTabSz="914400" rtl="0" eaLnBrk="1" latinLnBrk="0" hangingPunct="1">
      <a:buFont typeface="Arial" pitchFamily="34" charset="0"/>
      <a:buChar char="–"/>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en-US" altLang="ja-JP" sz="1200" b="0" u="none" dirty="0" smtClean="0">
                <a:latin typeface="+mn-ea"/>
                <a:ea typeface="+mn-ea"/>
              </a:rPr>
              <a:t>※</a:t>
            </a:r>
            <a:r>
              <a:rPr kumimoji="1" lang="ja-JP" altLang="en-US" sz="1200" b="0" u="none" dirty="0" smtClean="0">
                <a:latin typeface="+mn-ea"/>
                <a:ea typeface="+mn-ea"/>
              </a:rPr>
              <a:t>（）内、読み仮名</a:t>
            </a:r>
            <a:endParaRPr kumimoji="1" lang="en-US" altLang="ja-JP" sz="1200" b="0" u="none" dirty="0" smtClean="0">
              <a:latin typeface="+mn-ea"/>
              <a:ea typeface="+mn-ea"/>
            </a:endParaRPr>
          </a:p>
          <a:p>
            <a:pPr>
              <a:buNone/>
            </a:pPr>
            <a:endParaRPr kumimoji="1" lang="en-US" altLang="ja-JP" sz="1200" b="0" u="none" dirty="0" smtClean="0">
              <a:latin typeface="+mn-ea"/>
              <a:ea typeface="+mn-ea"/>
            </a:endParaRPr>
          </a:p>
          <a:p>
            <a:pPr>
              <a:buNone/>
            </a:pPr>
            <a:r>
              <a:rPr kumimoji="1" lang="ja-JP" altLang="en-US" sz="1200" b="0" u="none" dirty="0" smtClean="0">
                <a:latin typeface="+mn-ea"/>
                <a:ea typeface="+mn-ea"/>
              </a:rPr>
              <a:t>神奈川県、高齢者の権利擁護（けんりようご）のための研修プログラム概要版。</a:t>
            </a:r>
            <a:endParaRPr kumimoji="1" lang="en-US" altLang="ja-JP" sz="1200" b="0" u="none" dirty="0" smtClean="0">
              <a:latin typeface="+mn-ea"/>
              <a:ea typeface="+mn-ea"/>
            </a:endParaRPr>
          </a:p>
          <a:p>
            <a:pPr>
              <a:buNone/>
            </a:pPr>
            <a:r>
              <a:rPr kumimoji="1" lang="ja-JP" altLang="en-US" sz="1200" b="0" u="none" dirty="0" smtClean="0">
                <a:latin typeface="+mn-ea"/>
                <a:ea typeface="+mn-ea"/>
              </a:rPr>
              <a:t>高齢者、家族の心に耳を傾けるケアをめざして。</a:t>
            </a:r>
            <a:endParaRPr kumimoji="1" lang="en-US" altLang="ja-JP" sz="1200" b="0" u="none" dirty="0" smtClean="0">
              <a:latin typeface="+mn-ea"/>
              <a:ea typeface="+mn-ea"/>
            </a:endParaRPr>
          </a:p>
          <a:p>
            <a:pPr>
              <a:buNone/>
            </a:pPr>
            <a:r>
              <a:rPr kumimoji="1" lang="ja-JP" altLang="en-US" sz="1200" b="0" u="none" dirty="0" smtClean="0">
                <a:latin typeface="+mn-ea"/>
                <a:ea typeface="+mn-ea"/>
              </a:rPr>
              <a:t>この研修では、主に、高齢者虐待の防止について、施設や事業所で働く職員として理解するべき基本的な内容を学びます。</a:t>
            </a:r>
            <a:endParaRPr kumimoji="1" lang="en-US" altLang="ja-JP" sz="1200" b="0" u="none" dirty="0" smtClean="0">
              <a:latin typeface="+mn-ea"/>
              <a:ea typeface="+mn-ea"/>
            </a:endParaRPr>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1</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市町村に高齢者虐待の相談や通報をする際に、高齢者や職員の個人情報を伝えることは、守秘義務違反にはなりません。</a:t>
            </a:r>
            <a:endParaRPr kumimoji="1" lang="en-US" altLang="ja-JP" b="0" u="none" dirty="0" smtClean="0"/>
          </a:p>
          <a:p>
            <a:pPr>
              <a:buNone/>
            </a:pPr>
            <a:r>
              <a:rPr kumimoji="1" lang="ja-JP" altLang="en-US" b="0" u="none" dirty="0" smtClean="0"/>
              <a:t>また、相談や通報をしたことを理由に、解雇や、その他の不利益な扱いを受けてはならないことが定められています。</a:t>
            </a:r>
            <a:endParaRPr kumimoji="1" lang="en-US" altLang="ja-JP" b="0" u="none" dirty="0" smtClean="0"/>
          </a:p>
          <a:p>
            <a:pPr defTabSz="922355">
              <a:buNone/>
              <a:defRPr/>
            </a:pPr>
            <a:r>
              <a:rPr kumimoji="1" lang="ja-JP" altLang="en-US" b="0" u="none" dirty="0" smtClean="0"/>
              <a:t>そして、市町村職員には、通報者が特定される情報を漏らしてはならない義務が課せられています。</a:t>
            </a:r>
            <a:endParaRPr kumimoji="1" lang="en-US" altLang="ja-JP" b="0" u="none" dirty="0" smtClean="0"/>
          </a:p>
          <a:p>
            <a:pPr defTabSz="922355">
              <a:buNone/>
              <a:defRPr/>
            </a:pP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10</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各市町村では、高齢者虐待相談窓口を設置しています。神奈川県のホームページでも窓口を確認することができます。</a:t>
            </a:r>
          </a:p>
          <a:p>
            <a:pPr>
              <a:buNone/>
            </a:pP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11</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3689461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続いて、高齢者虐待の</a:t>
            </a:r>
            <a:r>
              <a:rPr kumimoji="1" lang="ja-JP" altLang="en-US" b="0" u="none" dirty="0" smtClean="0"/>
              <a:t>５つの類型</a:t>
            </a:r>
            <a:r>
              <a:rPr kumimoji="1" lang="ja-JP" altLang="en-US" dirty="0" smtClean="0"/>
              <a:t>について説明します。</a:t>
            </a:r>
            <a:endParaRPr kumimoji="1" lang="en-US" altLang="ja-JP" dirty="0" smtClean="0"/>
          </a:p>
          <a:p>
            <a:endParaRPr kumimoji="1" lang="en-US" altLang="ja-JP" dirty="0" smtClean="0">
              <a:solidFill>
                <a:srgbClr val="FF0000"/>
              </a:solidFill>
            </a:endParaRPr>
          </a:p>
          <a:p>
            <a:pPr>
              <a:buNone/>
            </a:pPr>
            <a:endParaRPr kumimoji="1" lang="ja-JP" altLang="en-US" dirty="0">
              <a:solidFill>
                <a:srgbClr val="FF0000"/>
              </a:solidFill>
            </a:endParaRPr>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12</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a:xfrm>
            <a:off x="680721" y="4721187"/>
            <a:ext cx="5445760" cy="4472702"/>
          </a:xfrm>
          <a:prstGeom prst="rect">
            <a:avLst/>
          </a:prstGeom>
        </p:spPr>
        <p:txBody>
          <a:bodyPr/>
          <a:lstStyle/>
          <a:p>
            <a:pPr>
              <a:buNone/>
            </a:pPr>
            <a:r>
              <a:rPr kumimoji="1" lang="ja-JP" altLang="en-US" dirty="0" smtClean="0"/>
              <a:t>まず、虐待の５つの類型と、刑法の規定する犯罪との関係を示します。</a:t>
            </a:r>
            <a:endParaRPr kumimoji="1" lang="en-US" altLang="ja-JP" dirty="0" smtClean="0"/>
          </a:p>
          <a:p>
            <a:pPr>
              <a:buNone/>
            </a:pPr>
            <a:r>
              <a:rPr kumimoji="1" lang="ja-JP" altLang="en-US" dirty="0" smtClean="0"/>
              <a:t>市町村や県が行う虐待対応は、高齢者の権利擁護（けんりようご）を目的として、虐待の事実確認や、高齢者の安全の確保、施設、事業所に対する指導などを行うものです。そのため、警察が行う犯罪捜査や、処罰を行う刑法とは、目的も手法も異なります。しかし、発生した虐待が極めて悪質であり、犯罪に該当すると考えられる場合、市町村職員及び県職員は、警察と連携した対応を行います。</a:t>
            </a:r>
          </a:p>
          <a:p>
            <a:pPr>
              <a:buNone/>
            </a:pPr>
            <a:endParaRPr kumimoji="1" lang="ja-JP" altLang="en-US" dirty="0" smtClean="0"/>
          </a:p>
        </p:txBody>
      </p:sp>
      <p:sp>
        <p:nvSpPr>
          <p:cNvPr id="4" name="ヘッダー プレースホルダー 3"/>
          <p:cNvSpPr>
            <a:spLocks noGrp="1"/>
          </p:cNvSpPr>
          <p:nvPr>
            <p:ph type="hdr" sz="quarter" idx="10"/>
          </p:nvPr>
        </p:nvSpPr>
        <p:spPr/>
        <p:txBody>
          <a:bodyPr/>
          <a:lstStyle/>
          <a:p>
            <a:r>
              <a:rPr lang="ja-JP" altLang="en-US" dirty="0" smtClean="0"/>
              <a:t>高齢者の権利擁護について　従事者向け</a:t>
            </a:r>
            <a:endParaRPr lang="ja-JP" altLang="en-US" dirty="0"/>
          </a:p>
        </p:txBody>
      </p:sp>
      <p:sp>
        <p:nvSpPr>
          <p:cNvPr id="5" name="スライド番号プレースホルダー 4"/>
          <p:cNvSpPr>
            <a:spLocks noGrp="1"/>
          </p:cNvSpPr>
          <p:nvPr>
            <p:ph type="sldNum" sz="quarter" idx="11"/>
          </p:nvPr>
        </p:nvSpPr>
        <p:spPr>
          <a:xfrm>
            <a:off x="3855838" y="9440646"/>
            <a:ext cx="2949787" cy="496967"/>
          </a:xfrm>
          <a:prstGeom prst="rect">
            <a:avLst/>
          </a:prstGeom>
        </p:spPr>
        <p:txBody>
          <a:bodyPr/>
          <a:lstStyle/>
          <a:p>
            <a:fld id="{57ECED9A-678F-4FC3-B03E-667DA64BE510}" type="slidenum">
              <a:rPr lang="ja-JP" altLang="en-US" smtClean="0"/>
              <a:pPr/>
              <a:t>13</a:t>
            </a:fld>
            <a:endParaRPr lang="ja-JP" altLang="en-US" dirty="0"/>
          </a:p>
        </p:txBody>
      </p:sp>
      <p:sp>
        <p:nvSpPr>
          <p:cNvPr id="6" name="フッター プレースホルダー 5"/>
          <p:cNvSpPr>
            <a:spLocks noGrp="1"/>
          </p:cNvSpPr>
          <p:nvPr>
            <p:ph type="ftr" sz="quarter" idx="12"/>
          </p:nvPr>
        </p:nvSpPr>
        <p:spPr/>
        <p:txBody>
          <a:bodyPr/>
          <a:lstStyle/>
          <a:p>
            <a:r>
              <a:rPr lang="ja-JP" altLang="en-US" dirty="0" smtClean="0">
                <a:latin typeface="+mj-ea"/>
                <a:ea typeface="+mj-ea"/>
              </a:rPr>
              <a:t>神奈川県</a:t>
            </a:r>
            <a:endParaRPr lang="ja-JP" altLang="en-US" dirty="0"/>
          </a:p>
        </p:txBody>
      </p:sp>
    </p:spTree>
    <p:extLst>
      <p:ext uri="{BB962C8B-B14F-4D97-AF65-F5344CB8AC3E}">
        <p14:creationId xmlns:p14="http://schemas.microsoft.com/office/powerpoint/2010/main" val="2407324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虐待の５つの類型について、具体例をあげながら説明します。</a:t>
            </a:r>
            <a:endParaRPr kumimoji="1" lang="en-US" altLang="ja-JP" dirty="0" smtClean="0"/>
          </a:p>
          <a:p>
            <a:pPr>
              <a:buNone/>
            </a:pPr>
            <a:r>
              <a:rPr kumimoji="1" lang="ja-JP" altLang="en-US" dirty="0" smtClean="0"/>
              <a:t>身体的虐待は、高齢者の身体に外傷が生じ、又は生じる恐れのある暴行を加えることです。</a:t>
            </a:r>
            <a:endParaRPr kumimoji="1" lang="en-US" altLang="ja-JP" dirty="0" smtClean="0"/>
          </a:p>
          <a:p>
            <a:pPr>
              <a:buNone/>
            </a:pPr>
            <a:r>
              <a:rPr kumimoji="1" lang="ja-JP" altLang="en-US" dirty="0" smtClean="0"/>
              <a:t>具体的には、殴る、蹴る、つねるなどの暴力行為。</a:t>
            </a:r>
            <a:endParaRPr kumimoji="1" lang="en-US" altLang="ja-JP" dirty="0" smtClean="0"/>
          </a:p>
          <a:p>
            <a:pPr>
              <a:buNone/>
            </a:pPr>
            <a:r>
              <a:rPr kumimoji="1" lang="ja-JP" altLang="en-US" dirty="0" smtClean="0"/>
              <a:t>高齢者に対する乱暴な介護。</a:t>
            </a:r>
            <a:endParaRPr kumimoji="1" lang="en-US" altLang="ja-JP" dirty="0" smtClean="0"/>
          </a:p>
          <a:p>
            <a:pPr>
              <a:buNone/>
            </a:pPr>
            <a:r>
              <a:rPr kumimoji="1" lang="ja-JP" altLang="en-US" dirty="0" smtClean="0"/>
              <a:t>緊急やむを得ない場合以外の身体拘束、抑制などが該当します。</a:t>
            </a:r>
            <a:endParaRPr lang="en-US" altLang="ja-JP" sz="1000" b="0" u="none" strike="sngStrike" dirty="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57ECED9A-678F-4FC3-B03E-667DA64BE510}" type="slidenum">
              <a:rPr kumimoji="1" lang="ja-JP" altLang="en-US" smtClean="0"/>
              <a:pPr/>
              <a:t>14</a:t>
            </a:fld>
            <a:endParaRPr kumimoji="1" lang="ja-JP" altLang="en-US" dirty="0"/>
          </a:p>
        </p:txBody>
      </p:sp>
      <p:sp>
        <p:nvSpPr>
          <p:cNvPr id="6"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lang="ja-JP" altLang="en-US" b="0" u="none" dirty="0" smtClean="0"/>
              <a:t>ネグレクト</a:t>
            </a:r>
            <a:r>
              <a:rPr lang="ja-JP" altLang="en-US" b="0" u="none" dirty="0"/>
              <a:t>は</a:t>
            </a:r>
            <a:r>
              <a:rPr lang="ja-JP" altLang="en-US" b="0" u="none" dirty="0" smtClean="0"/>
              <a:t>、高齢者</a:t>
            </a:r>
            <a:r>
              <a:rPr lang="ja-JP" altLang="en-US" b="0" u="none" dirty="0"/>
              <a:t>を衰弱させるような著しい減食又は長時間の</a:t>
            </a:r>
            <a:r>
              <a:rPr lang="ja-JP" altLang="en-US" b="0" u="none" dirty="0" smtClean="0"/>
              <a:t>放置、</a:t>
            </a:r>
            <a:endParaRPr lang="en-US" altLang="ja-JP" b="0" u="none" dirty="0" smtClean="0"/>
          </a:p>
          <a:p>
            <a:pPr>
              <a:buNone/>
            </a:pPr>
            <a:r>
              <a:rPr lang="ja-JP" altLang="en-US" b="0" u="none" dirty="0" smtClean="0"/>
              <a:t>その他</a:t>
            </a:r>
            <a:r>
              <a:rPr lang="ja-JP" altLang="en-US" b="0" u="none" dirty="0"/>
              <a:t>高齢者を養護すべき職務上の義務を著しく怠る</a:t>
            </a:r>
            <a:r>
              <a:rPr lang="ja-JP" altLang="en-US" b="0" u="none" dirty="0" smtClean="0"/>
              <a:t>ことです。</a:t>
            </a:r>
            <a:endParaRPr lang="en-US" altLang="ja-JP" b="0" u="none" dirty="0" smtClean="0"/>
          </a:p>
          <a:p>
            <a:pPr>
              <a:buNone/>
            </a:pPr>
            <a:r>
              <a:rPr lang="ja-JP" altLang="en-US" b="0" u="none" dirty="0" smtClean="0"/>
              <a:t>具体的には、介護を怠ることで、髪、ひげ、爪が伸び放題であったり、</a:t>
            </a:r>
            <a:endParaRPr lang="en-US" altLang="ja-JP" b="0" u="none" dirty="0" smtClean="0"/>
          </a:p>
          <a:p>
            <a:pPr>
              <a:buNone/>
            </a:pPr>
            <a:r>
              <a:rPr lang="ja-JP" altLang="en-US" b="0" u="none" dirty="0" smtClean="0"/>
              <a:t>汚れのひどい服を着せたままにしていること。</a:t>
            </a:r>
          </a:p>
          <a:p>
            <a:pPr>
              <a:buNone/>
            </a:pPr>
            <a:r>
              <a:rPr lang="ja-JP" altLang="en-US" b="0" u="none" dirty="0" smtClean="0"/>
              <a:t>ナースコールなどの必要な用具を使用させないように、手の届かないところに置くこと。</a:t>
            </a:r>
            <a:endParaRPr lang="en-US" altLang="ja-JP" b="0" u="none" dirty="0" smtClean="0"/>
          </a:p>
          <a:p>
            <a:pPr>
              <a:buNone/>
            </a:pPr>
            <a:r>
              <a:rPr lang="ja-JP" altLang="en-US" b="0" u="none" dirty="0" smtClean="0"/>
              <a:t>そのほか、高齢者の状態に応じた介護を怠ること、こうしたことがネグレクトに該当します。</a:t>
            </a:r>
            <a:endParaRPr lang="en-US" altLang="ja-JP" b="0" u="none" dirty="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15</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defTabSz="962939">
              <a:buNone/>
              <a:defRPr/>
            </a:pPr>
            <a:r>
              <a:rPr kumimoji="1" lang="ja-JP" altLang="en-US" dirty="0" smtClean="0"/>
              <a:t>心理的虐待は、高齢者に対する著しい暴言、または著しく拒絶的な対応、</a:t>
            </a:r>
            <a:endParaRPr kumimoji="1" lang="en-US" altLang="ja-JP" dirty="0" smtClean="0"/>
          </a:p>
          <a:p>
            <a:pPr defTabSz="962939">
              <a:buNone/>
              <a:defRPr/>
            </a:pPr>
            <a:r>
              <a:rPr kumimoji="1" lang="ja-JP" altLang="en-US" dirty="0" smtClean="0"/>
              <a:t>その他の、高齢者に著しい心理的外傷を与える言動をとることです。　</a:t>
            </a:r>
            <a:endParaRPr kumimoji="1" lang="en-US" altLang="ja-JP" dirty="0" smtClean="0"/>
          </a:p>
          <a:p>
            <a:pPr defTabSz="962939">
              <a:buNone/>
              <a:defRPr/>
            </a:pPr>
            <a:r>
              <a:rPr kumimoji="1" lang="ja-JP" altLang="en-US" dirty="0" smtClean="0"/>
              <a:t>具体的には、怒鳴る、おどす、ののしるなど、</a:t>
            </a:r>
            <a:r>
              <a:rPr kumimoji="1" lang="ja-JP" altLang="en-US" b="0" u="none" dirty="0" smtClean="0"/>
              <a:t>威嚇（いかく）すること。</a:t>
            </a:r>
            <a:endParaRPr kumimoji="1" lang="en-US" altLang="ja-JP" b="0" u="none" dirty="0" smtClean="0"/>
          </a:p>
          <a:p>
            <a:pPr defTabSz="962939">
              <a:buNone/>
              <a:defRPr/>
            </a:pPr>
            <a:r>
              <a:rPr kumimoji="1" lang="ja-JP" altLang="en-US" b="0" u="none" dirty="0" smtClean="0"/>
              <a:t>子ども扱いしたり、あざ笑うなど侮蔑（ぶべつ）すること。</a:t>
            </a:r>
            <a:endParaRPr kumimoji="1" lang="en-US" altLang="ja-JP" b="0" u="none" dirty="0" smtClean="0"/>
          </a:p>
          <a:p>
            <a:pPr>
              <a:buNone/>
            </a:pPr>
            <a:r>
              <a:rPr kumimoji="1" lang="ja-JP" altLang="en-US" b="0" u="none" dirty="0" smtClean="0"/>
              <a:t>無視したり、高齢者が大切にしているものを捨てるなど、高齢者を否定すること。　　</a:t>
            </a:r>
            <a:endParaRPr kumimoji="1" lang="en-US" altLang="ja-JP" b="0" u="none" dirty="0" smtClean="0"/>
          </a:p>
          <a:p>
            <a:pPr>
              <a:buNone/>
            </a:pPr>
            <a:r>
              <a:rPr kumimoji="1" lang="ja-JP" altLang="en-US" b="0" u="none" dirty="0" smtClean="0"/>
              <a:t>高齢者の意思や能力よりも、職員の都合を優先させることで、意欲や自立心を低下させること。</a:t>
            </a:r>
            <a:endParaRPr kumimoji="1" lang="en-US" altLang="ja-JP" b="0" u="none" dirty="0" smtClean="0"/>
          </a:p>
          <a:p>
            <a:pPr>
              <a:buNone/>
            </a:pPr>
            <a:r>
              <a:rPr kumimoji="1" lang="ja-JP" altLang="en-US" b="0" u="none" dirty="0" smtClean="0"/>
              <a:t>また、乱暴な介護により恐怖感を与えることも心理的虐待に該当します。</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57ECED9A-678F-4FC3-B03E-667DA64BE510}" type="slidenum">
              <a:rPr kumimoji="1" lang="ja-JP" altLang="en-US" smtClean="0"/>
              <a:pPr/>
              <a:t>16</a:t>
            </a:fld>
            <a:endParaRPr kumimoji="1" lang="ja-JP" altLang="en-US" dirty="0"/>
          </a:p>
        </p:txBody>
      </p:sp>
      <p:sp>
        <p:nvSpPr>
          <p:cNvPr id="6"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性的虐待は、高齢者にわいせつな行為をすること又は高齢者をしてわいせつな行為をさせることです。</a:t>
            </a:r>
            <a:endParaRPr kumimoji="1" lang="en-US" altLang="ja-JP" dirty="0" smtClean="0"/>
          </a:p>
          <a:p>
            <a:pPr>
              <a:buNone/>
            </a:pPr>
            <a:r>
              <a:rPr kumimoji="1" lang="ja-JP" altLang="en-US" dirty="0" smtClean="0"/>
              <a:t>具体的には、</a:t>
            </a:r>
            <a:r>
              <a:rPr kumimoji="1" lang="ja-JP" altLang="en-US" b="0" dirty="0" smtClean="0"/>
              <a:t>キスや性行為を強要すること。</a:t>
            </a:r>
            <a:endParaRPr kumimoji="1" lang="en-US" altLang="ja-JP" b="0" dirty="0" smtClean="0"/>
          </a:p>
          <a:p>
            <a:pPr>
              <a:buNone/>
            </a:pPr>
            <a:r>
              <a:rPr kumimoji="1" lang="ja-JP" altLang="en-US" b="0" dirty="0" smtClean="0"/>
              <a:t>性的な話を無理やり聞かせたり、話をさせること。</a:t>
            </a:r>
            <a:endParaRPr kumimoji="1" lang="en-US" altLang="ja-JP" b="0" dirty="0" smtClean="0"/>
          </a:p>
          <a:p>
            <a:pPr>
              <a:buNone/>
            </a:pPr>
            <a:r>
              <a:rPr kumimoji="1" lang="ja-JP" altLang="en-US" b="0" dirty="0" smtClean="0"/>
              <a:t>人の目に触れる場所で着替えや排せつの介助をすることなどが該当します。</a:t>
            </a:r>
            <a:endParaRPr kumimoji="1" lang="en-US" altLang="ja-JP" b="0" dirty="0" smtClean="0"/>
          </a:p>
          <a:p>
            <a:pPr>
              <a:buNone/>
            </a:pPr>
            <a:r>
              <a:rPr kumimoji="1" lang="ja-JP" altLang="en-US" b="0" dirty="0" smtClean="0"/>
              <a:t>　　</a:t>
            </a:r>
            <a:endParaRPr kumimoji="1" lang="ja-JP" altLang="en-US" b="0" dirty="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17</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経済的虐待は、高齢者の財産を不当に処分すること、そのほか、高齢者から不当に財産上の利益を得ることです。</a:t>
            </a:r>
            <a:endParaRPr kumimoji="1" lang="en-US" altLang="ja-JP" b="0" u="none" dirty="0" smtClean="0"/>
          </a:p>
          <a:p>
            <a:pPr>
              <a:buNone/>
            </a:pPr>
            <a:r>
              <a:rPr kumimoji="1" lang="ja-JP" altLang="en-US" b="0" u="none" dirty="0" smtClean="0"/>
              <a:t>具体的には、金銭を寄付するように強要すること。</a:t>
            </a:r>
            <a:endParaRPr kumimoji="1" lang="en-US" altLang="ja-JP" b="0" u="none" dirty="0" smtClean="0"/>
          </a:p>
          <a:p>
            <a:pPr>
              <a:buNone/>
            </a:pPr>
            <a:r>
              <a:rPr kumimoji="1" lang="ja-JP" altLang="en-US" b="0" u="none" dirty="0" smtClean="0"/>
              <a:t>高齢者のお金を盗むこと。</a:t>
            </a:r>
            <a:endParaRPr kumimoji="1" lang="en-US" altLang="ja-JP" b="0" u="none" dirty="0" smtClean="0"/>
          </a:p>
          <a:p>
            <a:pPr>
              <a:buNone/>
            </a:pPr>
            <a:r>
              <a:rPr kumimoji="1" lang="ja-JP" altLang="en-US" b="0" u="none" dirty="0" smtClean="0"/>
              <a:t>立場を利用して「お金を貸してほしい」と頼み、借りること。</a:t>
            </a:r>
            <a:endParaRPr kumimoji="1" lang="en-US" altLang="ja-JP" b="0" u="none" dirty="0" smtClean="0"/>
          </a:p>
          <a:p>
            <a:pPr>
              <a:buNone/>
            </a:pPr>
            <a:r>
              <a:rPr kumimoji="1" lang="ja-JP" altLang="en-US" b="0" u="none" dirty="0" smtClean="0"/>
              <a:t>日常的に使うお金を不当に制限することなどです。</a:t>
            </a:r>
            <a:endParaRPr kumimoji="1" lang="en-US" altLang="ja-JP" b="0" u="none" dirty="0" smtClean="0"/>
          </a:p>
          <a:p>
            <a:pPr>
              <a:buNone/>
            </a:pPr>
            <a:r>
              <a:rPr kumimoji="1" lang="ja-JP" altLang="en-US" b="0" u="none" dirty="0" smtClean="0"/>
              <a:t>　　</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57ECED9A-678F-4FC3-B03E-667DA64BE510}" type="slidenum">
              <a:rPr kumimoji="1" lang="ja-JP" altLang="en-US" smtClean="0"/>
              <a:pPr/>
              <a:t>18</a:t>
            </a:fld>
            <a:endParaRPr kumimoji="1" lang="ja-JP" altLang="en-US" dirty="0"/>
          </a:p>
        </p:txBody>
      </p:sp>
      <p:sp>
        <p:nvSpPr>
          <p:cNvPr id="6"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solidFill>
                  <a:srgbClr val="FF0000"/>
                </a:solidFill>
              </a:rPr>
              <a:t>ここまで具体例を示しましたが、その行為が高齢者虐待にあたるかどうかは、市町村が事実確認の調査を行ったうえで判断します。</a:t>
            </a:r>
            <a:endParaRPr kumimoji="1" lang="en-US" altLang="ja-JP" b="0" u="none" dirty="0" smtClean="0">
              <a:solidFill>
                <a:srgbClr val="FF0000"/>
              </a:solidFill>
            </a:endParaRPr>
          </a:p>
          <a:p>
            <a:pPr>
              <a:buNone/>
            </a:pPr>
            <a:r>
              <a:rPr kumimoji="1" lang="ja-JP" altLang="en-US" b="0" u="none" dirty="0" smtClean="0">
                <a:solidFill>
                  <a:srgbClr val="FF0000"/>
                </a:solidFill>
              </a:rPr>
              <a:t>高齢者虐待の具体例は、厚生労働省が作成したマニュアル、または、日本社会福祉士会が作成したマニュアルで確認することができます。</a:t>
            </a:r>
            <a:endParaRPr kumimoji="1" lang="en-US" altLang="ja-JP" b="0" u="none" dirty="0" smtClean="0">
              <a:solidFill>
                <a:srgbClr val="FF0000"/>
              </a:solidFill>
            </a:endParaRPr>
          </a:p>
          <a:p>
            <a:pPr>
              <a:buNone/>
            </a:pPr>
            <a:r>
              <a:rPr kumimoji="1" lang="ja-JP" altLang="en-US" b="0" u="none" dirty="0" smtClean="0">
                <a:solidFill>
                  <a:srgbClr val="FF0000"/>
                </a:solidFill>
              </a:rPr>
              <a:t>また、具体例にあがっていない行為でも、高齢者が他者からの不適切な扱いにより、権利利益を侵害される状態や、生命、健康、生活が損なわれるような状態に置かれている場合には、高齢者虐待として対応します。</a:t>
            </a:r>
            <a:endParaRPr kumimoji="1" lang="ja-JP" altLang="en-US" dirty="0">
              <a:solidFill>
                <a:srgbClr val="FF0000"/>
              </a:solidFill>
            </a:endParaRPr>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19</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sz="1200" dirty="0" smtClean="0">
                <a:latin typeface="+mn-ea"/>
                <a:ea typeface="+mn-ea"/>
              </a:rPr>
              <a:t>１、養介護施設従事者等（ようかいごしせつ　じゅうじしゃとう）による高齢者虐待とは。</a:t>
            </a:r>
            <a:endParaRPr kumimoji="1" lang="en-US" altLang="ja-JP" sz="1200" dirty="0" smtClean="0">
              <a:latin typeface="+mn-ea"/>
              <a:ea typeface="+mn-ea"/>
            </a:endParaRPr>
          </a:p>
          <a:p>
            <a:pPr>
              <a:buNone/>
            </a:pPr>
            <a:r>
              <a:rPr kumimoji="1" lang="ja-JP" altLang="en-US" sz="1200" dirty="0" smtClean="0">
                <a:latin typeface="+mn-ea"/>
                <a:ea typeface="+mn-ea"/>
              </a:rPr>
              <a:t>２、神奈川県の高齢者虐待のとらえ方。</a:t>
            </a:r>
          </a:p>
          <a:p>
            <a:pPr>
              <a:buNone/>
            </a:pPr>
            <a:r>
              <a:rPr kumimoji="1" lang="ja-JP" altLang="en-US" sz="1200" dirty="0" smtClean="0">
                <a:latin typeface="+mn-ea"/>
                <a:ea typeface="+mn-ea"/>
              </a:rPr>
              <a:t>３、高齢者虐待を防ぐためには。</a:t>
            </a:r>
          </a:p>
          <a:p>
            <a:pPr>
              <a:buNone/>
            </a:pPr>
            <a:r>
              <a:rPr kumimoji="1" lang="ja-JP" altLang="en-US" sz="1200" dirty="0" smtClean="0">
                <a:latin typeface="+mn-ea"/>
                <a:ea typeface="+mn-ea"/>
              </a:rPr>
              <a:t>４、高齢者虐待が起きた時は。</a:t>
            </a:r>
            <a:endParaRPr kumimoji="1" lang="en-US" altLang="ja-JP" sz="1200" dirty="0" smtClean="0">
              <a:latin typeface="+mn-ea"/>
              <a:ea typeface="+mn-ea"/>
            </a:endParaRPr>
          </a:p>
          <a:p>
            <a:pPr>
              <a:buNone/>
            </a:pPr>
            <a:r>
              <a:rPr kumimoji="1" lang="ja-JP" altLang="en-US" sz="1200" u="none" dirty="0" smtClean="0">
                <a:latin typeface="+mn-ea"/>
                <a:ea typeface="+mn-ea"/>
              </a:rPr>
              <a:t>以上、４点を順に説明していきます。</a:t>
            </a:r>
            <a:endParaRPr kumimoji="1" lang="ja-JP" altLang="en-US" sz="1200" u="none" dirty="0">
              <a:latin typeface="+mn-ea"/>
              <a:ea typeface="+mn-ea"/>
            </a:endParaRPr>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2</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次に、身体拘束（しんたいこうそく）について説明します。</a:t>
            </a:r>
            <a:endParaRPr kumimoji="1" lang="en-US" altLang="ja-JP" b="0" u="none" dirty="0" smtClean="0"/>
          </a:p>
          <a:p>
            <a:pPr>
              <a:buNone/>
            </a:pPr>
            <a:r>
              <a:rPr kumimoji="1" lang="en-US" altLang="ja-JP" b="0" u="none" dirty="0" smtClean="0"/>
              <a:t>2000</a:t>
            </a:r>
            <a:r>
              <a:rPr kumimoji="1" lang="ja-JP" altLang="en-US" b="0" u="none" dirty="0" smtClean="0"/>
              <a:t>年の介護保険法の施行時から、介護保険施設等で身体拘束を行うことは、原則、禁止とされています。</a:t>
            </a:r>
            <a:endParaRPr kumimoji="1" lang="en-US" altLang="ja-JP" b="0" u="none" dirty="0" smtClean="0"/>
          </a:p>
          <a:p>
            <a:pPr>
              <a:buNone/>
            </a:pPr>
            <a:r>
              <a:rPr kumimoji="1" lang="ja-JP" altLang="en-US" b="0" u="none" dirty="0" smtClean="0"/>
              <a:t>身体拘束、その他の利用者の行動の自由を制限する行為は、生命又は身体を保護するために緊急やむを得ない場合を除き、行ってはなりません。</a:t>
            </a:r>
            <a:endParaRPr kumimoji="1" lang="en-US" altLang="ja-JP" b="0" u="none" dirty="0" smtClean="0"/>
          </a:p>
          <a:p>
            <a:pPr>
              <a:buNone/>
            </a:pPr>
            <a:r>
              <a:rPr kumimoji="1" lang="ja-JP" altLang="en-US" b="0" u="none" dirty="0" smtClean="0"/>
              <a:t>身体拘束のないケアの実現を支援するために、</a:t>
            </a:r>
            <a:r>
              <a:rPr kumimoji="1" lang="en-US" altLang="ja-JP" b="0" u="none" dirty="0" smtClean="0"/>
              <a:t>2001</a:t>
            </a:r>
            <a:r>
              <a:rPr kumimoji="1" lang="ja-JP" altLang="en-US" b="0" u="none" dirty="0" smtClean="0"/>
              <a:t>年に厚生労働省が身体拘束ゼロへの手引きを作成しています。</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57ECED9A-678F-4FC3-B03E-667DA64BE510}" type="slidenum">
              <a:rPr kumimoji="1" lang="ja-JP" altLang="en-US" smtClean="0"/>
              <a:pPr/>
              <a:t>20</a:t>
            </a:fld>
            <a:endParaRPr kumimoji="1" lang="ja-JP" altLang="en-US" dirty="0"/>
          </a:p>
        </p:txBody>
      </p:sp>
      <p:sp>
        <p:nvSpPr>
          <p:cNvPr id="6"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「身体拘束ゼロへの手引き」では、</a:t>
            </a:r>
            <a:r>
              <a:rPr kumimoji="1" lang="ja-JP" altLang="en-US" b="0" u="none" dirty="0" smtClean="0"/>
              <a:t>身体拘束の具体例</a:t>
            </a:r>
            <a:r>
              <a:rPr kumimoji="1" lang="ja-JP" altLang="en-US" dirty="0" smtClean="0"/>
              <a:t>として、次の</a:t>
            </a:r>
            <a:r>
              <a:rPr kumimoji="1" lang="en-US" altLang="ja-JP" dirty="0" smtClean="0"/>
              <a:t>11</a:t>
            </a:r>
            <a:r>
              <a:rPr kumimoji="1" lang="ja-JP" altLang="en-US" dirty="0" smtClean="0"/>
              <a:t>項目をあげています。</a:t>
            </a:r>
            <a:endParaRPr kumimoji="1" lang="en-US" altLang="ja-JP" dirty="0" smtClean="0"/>
          </a:p>
          <a:p>
            <a:pPr>
              <a:buNone/>
            </a:pPr>
            <a:r>
              <a:rPr kumimoji="1" lang="ja-JP" altLang="en-US" dirty="0" smtClean="0"/>
              <a:t>１　徘徊（はいかい）しないように、体幹や四肢（しし）を縛ること。</a:t>
            </a:r>
          </a:p>
          <a:p>
            <a:pPr>
              <a:buNone/>
            </a:pPr>
            <a:r>
              <a:rPr kumimoji="1" lang="ja-JP" altLang="en-US" dirty="0" smtClean="0"/>
              <a:t>２　転落しないように、体幹や四肢を縛ること。</a:t>
            </a:r>
          </a:p>
          <a:p>
            <a:pPr>
              <a:buNone/>
            </a:pPr>
            <a:r>
              <a:rPr kumimoji="1" lang="ja-JP" altLang="en-US" dirty="0" smtClean="0"/>
              <a:t>３　自分で降りられないように、ベッドを柵で囲むこと。</a:t>
            </a:r>
            <a:endParaRPr kumimoji="1" lang="en-US" altLang="ja-JP" dirty="0" smtClean="0"/>
          </a:p>
          <a:p>
            <a:pPr>
              <a:buNone/>
            </a:pPr>
            <a:r>
              <a:rPr kumimoji="1" lang="ja-JP" altLang="en-US" dirty="0" smtClean="0"/>
              <a:t>４　チューブを抜かないように、四肢を縛ること。</a:t>
            </a:r>
            <a:endParaRPr kumimoji="1" lang="en-US" altLang="ja-JP" dirty="0" smtClean="0"/>
          </a:p>
          <a:p>
            <a:pPr defTabSz="922355">
              <a:buNone/>
              <a:defRPr/>
            </a:pPr>
            <a:r>
              <a:rPr kumimoji="1" lang="ja-JP" altLang="en-US" dirty="0" smtClean="0"/>
              <a:t>５　チューブを抜いたり、皮膚をかきむしらないように、ミトン型の手袋をつけること。</a:t>
            </a:r>
          </a:p>
        </p:txBody>
      </p:sp>
      <p:sp>
        <p:nvSpPr>
          <p:cNvPr id="5" name="スライド番号プレースホルダ 4"/>
          <p:cNvSpPr>
            <a:spLocks noGrp="1"/>
          </p:cNvSpPr>
          <p:nvPr>
            <p:ph type="sldNum" sz="quarter" idx="11"/>
          </p:nvPr>
        </p:nvSpPr>
        <p:spPr>
          <a:xfrm>
            <a:off x="3855838" y="9440646"/>
            <a:ext cx="2949787" cy="496967"/>
          </a:xfrm>
          <a:prstGeom prst="rect">
            <a:avLst/>
          </a:prstGeom>
        </p:spPr>
        <p:txBody>
          <a:bodyPr/>
          <a:lstStyle/>
          <a:p>
            <a:fld id="{57ECED9A-678F-4FC3-B03E-667DA64BE510}" type="slidenum">
              <a:rPr lang="ja-JP" altLang="en-US" smtClean="0"/>
              <a:pPr/>
              <a:t>21</a:t>
            </a:fld>
            <a:endParaRPr lang="ja-JP" altLang="en-US" dirty="0"/>
          </a:p>
        </p:txBody>
      </p:sp>
      <p:sp>
        <p:nvSpPr>
          <p:cNvPr id="7"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568728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６　ずり落ちたり、立ち上がったりしないように、拘束帯（こうそくたい）や腰ベルト、車いすテーブルをつけること。</a:t>
            </a:r>
          </a:p>
          <a:p>
            <a:pPr>
              <a:buNone/>
            </a:pPr>
            <a:r>
              <a:rPr kumimoji="1" lang="ja-JP" altLang="en-US" dirty="0" smtClean="0"/>
              <a:t>７　立ち上がりを妨（さまた）げるような椅子を使用すること。</a:t>
            </a:r>
          </a:p>
          <a:p>
            <a:pPr>
              <a:buNone/>
            </a:pPr>
            <a:r>
              <a:rPr kumimoji="1" lang="ja-JP" altLang="en-US" dirty="0" smtClean="0"/>
              <a:t>８　脱衣やおむつはずしを制限するために、つなぎ服を着せること。</a:t>
            </a:r>
            <a:endParaRPr kumimoji="1" lang="en-US" altLang="ja-JP" dirty="0" smtClean="0"/>
          </a:p>
          <a:p>
            <a:pPr>
              <a:buNone/>
            </a:pPr>
            <a:r>
              <a:rPr kumimoji="1" lang="ja-JP" altLang="en-US" dirty="0" smtClean="0"/>
              <a:t>９　他人への迷惑行為を防ぐために、体幹や四肢を縛ること。</a:t>
            </a:r>
          </a:p>
          <a:p>
            <a:pPr>
              <a:buNone/>
            </a:pPr>
            <a:r>
              <a:rPr kumimoji="1" lang="en-US" altLang="ja-JP" dirty="0" smtClean="0"/>
              <a:t>10</a:t>
            </a:r>
            <a:r>
              <a:rPr kumimoji="1" lang="ja-JP" altLang="en-US" dirty="0" smtClean="0"/>
              <a:t>　行動を落ち着かせるために、向精神薬（こうせいしんやく）を過剰に服用させること。</a:t>
            </a:r>
          </a:p>
          <a:p>
            <a:pPr>
              <a:buNone/>
            </a:pPr>
            <a:r>
              <a:rPr kumimoji="1" lang="en-US" altLang="ja-JP" dirty="0" smtClean="0"/>
              <a:t>11</a:t>
            </a:r>
            <a:r>
              <a:rPr kumimoji="1" lang="ja-JP" altLang="en-US" dirty="0" smtClean="0"/>
              <a:t>　自分の意思で開けることができない居室に隔離</a:t>
            </a:r>
            <a:r>
              <a:rPr kumimoji="1" lang="en-US" altLang="ja-JP" dirty="0" smtClean="0"/>
              <a:t>(</a:t>
            </a:r>
            <a:r>
              <a:rPr kumimoji="1" lang="ja-JP" altLang="en-US" dirty="0" smtClean="0"/>
              <a:t>かくり</a:t>
            </a:r>
            <a:r>
              <a:rPr kumimoji="1" lang="en-US" altLang="ja-JP" dirty="0" smtClean="0"/>
              <a:t>)</a:t>
            </a:r>
            <a:r>
              <a:rPr kumimoji="1" lang="ja-JP" altLang="en-US" dirty="0" smtClean="0"/>
              <a:t>すること。</a:t>
            </a:r>
          </a:p>
          <a:p>
            <a:endParaRPr kumimoji="1" lang="ja-JP" altLang="en-US" dirty="0"/>
          </a:p>
        </p:txBody>
      </p:sp>
      <p:sp>
        <p:nvSpPr>
          <p:cNvPr id="5" name="スライド番号プレースホルダ 4"/>
          <p:cNvSpPr>
            <a:spLocks noGrp="1"/>
          </p:cNvSpPr>
          <p:nvPr>
            <p:ph type="sldNum" sz="quarter" idx="11"/>
          </p:nvPr>
        </p:nvSpPr>
        <p:spPr>
          <a:xfrm>
            <a:off x="3855838" y="9440646"/>
            <a:ext cx="2949787" cy="496967"/>
          </a:xfrm>
          <a:prstGeom prst="rect">
            <a:avLst/>
          </a:prstGeom>
        </p:spPr>
        <p:txBody>
          <a:bodyPr/>
          <a:lstStyle/>
          <a:p>
            <a:fld id="{57ECED9A-678F-4FC3-B03E-667DA64BE510}" type="slidenum">
              <a:rPr lang="ja-JP" altLang="en-US" smtClean="0"/>
              <a:pPr/>
              <a:t>22</a:t>
            </a:fld>
            <a:endParaRPr lang="ja-JP" altLang="en-US" dirty="0"/>
          </a:p>
        </p:txBody>
      </p:sp>
      <p:sp>
        <p:nvSpPr>
          <p:cNvPr id="7"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2775131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これらの</a:t>
            </a:r>
            <a:r>
              <a:rPr kumimoji="1" lang="en-US" altLang="ja-JP" b="0" u="none" dirty="0" smtClean="0"/>
              <a:t>11</a:t>
            </a:r>
            <a:r>
              <a:rPr kumimoji="1" lang="ja-JP" altLang="en-US" b="0" u="none" dirty="0" smtClean="0"/>
              <a:t>項目はあくまでも例示であり、他にも、高齢者本人の行動の自由を制限する行為であれば、身体拘束と判断される場合があります。</a:t>
            </a:r>
            <a:endParaRPr kumimoji="1" lang="en-US" altLang="ja-JP" b="0" u="none" dirty="0" smtClean="0"/>
          </a:p>
          <a:p>
            <a:pPr>
              <a:buNone/>
            </a:pPr>
            <a:r>
              <a:rPr kumimoji="1" lang="ja-JP" altLang="en-US" b="0" u="none" dirty="0" smtClean="0"/>
              <a:t>例えば、言葉による制止ですが、</a:t>
            </a:r>
            <a:r>
              <a:rPr kumimoji="1" lang="ja-JP" altLang="en-US" b="0" u="none" baseline="0" dirty="0" smtClean="0"/>
              <a:t> 「立たないで、座ってて。」「部屋から出てこないで。」などのように、言葉で高齢者の行動の自由を制限することも身体拘束に該当します。</a:t>
            </a:r>
            <a:endParaRPr kumimoji="1" lang="en-US" altLang="ja-JP" b="0" u="none" dirty="0" smtClean="0"/>
          </a:p>
          <a:p>
            <a:pPr>
              <a:buNone/>
            </a:pPr>
            <a:r>
              <a:rPr kumimoji="1" lang="ja-JP" altLang="en-US" b="0" u="none" dirty="0" smtClean="0"/>
              <a:t>また、離床（りしょう）センサーやセンサーマットを使用するときに、センサーが反応した時の対応として、利用者を無理にベッドに寝かせたり、無理に居室に押し込むような対応をした場合は、身体拘束と判断される場合があります。</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23</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1201997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身体拘束を行うことには、次のような弊害（へいがい）があることを意識してください。</a:t>
            </a:r>
            <a:endParaRPr kumimoji="1" lang="en-US" altLang="ja-JP" dirty="0" smtClean="0"/>
          </a:p>
          <a:p>
            <a:pPr>
              <a:buNone/>
            </a:pPr>
            <a:r>
              <a:rPr kumimoji="1" lang="ja-JP" altLang="en-US" b="0" u="none" dirty="0" smtClean="0"/>
              <a:t>１、身体的弊害。</a:t>
            </a:r>
            <a:endParaRPr kumimoji="1" lang="en-US" altLang="ja-JP" b="0" u="none" dirty="0" smtClean="0"/>
          </a:p>
          <a:p>
            <a:pPr>
              <a:buNone/>
            </a:pPr>
            <a:r>
              <a:rPr kumimoji="1" lang="ja-JP" altLang="en-US" b="0" u="none" dirty="0" smtClean="0"/>
              <a:t>関節拘縮（かんせつ　こうしゅく）、筋力低下、褥瘡（じょくそう）の発生。食欲、心肺機能、抵抗力の低下。身体拘束を逃れようとして大事故につながる危険性などがあります。</a:t>
            </a:r>
            <a:endParaRPr kumimoji="1" lang="en-US" altLang="ja-JP" b="0" u="none" dirty="0" smtClean="0"/>
          </a:p>
          <a:p>
            <a:pPr>
              <a:buNone/>
            </a:pPr>
            <a:r>
              <a:rPr kumimoji="1" lang="ja-JP" altLang="en-US" b="0" u="none" dirty="0" smtClean="0"/>
              <a:t>２、精神的弊害。</a:t>
            </a:r>
            <a:endParaRPr kumimoji="1" lang="en-US" altLang="ja-JP" b="0" u="none" dirty="0" smtClean="0"/>
          </a:p>
          <a:p>
            <a:pPr>
              <a:buNone/>
            </a:pPr>
            <a:r>
              <a:rPr kumimoji="1" lang="ja-JP" altLang="en-US" b="0" u="none" dirty="0" smtClean="0"/>
              <a:t>高齢者本人に与える精神的苦痛。認知症の進行やせん妄（せんもう）の頻発。拘束されている本人の姿を見た家族など周囲に与える精神的苦痛や混乱、罪悪感、後悔などがあります。</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24</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21187"/>
            <a:ext cx="5445760" cy="4472702"/>
          </a:xfrm>
          <a:prstGeom prst="rect">
            <a:avLst/>
          </a:prstGeom>
        </p:spPr>
        <p:txBody>
          <a:bodyPr/>
          <a:lstStyle/>
          <a:p>
            <a:pPr>
              <a:buNone/>
            </a:pPr>
            <a:r>
              <a:rPr kumimoji="1" lang="ja-JP" altLang="en-US" dirty="0" smtClean="0"/>
              <a:t>３、社会的弊害。</a:t>
            </a:r>
            <a:endParaRPr kumimoji="1" lang="en-US" altLang="ja-JP" dirty="0" smtClean="0"/>
          </a:p>
          <a:p>
            <a:pPr>
              <a:buNone/>
            </a:pPr>
            <a:r>
              <a:rPr kumimoji="1" lang="ja-JP" altLang="en-US" dirty="0" smtClean="0"/>
              <a:t>看護職員、介護職員の士気の低下。施設や事業所に対する社会的な不信、偏見。身体拘束により高齢者に更なる医療的処置（しょち）を生じさせることによる、経済的影響などがあります。</a:t>
            </a:r>
            <a:endParaRPr kumimoji="1" lang="ja-JP" altLang="en-US" dirty="0"/>
          </a:p>
        </p:txBody>
      </p:sp>
      <p:sp>
        <p:nvSpPr>
          <p:cNvPr id="4" name="スライド番号プレースホルダー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25</a:t>
            </a:fld>
            <a:endParaRPr kumimoji="1" lang="ja-JP" altLang="en-US" dirty="0"/>
          </a:p>
        </p:txBody>
      </p:sp>
    </p:spTree>
    <p:extLst>
      <p:ext uri="{BB962C8B-B14F-4D97-AF65-F5344CB8AC3E}">
        <p14:creationId xmlns:p14="http://schemas.microsoft.com/office/powerpoint/2010/main" val="3539397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sz="1200" b="0" i="0" u="none" dirty="0" smtClean="0"/>
              <a:t>身体拘束は、緊急やむを得えない場合を除き、原則、禁止です。緊急やむを得ない場合とは、</a:t>
            </a:r>
            <a:endParaRPr kumimoji="1" lang="en-US" altLang="ja-JP" sz="1200" b="0" i="0" u="none" dirty="0" smtClean="0"/>
          </a:p>
          <a:p>
            <a:pPr>
              <a:buNone/>
            </a:pPr>
            <a:r>
              <a:rPr kumimoji="1" lang="ja-JP" altLang="en-US" sz="1200" b="0" i="0" u="none" dirty="0" smtClean="0"/>
              <a:t>１、切迫性（せっぱくせい）、</a:t>
            </a:r>
            <a:endParaRPr kumimoji="1" lang="en-US" altLang="ja-JP" sz="1200" b="0" i="0" u="none" dirty="0" smtClean="0"/>
          </a:p>
          <a:p>
            <a:pPr>
              <a:buNone/>
            </a:pPr>
            <a:r>
              <a:rPr kumimoji="1" lang="ja-JP" altLang="en-US" sz="1200" b="0" i="0" u="none" dirty="0" smtClean="0"/>
              <a:t>２、非代替性（ひだいたいせい）、</a:t>
            </a:r>
            <a:endParaRPr kumimoji="1" lang="en-US" altLang="ja-JP" sz="1200" b="0" i="0" u="none" dirty="0" smtClean="0"/>
          </a:p>
          <a:p>
            <a:pPr>
              <a:buNone/>
            </a:pPr>
            <a:r>
              <a:rPr kumimoji="1" lang="ja-JP" altLang="en-US" sz="1200" b="0" i="0" u="none" dirty="0" smtClean="0"/>
              <a:t>３、一時性の３要件全てを満たしている場合です。</a:t>
            </a:r>
            <a:endParaRPr kumimoji="1" lang="en-US" altLang="ja-JP" sz="1200" b="0" i="0" u="none" dirty="0" smtClean="0"/>
          </a:p>
          <a:p>
            <a:pPr>
              <a:buNone/>
            </a:pPr>
            <a:r>
              <a:rPr kumimoji="1" lang="ja-JP" altLang="en-US" sz="1200" b="0" i="0" u="none" dirty="0" smtClean="0"/>
              <a:t>切迫性は、高齢者本人、</a:t>
            </a:r>
            <a:r>
              <a:rPr lang="ja-JP" altLang="en-US" sz="1200" b="0" i="0" u="none" dirty="0" smtClean="0"/>
              <a:t>または、他の</a:t>
            </a:r>
            <a:r>
              <a:rPr lang="ja-JP" altLang="en-US" sz="1200" b="0" i="0" u="none" dirty="0"/>
              <a:t>利用者</a:t>
            </a:r>
            <a:r>
              <a:rPr lang="ja-JP" altLang="en-US" sz="1200" b="0" i="0" u="none" dirty="0" smtClean="0"/>
              <a:t>の、生命</a:t>
            </a:r>
            <a:r>
              <a:rPr lang="ja-JP" altLang="en-US" sz="1200" b="0" i="0" u="none" dirty="0"/>
              <a:t>または身体が危険にさらされる可能性が</a:t>
            </a:r>
            <a:r>
              <a:rPr lang="ja-JP" altLang="en-US" sz="1200" b="0" i="0" u="none" dirty="0" smtClean="0"/>
              <a:t>高いこと。</a:t>
            </a:r>
            <a:endParaRPr lang="en-US" altLang="ja-JP" sz="1200" b="0" i="0" u="none" dirty="0" smtClean="0"/>
          </a:p>
          <a:p>
            <a:pPr>
              <a:buNone/>
            </a:pPr>
            <a:r>
              <a:rPr lang="ja-JP" altLang="en-US" sz="1200" b="0" i="0" u="none" dirty="0" smtClean="0"/>
              <a:t>非代替性は、身体</a:t>
            </a:r>
            <a:r>
              <a:rPr lang="ja-JP" altLang="en-US" sz="1200" b="0" i="0" u="none" dirty="0"/>
              <a:t>拘束以外に</a:t>
            </a:r>
            <a:r>
              <a:rPr lang="ja-JP" altLang="en-US" sz="1200" b="0" i="0" u="none" dirty="0" smtClean="0"/>
              <a:t>代替（だいたい）する</a:t>
            </a:r>
            <a:r>
              <a:rPr lang="ja-JP" altLang="en-US" sz="1200" b="0" i="0" u="none" dirty="0"/>
              <a:t>介護方法が</a:t>
            </a:r>
            <a:r>
              <a:rPr lang="ja-JP" altLang="en-US" sz="1200" b="0" i="0" u="none" dirty="0" smtClean="0"/>
              <a:t>ないこと。</a:t>
            </a:r>
            <a:endParaRPr lang="en-US" altLang="ja-JP" sz="1200" b="0" i="0" u="none" dirty="0" smtClean="0"/>
          </a:p>
          <a:p>
            <a:pPr>
              <a:buNone/>
            </a:pPr>
            <a:r>
              <a:rPr lang="ja-JP" altLang="en-US" sz="1200" b="0" i="0" u="none" dirty="0" smtClean="0"/>
              <a:t>一時性は、身体</a:t>
            </a:r>
            <a:r>
              <a:rPr lang="ja-JP" altLang="en-US" sz="1200" b="0" i="0" u="none" dirty="0"/>
              <a:t>拘束が一時的なもので</a:t>
            </a:r>
            <a:r>
              <a:rPr lang="ja-JP" altLang="en-US" sz="1200" b="0" i="0" u="none" dirty="0" smtClean="0"/>
              <a:t>あることです。</a:t>
            </a:r>
            <a:endParaRPr kumimoji="1" lang="en-US" altLang="ja-JP" sz="1200" b="0" i="0" dirty="0" smtClean="0"/>
          </a:p>
        </p:txBody>
      </p:sp>
      <p:sp>
        <p:nvSpPr>
          <p:cNvPr id="5" name="スライド番号プレースホルダ 4"/>
          <p:cNvSpPr>
            <a:spLocks noGrp="1"/>
          </p:cNvSpPr>
          <p:nvPr>
            <p:ph type="sldNum" sz="quarter" idx="11"/>
          </p:nvPr>
        </p:nvSpPr>
        <p:spPr>
          <a:xfrm>
            <a:off x="3855838" y="9440646"/>
            <a:ext cx="2949787" cy="496967"/>
          </a:xfrm>
          <a:prstGeom prst="rect">
            <a:avLst/>
          </a:prstGeom>
        </p:spPr>
        <p:txBody>
          <a:bodyPr/>
          <a:lstStyle/>
          <a:p>
            <a:fld id="{57ECED9A-678F-4FC3-B03E-667DA64BE510}" type="slidenum">
              <a:rPr lang="ja-JP" altLang="en-US" smtClean="0"/>
              <a:pPr/>
              <a:t>26</a:t>
            </a:fld>
            <a:endParaRPr lang="ja-JP" altLang="en-US" dirty="0"/>
          </a:p>
        </p:txBody>
      </p:sp>
      <p:sp>
        <p:nvSpPr>
          <p:cNvPr id="7"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1555912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三要件全てを満たしていても、身体拘束を実際に行う場合は、慎重な手続きが必要です。</a:t>
            </a:r>
            <a:endParaRPr kumimoji="1" lang="en-US" altLang="ja-JP" b="0" u="none" dirty="0" smtClean="0"/>
          </a:p>
          <a:p>
            <a:pPr>
              <a:buNone/>
            </a:pPr>
            <a:r>
              <a:rPr kumimoji="1" lang="ja-JP" altLang="en-US" b="0" u="none" dirty="0" smtClean="0"/>
              <a:t>まず、緊急やむを得ない場合の判断は、施設、事業所全体で組織的に判断します。</a:t>
            </a:r>
            <a:endParaRPr kumimoji="1" lang="en-US" altLang="ja-JP" b="0" u="none" dirty="0" smtClean="0"/>
          </a:p>
          <a:p>
            <a:pPr>
              <a:buNone/>
            </a:pPr>
            <a:r>
              <a:rPr kumimoji="1" lang="ja-JP" altLang="en-US" b="0" u="none" dirty="0" smtClean="0"/>
              <a:t>また、高齢者本人や家族に、身体拘束の内容、目的、理由、拘束の時間などを具体的に説明し、理解を得たことを書面に残す必要があります。また、身体拘束が行われている時間帯の、本人の状態を記録に残す必要があります。</a:t>
            </a:r>
          </a:p>
          <a:p>
            <a:pPr>
              <a:buNone/>
            </a:pPr>
            <a:endParaRPr kumimoji="1" lang="en-US" altLang="ja-JP" b="0" u="none" dirty="0" smtClean="0"/>
          </a:p>
        </p:txBody>
      </p:sp>
      <p:sp>
        <p:nvSpPr>
          <p:cNvPr id="5" name="スライド番号プレースホルダ 4"/>
          <p:cNvSpPr>
            <a:spLocks noGrp="1"/>
          </p:cNvSpPr>
          <p:nvPr>
            <p:ph type="sldNum" sz="quarter" idx="11"/>
          </p:nvPr>
        </p:nvSpPr>
        <p:spPr>
          <a:xfrm>
            <a:off x="3855838" y="9440646"/>
            <a:ext cx="2949787" cy="496967"/>
          </a:xfrm>
          <a:prstGeom prst="rect">
            <a:avLst/>
          </a:prstGeom>
        </p:spPr>
        <p:txBody>
          <a:bodyPr/>
          <a:lstStyle/>
          <a:p>
            <a:fld id="{57ECED9A-678F-4FC3-B03E-667DA64BE510}" type="slidenum">
              <a:rPr lang="ja-JP" altLang="en-US" smtClean="0"/>
              <a:pPr/>
              <a:t>27</a:t>
            </a:fld>
            <a:endParaRPr lang="ja-JP" altLang="en-US" dirty="0"/>
          </a:p>
        </p:txBody>
      </p:sp>
      <p:sp>
        <p:nvSpPr>
          <p:cNvPr id="7"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21187"/>
            <a:ext cx="5445760" cy="4472702"/>
          </a:xfrm>
          <a:prstGeom prst="rect">
            <a:avLst/>
          </a:prstGeom>
        </p:spPr>
        <p:txBody>
          <a:bodyPr/>
          <a:lstStyle/>
          <a:p>
            <a:pPr>
              <a:buNone/>
            </a:pPr>
            <a:r>
              <a:rPr kumimoji="1" lang="ja-JP" altLang="en-US" dirty="0" smtClean="0"/>
              <a:t>身体拘束は、緊急やむを得ない場合に限られているため、あくまでも一時的なものです。そのため、身体拘束を解除することで、高齢者本人や他の利用者の生命や身体に危険が生じるのか、他に方法が無いのかを常に評価し、検討し続ける必要があります。</a:t>
            </a:r>
            <a:endParaRPr kumimoji="1" lang="en-US" altLang="ja-JP" dirty="0" smtClean="0"/>
          </a:p>
          <a:p>
            <a:pPr>
              <a:buNone/>
            </a:pPr>
            <a:r>
              <a:rPr kumimoji="1" lang="ja-JP" altLang="en-US" dirty="0" smtClean="0"/>
              <a:t>単に、家族が希望しているという理由や、本人に許可を得たという理由で身体拘束を行うことはできません。</a:t>
            </a:r>
            <a:endParaRPr kumimoji="1" lang="ja-JP" altLang="en-US" dirty="0"/>
          </a:p>
        </p:txBody>
      </p:sp>
      <p:sp>
        <p:nvSpPr>
          <p:cNvPr id="4" name="スライド番号プレースホルダー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28</a:t>
            </a:fld>
            <a:endParaRPr kumimoji="1" lang="ja-JP" altLang="en-US" dirty="0"/>
          </a:p>
        </p:txBody>
      </p:sp>
    </p:spTree>
    <p:extLst>
      <p:ext uri="{BB962C8B-B14F-4D97-AF65-F5344CB8AC3E}">
        <p14:creationId xmlns:p14="http://schemas.microsoft.com/office/powerpoint/2010/main" val="534025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２、神奈川県の高齢者虐待の捉え方。</a:t>
            </a:r>
            <a:endParaRPr kumimoji="1" lang="en-US" altLang="ja-JP" dirty="0" smtClean="0"/>
          </a:p>
          <a:p>
            <a:pPr>
              <a:buNone/>
            </a:pPr>
            <a:r>
              <a:rPr kumimoji="1" lang="ja-JP" altLang="en-US" dirty="0" smtClean="0"/>
              <a:t>神奈川県が作成した「施設職員のための高齢者虐待防止の手引き」における、高齢者虐待のとらえ方について説明します。</a:t>
            </a:r>
            <a:endParaRPr kumimoji="1" lang="en-US" altLang="ja-JP" dirty="0" smtClean="0"/>
          </a:p>
          <a:p>
            <a:pPr>
              <a:buNone/>
            </a:pPr>
            <a:r>
              <a:rPr kumimoji="1" lang="ja-JP" altLang="en-US" dirty="0" smtClean="0">
                <a:solidFill>
                  <a:srgbClr val="FF0000"/>
                </a:solidFill>
              </a:rPr>
              <a:t>高齢者本人や家族が不快に感じるケアを無くし、より良いケアを実現していくことが、高齢者虐待の防止につながることを理解します。</a:t>
            </a:r>
            <a:endParaRPr kumimoji="1" lang="en-US" altLang="ja-JP" dirty="0" smtClean="0">
              <a:solidFill>
                <a:srgbClr val="FF0000"/>
              </a:solidFill>
            </a:endParaRPr>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29</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１、養介護施設従事者等による高齢者虐待とは。</a:t>
            </a:r>
            <a:endParaRPr kumimoji="1" lang="en-US" altLang="ja-JP" dirty="0" smtClean="0"/>
          </a:p>
          <a:p>
            <a:pPr>
              <a:buNone/>
            </a:pPr>
            <a:r>
              <a:rPr kumimoji="1" lang="ja-JP" altLang="en-US" dirty="0" smtClean="0"/>
              <a:t>高齢者虐待防止法の基礎知識。</a:t>
            </a:r>
            <a:endParaRPr kumimoji="1" lang="en-US" altLang="ja-JP"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3</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高齢者虐待防止法の目的である「高齢者の権利擁護（けんりようご）」とは、高齢者の人権や尊厳（そんげん）を守ることです。</a:t>
            </a:r>
            <a:endParaRPr kumimoji="1" lang="en-US" altLang="ja-JP" b="0" u="none" dirty="0" smtClean="0"/>
          </a:p>
          <a:p>
            <a:pPr>
              <a:buNone/>
            </a:pPr>
            <a:r>
              <a:rPr kumimoji="1" lang="ja-JP" altLang="en-US" b="0" u="none" dirty="0" smtClean="0"/>
              <a:t>虐待から高齢者を守ることは、高齢者の権利擁護の一部分でしかありません。高齢になり、常に介護や医療が必要になったとしても、高齢者がその人らしく生きることを尊重し、安心、自尊心、自由が保たれた状態が続くように支援することが「本来の権利擁護」です。</a:t>
            </a:r>
            <a:endParaRPr kumimoji="1" lang="en-US" altLang="ja-JP" b="0" u="none" dirty="0" smtClean="0"/>
          </a:p>
          <a:p>
            <a:pPr>
              <a:buNone/>
            </a:pPr>
            <a:r>
              <a:rPr kumimoji="1" lang="ja-JP" altLang="en-US" b="0" u="none" dirty="0" smtClean="0"/>
              <a:t>そのため、高齢者本人や家族が、不快に思ったり、悲しく感じたり、虐待を受けていると感じてしまうようなケアを、できる限り無くすことが必要です。</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30</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　高齢者虐待を広い意味でとらえると、「高齢者が他者からの不適切な扱いにより、人として尊重されず、安心や自尊心、自由が奪われた状態や、生命、健康、生活が損なわれるような状態に置かれること」と言い換えることができます。</a:t>
            </a:r>
            <a:endParaRPr kumimoji="1" lang="en-US" altLang="ja-JP" dirty="0" smtClean="0">
              <a:solidFill>
                <a:srgbClr val="FF0000"/>
              </a:solidFill>
            </a:endParaRPr>
          </a:p>
          <a:p>
            <a:pPr>
              <a:buNone/>
            </a:pPr>
            <a:r>
              <a:rPr kumimoji="1" lang="ja-JP" altLang="en-US" dirty="0" smtClean="0">
                <a:solidFill>
                  <a:srgbClr val="FF0000"/>
                </a:solidFill>
              </a:rPr>
              <a:t>　さらに、神奈川県では、</a:t>
            </a:r>
            <a:r>
              <a:rPr kumimoji="1" lang="ja-JP" altLang="en-US" b="0" u="none" dirty="0" smtClean="0">
                <a:solidFill>
                  <a:srgbClr val="FF0000"/>
                </a:solidFill>
              </a:rPr>
              <a:t>高齢者虐待を未然に防ぐために、当事者である高齢者本人の気持ちを起点として考えることとしています。</a:t>
            </a:r>
            <a:r>
              <a:rPr kumimoji="1" lang="ja-JP" altLang="en-US" dirty="0" smtClean="0">
                <a:solidFill>
                  <a:srgbClr val="FF0000"/>
                </a:solidFill>
              </a:rPr>
              <a:t>県が作成した「施設職員のための高齢者虐待防止の手引き」には、本人や家族から聞き取った具体的な内容を掲載しています。</a:t>
            </a:r>
            <a:endParaRPr kumimoji="1" lang="ja-JP" altLang="en-US" dirty="0">
              <a:solidFill>
                <a:srgbClr val="FF0000"/>
              </a:solidFill>
            </a:endParaRPr>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31</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この図を見ていただくと、虐待防止の対象となる範囲の中に、高齢者虐待防止法上の虐待と、不適切なケアがあります。法律が定義する虐待に該当しない行為でも、高齢者本人や家族が不快に思ったり、悲しい思いをしたり、虐待と感じてしまうケアがあるかもしれません。</a:t>
            </a:r>
            <a:endParaRPr kumimoji="1" lang="en-US" altLang="ja-JP" b="0" u="none" dirty="0" smtClean="0"/>
          </a:p>
          <a:p>
            <a:pPr>
              <a:buNone/>
            </a:pPr>
            <a:r>
              <a:rPr kumimoji="1" lang="ja-JP" altLang="en-US" b="0" u="none" dirty="0" smtClean="0"/>
              <a:t>そのようなケアを放っておくと、虐待発生の温床となってしまいます。小さな気づきに蓋（ふた）をせず、放置せず、職員全員で考えて、快適なケアを実現していくことが大切です。</a:t>
            </a:r>
            <a:endParaRPr kumimoji="1" lang="en-US" altLang="ja-JP" dirty="0" smtClean="0"/>
          </a:p>
        </p:txBody>
      </p:sp>
      <p:sp>
        <p:nvSpPr>
          <p:cNvPr id="5" name="スライド番号プレースホルダ 4"/>
          <p:cNvSpPr>
            <a:spLocks noGrp="1"/>
          </p:cNvSpPr>
          <p:nvPr>
            <p:ph type="sldNum" sz="quarter" idx="11"/>
          </p:nvPr>
        </p:nvSpPr>
        <p:spPr>
          <a:xfrm>
            <a:off x="3855838" y="9440646"/>
            <a:ext cx="2949787" cy="496967"/>
          </a:xfrm>
          <a:prstGeom prst="rect">
            <a:avLst/>
          </a:prstGeom>
        </p:spPr>
        <p:txBody>
          <a:bodyPr/>
          <a:lstStyle/>
          <a:p>
            <a:fld id="{57ECED9A-678F-4FC3-B03E-667DA64BE510}" type="slidenum">
              <a:rPr lang="ja-JP" altLang="en-US" smtClean="0"/>
              <a:pPr/>
              <a:t>32</a:t>
            </a:fld>
            <a:endParaRPr lang="ja-JP" altLang="en-US" dirty="0"/>
          </a:p>
        </p:txBody>
      </p:sp>
      <p:sp>
        <p:nvSpPr>
          <p:cNvPr id="7"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ここからは、高齢者本人や家族が不快に思うケアについて、虐待の種別にあわせて、いくつかお話しします。法律が定義する虐待に該当しなくても、本人や家族は、このように感じていたのだと、理解していただきたいと思います。</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33</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lang="ja-JP" altLang="en-US" sz="1400" b="0" u="none" dirty="0" smtClean="0"/>
              <a:t>「職員が利用者に声かけせずに、ベッドから車椅子への移乗（いじょう）介助をした。」</a:t>
            </a:r>
            <a:endParaRPr lang="en-US" altLang="ja-JP" sz="1400" b="0" u="none" dirty="0" smtClean="0"/>
          </a:p>
          <a:p>
            <a:pPr>
              <a:buNone/>
            </a:pPr>
            <a:r>
              <a:rPr lang="ja-JP" altLang="en-US" sz="1400" b="0" u="none" dirty="0" smtClean="0"/>
              <a:t>この場合、職員に悪意は無く、</a:t>
            </a:r>
            <a:r>
              <a:rPr lang="ja-JP" altLang="en-US" sz="1400" b="0" u="none" dirty="0"/>
              <a:t>忙しさの</a:t>
            </a:r>
            <a:r>
              <a:rPr lang="ja-JP" altLang="en-US" sz="1400" b="0" u="none" dirty="0" smtClean="0"/>
              <a:t>あまり、無意識に、このようなケアをしたかもしれません。しかし、ケアを受けた本人は、何をされるかわからない恐怖を感じます。忙しさ</a:t>
            </a:r>
            <a:r>
              <a:rPr lang="ja-JP" altLang="en-US" sz="1400" b="0" u="none" dirty="0"/>
              <a:t>のあまり</a:t>
            </a:r>
            <a:r>
              <a:rPr lang="ja-JP" altLang="en-US" sz="1400" b="0" u="none" dirty="0" smtClean="0"/>
              <a:t>、このようなケアが行われていないか、日々のふり返りをしましょう。</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34</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defTabSz="922355">
              <a:buNone/>
              <a:defRPr/>
            </a:pPr>
            <a:r>
              <a:rPr kumimoji="1" lang="ja-JP" altLang="en-US" b="0" u="none" dirty="0" smtClean="0"/>
              <a:t>　利用者が職員に声をかけたら「今は忙しいから、後で。」と言われた。</a:t>
            </a:r>
            <a:endParaRPr kumimoji="1" lang="en-US" altLang="ja-JP" b="0" u="none" dirty="0" smtClean="0"/>
          </a:p>
          <a:p>
            <a:pPr defTabSz="922355">
              <a:buNone/>
              <a:defRPr/>
            </a:pPr>
            <a:r>
              <a:rPr kumimoji="1" lang="ja-JP" altLang="en-US" b="0" u="none" dirty="0" smtClean="0"/>
              <a:t>　職員は、忙しく業務に追われている時に、つい言ってしまったのかもしれません。　しかし、「後で」と言われた本人は、「後で」がいつなのかわからず、放っておかれたと感じたのではないでしょうか。「何分くらいしたら伺います。」などと、先の見通しが持てるような答えが望まれます。</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35</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Autofit/>
          </a:bodyPr>
          <a:lstStyle/>
          <a:p>
            <a:pPr defTabSz="922355">
              <a:buNone/>
              <a:defRPr/>
            </a:pPr>
            <a:r>
              <a:rPr lang="ja-JP" altLang="en-US" b="0" u="none" dirty="0" smtClean="0"/>
              <a:t>本人や、ほかの利用者がいる前で、本人の排泄（はいせつ）のことを話された。</a:t>
            </a:r>
            <a:endParaRPr lang="en-US" altLang="ja-JP" b="0" u="none" dirty="0" smtClean="0"/>
          </a:p>
          <a:p>
            <a:pPr defTabSz="922355">
              <a:buNone/>
              <a:defRPr/>
            </a:pPr>
            <a:r>
              <a:rPr lang="ja-JP" altLang="en-US" b="0" u="none" dirty="0" smtClean="0"/>
              <a:t>このように、配慮が足りない無神経な言動は、高齢者の尊厳を傷つけてしまいます。</a:t>
            </a:r>
            <a:r>
              <a:rPr kumimoji="1" lang="ja-JP" altLang="en-US" b="0" u="none" dirty="0" smtClean="0"/>
              <a:t>職員自身の言動が周囲に与える影響を自覚する必要があります。</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36</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Autofit/>
          </a:bodyPr>
          <a:lstStyle/>
          <a:p>
            <a:pPr defTabSz="922355">
              <a:buNone/>
              <a:defRPr/>
            </a:pPr>
            <a:r>
              <a:rPr lang="ja-JP" altLang="en-US" sz="900" b="0" u="none" dirty="0" smtClean="0"/>
              <a:t>女性の利用者の入浴介助を男性職員が行うこと。</a:t>
            </a:r>
          </a:p>
          <a:p>
            <a:pPr defTabSz="922355">
              <a:buNone/>
              <a:defRPr/>
            </a:pPr>
            <a:r>
              <a:rPr lang="ja-JP" altLang="en-US" sz="900" b="0" u="none" dirty="0" smtClean="0"/>
              <a:t>女性の利用者が、男性職員から入浴などの</a:t>
            </a:r>
            <a:r>
              <a:rPr lang="ja-JP" altLang="en-US" sz="900" b="0" u="none" dirty="0"/>
              <a:t>介助を受けることに抵抗を</a:t>
            </a:r>
            <a:r>
              <a:rPr lang="ja-JP" altLang="en-US" sz="900" b="0" u="none" dirty="0" smtClean="0"/>
              <a:t>感じるのは、ごく</a:t>
            </a:r>
            <a:r>
              <a:rPr lang="ja-JP" altLang="en-US" sz="900" b="0" u="none" dirty="0"/>
              <a:t>自然なことです</a:t>
            </a:r>
            <a:r>
              <a:rPr lang="ja-JP" altLang="en-US" sz="900" b="0" u="none" dirty="0" smtClean="0"/>
              <a:t>。</a:t>
            </a:r>
            <a:endParaRPr lang="en-US" altLang="ja-JP" sz="900" b="0" u="none" dirty="0" smtClean="0"/>
          </a:p>
          <a:p>
            <a:pPr defTabSz="922355">
              <a:buNone/>
              <a:defRPr/>
            </a:pPr>
            <a:r>
              <a:rPr lang="ja-JP" altLang="en-US" sz="900" b="0" u="none" dirty="0" smtClean="0"/>
              <a:t>人員体制により</a:t>
            </a:r>
            <a:r>
              <a:rPr lang="ja-JP" altLang="en-US" sz="900" b="0" u="none" dirty="0"/>
              <a:t>、</a:t>
            </a:r>
            <a:r>
              <a:rPr lang="ja-JP" altLang="en-US" sz="900" b="0" u="none" dirty="0" smtClean="0"/>
              <a:t>同性介助が困難なことはあると思いますが、工夫しながら、利用者の意思を尊重し、個別の対応を検討していくことが</a:t>
            </a:r>
            <a:r>
              <a:rPr lang="ja-JP" altLang="en-US" sz="900" b="0" u="none" dirty="0"/>
              <a:t>大切です</a:t>
            </a:r>
            <a:r>
              <a:rPr lang="ja-JP" altLang="en-US" sz="900" b="0" u="none" dirty="0" smtClean="0"/>
              <a:t>。利用者に十分</a:t>
            </a:r>
            <a:r>
              <a:rPr lang="ja-JP" altLang="en-US" sz="900" b="0" u="none" dirty="0"/>
              <a:t>な合意を</a:t>
            </a:r>
            <a:r>
              <a:rPr lang="ja-JP" altLang="en-US" sz="900" b="0" u="none" dirty="0" smtClean="0"/>
              <a:t>得た上で介助したり、部分的に職員を交代するような工夫を検討することが大切です。</a:t>
            </a:r>
            <a:endParaRPr lang="en-US" altLang="ja-JP" sz="900"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37</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lang="ja-JP" altLang="en-US" sz="1300" b="0" u="none" dirty="0" smtClean="0"/>
              <a:t>利用者への事前</a:t>
            </a:r>
            <a:r>
              <a:rPr lang="ja-JP" altLang="en-US" sz="1300" b="0" u="none" dirty="0"/>
              <a:t>連絡なしに</a:t>
            </a:r>
            <a:r>
              <a:rPr lang="ja-JP" altLang="en-US" sz="1300" b="0" u="none" dirty="0" smtClean="0"/>
              <a:t>、預かり金で物品が購入</a:t>
            </a:r>
            <a:r>
              <a:rPr lang="ja-JP" altLang="en-US" sz="1300" b="0" u="none" dirty="0"/>
              <a:t>されていた</a:t>
            </a:r>
            <a:r>
              <a:rPr lang="ja-JP" altLang="en-US" sz="1300" b="0" u="none" dirty="0" smtClean="0"/>
              <a:t>。</a:t>
            </a:r>
            <a:endParaRPr lang="en-US" altLang="ja-JP" sz="1300" b="0" u="none" dirty="0"/>
          </a:p>
          <a:p>
            <a:pPr>
              <a:buNone/>
            </a:pPr>
            <a:r>
              <a:rPr lang="ja-JP" altLang="en-US" sz="1300" b="0" u="none" dirty="0" smtClean="0"/>
              <a:t>高齢者本人に対して十分な説明が無いと、金銭を勝手に使われていると思われてしまいます。どの</a:t>
            </a:r>
            <a:r>
              <a:rPr lang="ja-JP" altLang="en-US" sz="1300" b="0" u="none" dirty="0"/>
              <a:t>ような</a:t>
            </a:r>
            <a:r>
              <a:rPr lang="ja-JP" altLang="en-US" sz="1300" b="0" u="none" dirty="0" smtClean="0"/>
              <a:t>ルールで施設が預り金などの金銭管理をするのか。本人、家族、第三者</a:t>
            </a:r>
            <a:r>
              <a:rPr lang="ja-JP" altLang="en-US" sz="1300" b="0" u="none" dirty="0"/>
              <a:t>に</a:t>
            </a:r>
            <a:r>
              <a:rPr lang="ja-JP" altLang="en-US" sz="1300" b="0" u="none" dirty="0" smtClean="0"/>
              <a:t>対して、いつ</a:t>
            </a:r>
            <a:r>
              <a:rPr lang="ja-JP" altLang="en-US" sz="1300" b="0" u="none" dirty="0"/>
              <a:t>でも説明</a:t>
            </a:r>
            <a:r>
              <a:rPr lang="ja-JP" altLang="en-US" sz="1300" b="0" u="none" dirty="0" smtClean="0"/>
              <a:t>できるようにする必要があります。</a:t>
            </a:r>
            <a:endParaRPr lang="en-US" altLang="ja-JP" sz="1300"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38</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高齢者本人や家族が不快に感じるケアについて、それぞれの虐待種別に沿って説明しました。</a:t>
            </a:r>
          </a:p>
          <a:p>
            <a:pPr>
              <a:buNone/>
            </a:pPr>
            <a:r>
              <a:rPr kumimoji="1" lang="ja-JP" altLang="en-US" dirty="0" smtClean="0"/>
              <a:t>説明した内容は、「高齢者虐待防止法上の虐待」に該当しないかもしれません。しかし、ケアを受ける本人や家族の思いや気持ちに寄り添い、本人が主体であるという原点に立ち返ってケアを見直すことが必要です。</a:t>
            </a:r>
          </a:p>
          <a:p>
            <a:pPr>
              <a:buNone/>
            </a:pPr>
            <a:r>
              <a:rPr kumimoji="1" lang="ja-JP" altLang="en-US" dirty="0" smtClean="0"/>
              <a:t>皆さまの施設や事業所において、本人や家族に対する説明が不足していることは無いでしょうか。特に、認知症がある方に対して、「説明してもわからない。」としてしまうことはないでしょうか。認知症があったり意思疎通が困難であっても、できる限りその方にわかりやすく説明することや、本人に代わって家族などのキーパーソンに説明することが必要です。本人の立場に立って適切なケアが提供できているか、定期的に振り返りをしましょう。</a:t>
            </a:r>
          </a:p>
          <a:p>
            <a:pPr>
              <a:buNone/>
            </a:pPr>
            <a:endParaRPr kumimoji="1" lang="en-US" altLang="ja-JP" dirty="0" smtClean="0"/>
          </a:p>
        </p:txBody>
      </p:sp>
      <p:sp>
        <p:nvSpPr>
          <p:cNvPr id="5" name="スライド番号プレースホルダ 4"/>
          <p:cNvSpPr>
            <a:spLocks noGrp="1"/>
          </p:cNvSpPr>
          <p:nvPr>
            <p:ph type="sldNum" sz="quarter" idx="11"/>
          </p:nvPr>
        </p:nvSpPr>
        <p:spPr>
          <a:xfrm>
            <a:off x="3855838" y="9440646"/>
            <a:ext cx="2949787" cy="496967"/>
          </a:xfrm>
          <a:prstGeom prst="rect">
            <a:avLst/>
          </a:prstGeom>
        </p:spPr>
        <p:txBody>
          <a:bodyPr/>
          <a:lstStyle/>
          <a:p>
            <a:fld id="{57ECED9A-678F-4FC3-B03E-667DA64BE510}" type="slidenum">
              <a:rPr lang="ja-JP" altLang="en-US" smtClean="0"/>
              <a:pPr/>
              <a:t>39</a:t>
            </a:fld>
            <a:endParaRPr lang="ja-JP" altLang="en-US" dirty="0"/>
          </a:p>
        </p:txBody>
      </p:sp>
      <p:sp>
        <p:nvSpPr>
          <p:cNvPr id="7"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69426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Font typeface="Arial" pitchFamily="34" charset="0"/>
              <a:buNone/>
            </a:pPr>
            <a:r>
              <a:rPr lang="ja-JP" altLang="en-US" sz="1200" dirty="0" smtClean="0"/>
              <a:t>高齢者虐待防止法の正式名称は、高齢者虐待の防止、高齢者の養護者（ようごしゃ）に対する支援等に関する法律です。</a:t>
            </a:r>
            <a:endParaRPr lang="en-US" altLang="ja-JP" sz="1200" dirty="0" smtClean="0"/>
          </a:p>
          <a:p>
            <a:pPr>
              <a:buFont typeface="Arial" pitchFamily="34" charset="0"/>
              <a:buNone/>
            </a:pPr>
            <a:endParaRPr lang="en-US" altLang="ja-JP" sz="1200" dirty="0" smtClean="0"/>
          </a:p>
          <a:p>
            <a:pPr>
              <a:buFont typeface="Arial" pitchFamily="34" charset="0"/>
              <a:buNone/>
            </a:pPr>
            <a:r>
              <a:rPr lang="ja-JP" altLang="en-US" sz="1200" dirty="0" smtClean="0"/>
              <a:t>この法律は、</a:t>
            </a:r>
            <a:r>
              <a:rPr lang="en-US" altLang="ja-JP" sz="1200" dirty="0" smtClean="0"/>
              <a:t>2005</a:t>
            </a:r>
            <a:r>
              <a:rPr lang="ja-JP" altLang="en-US" sz="1200" dirty="0" smtClean="0"/>
              <a:t>年</a:t>
            </a:r>
            <a:r>
              <a:rPr lang="en-US" altLang="ja-JP" sz="1200" dirty="0" smtClean="0"/>
              <a:t>11</a:t>
            </a:r>
            <a:r>
              <a:rPr lang="ja-JP" altLang="en-US" sz="1200" dirty="0" smtClean="0"/>
              <a:t>月に成立し、</a:t>
            </a:r>
            <a:r>
              <a:rPr lang="en-US" altLang="ja-JP" sz="1200" dirty="0" smtClean="0"/>
              <a:t>2006</a:t>
            </a:r>
            <a:r>
              <a:rPr lang="ja-JP" altLang="en-US" sz="1200" dirty="0" smtClean="0"/>
              <a:t>年４月に施行（しこう）されました。</a:t>
            </a:r>
            <a:endParaRPr lang="en-US" altLang="ja-JP" sz="1200" dirty="0" smtClean="0"/>
          </a:p>
          <a:p>
            <a:pPr>
              <a:buFont typeface="Arial" pitchFamily="34" charset="0"/>
              <a:buNone/>
            </a:pPr>
            <a:endParaRPr kumimoji="1" lang="en-US" altLang="ja-JP"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57ECED9A-678F-4FC3-B03E-667DA64BE510}" type="slidenum">
              <a:rPr kumimoji="1" lang="ja-JP" altLang="en-US" smtClean="0"/>
              <a:pPr/>
              <a:t>4</a:t>
            </a:fld>
            <a:endParaRPr kumimoji="1" lang="ja-JP" altLang="en-US" dirty="0"/>
          </a:p>
        </p:txBody>
      </p:sp>
      <p:sp>
        <p:nvSpPr>
          <p:cNvPr id="5" name="フッター プレースホルダ 4"/>
          <p:cNvSpPr>
            <a:spLocks noGrp="1"/>
          </p:cNvSpPr>
          <p:nvPr>
            <p:ph type="ftr" sz="quarter" idx="11"/>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神奈川県における高齢者虐待防止に向けた理念は、本人や家族の声や、声にはならない心に耳を傾けることで、その方の気持ちやニーズを大切に受け止め、高齢者の自己決定を最大限に尊重した、「ぬくもりのある当事者目線の質の高いケア」を目指</a:t>
            </a:r>
            <a:r>
              <a:rPr kumimoji="1" lang="ja-JP" altLang="en-US" b="0" u="none" strike="noStrike" dirty="0" smtClean="0"/>
              <a:t>すことです。</a:t>
            </a:r>
            <a:endParaRPr kumimoji="1" lang="en-US" altLang="ja-JP" b="0" u="none" strike="noStrike" dirty="0" smtClean="0"/>
          </a:p>
          <a:p>
            <a:pPr>
              <a:buNone/>
            </a:pPr>
            <a:r>
              <a:rPr kumimoji="1" lang="ja-JP" altLang="en-US" b="0" u="none" strike="noStrike" dirty="0" smtClean="0"/>
              <a:t>本人や家族は、職員が考えている以上に、職員に気を使っていたり、職員の言動に傷つき不安になることがあります。</a:t>
            </a:r>
            <a:r>
              <a:rPr kumimoji="1" lang="ja-JP" altLang="en-US" b="0" u="none" dirty="0" smtClean="0"/>
              <a:t>本人や家族が、職員の日頃のケアをどのように感じているのか。もし、自分が介護を受ける側だったら。もし、自分の親が介護を受けていたら、どのようなケアをしてもらいたいでしょうか。このような視点で自身のケアを振りかえることで、より質の高いケアが実践できると思います。</a:t>
            </a:r>
            <a:endParaRPr kumimoji="1" lang="ja-JP" altLang="en-US" dirty="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40</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ここでは、高齢者虐待や不適切なケアを防ぐための、</a:t>
            </a:r>
            <a:r>
              <a:rPr kumimoji="1" lang="ja-JP" altLang="en-US" dirty="0" smtClean="0">
                <a:solidFill>
                  <a:srgbClr val="FF0000"/>
                </a:solidFill>
              </a:rPr>
              <a:t>未然防止の取組みを学びます。</a:t>
            </a:r>
            <a:endParaRPr kumimoji="1" lang="en-US" altLang="ja-JP" dirty="0" smtClean="0">
              <a:solidFill>
                <a:srgbClr val="FF0000"/>
              </a:solidFill>
            </a:endParaRPr>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41</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lvl="0">
              <a:buNone/>
            </a:pPr>
            <a:r>
              <a:rPr kumimoji="1" lang="ja-JP" altLang="en-US" b="0" u="none" dirty="0" smtClean="0"/>
              <a:t>高齢者虐待の背景には、どのような要因があるのでしょうか。</a:t>
            </a:r>
            <a:endParaRPr kumimoji="1" lang="en-US" altLang="ja-JP" b="0" u="none" dirty="0" smtClean="0"/>
          </a:p>
          <a:p>
            <a:pPr lvl="0">
              <a:buNone/>
            </a:pPr>
            <a:r>
              <a:rPr kumimoji="1" lang="ja-JP" altLang="en-US" b="0" u="none" dirty="0" smtClean="0"/>
              <a:t>養介護施設従事者等による高齢者虐待の発生要因は、次の５つに分類できます。</a:t>
            </a:r>
            <a:endParaRPr kumimoji="1" lang="en-US" altLang="ja-JP" b="0" u="none" dirty="0" smtClean="0"/>
          </a:p>
          <a:p>
            <a:pPr marL="0" indent="0">
              <a:buFont typeface="+mj-lt"/>
              <a:buNone/>
            </a:pPr>
            <a:r>
              <a:rPr kumimoji="1" lang="ja-JP" altLang="en-US" b="0" u="none" dirty="0" smtClean="0"/>
              <a:t>１、組織運営に課題がある。</a:t>
            </a:r>
            <a:endParaRPr kumimoji="1" lang="en-US" altLang="ja-JP" b="0" u="none" dirty="0" smtClean="0"/>
          </a:p>
          <a:p>
            <a:pPr marL="0" indent="0">
              <a:buFont typeface="+mj-lt"/>
              <a:buNone/>
            </a:pPr>
            <a:r>
              <a:rPr kumimoji="1" lang="ja-JP" altLang="en-US" b="0" u="none" dirty="0" smtClean="0"/>
              <a:t>２、チームケアが上手くいっていない。</a:t>
            </a:r>
            <a:endParaRPr kumimoji="1" lang="en-US" altLang="ja-JP" b="0" u="none" dirty="0" smtClean="0"/>
          </a:p>
          <a:p>
            <a:pPr marL="0" indent="0">
              <a:buFont typeface="+mj-lt"/>
              <a:buNone/>
            </a:pPr>
            <a:r>
              <a:rPr kumimoji="1" lang="ja-JP" altLang="en-US" b="0" u="none" dirty="0" smtClean="0"/>
              <a:t>３、提供するケアに課題がある。</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D0239-BD31-4AAB-80A7-453A30C0B18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 4"/>
          <p:cNvSpPr>
            <a:spLocks noGrp="1"/>
          </p:cNvSpPr>
          <p:nvPr>
            <p:ph type="ftr" sz="quarter" idx="4"/>
          </p:nvPr>
        </p:nvSpPr>
        <p:spPr>
          <a:xfrm>
            <a:off x="1" y="9614015"/>
            <a:ext cx="856590" cy="32532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創英角ﾎﾟｯﾌﾟ体" pitchFamily="49" charset="-128"/>
                <a:ea typeface="HG創英角ﾎﾟｯﾌﾟ体" pitchFamily="49" charset="-128"/>
                <a:cs typeface="+mn-cs"/>
              </a:rPr>
              <a:t>神奈川県</a:t>
            </a:r>
            <a:endParaRPr kumimoji="1" lang="ja-JP" altLang="en-US" sz="1200" b="0" i="0" u="none" strike="noStrike" kern="1200" cap="none" spc="0" normalizeH="0" baseline="0" noProof="0" dirty="0">
              <a:ln>
                <a:noFill/>
              </a:ln>
              <a:solidFill>
                <a:prstClr val="black"/>
              </a:solidFill>
              <a:effectLst/>
              <a:uLnTx/>
              <a:uFillTx/>
              <a:latin typeface="HG創英角ﾎﾟｯﾌﾟ体" pitchFamily="49" charset="-128"/>
              <a:ea typeface="HG創英角ﾎﾟｯﾌﾟ体" pitchFamily="49" charset="-128"/>
              <a:cs typeface="+mn-cs"/>
            </a:endParaRPr>
          </a:p>
        </p:txBody>
      </p:sp>
    </p:spTree>
    <p:extLst>
      <p:ext uri="{BB962C8B-B14F-4D97-AF65-F5344CB8AC3E}">
        <p14:creationId xmlns:p14="http://schemas.microsoft.com/office/powerpoint/2010/main" val="2765614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marL="0" indent="0">
              <a:buFont typeface="+mj-lt"/>
              <a:buNone/>
            </a:pPr>
            <a:r>
              <a:rPr kumimoji="1" lang="ja-JP" altLang="en-US" b="0" u="none" dirty="0" smtClean="0"/>
              <a:t>４、必要な倫理や守るべき法令が理解されていない。</a:t>
            </a:r>
            <a:endParaRPr kumimoji="1" lang="en-US" altLang="ja-JP" b="0" u="none" dirty="0" smtClean="0"/>
          </a:p>
          <a:p>
            <a:pPr marL="0" indent="0">
              <a:buFont typeface="+mj-lt"/>
              <a:buNone/>
            </a:pPr>
            <a:r>
              <a:rPr kumimoji="1" lang="ja-JP" altLang="en-US" b="0" u="none" dirty="0" smtClean="0"/>
              <a:t>５、組織のあり方を変えにくい雰囲気がある。</a:t>
            </a:r>
            <a:endParaRPr kumimoji="1" lang="en-US" altLang="ja-JP" b="0" u="none" dirty="0" smtClean="0"/>
          </a:p>
          <a:p>
            <a:pPr lvl="0">
              <a:buNone/>
            </a:pPr>
            <a:r>
              <a:rPr kumimoji="1" lang="ja-JP" altLang="en-US" b="0" u="none" dirty="0" smtClean="0"/>
              <a:t>これらの要因は単独ではなく、相互に関係しています。そのため、単に虐待を行った職員個人の問題として片づけず、複数の観点から、要因を分析する必要があります。それぞれの要因について、改善に向けた取り組みの具体例をお話しします。</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D0239-BD31-4AAB-80A7-453A30C0B18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 4"/>
          <p:cNvSpPr>
            <a:spLocks noGrp="1"/>
          </p:cNvSpPr>
          <p:nvPr>
            <p:ph type="ftr" sz="quarter" idx="4"/>
          </p:nvPr>
        </p:nvSpPr>
        <p:spPr>
          <a:xfrm>
            <a:off x="1" y="9614015"/>
            <a:ext cx="856590" cy="32532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創英角ﾎﾟｯﾌﾟ体" pitchFamily="49" charset="-128"/>
                <a:ea typeface="HG創英角ﾎﾟｯﾌﾟ体" pitchFamily="49" charset="-128"/>
                <a:cs typeface="+mn-cs"/>
              </a:rPr>
              <a:t>神奈川県</a:t>
            </a:r>
            <a:endParaRPr kumimoji="1" lang="ja-JP" altLang="en-US" sz="1200" b="0" i="0" u="none" strike="noStrike" kern="1200" cap="none" spc="0" normalizeH="0" baseline="0" noProof="0" dirty="0">
              <a:ln>
                <a:noFill/>
              </a:ln>
              <a:solidFill>
                <a:prstClr val="black"/>
              </a:solidFill>
              <a:effectLst/>
              <a:uLnTx/>
              <a:uFillTx/>
              <a:latin typeface="HG創英角ﾎﾟｯﾌﾟ体" pitchFamily="49" charset="-128"/>
              <a:ea typeface="HG創英角ﾎﾟｯﾌﾟ体" pitchFamily="49" charset="-128"/>
              <a:cs typeface="+mn-cs"/>
            </a:endParaRPr>
          </a:p>
        </p:txBody>
      </p:sp>
    </p:spTree>
    <p:extLst>
      <p:ext uri="{BB962C8B-B14F-4D97-AF65-F5344CB8AC3E}">
        <p14:creationId xmlns:p14="http://schemas.microsoft.com/office/powerpoint/2010/main" val="1205068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１、組織運営を健全化させるための取り組みについては、</a:t>
            </a:r>
          </a:p>
          <a:p>
            <a:pPr>
              <a:buNone/>
            </a:pPr>
            <a:r>
              <a:rPr kumimoji="1" lang="ja-JP" altLang="en-US" dirty="0" smtClean="0"/>
              <a:t>介護理念や、組織の運営方針を明確にし、全職員に共有すること。</a:t>
            </a:r>
            <a:endParaRPr kumimoji="1" lang="en-US" altLang="ja-JP" dirty="0" smtClean="0"/>
          </a:p>
          <a:p>
            <a:pPr>
              <a:buNone/>
            </a:pPr>
            <a:r>
              <a:rPr kumimoji="1" lang="ja-JP" altLang="en-US" dirty="0" smtClean="0"/>
              <a:t>組織としての苦情処理の体制が構築され、機能していること。</a:t>
            </a:r>
          </a:p>
          <a:p>
            <a:pPr>
              <a:buNone/>
            </a:pPr>
            <a:r>
              <a:rPr kumimoji="1" lang="ja-JP" altLang="en-US" dirty="0" smtClean="0"/>
              <a:t>職員の教育体制が整えられていること。</a:t>
            </a:r>
            <a:endParaRPr kumimoji="1" lang="en-US" altLang="ja-JP" dirty="0" smtClean="0"/>
          </a:p>
          <a:p>
            <a:pPr>
              <a:buNone/>
            </a:pPr>
            <a:r>
              <a:rPr kumimoji="1" lang="ja-JP" altLang="en-US" dirty="0" smtClean="0"/>
              <a:t>定期的に第三者の目が入り、開かれた組織になっていること。</a:t>
            </a:r>
            <a:endParaRPr kumimoji="1" lang="en-US" altLang="ja-JP" dirty="0" smtClean="0"/>
          </a:p>
          <a:p>
            <a:pPr>
              <a:buNone/>
            </a:pPr>
            <a:r>
              <a:rPr kumimoji="1" lang="ja-JP" altLang="en-US" dirty="0" smtClean="0"/>
              <a:t>利用者や家族との情報共有に努めていることなどがあります。</a:t>
            </a:r>
            <a:endParaRPr kumimoji="1" lang="ja-JP" altLang="en-US" dirty="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44</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defTabSz="922355">
              <a:buNone/>
              <a:defRPr/>
            </a:pPr>
            <a:r>
              <a:rPr kumimoji="1" lang="ja-JP" altLang="en-US" b="0" u="none" dirty="0" smtClean="0"/>
              <a:t>２、チームアプローチを充実させるための取り組みについては、</a:t>
            </a:r>
            <a:endParaRPr kumimoji="1" lang="en-US" altLang="ja-JP" b="0" u="none" dirty="0" smtClean="0"/>
          </a:p>
          <a:p>
            <a:pPr defTabSz="922355">
              <a:buNone/>
              <a:defRPr/>
            </a:pPr>
            <a:r>
              <a:rPr kumimoji="1" lang="ja-JP" altLang="en-US" dirty="0" smtClean="0"/>
              <a:t>リーダーや関係する職員の役割が明確になっていること。</a:t>
            </a:r>
            <a:endParaRPr kumimoji="1" lang="en-US" altLang="ja-JP" dirty="0" smtClean="0"/>
          </a:p>
          <a:p>
            <a:pPr defTabSz="922355">
              <a:buNone/>
              <a:defRPr/>
            </a:pPr>
            <a:r>
              <a:rPr kumimoji="1" lang="ja-JP" altLang="en-US" dirty="0" smtClean="0"/>
              <a:t>情報共有のための仕組みや手順が明確になっていること。</a:t>
            </a:r>
            <a:endParaRPr kumimoji="1" lang="en-US" altLang="ja-JP" dirty="0" smtClean="0"/>
          </a:p>
          <a:p>
            <a:pPr defTabSz="922355">
              <a:buNone/>
              <a:defRPr/>
            </a:pPr>
            <a:r>
              <a:rPr kumimoji="1" lang="ja-JP" altLang="en-US" dirty="0" smtClean="0"/>
              <a:t>チームとしての意思決定の仕組みや手順を明確に定めていることなどがあります。</a:t>
            </a:r>
            <a:endParaRPr kumimoji="1" lang="en-US" altLang="ja-JP"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45</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３、ケアの質を向上させるための取り組みについては、</a:t>
            </a:r>
            <a:endParaRPr kumimoji="1" lang="en-US" altLang="ja-JP" b="0" u="none" dirty="0" smtClean="0"/>
          </a:p>
          <a:p>
            <a:pPr>
              <a:buNone/>
            </a:pPr>
            <a:r>
              <a:rPr kumimoji="1" lang="ja-JP" altLang="en-US" dirty="0" smtClean="0"/>
              <a:t>職員が認知症についての正しい知識を理解できていること。</a:t>
            </a:r>
            <a:endParaRPr kumimoji="1" lang="en-US" altLang="ja-JP" dirty="0" smtClean="0"/>
          </a:p>
          <a:p>
            <a:pPr>
              <a:buNone/>
            </a:pPr>
            <a:r>
              <a:rPr kumimoji="1" lang="ja-JP" altLang="en-US" dirty="0" smtClean="0"/>
              <a:t>認知症ケアに関する知識を共有できていること。</a:t>
            </a:r>
          </a:p>
          <a:p>
            <a:pPr>
              <a:buNone/>
            </a:pPr>
            <a:r>
              <a:rPr kumimoji="1" lang="ja-JP" altLang="en-US" dirty="0" smtClean="0"/>
              <a:t>認知症の周辺症状（しゅうへんしょうじょう）に対して、本人の置かれている立場に立って原因を考えていること。</a:t>
            </a:r>
            <a:endParaRPr kumimoji="1" lang="en-US" altLang="ja-JP" dirty="0" smtClean="0"/>
          </a:p>
          <a:p>
            <a:pPr>
              <a:buNone/>
            </a:pPr>
            <a:r>
              <a:rPr kumimoji="1" lang="ja-JP" altLang="en-US" dirty="0" smtClean="0"/>
              <a:t>利用者の心身の状態を丁寧にアセスメントしていること。</a:t>
            </a:r>
          </a:p>
          <a:p>
            <a:pPr>
              <a:buNone/>
            </a:pPr>
            <a:r>
              <a:rPr kumimoji="1" lang="ja-JP" altLang="en-US" dirty="0" smtClean="0"/>
              <a:t>アセスメントに基づいて、個別の状況に則したケアを検討していることなどがあります。</a:t>
            </a:r>
            <a:endParaRPr kumimoji="1" lang="en-US" altLang="ja-JP"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46</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defTabSz="922355">
              <a:buNone/>
              <a:defRPr/>
            </a:pPr>
            <a:r>
              <a:rPr kumimoji="1" lang="ja-JP" altLang="en-US" b="0" u="none" dirty="0" smtClean="0"/>
              <a:t>４、倫理観と法令遵守の意識を高めるための教育の実施については、</a:t>
            </a:r>
            <a:endParaRPr kumimoji="1" lang="en-US" altLang="ja-JP" b="0" u="none" dirty="0" smtClean="0"/>
          </a:p>
          <a:p>
            <a:pPr>
              <a:buNone/>
            </a:pPr>
            <a:r>
              <a:rPr kumimoji="1" lang="ja-JP" altLang="en-US" dirty="0" smtClean="0"/>
              <a:t>利用者本位（りようしゃ　ほんい）という大原則を確認していること。</a:t>
            </a:r>
            <a:endParaRPr kumimoji="1" lang="en-US" altLang="ja-JP" dirty="0" smtClean="0"/>
          </a:p>
          <a:p>
            <a:pPr>
              <a:buNone/>
            </a:pPr>
            <a:r>
              <a:rPr kumimoji="1" lang="ja-JP" altLang="en-US" dirty="0" smtClean="0"/>
              <a:t>実際に提供しているケアの内容や方法が、利用者本位になっているかチェックしていること。</a:t>
            </a:r>
            <a:endParaRPr kumimoji="1" lang="en-US" altLang="ja-JP" dirty="0" smtClean="0"/>
          </a:p>
          <a:p>
            <a:pPr>
              <a:buNone/>
            </a:pPr>
            <a:r>
              <a:rPr kumimoji="1" lang="ja-JP" altLang="en-US" dirty="0" smtClean="0"/>
              <a:t>基本的な職業倫理や専門性に関する学習を徹底していること。</a:t>
            </a:r>
            <a:endParaRPr kumimoji="1" lang="en-US" altLang="ja-JP" dirty="0" smtClean="0"/>
          </a:p>
          <a:p>
            <a:pPr>
              <a:buNone/>
            </a:pPr>
            <a:r>
              <a:rPr kumimoji="1" lang="ja-JP" altLang="en-US" dirty="0" smtClean="0"/>
              <a:t>職員が関連する法律や運営基準の内容を理解していること。</a:t>
            </a:r>
            <a:endParaRPr kumimoji="1" lang="en-US" altLang="ja-JP" dirty="0" smtClean="0"/>
          </a:p>
          <a:p>
            <a:pPr>
              <a:buNone/>
            </a:pPr>
            <a:r>
              <a:rPr kumimoji="1" lang="ja-JP" altLang="en-US" dirty="0" smtClean="0"/>
              <a:t>拘束（こうそく）を行わないケアや虐待を未然に防ぐ方法を具体的に学んでいることなどがあります。</a:t>
            </a:r>
            <a:endParaRPr kumimoji="1" lang="ja-JP" altLang="en-US" dirty="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47</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defTabSz="922355">
              <a:buNone/>
              <a:defRPr/>
            </a:pPr>
            <a:r>
              <a:rPr kumimoji="1" lang="ja-JP" altLang="en-US" b="0" u="none" dirty="0" smtClean="0"/>
              <a:t>５、職員の負担やストレスの軽減と、組織風土を改善するための取り組みについては、</a:t>
            </a:r>
            <a:endParaRPr kumimoji="1" lang="en-US" altLang="ja-JP" b="0" u="none" dirty="0" smtClean="0"/>
          </a:p>
          <a:p>
            <a:pPr defTabSz="922355">
              <a:buNone/>
              <a:defRPr/>
            </a:pPr>
            <a:r>
              <a:rPr kumimoji="1" lang="ja-JP" altLang="en-US" dirty="0" smtClean="0"/>
              <a:t>柔軟な人員配置を検討していること。</a:t>
            </a:r>
            <a:endParaRPr kumimoji="1" lang="en-US" altLang="ja-JP" dirty="0" smtClean="0"/>
          </a:p>
          <a:p>
            <a:pPr defTabSz="922355">
              <a:buNone/>
              <a:defRPr/>
            </a:pPr>
            <a:r>
              <a:rPr kumimoji="1" lang="ja-JP" altLang="en-US" dirty="0" smtClean="0"/>
              <a:t>効率優先や一斉介護（いっせいかいご）、流れ作業を見直し、個別ケアを推進していること。</a:t>
            </a:r>
            <a:endParaRPr kumimoji="1" lang="en-US" altLang="ja-JP" dirty="0" smtClean="0"/>
          </a:p>
          <a:p>
            <a:pPr defTabSz="922355">
              <a:buNone/>
              <a:defRPr/>
            </a:pPr>
            <a:r>
              <a:rPr kumimoji="1" lang="ja-JP" altLang="en-US" dirty="0" smtClean="0"/>
              <a:t>夜勤の職員のストレスに配慮していること。</a:t>
            </a:r>
          </a:p>
          <a:p>
            <a:pPr defTabSz="922355">
              <a:buNone/>
              <a:defRPr/>
            </a:pPr>
            <a:r>
              <a:rPr kumimoji="1" lang="ja-JP" altLang="en-US" dirty="0" smtClean="0"/>
              <a:t>組織風土の改善に向けた取組みの過程を、職員間で体験的に共有していること。</a:t>
            </a:r>
            <a:endParaRPr kumimoji="1" lang="en-US" altLang="ja-JP" dirty="0" smtClean="0"/>
          </a:p>
          <a:p>
            <a:pPr defTabSz="922355">
              <a:buNone/>
              <a:defRPr/>
            </a:pPr>
            <a:r>
              <a:rPr kumimoji="1" lang="ja-JP" altLang="en-US" dirty="0" smtClean="0"/>
              <a:t>職員が感じる負担やストレスへの対策を十分に行っていることなどがあります。</a:t>
            </a:r>
            <a:endParaRPr kumimoji="1" lang="ja-JP" altLang="en-US" dirty="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48</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高齢者虐待が発生する５つの要因について、改善に向けた取り組みの具体例をお話ししました。これらの取り組みが行われていないことが、直接的に虐待を生み出すものではありませんが、</a:t>
            </a:r>
            <a:r>
              <a:rPr kumimoji="1" lang="ja-JP" altLang="en-US" b="0" u="none" dirty="0" smtClean="0"/>
              <a:t>虐待が発生しないように、未然防止の観点に立って</a:t>
            </a:r>
            <a:r>
              <a:rPr kumimoji="1" lang="ja-JP" altLang="en-US" dirty="0" smtClean="0"/>
              <a:t>、取り組みを進めていくことが大切です。</a:t>
            </a:r>
            <a:endParaRPr kumimoji="1" lang="en-US" altLang="ja-JP" dirty="0" smtClean="0"/>
          </a:p>
          <a:p>
            <a:pPr>
              <a:buNone/>
            </a:pPr>
            <a:endParaRPr kumimoji="1" lang="en-US" altLang="ja-JP"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49</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70225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Font typeface="Arial" pitchFamily="34" charset="0"/>
              <a:buNone/>
            </a:pPr>
            <a:r>
              <a:rPr kumimoji="1" lang="ja-JP" altLang="en-US" b="0" u="none" dirty="0" smtClean="0">
                <a:latin typeface="+mn-ea"/>
                <a:ea typeface="+mn-ea"/>
              </a:rPr>
              <a:t>高齢者虐待防止法第１条に、法の目的が示されています。高齢者の尊厳を守るためには、高齢者虐待を防ぐことが重要です。そのために、一つは、虐待を受けた高齢者を保護すること。もう一つは、高齢者の養護者を支援すること。これらの施策（しさく）を促進することで、高齢者の権利利益の擁護に資することを目的としています。</a:t>
            </a:r>
            <a:endParaRPr kumimoji="1" lang="en-US" altLang="ja-JP" b="0" u="none" dirty="0" smtClean="0">
              <a:latin typeface="+mn-ea"/>
              <a:ea typeface="+mn-ea"/>
            </a:endParaRPr>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57ECED9A-678F-4FC3-B03E-667DA64BE510}" type="slidenum">
              <a:rPr kumimoji="1" lang="ja-JP" altLang="en-US" smtClean="0"/>
              <a:pPr/>
              <a:t>5</a:t>
            </a:fld>
            <a:endParaRPr kumimoji="1" lang="ja-JP" altLang="en-US" dirty="0"/>
          </a:p>
        </p:txBody>
      </p:sp>
      <p:sp>
        <p:nvSpPr>
          <p:cNvPr id="6"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最後に、施設や事業所で高齢者虐待が発生した場合の</a:t>
            </a:r>
            <a:r>
              <a:rPr kumimoji="1" lang="ja-JP" altLang="en-US" b="0" u="none" dirty="0" smtClean="0"/>
              <a:t>対応と、再発防止</a:t>
            </a:r>
            <a:r>
              <a:rPr kumimoji="1" lang="ja-JP" altLang="en-US" dirty="0" smtClean="0"/>
              <a:t>について学びます。</a:t>
            </a:r>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50</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施設や事業所で虐待が発生した場合は、迅速かつ適切に、組織として対応することと、職員間の速やかな連携が必要です。そのため、虐待が発生した場合の対応を事前に決めておくことと、対応方法を全職員に周知することが必要です。具体的には、対応のフロー図や高齢者虐待の通報先を掲示することや、研修やミーティングなどを通じて職員に周知することが考えられます。</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51</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　高齢者虐待対応の前提として、高齢者虐待防止法第</a:t>
            </a:r>
            <a:r>
              <a:rPr kumimoji="1" lang="en-US" altLang="ja-JP" dirty="0" smtClean="0"/>
              <a:t>21</a:t>
            </a:r>
            <a:r>
              <a:rPr kumimoji="1" lang="ja-JP" altLang="en-US" dirty="0" smtClean="0"/>
              <a:t>条において、虐待を受けたと思われる高齢者を発見した場合は、速やかに市町村に報告しなければならないと義務付けられています。</a:t>
            </a:r>
            <a:r>
              <a:rPr kumimoji="1" lang="ja-JP" altLang="en-US" baseline="0" dirty="0" smtClean="0"/>
              <a:t>虐待が発生したら</a:t>
            </a:r>
            <a:r>
              <a:rPr kumimoji="1" lang="ja-JP" altLang="en-US" dirty="0" smtClean="0"/>
              <a:t>、まずは、虐待を受けたおそれのある高齢者の安全確保を最優先に行います。高齢者の心身の状態を確認し、必要に応じて医療受診を行い、虐待を行った疑いがある者と接しないように環境をかえるなど、高齢者の安全を確保します。同時に、施設所在地の市町村に速やかに第一報の報告をします。</a:t>
            </a:r>
            <a:endParaRPr kumimoji="1" lang="en-US" altLang="ja-JP"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52</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876571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施設内での対応例を紹介します。</a:t>
            </a:r>
            <a:r>
              <a:rPr kumimoji="1" lang="en-US" altLang="ja-JP" b="0" u="none" baseline="0" dirty="0" smtClean="0"/>
              <a:t> </a:t>
            </a:r>
            <a:r>
              <a:rPr kumimoji="1" lang="ja-JP" altLang="en-US" b="0" u="none" baseline="0" dirty="0" smtClean="0"/>
              <a:t>職員が、施設利用者から、施設内で虐待が行われていると相談を受けた場合の対応とします。　</a:t>
            </a:r>
            <a:endParaRPr kumimoji="1" lang="en-US" altLang="ja-JP" b="0" u="none" baseline="0" dirty="0" smtClean="0"/>
          </a:p>
          <a:p>
            <a:pPr>
              <a:buNone/>
            </a:pPr>
            <a:r>
              <a:rPr kumimoji="1" lang="ja-JP" altLang="en-US" b="0" u="none" dirty="0" smtClean="0"/>
              <a:t>１、まず、相談を受けた職員は、部署の責任者に報告します。 並行して、複数の職員で、虐待を受けたと思われる利用者の安全確認、安全確保を行います。</a:t>
            </a:r>
            <a:endParaRPr kumimoji="1" lang="en-US" altLang="ja-JP" b="0" u="none" dirty="0" smtClean="0"/>
          </a:p>
          <a:p>
            <a:pPr defTabSz="922355">
              <a:buNone/>
              <a:defRPr/>
            </a:pPr>
            <a:r>
              <a:rPr kumimoji="1" lang="ja-JP" altLang="en-US" b="0" u="none" dirty="0" smtClean="0"/>
              <a:t>２、虐待行為が行われた疑いがあったため、この段階で、速やかに家族に報告し、市町村にも第一報の報告をします。　　　</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53</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13411067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defTabSz="922355">
              <a:buNone/>
              <a:defRPr/>
            </a:pPr>
            <a:r>
              <a:rPr kumimoji="1" lang="ja-JP" altLang="en-US" b="0" u="none" dirty="0" smtClean="0"/>
              <a:t>３、</a:t>
            </a:r>
            <a:r>
              <a:rPr lang="ja-JP" altLang="en-US" b="0" u="none" dirty="0" smtClean="0"/>
              <a:t>施設長を中心として、虐待行為を行った疑いのある職員や、その他の職員へ聞き取りを行い、事実を整理します。</a:t>
            </a:r>
            <a:endParaRPr lang="en-US" altLang="ja-JP" b="0" u="none" dirty="0" smtClean="0"/>
          </a:p>
          <a:p>
            <a:pPr defTabSz="922355">
              <a:buNone/>
              <a:defRPr/>
            </a:pPr>
            <a:r>
              <a:rPr lang="ja-JP" altLang="en-US" b="0" u="none" dirty="0" smtClean="0"/>
              <a:t>４、虐待が発生した原因を分析し、再発防止策を検討し、実行します。 並行して、虐待を受けた利用者本人と家族に対して、虐待が起きた原因と今後の対策について説明と謝罪を行い、市町村に経過を報告します。</a:t>
            </a:r>
            <a:endParaRPr kumimoji="1" lang="ja-JP" altLang="en-US" b="0" u="none" dirty="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54</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4633572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b="0" u="none" dirty="0" smtClean="0"/>
              <a:t>養介護施設従事者等による高齢者虐待の通報先は、施設や事業所の所在地の市町村の高齢者虐待相談窓口です。</a:t>
            </a:r>
            <a:endParaRPr kumimoji="1" lang="en-US" altLang="ja-JP" b="0" u="none" dirty="0" smtClean="0"/>
          </a:p>
          <a:p>
            <a:pPr>
              <a:buNone/>
            </a:pPr>
            <a:r>
              <a:rPr kumimoji="1" lang="ja-JP" altLang="en-US" b="0" u="none" dirty="0" smtClean="0"/>
              <a:t>施設内で迅速に対応し、解決が図られていたとしても、市町村への報告は必要です。</a:t>
            </a:r>
            <a:endParaRPr kumimoji="1" lang="en-US" altLang="ja-JP" b="0" u="none" dirty="0" smtClean="0"/>
          </a:p>
          <a:p>
            <a:pPr>
              <a:buNone/>
            </a:pPr>
            <a:r>
              <a:rPr kumimoji="1" lang="ja-JP" altLang="en-US" b="0" u="none" dirty="0" smtClean="0"/>
              <a:t>また、仮に、職員が責任者に報告をしても対応が行われず、虐待が再発するリスクが続いているような場合は、虐待の情報を把握している職員が、速やかに、直接、市町村に通報して下さい。</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55</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2914507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施設や事業所で、虐待と思われる行為を発見した場合は、その場で、速やかに、職員に対して注意喚起をすることと、再発防止策を一緒に考え対応することが必要です。</a:t>
            </a:r>
            <a:endParaRPr kumimoji="1" lang="en-US" altLang="ja-JP" b="0" u="none" dirty="0" smtClean="0"/>
          </a:p>
          <a:p>
            <a:pPr>
              <a:buNone/>
            </a:pPr>
            <a:r>
              <a:rPr kumimoji="1" lang="ja-JP" altLang="en-US" b="0" u="none" dirty="0" smtClean="0"/>
              <a:t>その為には、日頃から、お互いに監視し合うのではなく、より良いケアを提供するために助言をし合えるような、風通しのよい組織風土を作ることが大切です。</a:t>
            </a:r>
            <a:endParaRPr kumimoji="1" lang="en-US" altLang="ja-JP" b="0" u="none" dirty="0" smtClean="0"/>
          </a:p>
          <a:p>
            <a:pPr>
              <a:buNone/>
            </a:pPr>
            <a:r>
              <a:rPr kumimoji="1" lang="ja-JP" altLang="en-US" b="0" u="none" dirty="0" smtClean="0"/>
              <a:t>直接言いづらい場合は、見て見ぬ振りをするのではなく、責任者に相談、報告することが必要です。また、もしも、自分自身が、虐待と思われる行為を行ってしまった場合にも、責任者に速やかに報告して下さい。責任者に報告することで、虐待を組織全体の問題として捉え、組織として再発防止策を検討することができます。そして、高齢者虐待の通報は、職員全員に義務づけられていることを忘れないでください。</a:t>
            </a:r>
            <a:endParaRPr kumimoji="1" lang="ja-JP" altLang="en-US" dirty="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56</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lang="ja-JP" altLang="en-US" sz="1200" b="0" u="none" dirty="0" smtClean="0"/>
              <a:t>最後に、再発防止に向けた取組みの具体例を紹介します。</a:t>
            </a:r>
            <a:endParaRPr lang="en-US" altLang="ja-JP" sz="1200" b="0" u="none" dirty="0" smtClean="0"/>
          </a:p>
          <a:p>
            <a:pPr>
              <a:buNone/>
            </a:pPr>
            <a:r>
              <a:rPr lang="ja-JP" altLang="en-US" sz="1200" b="0" u="none" dirty="0" smtClean="0"/>
              <a:t>１、虐待が発生した要因を調査し、分析すること。</a:t>
            </a:r>
            <a:endParaRPr lang="en-US" altLang="ja-JP" sz="1200" b="0" u="none" dirty="0"/>
          </a:p>
          <a:p>
            <a:pPr>
              <a:buNone/>
            </a:pPr>
            <a:r>
              <a:rPr lang="ja-JP" altLang="en-US" sz="1200" b="0" u="none" dirty="0" smtClean="0"/>
              <a:t>２、再発防止に向けた職員会議を開催し、積極的に意見交換を行うこと。</a:t>
            </a:r>
            <a:endParaRPr lang="en-US" altLang="ja-JP" sz="1200" b="0" u="none" dirty="0"/>
          </a:p>
          <a:p>
            <a:pPr defTabSz="922355">
              <a:buNone/>
              <a:defRPr/>
            </a:pPr>
            <a:r>
              <a:rPr lang="ja-JP" altLang="en-US" sz="1200" b="0" u="none" dirty="0" smtClean="0"/>
              <a:t>３、高齢者虐待の早期発見のために、苦情受付時の記録を徹底し、苦情対応の方法を明確にするなど、苦情処理体制を見直すこと。</a:t>
            </a:r>
            <a:endParaRPr lang="en-US" altLang="ja-JP" sz="1200" b="0" u="none" dirty="0"/>
          </a:p>
          <a:p>
            <a:pPr defTabSz="922355">
              <a:buNone/>
              <a:defRPr/>
            </a:pPr>
            <a:r>
              <a:rPr lang="ja-JP" altLang="en-US" sz="1200" b="0" u="none" dirty="0" smtClean="0"/>
              <a:t>４、個別ケアを重視し、より良いケアを提供すること。</a:t>
            </a:r>
            <a:endParaRPr lang="en-US" altLang="ja-JP" sz="1200" b="0" u="none" dirty="0"/>
          </a:p>
          <a:p>
            <a:pPr>
              <a:buNone/>
            </a:pPr>
            <a:r>
              <a:rPr lang="ja-JP" altLang="en-US" sz="1200" b="0" u="none" dirty="0" smtClean="0"/>
              <a:t>５、職務を行うにあたり必要な教育を、職場内で徹底して実施すること。</a:t>
            </a:r>
            <a:endParaRPr lang="en-US" altLang="ja-JP" sz="1200" b="0" u="none" dirty="0"/>
          </a:p>
          <a:p>
            <a:pPr defTabSz="922355">
              <a:buNone/>
              <a:defRPr/>
            </a:pPr>
            <a:r>
              <a:rPr lang="ja-JP" altLang="en-US" sz="1200" b="0" u="none" dirty="0" smtClean="0"/>
              <a:t>６、働きやすく</a:t>
            </a:r>
            <a:r>
              <a:rPr lang="ja-JP" altLang="en-US" sz="1200" b="0" u="none" dirty="0" smtClean="0">
                <a:solidFill>
                  <a:srgbClr val="FF0000"/>
                </a:solidFill>
              </a:rPr>
              <a:t>風通しのよい</a:t>
            </a:r>
            <a:r>
              <a:rPr lang="ja-JP" altLang="en-US" sz="1200" b="0" u="none" dirty="0" smtClean="0"/>
              <a:t>職場環境をつくること。</a:t>
            </a:r>
            <a:endParaRPr lang="en-US" altLang="ja-JP" sz="1200" b="0" u="none" dirty="0"/>
          </a:p>
          <a:p>
            <a:pPr defTabSz="922355">
              <a:buNone/>
              <a:defRPr/>
            </a:pPr>
            <a:r>
              <a:rPr lang="ja-JP" altLang="en-US" sz="1200" b="0" u="none" dirty="0" smtClean="0"/>
              <a:t>７、多くの方が訪れる開かれた施設にすること。</a:t>
            </a:r>
            <a:endParaRPr lang="en-US" altLang="ja-JP" sz="1200" b="0" u="none" dirty="0" smtClean="0"/>
          </a:p>
          <a:p>
            <a:pPr defTabSz="922355">
              <a:buNone/>
              <a:defRPr/>
            </a:pPr>
            <a:r>
              <a:rPr lang="ja-JP" altLang="en-US" sz="1200" b="0" u="none" dirty="0" smtClean="0"/>
              <a:t>これらのことを参考に、職員全員が、再発</a:t>
            </a:r>
            <a:r>
              <a:rPr lang="ja-JP" altLang="en-US" sz="1200" b="0" u="none" dirty="0"/>
              <a:t>防止に向けた取組み</a:t>
            </a:r>
            <a:r>
              <a:rPr lang="ja-JP" altLang="en-US" sz="1200" b="0" u="none" dirty="0" smtClean="0"/>
              <a:t>に積極的</a:t>
            </a:r>
            <a:r>
              <a:rPr lang="ja-JP" altLang="en-US" sz="1200" b="0" u="none" dirty="0"/>
              <a:t>に</a:t>
            </a:r>
            <a:r>
              <a:rPr lang="ja-JP" altLang="en-US" sz="1200" b="0" u="none" dirty="0" smtClean="0"/>
              <a:t>関わって頂くようお願いします。</a:t>
            </a:r>
            <a:endParaRPr lang="en-US" altLang="ja-JP" sz="1200" b="0" u="none" dirty="0" smtClean="0"/>
          </a:p>
          <a:p>
            <a:pPr defTabSz="922355">
              <a:buNone/>
              <a:defRPr/>
            </a:pPr>
            <a:endParaRPr lang="en-US" altLang="ja-JP" sz="1200" b="0" u="none" dirty="0" smtClean="0"/>
          </a:p>
          <a:p>
            <a:pPr defTabSz="922355">
              <a:buNone/>
              <a:defRPr/>
            </a:pPr>
            <a:r>
              <a:rPr lang="ja-JP" altLang="en-US" sz="1200" dirty="0" smtClean="0"/>
              <a:t>高齢者虐待発生後の対応については、県のホームページに掲載している「高齢者虐待発生後対応マニュアル」をご活用ください。</a:t>
            </a:r>
            <a:endParaRPr lang="en-US" altLang="ja-JP" sz="1200" dirty="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57</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「高齢者</a:t>
            </a:r>
            <a:r>
              <a:rPr lang="ja-JP" altLang="en-US" dirty="0" smtClean="0"/>
              <a:t>の</a:t>
            </a:r>
            <a:r>
              <a:rPr kumimoji="1" lang="ja-JP" altLang="en-US" dirty="0" smtClean="0"/>
              <a:t>権利擁護のための研修プログラム概要版」の説明は以上です。</a:t>
            </a:r>
            <a:endParaRPr kumimoji="1" lang="en-US" altLang="ja-JP" dirty="0" smtClean="0"/>
          </a:p>
          <a:p>
            <a:pPr>
              <a:buNone/>
            </a:pPr>
            <a:r>
              <a:rPr kumimoji="1" lang="ja-JP" altLang="en-US" dirty="0" smtClean="0"/>
              <a:t>ご視聴いただき、ありがとうございました。</a:t>
            </a:r>
            <a:endParaRPr kumimoji="1" lang="ja-JP" altLang="en-US" dirty="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58</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solidFill>
                  <a:srgbClr val="FF0000"/>
                </a:solidFill>
              </a:rPr>
              <a:t>高齢者虐待防止法では、虐待を行った者が誰かという視点で、虐待を大きく２つに分類しています。一つは、養護者による高齢者虐待。もう一つは、養介護施設従事者等による高齢者虐待です。</a:t>
            </a:r>
            <a:endParaRPr kumimoji="1" lang="en-US" altLang="ja-JP" b="0" u="none" dirty="0" smtClean="0">
              <a:solidFill>
                <a:srgbClr val="FF0000"/>
              </a:solidFill>
            </a:endParaRPr>
          </a:p>
          <a:p>
            <a:pPr>
              <a:buNone/>
            </a:pPr>
            <a:endParaRPr kumimoji="1" lang="en-US" altLang="ja-JP" b="0" u="none" dirty="0" smtClean="0">
              <a:solidFill>
                <a:srgbClr val="FF0000"/>
              </a:solidFill>
            </a:endParaRPr>
          </a:p>
          <a:p>
            <a:pPr defTabSz="922355">
              <a:buNone/>
              <a:defRPr/>
            </a:pPr>
            <a:r>
              <a:rPr kumimoji="1" lang="ja-JP" altLang="en-US" b="0" u="none" dirty="0" smtClean="0">
                <a:solidFill>
                  <a:srgbClr val="FF0000"/>
                </a:solidFill>
              </a:rPr>
              <a:t>また、高齢者とは、</a:t>
            </a:r>
            <a:r>
              <a:rPr kumimoji="1" lang="en-US" altLang="ja-JP" b="0" u="none" dirty="0" smtClean="0">
                <a:solidFill>
                  <a:srgbClr val="FF0000"/>
                </a:solidFill>
              </a:rPr>
              <a:t>65</a:t>
            </a:r>
            <a:r>
              <a:rPr kumimoji="1" lang="ja-JP" altLang="en-US" b="0" u="none" dirty="0" smtClean="0">
                <a:solidFill>
                  <a:srgbClr val="FF0000"/>
                </a:solidFill>
              </a:rPr>
              <a:t>歳以上の者としていますが、介護保険サービスを利用している</a:t>
            </a:r>
            <a:r>
              <a:rPr kumimoji="1" lang="en-US" altLang="ja-JP" b="0" u="none" dirty="0" smtClean="0">
                <a:solidFill>
                  <a:srgbClr val="FF0000"/>
                </a:solidFill>
              </a:rPr>
              <a:t>40</a:t>
            </a:r>
            <a:r>
              <a:rPr kumimoji="1" lang="ja-JP" altLang="en-US" b="0" u="none" dirty="0" smtClean="0">
                <a:solidFill>
                  <a:srgbClr val="FF0000"/>
                </a:solidFill>
              </a:rPr>
              <a:t>歳以上</a:t>
            </a:r>
            <a:r>
              <a:rPr kumimoji="1" lang="en-US" altLang="ja-JP" b="0" u="none" dirty="0" smtClean="0">
                <a:solidFill>
                  <a:srgbClr val="FF0000"/>
                </a:solidFill>
              </a:rPr>
              <a:t>65</a:t>
            </a:r>
            <a:r>
              <a:rPr kumimoji="1" lang="ja-JP" altLang="en-US" b="0" u="none" dirty="0" smtClean="0">
                <a:solidFill>
                  <a:srgbClr val="FF0000"/>
                </a:solidFill>
              </a:rPr>
              <a:t>歳未満の方も高齢者とみなして対応します。</a:t>
            </a:r>
            <a:endParaRPr kumimoji="1" lang="en-US" altLang="ja-JP" b="0" u="none" dirty="0" smtClean="0">
              <a:solidFill>
                <a:srgbClr val="FF0000"/>
              </a:solidFill>
            </a:endParaRPr>
          </a:p>
          <a:p>
            <a:pPr defTabSz="922355">
              <a:buNone/>
              <a:defRPr/>
            </a:pPr>
            <a:endParaRPr kumimoji="1" lang="en-US" altLang="ja-JP" b="0" u="none" dirty="0" smtClean="0">
              <a:solidFill>
                <a:srgbClr val="FF0000"/>
              </a:solidFill>
            </a:endParaRPr>
          </a:p>
          <a:p>
            <a:pPr>
              <a:buNone/>
            </a:pPr>
            <a:r>
              <a:rPr kumimoji="1" lang="ja-JP" altLang="en-US" b="0" u="none" dirty="0" smtClean="0"/>
              <a:t>高齢者虐待は、５つの類型があります。身体的虐待。介護や世話の放棄放任（ほうき　ほうにん）、これは通称でネグレクトと言います。心理的虐待。性的虐待。経済的虐待の５つです。</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57ECED9A-678F-4FC3-B03E-667DA64BE510}" type="slidenum">
              <a:rPr kumimoji="1" lang="ja-JP" altLang="en-US" smtClean="0"/>
              <a:pPr/>
              <a:t>6</a:t>
            </a:fld>
            <a:endParaRPr kumimoji="1" lang="ja-JP" altLang="en-US" dirty="0"/>
          </a:p>
        </p:txBody>
      </p:sp>
      <p:sp>
        <p:nvSpPr>
          <p:cNvPr id="6"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Font typeface="Arial" pitchFamily="34" charset="0"/>
              <a:buNone/>
            </a:pPr>
            <a:r>
              <a:rPr kumimoji="1" lang="ja-JP" altLang="en-US" b="0" u="none" dirty="0" smtClean="0"/>
              <a:t>高齢者虐待防止法に定める対象施設や事業所は、表に示すとおりです。</a:t>
            </a:r>
          </a:p>
          <a:p>
            <a:pPr>
              <a:buFont typeface="Arial" pitchFamily="34" charset="0"/>
              <a:buNone/>
            </a:pPr>
            <a:r>
              <a:rPr kumimoji="1" lang="ja-JP" altLang="en-US" b="0" u="none" dirty="0" smtClean="0"/>
              <a:t>これらの施設、事業所の業務に従事する者全てが、養介護施設従事者等に該当します。つまり、直接介護を行う介護職員に限らず、看護師など他の専門職や、管理者、相談員、調理士や運転手、事務の職員なども含まれます。</a:t>
            </a:r>
          </a:p>
          <a:p>
            <a:pPr>
              <a:buFont typeface="Arial" pitchFamily="34" charset="0"/>
              <a:buNone/>
            </a:pP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57ECED9A-678F-4FC3-B03E-667DA64BE510}" type="slidenum">
              <a:rPr kumimoji="1" lang="ja-JP" altLang="en-US" smtClean="0"/>
              <a:pPr/>
              <a:t>7</a:t>
            </a:fld>
            <a:endParaRPr kumimoji="1" lang="ja-JP" altLang="en-US" dirty="0"/>
          </a:p>
        </p:txBody>
      </p:sp>
      <p:sp>
        <p:nvSpPr>
          <p:cNvPr id="6"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養介護施設従事者等の責務として、次の３つがあります。</a:t>
            </a:r>
            <a:endParaRPr kumimoji="1" lang="en-US" altLang="ja-JP" b="0" u="none" dirty="0" smtClean="0"/>
          </a:p>
          <a:p>
            <a:pPr>
              <a:buNone/>
            </a:pPr>
            <a:r>
              <a:rPr kumimoji="1" lang="ja-JP" altLang="en-US" b="0" u="none" dirty="0" smtClean="0"/>
              <a:t>１、高齢者虐待の早期発見。</a:t>
            </a:r>
            <a:endParaRPr kumimoji="1" lang="en-US" altLang="ja-JP" b="0" u="none" dirty="0" smtClean="0"/>
          </a:p>
          <a:p>
            <a:pPr>
              <a:buNone/>
            </a:pPr>
            <a:r>
              <a:rPr kumimoji="1" lang="ja-JP" altLang="en-US" b="0" u="none" dirty="0" smtClean="0"/>
              <a:t>高齢者虐待を発見しやすい立場にあることを自覚し、早期発見に努めなければなりません。</a:t>
            </a:r>
            <a:endParaRPr kumimoji="1" lang="en-US" altLang="ja-JP" b="0" u="none" dirty="0" smtClean="0"/>
          </a:p>
          <a:p>
            <a:pPr>
              <a:buNone/>
            </a:pPr>
            <a:r>
              <a:rPr kumimoji="1" lang="ja-JP" altLang="en-US" b="0" u="none" dirty="0" smtClean="0"/>
              <a:t>２、高齢者虐待防止のための措置。</a:t>
            </a:r>
            <a:endParaRPr kumimoji="1" lang="en-US" altLang="ja-JP" b="0" u="none" dirty="0" smtClean="0"/>
          </a:p>
          <a:p>
            <a:pPr>
              <a:buNone/>
            </a:pPr>
            <a:r>
              <a:rPr kumimoji="1" lang="ja-JP" altLang="en-US" b="0" u="none" dirty="0" smtClean="0"/>
              <a:t>施設や事業所の責任者は、高齢者虐待防止の措置を講じたり、利用者や家族からの苦情処理の体制を整備しなければなりません。措置の内容については、次のページで説明します。</a:t>
            </a:r>
            <a:endParaRPr kumimoji="1" lang="en-US" altLang="ja-JP" b="0" u="none" dirty="0" smtClean="0"/>
          </a:p>
          <a:p>
            <a:pPr>
              <a:buNone/>
            </a:pPr>
            <a:r>
              <a:rPr kumimoji="1" lang="ja-JP" altLang="en-US" b="0" u="none" dirty="0" smtClean="0"/>
              <a:t>３、通報義務。</a:t>
            </a:r>
            <a:endParaRPr kumimoji="1" lang="en-US" altLang="ja-JP" b="0" u="none" dirty="0" smtClean="0"/>
          </a:p>
          <a:p>
            <a:pPr>
              <a:buNone/>
            </a:pPr>
            <a:r>
              <a:rPr kumimoji="1" lang="ja-JP" altLang="en-US" b="0" u="none" dirty="0" smtClean="0"/>
              <a:t>職員による虐待を受けたと思われる高齢者を発見した場合は、速やかに、施設所在地の市町村に通報しなければなりません。これは、義務として課せられています。</a:t>
            </a:r>
            <a:endParaRPr kumimoji="1" lang="en-US" altLang="ja-JP" b="0" u="none" dirty="0" smtClean="0"/>
          </a:p>
        </p:txBody>
      </p:sp>
      <p:sp>
        <p:nvSpPr>
          <p:cNvPr id="4" name="スライド番号プレースホルダ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8</a:t>
            </a:fld>
            <a:endParaRPr kumimoji="1" lang="ja-JP" altLang="en-US" dirty="0"/>
          </a:p>
        </p:txBody>
      </p:sp>
      <p:sp>
        <p:nvSpPr>
          <p:cNvPr id="5" name="フッター プレースホルダ 4"/>
          <p:cNvSpPr>
            <a:spLocks noGrp="1"/>
          </p:cNvSpPr>
          <p:nvPr>
            <p:ph type="ftr" sz="quarter" idx="4"/>
          </p:nvPr>
        </p:nvSpPr>
        <p:spPr>
          <a:xfrm>
            <a:off x="1" y="9614015"/>
            <a:ext cx="856590" cy="325323"/>
          </a:xfrm>
        </p:spPr>
        <p:txBody>
          <a:bodyPr/>
          <a:lstStyle/>
          <a:p>
            <a:r>
              <a:rPr lang="ja-JP" altLang="en-US" dirty="0" smtClean="0">
                <a:latin typeface="HG創英角ﾎﾟｯﾌﾟ体" pitchFamily="49" charset="-128"/>
                <a:ea typeface="HG創英角ﾎﾟｯﾌﾟ体" pitchFamily="49" charset="-128"/>
              </a:rPr>
              <a:t>神奈川県</a:t>
            </a:r>
            <a:endParaRPr lang="ja-JP" altLang="en-US" dirty="0">
              <a:latin typeface="HG創英角ﾎﾟｯﾌﾟ体" pitchFamily="49" charset="-128"/>
              <a:ea typeface="HG創英角ﾎﾟｯﾌﾟ体" pitchFamily="4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a:xfrm>
            <a:off x="680721" y="4721187"/>
            <a:ext cx="5445760" cy="4472702"/>
          </a:xfrm>
          <a:prstGeom prst="rect">
            <a:avLst/>
          </a:prstGeom>
        </p:spPr>
        <p:txBody>
          <a:bodyPr/>
          <a:lstStyle/>
          <a:p>
            <a:pPr>
              <a:buNone/>
            </a:pPr>
            <a:r>
              <a:rPr kumimoji="1" lang="ja-JP" altLang="en-US" dirty="0" smtClean="0"/>
              <a:t>全ての介護サービス事業者を対象に、具体的に、以下の高齢者虐待防止措置を講じることが義務づけられています。</a:t>
            </a:r>
            <a:endParaRPr kumimoji="1" lang="en-US" altLang="ja-JP" dirty="0" smtClean="0"/>
          </a:p>
          <a:p>
            <a:pPr>
              <a:buNone/>
            </a:pPr>
            <a:r>
              <a:rPr kumimoji="1" lang="ja-JP" altLang="en-US" dirty="0" smtClean="0"/>
              <a:t>①、虐待防止策を検討する委員会を定期的に開催し、その結果について、従業者に周知徹底をはかること。</a:t>
            </a:r>
            <a:endParaRPr kumimoji="1" lang="en-US" altLang="ja-JP" dirty="0" smtClean="0"/>
          </a:p>
          <a:p>
            <a:pPr>
              <a:buNone/>
            </a:pPr>
            <a:r>
              <a:rPr kumimoji="1" lang="ja-JP" altLang="en-US" dirty="0" smtClean="0"/>
              <a:t>②、虐待防止のための指針を整備すること。</a:t>
            </a:r>
            <a:endParaRPr kumimoji="1" lang="en-US" altLang="ja-JP" dirty="0" smtClean="0"/>
          </a:p>
          <a:p>
            <a:pPr>
              <a:buNone/>
            </a:pPr>
            <a:r>
              <a:rPr kumimoji="1" lang="ja-JP" altLang="en-US" dirty="0" smtClean="0"/>
              <a:t>③、従業者に対し、虐待防止のための研修を定期的に実施すること。</a:t>
            </a:r>
            <a:endParaRPr kumimoji="1" lang="en-US" altLang="ja-JP" dirty="0" smtClean="0"/>
          </a:p>
          <a:p>
            <a:pPr>
              <a:buNone/>
            </a:pPr>
            <a:r>
              <a:rPr kumimoji="1" lang="ja-JP" altLang="en-US" dirty="0" smtClean="0"/>
              <a:t>④、これらの措置を適切に実施するための担当者をおくことです。</a:t>
            </a:r>
            <a:endParaRPr kumimoji="1" lang="en-US" altLang="ja-JP" dirty="0" smtClean="0"/>
          </a:p>
        </p:txBody>
      </p:sp>
      <p:sp>
        <p:nvSpPr>
          <p:cNvPr id="4" name="スライド番号プレースホルダー 3"/>
          <p:cNvSpPr>
            <a:spLocks noGrp="1"/>
          </p:cNvSpPr>
          <p:nvPr>
            <p:ph type="sldNum" sz="quarter" idx="10"/>
          </p:nvPr>
        </p:nvSpPr>
        <p:spPr>
          <a:xfrm>
            <a:off x="3855838" y="9440646"/>
            <a:ext cx="2949787" cy="496967"/>
          </a:xfrm>
          <a:prstGeom prst="rect">
            <a:avLst/>
          </a:prstGeom>
        </p:spPr>
        <p:txBody>
          <a:bodyPr/>
          <a:lstStyle/>
          <a:p>
            <a:fld id="{84CD0239-BD31-4AAB-80A7-453A30C0B189}" type="slidenum">
              <a:rPr kumimoji="1" lang="ja-JP" altLang="en-US" smtClean="0"/>
              <a:pPr/>
              <a:t>9</a:t>
            </a:fld>
            <a:endParaRPr kumimoji="1" lang="ja-JP" altLang="en-US" dirty="0"/>
          </a:p>
        </p:txBody>
      </p:sp>
    </p:spTree>
    <p:extLst>
      <p:ext uri="{BB962C8B-B14F-4D97-AF65-F5344CB8AC3E}">
        <p14:creationId xmlns:p14="http://schemas.microsoft.com/office/powerpoint/2010/main" val="8093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3" name="角丸四角形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サブタイトル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 27"/>
          <p:cNvSpPr>
            <a:spLocks noGrp="1"/>
          </p:cNvSpPr>
          <p:nvPr>
            <p:ph type="dt" sz="half" idx="10"/>
          </p:nvPr>
        </p:nvSpPr>
        <p:spPr/>
        <p:txBody>
          <a:bodyPr/>
          <a:lstStyle/>
          <a:p>
            <a:fld id="{B880730F-01EF-4C18-B3C1-44406EEDD375}" type="datetime1">
              <a:rPr kumimoji="1" lang="ja-JP" altLang="en-US" smtClean="0"/>
              <a:pPr/>
              <a:t>2025/2/26</a:t>
            </a:fld>
            <a:endParaRPr kumimoji="1" lang="ja-JP" altLang="en-US" dirty="0"/>
          </a:p>
        </p:txBody>
      </p:sp>
      <p:sp>
        <p:nvSpPr>
          <p:cNvPr id="17" name="フッター プレースホルダ 16"/>
          <p:cNvSpPr>
            <a:spLocks noGrp="1"/>
          </p:cNvSpPr>
          <p:nvPr>
            <p:ph type="ftr" sz="quarter" idx="11"/>
          </p:nvPr>
        </p:nvSpPr>
        <p:spPr/>
        <p:txBody>
          <a:bodyPr/>
          <a:lstStyle/>
          <a:p>
            <a:endParaRPr kumimoji="1" lang="ja-JP" altLang="en-US" dirty="0"/>
          </a:p>
        </p:txBody>
      </p:sp>
      <p:sp>
        <p:nvSpPr>
          <p:cNvPr id="29" name="スライド番号プレースホルダ 28"/>
          <p:cNvSpPr>
            <a:spLocks noGrp="1"/>
          </p:cNvSpPr>
          <p:nvPr>
            <p:ph type="sldNum" sz="quarter" idx="12"/>
          </p:nvPr>
        </p:nvSpPr>
        <p:spPr/>
        <p:txBody>
          <a:bodyPr lIns="0" tIns="0" rIns="0" bIns="0">
            <a:noAutofit/>
          </a:bodyPr>
          <a:lstStyle>
            <a:lvl1pPr>
              <a:defRPr sz="1400">
                <a:solidFill>
                  <a:srgbClr val="FFFFFF"/>
                </a:solidFill>
              </a:defRPr>
            </a:lvl1pPr>
          </a:lstStyle>
          <a:p>
            <a:fld id="{D2D8002D-B5B0-4BAC-B1F6-782DDCCE6D9C}" type="slidenum">
              <a:rPr kumimoji="1" lang="ja-JP" altLang="en-US" smtClean="0"/>
              <a:pPr/>
              <a:t>‹#›</a:t>
            </a:fld>
            <a:endParaRPr kumimoji="1" lang="ja-JP" altLang="en-US" dirty="0"/>
          </a:p>
        </p:txBody>
      </p:sp>
      <p:sp>
        <p:nvSpPr>
          <p:cNvPr id="7" name="正方形/長方形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正方形/長方形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正方形/長方形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タイトル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2308918-4EF4-4F21-936C-9252CF5C94FF}" type="datetime1">
              <a:rPr kumimoji="1" lang="ja-JP" altLang="en-US" smtClean="0"/>
              <a:pPr/>
              <a:t>2025/2/26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2"/>
            <a:ext cx="2682240" cy="5851525"/>
          </a:xfrm>
        </p:spPr>
        <p:txBody>
          <a:bodyPr vert="eaVert"/>
          <a:lstStyle/>
          <a:p>
            <a:r>
              <a:rPr kumimoji="0" lang="ja-JP" altLang="en-US" smtClean="0"/>
              <a:t>マスター タイトルの書式設定</a:t>
            </a:r>
            <a:endParaRPr kumimoji="0" lang="en-US"/>
          </a:p>
        </p:txBody>
      </p:sp>
      <p:sp>
        <p:nvSpPr>
          <p:cNvPr id="3" name="縦書きテキスト プレースホルダ 2"/>
          <p:cNvSpPr>
            <a:spLocks noGrp="1"/>
          </p:cNvSpPr>
          <p:nvPr>
            <p:ph type="body" orient="vert" idx="1"/>
          </p:nvPr>
        </p:nvSpPr>
        <p:spPr>
          <a:xfrm>
            <a:off x="1219200" y="274641"/>
            <a:ext cx="7416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EBF45C0-67A0-4C7B-BA14-605A7729C8B0}" type="datetime1">
              <a:rPr kumimoji="1" lang="ja-JP" altLang="en-US" smtClean="0"/>
              <a:pPr/>
              <a:t>2025/2/26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 3"/>
          <p:cNvSpPr>
            <a:spLocks noGrp="1"/>
          </p:cNvSpPr>
          <p:nvPr>
            <p:ph type="dt" sz="half" idx="10"/>
          </p:nvPr>
        </p:nvSpPr>
        <p:spPr/>
        <p:txBody>
          <a:bodyPr/>
          <a:lstStyle/>
          <a:p>
            <a:fld id="{FFD126EC-0C53-4FFA-8535-56F6CA958D51}" type="datetime1">
              <a:rPr kumimoji="1" lang="ja-JP" altLang="en-US" smtClean="0"/>
              <a:pPr/>
              <a:t>2025/2/26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
        <p:nvSpPr>
          <p:cNvPr id="8" name="コンテンツ プレースホルダ 7"/>
          <p:cNvSpPr>
            <a:spLocks noGrp="1"/>
          </p:cNvSpPr>
          <p:nvPr>
            <p:ph sz="quarter" idx="1"/>
          </p:nvPr>
        </p:nvSpPr>
        <p:spPr>
          <a:xfrm>
            <a:off x="1219200" y="1447800"/>
            <a:ext cx="1036320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0" name="角丸四角形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タイトル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ja-JP" altLang="en-US" smtClean="0"/>
              <a:t>マスター タイトルの書式設定</a:t>
            </a:r>
            <a:endParaRPr kumimoji="0" lang="en-US"/>
          </a:p>
        </p:txBody>
      </p:sp>
      <p:sp>
        <p:nvSpPr>
          <p:cNvPr id="3" name="テキスト プレースホルダ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 3"/>
          <p:cNvSpPr>
            <a:spLocks noGrp="1"/>
          </p:cNvSpPr>
          <p:nvPr>
            <p:ph type="dt" sz="half" idx="10"/>
          </p:nvPr>
        </p:nvSpPr>
        <p:spPr/>
        <p:txBody>
          <a:bodyPr/>
          <a:lstStyle/>
          <a:p>
            <a:fld id="{46D23E28-BB29-46D6-A0C6-1BE06A18A8F5}" type="datetime1">
              <a:rPr kumimoji="1" lang="ja-JP" altLang="en-US" smtClean="0"/>
              <a:pPr/>
              <a:t>2025/2/26</a:t>
            </a:fld>
            <a:endParaRPr kumimoji="1" lang="ja-JP" altLang="en-US" dirty="0"/>
          </a:p>
        </p:txBody>
      </p:sp>
      <p:sp>
        <p:nvSpPr>
          <p:cNvPr id="5" name="フッター プレースホルダ 4"/>
          <p:cNvSpPr>
            <a:spLocks noGrp="1"/>
          </p:cNvSpPr>
          <p:nvPr>
            <p:ph type="ftr" sz="quarter" idx="11"/>
          </p:nvPr>
        </p:nvSpPr>
        <p:spPr>
          <a:xfrm>
            <a:off x="1066800" y="6172200"/>
            <a:ext cx="5334000" cy="457200"/>
          </a:xfrm>
        </p:spPr>
        <p:txBody>
          <a:bodyPr/>
          <a:lstStyle/>
          <a:p>
            <a:endParaRPr kumimoji="1" lang="ja-JP" altLang="en-US" dirty="0"/>
          </a:p>
        </p:txBody>
      </p:sp>
      <p:sp>
        <p:nvSpPr>
          <p:cNvPr id="7" name="正方形/長方形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正方形/長方形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正方形/長方形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スライド番号プレースホルダ 5"/>
          <p:cNvSpPr>
            <a:spLocks noGrp="1"/>
          </p:cNvSpPr>
          <p:nvPr>
            <p:ph type="sldNum" sz="quarter" idx="12"/>
          </p:nvPr>
        </p:nvSpPr>
        <p:spPr>
          <a:xfrm>
            <a:off x="195072" y="6208776"/>
            <a:ext cx="609600" cy="457200"/>
          </a:xfrm>
        </p:spPr>
        <p:txBody>
          <a:bodyPr/>
          <a:lstStyle/>
          <a:p>
            <a:fld id="{D2D8002D-B5B0-4BAC-B1F6-782DDCCE6D9C}" type="slidenum">
              <a:rPr kumimoji="1" lang="ja-JP" altLang="en-US" smtClean="0"/>
              <a:pPr/>
              <a:t>‹#›</a:t>
            </a:fld>
            <a:endParaRPr kumimoji="1" lang="ja-JP"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 4"/>
          <p:cNvSpPr>
            <a:spLocks noGrp="1"/>
          </p:cNvSpPr>
          <p:nvPr>
            <p:ph type="dt" sz="half" idx="10"/>
          </p:nvPr>
        </p:nvSpPr>
        <p:spPr/>
        <p:txBody>
          <a:bodyPr/>
          <a:lstStyle/>
          <a:p>
            <a:fld id="{9DEB8097-8C66-4DE5-8106-D55031D50EBB}" type="datetime1">
              <a:rPr kumimoji="1" lang="ja-JP" altLang="en-US" smtClean="0"/>
              <a:pPr/>
              <a:t>2025/2/26</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
        <p:nvSpPr>
          <p:cNvPr id="9" name="コンテンツ プレースホルダ 8"/>
          <p:cNvSpPr>
            <a:spLocks noGrp="1"/>
          </p:cNvSpPr>
          <p:nvPr>
            <p:ph sz="quarter" idx="1"/>
          </p:nvPr>
        </p:nvSpPr>
        <p:spPr>
          <a:xfrm>
            <a:off x="1219200" y="1447800"/>
            <a:ext cx="499872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6578600" y="1447800"/>
            <a:ext cx="499872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73050"/>
            <a:ext cx="10363200" cy="1143000"/>
          </a:xfrm>
        </p:spPr>
        <p:txBody>
          <a:bodyPr anchor="b" anchorCtr="0"/>
          <a:lstStyle>
            <a:lvl1pPr>
              <a:defRPr/>
            </a:lvl1pPr>
          </a:lstStyle>
          <a:p>
            <a:r>
              <a:rPr kumimoji="0" lang="ja-JP" altLang="en-US" smtClean="0"/>
              <a:t>マスター タイトルの書式設定</a:t>
            </a:r>
            <a:endParaRPr kumimoji="0" lang="en-US"/>
          </a:p>
        </p:txBody>
      </p:sp>
      <p:sp>
        <p:nvSpPr>
          <p:cNvPr id="3" name="テキスト プレースホルダ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 6"/>
          <p:cNvSpPr>
            <a:spLocks noGrp="1"/>
          </p:cNvSpPr>
          <p:nvPr>
            <p:ph type="dt" sz="half" idx="10"/>
          </p:nvPr>
        </p:nvSpPr>
        <p:spPr/>
        <p:txBody>
          <a:bodyPr/>
          <a:lstStyle/>
          <a:p>
            <a:fld id="{BFC7EE24-74FB-4AF8-ADEF-473A9F592307}" type="datetime1">
              <a:rPr kumimoji="1" lang="ja-JP" altLang="en-US" smtClean="0"/>
              <a:pPr/>
              <a:t>2025/2/26</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
        <p:nvSpPr>
          <p:cNvPr id="11" name="コンテンツ プレースホルダ 10"/>
          <p:cNvSpPr>
            <a:spLocks noGrp="1"/>
          </p:cNvSpPr>
          <p:nvPr>
            <p:ph sz="half" idx="2"/>
          </p:nvPr>
        </p:nvSpPr>
        <p:spPr>
          <a:xfrm>
            <a:off x="1219200" y="2247900"/>
            <a:ext cx="49784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half" idx="4"/>
          </p:nvPr>
        </p:nvSpPr>
        <p:spPr>
          <a:xfrm>
            <a:off x="6604000" y="2247900"/>
            <a:ext cx="49784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 2"/>
          <p:cNvSpPr>
            <a:spLocks noGrp="1"/>
          </p:cNvSpPr>
          <p:nvPr>
            <p:ph type="dt" sz="half" idx="10"/>
          </p:nvPr>
        </p:nvSpPr>
        <p:spPr/>
        <p:txBody>
          <a:bodyPr/>
          <a:lstStyle/>
          <a:p>
            <a:fld id="{F539847C-4F1A-48D7-9CE6-B7382BC1B500}" type="datetime1">
              <a:rPr kumimoji="1" lang="ja-JP" altLang="en-US" smtClean="0"/>
              <a:pPr/>
              <a:t>2025/2/26</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7DE0BC1-6D3B-4A11-AE78-3F18A46DCE2F}" type="datetime1">
              <a:rPr kumimoji="1" lang="ja-JP" altLang="en-US" smtClean="0"/>
              <a:pPr/>
              <a:t>2025/2/26</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正方形/長方形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9" name="角丸四角形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タイトル 1"/>
          <p:cNvSpPr>
            <a:spLocks noGrp="1"/>
          </p:cNvSpPr>
          <p:nvPr>
            <p:ph type="title"/>
          </p:nvPr>
        </p:nvSpPr>
        <p:spPr>
          <a:xfrm>
            <a:off x="1219200" y="273050"/>
            <a:ext cx="10363200" cy="1143000"/>
          </a:xfrm>
        </p:spPr>
        <p:txBody>
          <a:bodyPr anchor="b" anchorCtr="0"/>
          <a:lstStyle>
            <a:lvl1pPr algn="l">
              <a:buNone/>
              <a:defRPr sz="4000" b="0"/>
            </a:lvl1pPr>
          </a:lstStyle>
          <a:p>
            <a:r>
              <a:rPr kumimoji="0" lang="ja-JP" altLang="en-US" smtClean="0"/>
              <a:t>マスター タイトルの書式設定</a:t>
            </a:r>
            <a:endParaRPr kumimoji="0" lang="en-US"/>
          </a:p>
        </p:txBody>
      </p:sp>
      <p:sp>
        <p:nvSpPr>
          <p:cNvPr id="3" name="テキスト プレースホルダ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 4"/>
          <p:cNvSpPr>
            <a:spLocks noGrp="1"/>
          </p:cNvSpPr>
          <p:nvPr>
            <p:ph type="dt" sz="half" idx="10"/>
          </p:nvPr>
        </p:nvSpPr>
        <p:spPr/>
        <p:txBody>
          <a:bodyPr/>
          <a:lstStyle/>
          <a:p>
            <a:fld id="{2808958F-A642-49D4-A305-F5AA5349D2E4}" type="datetime1">
              <a:rPr kumimoji="1" lang="ja-JP" altLang="en-US" smtClean="0"/>
              <a:pPr/>
              <a:t>2025/2/26</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
        <p:nvSpPr>
          <p:cNvPr id="11" name="コンテンツ プレースホルダ 10"/>
          <p:cNvSpPr>
            <a:spLocks noGrp="1"/>
          </p:cNvSpPr>
          <p:nvPr>
            <p:ph sz="quarter" idx="1"/>
          </p:nvPr>
        </p:nvSpPr>
        <p:spPr>
          <a:xfrm>
            <a:off x="3962400" y="1600200"/>
            <a:ext cx="7620000" cy="44958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ja-JP" altLang="en-US" smtClean="0"/>
              <a:t>マスター タイトルの書式設定</a:t>
            </a:r>
            <a:endParaRPr kumimoji="0" lang="en-US"/>
          </a:p>
        </p:txBody>
      </p:sp>
      <p:sp>
        <p:nvSpPr>
          <p:cNvPr id="4" name="テキスト プレースホルダ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 4"/>
          <p:cNvSpPr>
            <a:spLocks noGrp="1"/>
          </p:cNvSpPr>
          <p:nvPr>
            <p:ph type="dt" sz="half" idx="10"/>
          </p:nvPr>
        </p:nvSpPr>
        <p:spPr/>
        <p:txBody>
          <a:bodyPr/>
          <a:lstStyle/>
          <a:p>
            <a:fld id="{AAA92E3D-5F00-4FE0-BA41-90BA3FA523FB}" type="datetime1">
              <a:rPr kumimoji="1" lang="ja-JP" altLang="en-US" smtClean="0"/>
              <a:pPr/>
              <a:t>2025/2/26</a:t>
            </a:fld>
            <a:endParaRPr kumimoji="1" lang="ja-JP" altLang="en-US" dirty="0"/>
          </a:p>
        </p:txBody>
      </p:sp>
      <p:sp>
        <p:nvSpPr>
          <p:cNvPr id="6" name="フッター プレースホルダ 5"/>
          <p:cNvSpPr>
            <a:spLocks noGrp="1"/>
          </p:cNvSpPr>
          <p:nvPr>
            <p:ph type="ftr" sz="quarter" idx="11"/>
          </p:nvPr>
        </p:nvSpPr>
        <p:spPr>
          <a:xfrm>
            <a:off x="1219200" y="6172200"/>
            <a:ext cx="5181600" cy="457200"/>
          </a:xfrm>
        </p:spPr>
        <p:txBody>
          <a:bodyPr/>
          <a:lstStyle/>
          <a:p>
            <a:endParaRPr kumimoji="1" lang="ja-JP" altLang="en-US" dirty="0"/>
          </a:p>
        </p:txBody>
      </p:sp>
      <p:sp>
        <p:nvSpPr>
          <p:cNvPr id="7" name="スライド番号プレースホルダ 6"/>
          <p:cNvSpPr>
            <a:spLocks noGrp="1"/>
          </p:cNvSpPr>
          <p:nvPr>
            <p:ph type="sldNum" sz="quarter" idx="12"/>
          </p:nvPr>
        </p:nvSpPr>
        <p:spPr>
          <a:xfrm>
            <a:off x="195072" y="6208776"/>
            <a:ext cx="609600" cy="457200"/>
          </a:xfrm>
        </p:spPr>
        <p:txBody>
          <a:bodyPr/>
          <a:lstStyle/>
          <a:p>
            <a:fld id="{D2D8002D-B5B0-4BAC-B1F6-782DDCCE6D9C}" type="slidenum">
              <a:rPr kumimoji="1" lang="ja-JP" altLang="en-US" smtClean="0"/>
              <a:pPr/>
              <a:t>‹#›</a:t>
            </a:fld>
            <a:endParaRPr kumimoji="1" lang="ja-JP" altLang="en-US" dirty="0"/>
          </a:p>
        </p:txBody>
      </p:sp>
      <p:sp>
        <p:nvSpPr>
          <p:cNvPr id="11" name="正方形/長方形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正方形/長方形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正方形/長方形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 name="図プレースホルダ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図を追加</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8" name="角丸四角形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タイトル プレースホルダ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C317A572-72A3-44D2-9C7A-8F33063DA3D2}" type="datetime1">
              <a:rPr kumimoji="1" lang="ja-JP" altLang="en-US" smtClean="0"/>
              <a:pPr/>
              <a:t>2025/2/26</a:t>
            </a:fld>
            <a:endParaRPr kumimoji="1" lang="ja-JP" altLang="en-US" dirty="0"/>
          </a:p>
        </p:txBody>
      </p:sp>
      <p:sp>
        <p:nvSpPr>
          <p:cNvPr id="3" name="フッター プレースホルダ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dirty="0"/>
          </a:p>
        </p:txBody>
      </p:sp>
      <p:sp>
        <p:nvSpPr>
          <p:cNvPr id="23" name="スライド番号プレースホルダ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2D8002D-B5B0-4BAC-B1F6-782DDCCE6D9C}"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a:xfrm>
            <a:off x="1991544" y="3212976"/>
            <a:ext cx="7992888" cy="3240360"/>
          </a:xfrm>
        </p:spPr>
        <p:txBody>
          <a:bodyPr>
            <a:noAutofit/>
          </a:bodyPr>
          <a:lstStyle/>
          <a:p>
            <a:pPr lvl="0">
              <a:defRPr/>
            </a:pPr>
            <a:r>
              <a:rPr lang="ja-JP" altLang="en-US" sz="2800" dirty="0" smtClean="0">
                <a:latin typeface="HGP創英角ﾎﾟｯﾌﾟ体" pitchFamily="50" charset="-128"/>
                <a:ea typeface="HGP創英角ﾎﾟｯﾌﾟ体" pitchFamily="50" charset="-128"/>
              </a:rPr>
              <a:t>高齢者・家族の心に耳を傾けるケアをめざして</a:t>
            </a:r>
          </a:p>
          <a:p>
            <a:pPr lvl="0">
              <a:defRPr/>
            </a:pPr>
            <a:endParaRPr lang="en-US" altLang="ja-JP" sz="2800" dirty="0">
              <a:latin typeface="HGP創英角ﾎﾟｯﾌﾟ体" pitchFamily="50" charset="-128"/>
              <a:ea typeface="HGP創英角ﾎﾟｯﾌﾟ体" pitchFamily="50" charset="-128"/>
            </a:endParaRPr>
          </a:p>
          <a:p>
            <a:pPr lvl="0">
              <a:defRPr/>
            </a:pPr>
            <a:r>
              <a:rPr lang="ja-JP" altLang="en-US" sz="2800" dirty="0" smtClean="0">
                <a:latin typeface="HGP創英角ﾎﾟｯﾌﾟ体" pitchFamily="50" charset="-128"/>
                <a:ea typeface="HGP創英角ﾎﾟｯﾌﾟ体" pitchFamily="50" charset="-128"/>
              </a:rPr>
              <a:t>神奈川県</a:t>
            </a:r>
            <a:endParaRPr lang="en-US" altLang="ja-JP" sz="2800" dirty="0" smtClean="0">
              <a:latin typeface="HGP創英角ﾎﾟｯﾌﾟ体" pitchFamily="50" charset="-128"/>
              <a:ea typeface="HGP創英角ﾎﾟｯﾌﾟ体" pitchFamily="50" charset="-128"/>
            </a:endParaRPr>
          </a:p>
          <a:p>
            <a:pPr>
              <a:defRPr/>
            </a:pPr>
            <a:r>
              <a:rPr lang="ja-JP" altLang="en-US" sz="2800" dirty="0">
                <a:latin typeface="HGP創英角ﾎﾟｯﾌﾟ体" pitchFamily="50" charset="-128"/>
                <a:ea typeface="HGP創英角ﾎﾟｯﾌﾟ体" pitchFamily="50" charset="-128"/>
              </a:rPr>
              <a:t>令和７年３月</a:t>
            </a:r>
            <a:r>
              <a:rPr lang="ja-JP" altLang="en-US" sz="2800" dirty="0" smtClean="0">
                <a:latin typeface="HGP創英角ﾎﾟｯﾌﾟ体" pitchFamily="50" charset="-128"/>
                <a:ea typeface="HGP創英角ﾎﾟｯﾌﾟ体" pitchFamily="50" charset="-128"/>
              </a:rPr>
              <a:t>更新</a:t>
            </a:r>
            <a:endParaRPr lang="en-US" altLang="ja-JP" sz="2800" dirty="0" smtClean="0">
              <a:latin typeface="HGP創英角ﾎﾟｯﾌﾟ体" pitchFamily="50" charset="-128"/>
              <a:ea typeface="HGP創英角ﾎﾟｯﾌﾟ体" pitchFamily="50" charset="-128"/>
            </a:endParaRPr>
          </a:p>
          <a:p>
            <a:pPr>
              <a:defRPr/>
            </a:pPr>
            <a:endParaRPr lang="ja-JP" altLang="en-US" sz="2800" dirty="0">
              <a:latin typeface="HGP創英角ﾎﾟｯﾌﾟ体" pitchFamily="50" charset="-128"/>
              <a:ea typeface="HGP創英角ﾎﾟｯﾌﾟ体" pitchFamily="50" charset="-128"/>
            </a:endParaRPr>
          </a:p>
          <a:p>
            <a:pPr lvl="0">
              <a:defRPr/>
            </a:pPr>
            <a:r>
              <a:rPr lang="en-US" altLang="ja-JP" sz="2000" dirty="0" smtClean="0">
                <a:latin typeface="HGP創英角ﾎﾟｯﾌﾟ体" pitchFamily="50" charset="-128"/>
                <a:ea typeface="HGP創英角ﾎﾟｯﾌﾟ体" pitchFamily="50" charset="-128"/>
              </a:rPr>
              <a:t>(</a:t>
            </a:r>
            <a:r>
              <a:rPr lang="ja-JP" altLang="en-US" sz="2000" dirty="0" smtClean="0">
                <a:latin typeface="HGP創英角ﾎﾟｯﾌﾟ体" pitchFamily="50" charset="-128"/>
                <a:ea typeface="HGP創英角ﾎﾟｯﾌﾟ体" pitchFamily="50" charset="-128"/>
              </a:rPr>
              <a:t>平成</a:t>
            </a:r>
            <a:r>
              <a:rPr lang="en-US" altLang="ja-JP" sz="2000" dirty="0" smtClean="0">
                <a:latin typeface="HGP創英角ﾎﾟｯﾌﾟ体" pitchFamily="50" charset="-128"/>
                <a:ea typeface="HGP創英角ﾎﾟｯﾌﾟ体" pitchFamily="50" charset="-128"/>
              </a:rPr>
              <a:t>28</a:t>
            </a:r>
            <a:r>
              <a:rPr lang="ja-JP" altLang="en-US" sz="2000" dirty="0" smtClean="0">
                <a:latin typeface="HGP創英角ﾎﾟｯﾌﾟ体" pitchFamily="50" charset="-128"/>
                <a:ea typeface="HGP創英角ﾎﾟｯﾌﾟ体" pitchFamily="50" charset="-128"/>
              </a:rPr>
              <a:t>年</a:t>
            </a:r>
            <a:r>
              <a:rPr lang="en-US" altLang="ja-JP" sz="2000" dirty="0" smtClean="0">
                <a:latin typeface="HGP創英角ﾎﾟｯﾌﾟ体" pitchFamily="50" charset="-128"/>
                <a:ea typeface="HGP創英角ﾎﾟｯﾌﾟ体" pitchFamily="50" charset="-128"/>
              </a:rPr>
              <a:t>11</a:t>
            </a:r>
            <a:r>
              <a:rPr lang="ja-JP" altLang="en-US" sz="2000" dirty="0" smtClean="0">
                <a:latin typeface="HGP創英角ﾎﾟｯﾌﾟ体" pitchFamily="50" charset="-128"/>
                <a:ea typeface="HGP創英角ﾎﾟｯﾌﾟ体" pitchFamily="50" charset="-128"/>
              </a:rPr>
              <a:t>月初版</a:t>
            </a:r>
            <a:r>
              <a:rPr lang="en-US" altLang="ja-JP" sz="2000" dirty="0" smtClean="0">
                <a:latin typeface="HGP創英角ﾎﾟｯﾌﾟ体" pitchFamily="50" charset="-128"/>
                <a:ea typeface="HGP創英角ﾎﾟｯﾌﾟ体" pitchFamily="50" charset="-128"/>
              </a:rPr>
              <a:t>)</a:t>
            </a:r>
            <a:endParaRPr lang="ja-JP" altLang="en-US" sz="2000" dirty="0" smtClean="0">
              <a:latin typeface="HGP創英角ﾎﾟｯﾌﾟ体" pitchFamily="50" charset="-128"/>
              <a:ea typeface="HGP創英角ﾎﾟｯﾌﾟ体" pitchFamily="50" charset="-128"/>
            </a:endParaRPr>
          </a:p>
        </p:txBody>
      </p:sp>
      <p:sp>
        <p:nvSpPr>
          <p:cNvPr id="2" name="タイトル 1"/>
          <p:cNvSpPr>
            <a:spLocks noGrp="1"/>
          </p:cNvSpPr>
          <p:nvPr>
            <p:ph type="ctrTitle"/>
          </p:nvPr>
        </p:nvSpPr>
        <p:spPr>
          <a:xfrm>
            <a:off x="407368" y="1772816"/>
            <a:ext cx="10972800" cy="1080120"/>
          </a:xfrm>
        </p:spPr>
        <p:txBody>
          <a:bodyPr>
            <a:noAutofit/>
          </a:bodyPr>
          <a:lstStyle/>
          <a:p>
            <a:r>
              <a:rPr lang="en-US" altLang="ja-JP" sz="3600" dirty="0" smtClean="0"/>
              <a:t/>
            </a:r>
            <a:br>
              <a:rPr lang="en-US" altLang="ja-JP" sz="3600" dirty="0" smtClean="0"/>
            </a:br>
            <a:r>
              <a:rPr lang="ja-JP" altLang="en-US" sz="3600" dirty="0" smtClean="0">
                <a:latin typeface="HGP創英角ﾎﾟｯﾌﾟ体" pitchFamily="50" charset="-128"/>
                <a:ea typeface="HGP創英角ﾎﾟｯﾌﾟ体" pitchFamily="50" charset="-128"/>
              </a:rPr>
              <a:t>高齢者の権利擁護のための</a:t>
            </a:r>
            <a:r>
              <a:rPr lang="en-US" altLang="ja-JP" sz="3600" dirty="0" smtClean="0">
                <a:latin typeface="HGP創英角ﾎﾟｯﾌﾟ体" pitchFamily="50" charset="-128"/>
                <a:ea typeface="HGP創英角ﾎﾟｯﾌﾟ体" pitchFamily="50" charset="-128"/>
              </a:rPr>
              <a:t/>
            </a:r>
            <a:br>
              <a:rPr lang="en-US" altLang="ja-JP" sz="3600" dirty="0" smtClean="0">
                <a:latin typeface="HGP創英角ﾎﾟｯﾌﾟ体" pitchFamily="50" charset="-128"/>
                <a:ea typeface="HGP創英角ﾎﾟｯﾌﾟ体" pitchFamily="50" charset="-128"/>
              </a:rPr>
            </a:br>
            <a:r>
              <a:rPr lang="ja-JP" altLang="en-US" sz="3600" dirty="0" smtClean="0">
                <a:latin typeface="HGP創英角ﾎﾟｯﾌﾟ体" pitchFamily="50" charset="-128"/>
                <a:ea typeface="HGP創英角ﾎﾟｯﾌﾟ体" pitchFamily="50" charset="-128"/>
              </a:rPr>
              <a:t>研修プログラム　概要版</a:t>
            </a:r>
            <a:r>
              <a:rPr lang="en-US" altLang="ja-JP" sz="3600" dirty="0"/>
              <a:t/>
            </a:r>
            <a:br>
              <a:rPr lang="en-US" altLang="ja-JP" sz="3600" dirty="0"/>
            </a:br>
            <a:endParaRPr lang="ja-JP" altLang="en-US" sz="3600" dirty="0"/>
          </a:p>
        </p:txBody>
      </p:sp>
      <p:sp>
        <p:nvSpPr>
          <p:cNvPr id="3" name="テキスト ボックス 2"/>
          <p:cNvSpPr txBox="1"/>
          <p:nvPr/>
        </p:nvSpPr>
        <p:spPr>
          <a:xfrm>
            <a:off x="6096000" y="207801"/>
            <a:ext cx="5301084" cy="954107"/>
          </a:xfrm>
          <a:prstGeom prst="rect">
            <a:avLst/>
          </a:prstGeom>
          <a:noFill/>
        </p:spPr>
        <p:txBody>
          <a:bodyPr wrap="square" rtlCol="0">
            <a:spAutoFit/>
          </a:bodyPr>
          <a:lstStyle/>
          <a:p>
            <a:r>
              <a:rPr lang="ja-JP" altLang="en-US" sz="2800" dirty="0" smtClean="0"/>
              <a:t>－高齢者介護施設・事業所で</a:t>
            </a:r>
            <a:endParaRPr lang="en-US" altLang="ja-JP" sz="2800" dirty="0" smtClean="0"/>
          </a:p>
          <a:p>
            <a:r>
              <a:rPr lang="ja-JP" altLang="en-US" sz="2800" dirty="0" smtClean="0"/>
              <a:t>　　　　　　　働く職員対象</a:t>
            </a:r>
            <a:r>
              <a:rPr lang="en-US" altLang="ja-JP" sz="2800" dirty="0" smtClean="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lang="ja-JP" altLang="en-US" sz="3600" dirty="0" smtClean="0">
                <a:latin typeface="HGP創英角ﾎﾟｯﾌﾟ体" pitchFamily="50" charset="-128"/>
                <a:ea typeface="HGP創英角ﾎﾟｯﾌﾟ体" pitchFamily="50" charset="-128"/>
              </a:rPr>
              <a:t>守秘</a:t>
            </a:r>
            <a:r>
              <a:rPr kumimoji="1" lang="ja-JP" altLang="en-US" sz="3600" dirty="0" smtClean="0">
                <a:latin typeface="HGP創英角ﾎﾟｯﾌﾟ体" pitchFamily="50" charset="-128"/>
                <a:ea typeface="HGP創英角ﾎﾟｯﾌﾟ体" pitchFamily="50" charset="-128"/>
              </a:rPr>
              <a:t>義務と通報者保護</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983432" y="1340768"/>
            <a:ext cx="11088000" cy="5400000"/>
          </a:xfrm>
        </p:spPr>
        <p:txBody>
          <a:bodyPr>
            <a:normAutofit fontScale="92500" lnSpcReduction="20000"/>
          </a:bodyPr>
          <a:lstStyle/>
          <a:p>
            <a:pPr>
              <a:buNone/>
            </a:pPr>
            <a:endParaRPr kumimoji="1" lang="en-US" altLang="ja-JP" dirty="0" smtClean="0"/>
          </a:p>
          <a:p>
            <a:r>
              <a:rPr lang="ja-JP" altLang="en-US" sz="3000" dirty="0">
                <a:latin typeface="HGP創英角ﾎﾟｯﾌﾟ体" pitchFamily="50" charset="-128"/>
                <a:ea typeface="HGP創英角ﾎﾟｯﾌﾟ体" pitchFamily="50" charset="-128"/>
              </a:rPr>
              <a:t>市町村</a:t>
            </a:r>
            <a:r>
              <a:rPr lang="ja-JP" altLang="en-US" sz="3000" dirty="0" smtClean="0">
                <a:latin typeface="HGP創英角ﾎﾟｯﾌﾟ体" pitchFamily="50" charset="-128"/>
                <a:ea typeface="HGP創英角ﾎﾟｯﾌﾟ体" pitchFamily="50" charset="-128"/>
              </a:rPr>
              <a:t>に高齢者虐待の相談・通報することは、守秘義務違反</a:t>
            </a:r>
            <a:r>
              <a:rPr lang="ja-JP" altLang="en-US" sz="3000" dirty="0">
                <a:latin typeface="HGP創英角ﾎﾟｯﾌﾟ体" pitchFamily="50" charset="-128"/>
                <a:ea typeface="HGP創英角ﾎﾟｯﾌﾟ体" pitchFamily="50" charset="-128"/>
              </a:rPr>
              <a:t>で</a:t>
            </a:r>
            <a:r>
              <a:rPr lang="ja-JP" altLang="en-US" sz="3000" dirty="0" smtClean="0">
                <a:latin typeface="HGP創英角ﾎﾟｯﾌﾟ体" pitchFamily="50" charset="-128"/>
                <a:ea typeface="HGP創英角ﾎﾟｯﾌﾟ体" pitchFamily="50" charset="-128"/>
              </a:rPr>
              <a:t>はな</a:t>
            </a:r>
            <a:r>
              <a:rPr lang="ja-JP" altLang="en-US" sz="3000" dirty="0">
                <a:latin typeface="HGP創英角ﾎﾟｯﾌﾟ体" pitchFamily="50" charset="-128"/>
                <a:ea typeface="HGP創英角ﾎﾟｯﾌﾟ体" pitchFamily="50" charset="-128"/>
              </a:rPr>
              <a:t>い</a:t>
            </a:r>
            <a:r>
              <a:rPr lang="ja-JP" altLang="en-US" sz="3000" dirty="0" smtClean="0">
                <a:latin typeface="HGP創英角ﾎﾟｯﾌﾟ体" pitchFamily="50" charset="-128"/>
                <a:ea typeface="HGP創英角ﾎﾟｯﾌﾟ体" pitchFamily="50" charset="-128"/>
              </a:rPr>
              <a:t>。</a:t>
            </a:r>
            <a:endParaRPr lang="en-US" altLang="ja-JP" sz="3000" dirty="0" smtClean="0">
              <a:latin typeface="HGP創英角ﾎﾟｯﾌﾟ体" pitchFamily="50" charset="-128"/>
              <a:ea typeface="HGP創英角ﾎﾟｯﾌﾟ体" pitchFamily="50" charset="-128"/>
            </a:endParaRPr>
          </a:p>
          <a:p>
            <a:pPr>
              <a:buNone/>
            </a:pPr>
            <a:endParaRPr lang="en-US" altLang="ja-JP" sz="3000" dirty="0" smtClean="0">
              <a:latin typeface="HGP創英角ﾎﾟｯﾌﾟ体" pitchFamily="50" charset="-128"/>
              <a:ea typeface="HGP創英角ﾎﾟｯﾌﾟ体" pitchFamily="50" charset="-128"/>
            </a:endParaRPr>
          </a:p>
          <a:p>
            <a:r>
              <a:rPr kumimoji="1" lang="ja-JP" altLang="en-US" sz="3000" dirty="0" smtClean="0">
                <a:latin typeface="HGP創英角ﾎﾟｯﾌﾟ体" pitchFamily="50" charset="-128"/>
                <a:ea typeface="HGP創英角ﾎﾟｯﾌﾟ体" pitchFamily="50" charset="-128"/>
              </a:rPr>
              <a:t>高齢者虐待の通報・相談をしたこと</a:t>
            </a:r>
            <a:r>
              <a:rPr lang="ja-JP" altLang="en-US" sz="3000" dirty="0" smtClean="0">
                <a:latin typeface="HGP創英角ﾎﾟｯﾌﾟ体" pitchFamily="50" charset="-128"/>
                <a:ea typeface="HGP創英角ﾎﾟｯﾌﾟ体" pitchFamily="50" charset="-128"/>
              </a:rPr>
              <a:t>を理由に</a:t>
            </a:r>
            <a:r>
              <a:rPr kumimoji="1" lang="ja-JP" altLang="en-US" sz="3000" dirty="0" smtClean="0">
                <a:latin typeface="HGP創英角ﾎﾟｯﾌﾟ体" pitchFamily="50" charset="-128"/>
                <a:ea typeface="HGP創英角ﾎﾟｯﾌﾟ体" pitchFamily="50" charset="-128"/>
              </a:rPr>
              <a:t>、解雇などの不利益な</a:t>
            </a:r>
            <a:endParaRPr kumimoji="1" lang="en-US" altLang="ja-JP" sz="3000" dirty="0" smtClean="0">
              <a:latin typeface="HGP創英角ﾎﾟｯﾌﾟ体" pitchFamily="50" charset="-128"/>
              <a:ea typeface="HGP創英角ﾎﾟｯﾌﾟ体" pitchFamily="50" charset="-128"/>
            </a:endParaRPr>
          </a:p>
          <a:p>
            <a:pPr marL="0" indent="0">
              <a:buNone/>
            </a:pPr>
            <a:r>
              <a:rPr kumimoji="1" lang="ja-JP" altLang="en-US" sz="3000" dirty="0" smtClean="0">
                <a:latin typeface="HGP創英角ﾎﾟｯﾌﾟ体" pitchFamily="50" charset="-128"/>
                <a:ea typeface="HGP創英角ﾎﾟｯﾌﾟ体" pitchFamily="50" charset="-128"/>
              </a:rPr>
              <a:t>扱いを受けてはならない。</a:t>
            </a:r>
            <a:endParaRPr kumimoji="1" lang="en-US" altLang="ja-JP" sz="3000" dirty="0" smtClean="0">
              <a:latin typeface="HGP創英角ﾎﾟｯﾌﾟ体" pitchFamily="50" charset="-128"/>
              <a:ea typeface="HGP創英角ﾎﾟｯﾌﾟ体" pitchFamily="50" charset="-128"/>
            </a:endParaRPr>
          </a:p>
          <a:p>
            <a:pPr>
              <a:buNone/>
            </a:pPr>
            <a:endParaRPr kumimoji="1" lang="en-US" altLang="ja-JP" sz="3000" dirty="0" smtClean="0">
              <a:latin typeface="HGP創英角ﾎﾟｯﾌﾟ体" pitchFamily="50" charset="-128"/>
              <a:ea typeface="HGP創英角ﾎﾟｯﾌﾟ体" pitchFamily="50" charset="-128"/>
            </a:endParaRPr>
          </a:p>
          <a:p>
            <a:r>
              <a:rPr lang="ja-JP" altLang="en-US" sz="3000" dirty="0" smtClean="0">
                <a:latin typeface="HGP創英角ﾎﾟｯﾌﾟ体" pitchFamily="50" charset="-128"/>
                <a:ea typeface="HGP創英角ﾎﾟｯﾌﾟ体" pitchFamily="50" charset="-128"/>
              </a:rPr>
              <a:t>市町村は、通報又は届出をした者を特定させるものを漏らしては</a:t>
            </a:r>
            <a:endParaRPr lang="en-US" altLang="ja-JP" sz="3000" dirty="0" smtClean="0">
              <a:latin typeface="HGP創英角ﾎﾟｯﾌﾟ体" pitchFamily="50" charset="-128"/>
              <a:ea typeface="HGP創英角ﾎﾟｯﾌﾟ体" pitchFamily="50" charset="-128"/>
            </a:endParaRPr>
          </a:p>
          <a:p>
            <a:pPr marL="0" indent="0">
              <a:buNone/>
            </a:pPr>
            <a:r>
              <a:rPr lang="ja-JP" altLang="en-US" sz="3000" dirty="0" smtClean="0">
                <a:latin typeface="HGP創英角ﾎﾟｯﾌﾟ体" pitchFamily="50" charset="-128"/>
                <a:ea typeface="HGP創英角ﾎﾟｯﾌﾟ体" pitchFamily="50" charset="-128"/>
              </a:rPr>
              <a:t>ならない。</a:t>
            </a:r>
            <a:endParaRPr lang="en-US" altLang="ja-JP" sz="3000" dirty="0" smtClean="0">
              <a:latin typeface="HGP創英角ﾎﾟｯﾌﾟ体" pitchFamily="50" charset="-128"/>
              <a:ea typeface="HGP創英角ﾎﾟｯﾌﾟ体" pitchFamily="50" charset="-128"/>
            </a:endParaRPr>
          </a:p>
          <a:p>
            <a:endParaRPr kumimoji="1" lang="en-US" altLang="ja-JP" sz="3000" dirty="0">
              <a:latin typeface="HGP創英角ﾎﾟｯﾌﾟ体" pitchFamily="50" charset="-128"/>
              <a:ea typeface="HGP創英角ﾎﾟｯﾌﾟ体" pitchFamily="50" charset="-128"/>
            </a:endParaRPr>
          </a:p>
          <a:p>
            <a:r>
              <a:rPr lang="ja-JP" altLang="en-US" sz="3000" dirty="0">
                <a:latin typeface="HGP創英角ﾎﾟｯﾌﾟ体" pitchFamily="50" charset="-128"/>
                <a:ea typeface="HGP創英角ﾎﾟｯﾌﾟ体" pitchFamily="50" charset="-128"/>
              </a:rPr>
              <a:t>神奈川県</a:t>
            </a:r>
            <a:r>
              <a:rPr lang="ja-JP" altLang="en-US" sz="3000" dirty="0" smtClean="0">
                <a:latin typeface="HGP創英角ﾎﾟｯﾌﾟ体" pitchFamily="50" charset="-128"/>
                <a:ea typeface="HGP創英角ﾎﾟｯﾌﾟ体" pitchFamily="50" charset="-128"/>
              </a:rPr>
              <a:t>ホームページ</a:t>
            </a:r>
            <a:endParaRPr lang="en-US" altLang="ja-JP" sz="3000" dirty="0" smtClean="0">
              <a:latin typeface="HGP創英角ﾎﾟｯﾌﾟ体" pitchFamily="50" charset="-128"/>
              <a:ea typeface="HGP創英角ﾎﾟｯﾌﾟ体" pitchFamily="50" charset="-128"/>
            </a:endParaRPr>
          </a:p>
          <a:p>
            <a:pPr marL="0" indent="0">
              <a:buNone/>
            </a:pPr>
            <a:r>
              <a:rPr lang="ja-JP" altLang="en-US" sz="3000" dirty="0" smtClean="0">
                <a:latin typeface="HGP創英角ﾎﾟｯﾌﾟ体" pitchFamily="50" charset="-128"/>
                <a:ea typeface="HGP創英角ﾎﾟｯﾌﾟ体" pitchFamily="50" charset="-128"/>
              </a:rPr>
              <a:t>高齢者</a:t>
            </a:r>
            <a:r>
              <a:rPr lang="ja-JP" altLang="en-US" sz="3000" dirty="0">
                <a:latin typeface="HGP創英角ﾎﾟｯﾌﾟ体" pitchFamily="50" charset="-128"/>
                <a:ea typeface="HGP創英角ﾎﾟｯﾌﾟ体" pitchFamily="50" charset="-128"/>
              </a:rPr>
              <a:t>虐待相談・通報窓口（各市町村の高齢者虐待相談窓口</a:t>
            </a:r>
            <a:r>
              <a:rPr lang="ja-JP" altLang="en-US" sz="3000" dirty="0" smtClean="0">
                <a:latin typeface="HGP創英角ﾎﾟｯﾌﾟ体" pitchFamily="50" charset="-128"/>
                <a:ea typeface="HGP創英角ﾎﾟｯﾌﾟ体" pitchFamily="50" charset="-128"/>
              </a:rPr>
              <a:t>）</a:t>
            </a:r>
            <a:endParaRPr lang="en-US" altLang="ja-JP" sz="3000" dirty="0" smtClean="0">
              <a:latin typeface="HGP創英角ﾎﾟｯﾌﾟ体" pitchFamily="50" charset="-128"/>
              <a:ea typeface="HGP創英角ﾎﾟｯﾌﾟ体" pitchFamily="50" charset="-128"/>
            </a:endParaRPr>
          </a:p>
          <a:p>
            <a:pPr marL="0" indent="0">
              <a:buNone/>
            </a:pPr>
            <a:r>
              <a:rPr lang="en-US" altLang="ja-JP" dirty="0">
                <a:latin typeface="HGP創英角ﾎﾟｯﾌﾟ体" pitchFamily="50" charset="-128"/>
                <a:ea typeface="HGP創英角ﾎﾟｯﾌﾟ体" pitchFamily="50" charset="-128"/>
              </a:rPr>
              <a:t>https://www.pref.kanagawa.jp/docs/u6s/cnt/f4302/index.html</a:t>
            </a:r>
          </a:p>
          <a:p>
            <a:pPr marL="0" indent="0">
              <a:buNone/>
            </a:pPr>
            <a:endParaRPr kumimoji="1" lang="en-US" altLang="ja-JP" sz="2800" dirty="0" smtClean="0">
              <a:latin typeface="HGP創英角ﾎﾟｯﾌﾟ体" pitchFamily="50" charset="-128"/>
              <a:ea typeface="HGP創英角ﾎﾟｯﾌﾟ体" pitchFamily="50" charset="-128"/>
            </a:endParaRPr>
          </a:p>
          <a:p>
            <a:endParaRPr lang="en-US" altLang="ja-JP" dirty="0" smtClean="0"/>
          </a:p>
          <a:p>
            <a:endParaRPr kumimoji="1" lang="en-US" altLang="ja-JP" dirty="0" smtClean="0"/>
          </a:p>
          <a:p>
            <a:endParaRPr lang="en-US" altLang="ja-JP" dirty="0" smtClean="0"/>
          </a:p>
          <a:p>
            <a:endParaRPr kumimoji="1" lang="en-US" altLang="ja-JP"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7368" y="111770"/>
            <a:ext cx="11665296" cy="724942"/>
          </a:xfrm>
        </p:spPr>
        <p:txBody>
          <a:bodyPr>
            <a:normAutofit fontScale="90000"/>
          </a:bodyPr>
          <a:lstStyle/>
          <a:p>
            <a:r>
              <a:rPr kumimoji="1" lang="ja-JP" altLang="en-US" sz="3200" dirty="0" smtClean="0">
                <a:latin typeface="HGP創英角ﾎﾟｯﾌﾟ体" pitchFamily="50" charset="-128"/>
                <a:ea typeface="HGP創英角ﾎﾟｯﾌﾟ体" pitchFamily="50" charset="-128"/>
              </a:rPr>
              <a:t>（</a:t>
            </a:r>
            <a:r>
              <a:rPr kumimoji="1" lang="ja-JP" altLang="en-US" sz="3100" dirty="0" smtClean="0">
                <a:latin typeface="HGP創英角ﾎﾟｯﾌﾟ体" pitchFamily="50" charset="-128"/>
                <a:ea typeface="HGP創英角ﾎﾟｯﾌﾟ体" pitchFamily="50" charset="-128"/>
              </a:rPr>
              <a:t>参考：県ホームページ</a:t>
            </a:r>
            <a:r>
              <a:rPr kumimoji="1" lang="ja-JP" altLang="en-US" sz="2200" dirty="0" smtClean="0">
                <a:latin typeface="HGP創英角ﾎﾟｯﾌﾟ体" pitchFamily="50" charset="-128"/>
                <a:ea typeface="HGP創英角ﾎﾟｯﾌﾟ体" pitchFamily="50" charset="-128"/>
              </a:rPr>
              <a:t>　</a:t>
            </a:r>
            <a:r>
              <a:rPr lang="en-US" altLang="ja-JP" sz="2400" u="sng" dirty="0" smtClean="0">
                <a:latin typeface="Arial" panose="020B0604020202020204" pitchFamily="34" charset="0"/>
                <a:ea typeface="HGP創英角ﾎﾟｯﾌﾟ体" pitchFamily="50" charset="-128"/>
                <a:cs typeface="Arial" panose="020B0604020202020204" pitchFamily="34" charset="0"/>
              </a:rPr>
              <a:t>https</a:t>
            </a:r>
            <a:r>
              <a:rPr lang="en-US" altLang="ja-JP" sz="2400" u="sng" dirty="0">
                <a:latin typeface="Arial" panose="020B0604020202020204" pitchFamily="34" charset="0"/>
                <a:ea typeface="HGP創英角ﾎﾟｯﾌﾟ体" pitchFamily="50" charset="-128"/>
                <a:cs typeface="Arial" panose="020B0604020202020204" pitchFamily="34" charset="0"/>
              </a:rPr>
              <a:t>://</a:t>
            </a:r>
            <a:r>
              <a:rPr lang="en-US" altLang="ja-JP" sz="2400" u="sng" dirty="0" smtClean="0">
                <a:latin typeface="Arial" panose="020B0604020202020204" pitchFamily="34" charset="0"/>
                <a:ea typeface="HGP創英角ﾎﾟｯﾌﾟ体" pitchFamily="50" charset="-128"/>
                <a:cs typeface="Arial" panose="020B0604020202020204" pitchFamily="34" charset="0"/>
              </a:rPr>
              <a:t>www.pref.kanagawa.jp/docs/u6s/cnt/f4302/index.html</a:t>
            </a:r>
            <a:r>
              <a:rPr kumimoji="1" lang="ja-JP" altLang="en-US" sz="3200" dirty="0" smtClean="0">
                <a:latin typeface="HGP創英角ﾎﾟｯﾌﾟ体" pitchFamily="50" charset="-128"/>
                <a:ea typeface="HGP創英角ﾎﾟｯﾌﾟ体" pitchFamily="50" charset="-128"/>
              </a:rPr>
              <a:t>）</a:t>
            </a:r>
            <a:endParaRPr kumimoji="1" lang="ja-JP" altLang="en-US" sz="3200" dirty="0">
              <a:latin typeface="HGP創英角ﾎﾟｯﾌﾟ体" pitchFamily="50" charset="-128"/>
              <a:ea typeface="HGP創英角ﾎﾟｯﾌﾟ体" pitchFamily="50" charset="-128"/>
            </a:endParaRPr>
          </a:p>
        </p:txBody>
      </p:sp>
      <p:pic>
        <p:nvPicPr>
          <p:cNvPr id="5" name="図 4"/>
          <p:cNvPicPr>
            <a:picLocks noChangeAspect="1"/>
          </p:cNvPicPr>
          <p:nvPr/>
        </p:nvPicPr>
        <p:blipFill rotWithShape="1">
          <a:blip r:embed="rId3"/>
          <a:srcRect l="833" t="-156" r="-833" b="9455"/>
          <a:stretch/>
        </p:blipFill>
        <p:spPr>
          <a:xfrm>
            <a:off x="1415480" y="836712"/>
            <a:ext cx="8784976" cy="5523269"/>
          </a:xfrm>
          <a:prstGeom prst="rect">
            <a:avLst/>
          </a:prstGeom>
        </p:spPr>
      </p:pic>
    </p:spTree>
    <p:extLst>
      <p:ext uri="{BB962C8B-B14F-4D97-AF65-F5344CB8AC3E}">
        <p14:creationId xmlns:p14="http://schemas.microsoft.com/office/powerpoint/2010/main" val="2584854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244476"/>
            <a:ext cx="10363200" cy="1143000"/>
          </a:xfrm>
        </p:spPr>
        <p:txBody>
          <a:bodyPr/>
          <a:lstStyle/>
          <a:p>
            <a:r>
              <a:rPr kumimoji="1" lang="ja-JP" altLang="en-US" sz="3600" dirty="0" smtClean="0">
                <a:latin typeface="HGP創英角ﾎﾟｯﾌﾟ体" pitchFamily="50" charset="-128"/>
                <a:ea typeface="HGP創英角ﾎﾟｯﾌﾟ体" pitchFamily="50" charset="-128"/>
              </a:rPr>
              <a:t>高齢者</a:t>
            </a:r>
            <a:r>
              <a:rPr kumimoji="1" lang="ja-JP" altLang="en-US" dirty="0" smtClean="0">
                <a:latin typeface="HGP創英角ﾎﾟｯﾌﾟ体" pitchFamily="50" charset="-128"/>
                <a:ea typeface="HGP創英角ﾎﾟｯﾌﾟ体" pitchFamily="50" charset="-128"/>
              </a:rPr>
              <a:t>虐待の５つの類型</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983432" y="1387476"/>
            <a:ext cx="11088000" cy="5400000"/>
          </a:xfrm>
        </p:spPr>
        <p:txBody>
          <a:bodyPr>
            <a:noAutofit/>
          </a:bodyPr>
          <a:lstStyle/>
          <a:p>
            <a:endParaRPr lang="en-US" altLang="ja-JP" sz="2800" dirty="0" smtClean="0">
              <a:latin typeface="HGP創英角ﾎﾟｯﾌﾟ体" pitchFamily="50" charset="-128"/>
              <a:ea typeface="HGP創英角ﾎﾟｯﾌﾟ体" pitchFamily="50" charset="-128"/>
            </a:endParaRPr>
          </a:p>
          <a:p>
            <a:r>
              <a:rPr lang="ja-JP" altLang="en-US" sz="2800" dirty="0" smtClean="0">
                <a:latin typeface="HGP創英角ﾎﾟｯﾌﾟ体" pitchFamily="50" charset="-128"/>
                <a:ea typeface="HGP創英角ﾎﾟｯﾌﾟ体" pitchFamily="50" charset="-128"/>
              </a:rPr>
              <a:t>身体的</a:t>
            </a:r>
            <a:r>
              <a:rPr lang="ja-JP" altLang="en-US" sz="2800" dirty="0">
                <a:latin typeface="HGP創英角ﾎﾟｯﾌﾟ体" pitchFamily="50" charset="-128"/>
                <a:ea typeface="HGP創英角ﾎﾟｯﾌﾟ体" pitchFamily="50" charset="-128"/>
              </a:rPr>
              <a:t>虐待</a:t>
            </a:r>
            <a:endParaRPr lang="en-US" altLang="ja-JP" sz="2800" dirty="0">
              <a:latin typeface="HGP創英角ﾎﾟｯﾌﾟ体" pitchFamily="50" charset="-128"/>
              <a:ea typeface="HGP創英角ﾎﾟｯﾌﾟ体" pitchFamily="50" charset="-128"/>
            </a:endParaRPr>
          </a:p>
          <a:p>
            <a:endParaRPr lang="en-US" altLang="ja-JP" sz="2800" dirty="0">
              <a:latin typeface="HGP創英角ﾎﾟｯﾌﾟ体" pitchFamily="50" charset="-128"/>
              <a:ea typeface="HGP創英角ﾎﾟｯﾌﾟ体" pitchFamily="50" charset="-128"/>
            </a:endParaRPr>
          </a:p>
          <a:p>
            <a:r>
              <a:rPr lang="ja-JP" altLang="en-US" sz="2800" dirty="0">
                <a:latin typeface="HGP創英角ﾎﾟｯﾌﾟ体" pitchFamily="50" charset="-128"/>
                <a:ea typeface="HGP創英角ﾎﾟｯﾌﾟ体" pitchFamily="50" charset="-128"/>
              </a:rPr>
              <a:t>介護・世話の放棄放任（ネグレクト）</a:t>
            </a:r>
            <a:endParaRPr lang="en-US" altLang="ja-JP" sz="2800" dirty="0">
              <a:latin typeface="HGP創英角ﾎﾟｯﾌﾟ体" pitchFamily="50" charset="-128"/>
              <a:ea typeface="HGP創英角ﾎﾟｯﾌﾟ体" pitchFamily="50" charset="-128"/>
            </a:endParaRPr>
          </a:p>
          <a:p>
            <a:endParaRPr lang="en-US" altLang="ja-JP" sz="2800" dirty="0">
              <a:latin typeface="HGP創英角ﾎﾟｯﾌﾟ体" pitchFamily="50" charset="-128"/>
              <a:ea typeface="HGP創英角ﾎﾟｯﾌﾟ体" pitchFamily="50" charset="-128"/>
            </a:endParaRPr>
          </a:p>
          <a:p>
            <a:r>
              <a:rPr lang="ja-JP" altLang="en-US" sz="2800" dirty="0">
                <a:latin typeface="HGP創英角ﾎﾟｯﾌﾟ体" pitchFamily="50" charset="-128"/>
                <a:ea typeface="HGP創英角ﾎﾟｯﾌﾟ体" pitchFamily="50" charset="-128"/>
              </a:rPr>
              <a:t>心理的虐待</a:t>
            </a:r>
            <a:endParaRPr lang="en-US" altLang="ja-JP" sz="2800" dirty="0">
              <a:latin typeface="HGP創英角ﾎﾟｯﾌﾟ体" pitchFamily="50" charset="-128"/>
              <a:ea typeface="HGP創英角ﾎﾟｯﾌﾟ体" pitchFamily="50" charset="-128"/>
            </a:endParaRPr>
          </a:p>
          <a:p>
            <a:endParaRPr lang="en-US" altLang="ja-JP" sz="2800" dirty="0">
              <a:latin typeface="HGP創英角ﾎﾟｯﾌﾟ体" pitchFamily="50" charset="-128"/>
              <a:ea typeface="HGP創英角ﾎﾟｯﾌﾟ体" pitchFamily="50" charset="-128"/>
            </a:endParaRPr>
          </a:p>
          <a:p>
            <a:r>
              <a:rPr lang="ja-JP" altLang="en-US" sz="2800" dirty="0">
                <a:latin typeface="HGP創英角ﾎﾟｯﾌﾟ体" pitchFamily="50" charset="-128"/>
                <a:ea typeface="HGP創英角ﾎﾟｯﾌﾟ体" pitchFamily="50" charset="-128"/>
              </a:rPr>
              <a:t>性的虐待</a:t>
            </a:r>
            <a:endParaRPr lang="en-US" altLang="ja-JP" sz="2800" dirty="0">
              <a:latin typeface="HGP創英角ﾎﾟｯﾌﾟ体" pitchFamily="50" charset="-128"/>
              <a:ea typeface="HGP創英角ﾎﾟｯﾌﾟ体" pitchFamily="50" charset="-128"/>
            </a:endParaRPr>
          </a:p>
          <a:p>
            <a:endParaRPr lang="en-US" altLang="ja-JP" sz="2800" dirty="0">
              <a:latin typeface="HGP創英角ﾎﾟｯﾌﾟ体" pitchFamily="50" charset="-128"/>
              <a:ea typeface="HGP創英角ﾎﾟｯﾌﾟ体" pitchFamily="50" charset="-128"/>
            </a:endParaRPr>
          </a:p>
          <a:p>
            <a:r>
              <a:rPr lang="ja-JP" altLang="en-US" sz="2800" dirty="0">
                <a:latin typeface="HGP創英角ﾎﾟｯﾌﾟ体" pitchFamily="50" charset="-128"/>
                <a:ea typeface="HGP創英角ﾎﾟｯﾌﾟ体" pitchFamily="50" charset="-128"/>
              </a:rPr>
              <a:t>経済的虐待</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5693" y="404744"/>
            <a:ext cx="11088000" cy="720000"/>
          </a:xfrm>
        </p:spPr>
        <p:txBody>
          <a:bodyPr>
            <a:normAutofit/>
          </a:bodyPr>
          <a:lstStyle/>
          <a:p>
            <a:r>
              <a:rPr lang="ja-JP" altLang="en-US" sz="3600" dirty="0">
                <a:latin typeface="HGP創英角ﾎﾟｯﾌﾟ体" panose="040B0A00000000000000" pitchFamily="50" charset="-128"/>
                <a:ea typeface="HGP創英角ﾎﾟｯﾌﾟ体" panose="040B0A00000000000000" pitchFamily="50" charset="-128"/>
              </a:rPr>
              <a:t>虐待と犯罪の関係</a:t>
            </a:r>
          </a:p>
        </p:txBody>
      </p:sp>
      <p:sp>
        <p:nvSpPr>
          <p:cNvPr id="4" name="コンテンツ プレースホルダー 3"/>
          <p:cNvSpPr>
            <a:spLocks noGrp="1"/>
          </p:cNvSpPr>
          <p:nvPr>
            <p:ph sz="quarter" idx="1"/>
          </p:nvPr>
        </p:nvSpPr>
        <p:spPr>
          <a:xfrm>
            <a:off x="839416" y="1124744"/>
            <a:ext cx="11088000" cy="5400000"/>
          </a:xfrm>
        </p:spPr>
        <p:txBody>
          <a:bodyPr>
            <a:normAutofit fontScale="25000" lnSpcReduction="20000"/>
          </a:bodyPr>
          <a:lstStyle/>
          <a:p>
            <a:endParaRPr lang="en-US" altLang="ja-JP" sz="8600" dirty="0" smtClean="0">
              <a:latin typeface="HGP創英角ﾎﾟｯﾌﾟ体" panose="040B0A00000000000000" pitchFamily="50" charset="-128"/>
              <a:ea typeface="HGP創英角ﾎﾟｯﾌﾟ体" panose="040B0A00000000000000" pitchFamily="50" charset="-128"/>
            </a:endParaRPr>
          </a:p>
          <a:p>
            <a:r>
              <a:rPr lang="ja-JP" altLang="en-US" sz="11200" dirty="0" smtClean="0">
                <a:latin typeface="HGP創英角ﾎﾟｯﾌﾟ体" panose="040B0A00000000000000" pitchFamily="50" charset="-128"/>
                <a:ea typeface="HGP創英角ﾎﾟｯﾌﾟ体" panose="040B0A00000000000000" pitchFamily="50" charset="-128"/>
              </a:rPr>
              <a:t>虐待</a:t>
            </a:r>
            <a:r>
              <a:rPr lang="ja-JP" altLang="en-US" sz="11200" dirty="0">
                <a:latin typeface="HGP創英角ﾎﾟｯﾌﾟ体" panose="040B0A00000000000000" pitchFamily="50" charset="-128"/>
                <a:ea typeface="HGP創英角ﾎﾟｯﾌﾟ体" panose="040B0A00000000000000" pitchFamily="50" charset="-128"/>
              </a:rPr>
              <a:t>の類型と刑法の規定する犯罪の関係の</a:t>
            </a:r>
            <a:r>
              <a:rPr lang="ja-JP" altLang="en-US" sz="11200" dirty="0" smtClean="0">
                <a:latin typeface="HGP創英角ﾎﾟｯﾌﾟ体" panose="040B0A00000000000000" pitchFamily="50" charset="-128"/>
                <a:ea typeface="HGP創英角ﾎﾟｯﾌﾟ体" panose="040B0A00000000000000" pitchFamily="50" charset="-128"/>
              </a:rPr>
              <a:t>例示</a:t>
            </a:r>
            <a:endParaRPr lang="en-US" altLang="ja-JP" sz="11200" dirty="0" smtClean="0">
              <a:latin typeface="HGP創英角ﾎﾟｯﾌﾟ体" panose="040B0A00000000000000" pitchFamily="50" charset="-128"/>
              <a:ea typeface="HGP創英角ﾎﾟｯﾌﾟ体" panose="040B0A00000000000000" pitchFamily="50" charset="-128"/>
            </a:endParaRPr>
          </a:p>
          <a:p>
            <a:endParaRPr lang="en-US" altLang="ja-JP" sz="11200" dirty="0">
              <a:latin typeface="HGP創英角ﾎﾟｯﾌﾟ体" panose="040B0A00000000000000" pitchFamily="50" charset="-128"/>
              <a:ea typeface="HGP創英角ﾎﾟｯﾌﾟ体" panose="040B0A00000000000000" pitchFamily="50" charset="-128"/>
            </a:endParaRPr>
          </a:p>
          <a:p>
            <a:pPr marL="0" indent="0">
              <a:buNone/>
            </a:pPr>
            <a:r>
              <a:rPr lang="en-US" altLang="ja-JP" sz="11200" dirty="0" smtClean="0">
                <a:latin typeface="HGP創英角ﾎﾟｯﾌﾟ体" panose="040B0A00000000000000" pitchFamily="50" charset="-128"/>
                <a:ea typeface="HGP創英角ﾎﾟｯﾌﾟ体" panose="040B0A00000000000000" pitchFamily="50" charset="-128"/>
              </a:rPr>
              <a:t>【</a:t>
            </a:r>
            <a:r>
              <a:rPr lang="ja-JP" altLang="en-US" sz="11200" dirty="0">
                <a:latin typeface="HGP創英角ﾎﾟｯﾌﾟ体" panose="040B0A00000000000000" pitchFamily="50" charset="-128"/>
                <a:ea typeface="HGP創英角ﾎﾟｯﾌﾟ体" panose="040B0A00000000000000" pitchFamily="50" charset="-128"/>
              </a:rPr>
              <a:t>身体的虐待</a:t>
            </a:r>
            <a:r>
              <a:rPr lang="en-US" altLang="ja-JP" sz="11200" dirty="0">
                <a:latin typeface="HGP創英角ﾎﾟｯﾌﾟ体" panose="040B0A00000000000000" pitchFamily="50" charset="-128"/>
                <a:ea typeface="HGP創英角ﾎﾟｯﾌﾟ体" panose="040B0A00000000000000" pitchFamily="50" charset="-128"/>
              </a:rPr>
              <a:t>】</a:t>
            </a:r>
          </a:p>
          <a:p>
            <a:pPr marL="0" indent="0">
              <a:buNone/>
            </a:pPr>
            <a:r>
              <a:rPr lang="ja-JP" altLang="en-US" sz="11200" dirty="0">
                <a:solidFill>
                  <a:srgbClr val="FF0000"/>
                </a:solidFill>
                <a:latin typeface="HGP創英角ﾎﾟｯﾌﾟ体" panose="040B0A00000000000000" pitchFamily="50" charset="-128"/>
                <a:ea typeface="HGP創英角ﾎﾟｯﾌﾟ体" panose="040B0A00000000000000" pitchFamily="50" charset="-128"/>
              </a:rPr>
              <a:t>殺人罪、傷害罪</a:t>
            </a:r>
            <a:r>
              <a:rPr lang="ja-JP" altLang="en-US" sz="11200" dirty="0" smtClean="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11200" dirty="0">
                <a:solidFill>
                  <a:srgbClr val="FF0000"/>
                </a:solidFill>
                <a:latin typeface="HGP創英角ﾎﾟｯﾌﾟ体" panose="040B0A00000000000000" pitchFamily="50" charset="-128"/>
                <a:ea typeface="HGP創英角ﾎﾟｯﾌﾟ体" panose="040B0A00000000000000" pitchFamily="50" charset="-128"/>
              </a:rPr>
              <a:t>暴行</a:t>
            </a:r>
            <a:r>
              <a:rPr lang="ja-JP" altLang="en-US" sz="11200" dirty="0" smtClean="0">
                <a:solidFill>
                  <a:srgbClr val="FF0000"/>
                </a:solidFill>
                <a:latin typeface="HGP創英角ﾎﾟｯﾌﾟ体" panose="040B0A00000000000000" pitchFamily="50" charset="-128"/>
                <a:ea typeface="HGP創英角ﾎﾟｯﾌﾟ体" panose="040B0A00000000000000" pitchFamily="50" charset="-128"/>
              </a:rPr>
              <a:t>罪、逮捕</a:t>
            </a:r>
            <a:r>
              <a:rPr lang="ja-JP" altLang="en-US" sz="11200" dirty="0">
                <a:solidFill>
                  <a:srgbClr val="FF0000"/>
                </a:solidFill>
                <a:latin typeface="HGP創英角ﾎﾟｯﾌﾟ体" panose="040B0A00000000000000" pitchFamily="50" charset="-128"/>
                <a:ea typeface="HGP創英角ﾎﾟｯﾌﾟ体" panose="040B0A00000000000000" pitchFamily="50" charset="-128"/>
              </a:rPr>
              <a:t>・監禁罪など</a:t>
            </a:r>
            <a:endParaRPr lang="en-US" altLang="ja-JP" sz="112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en-US" altLang="ja-JP" sz="11200" dirty="0">
                <a:latin typeface="HGP創英角ﾎﾟｯﾌﾟ体" panose="040B0A00000000000000" pitchFamily="50" charset="-128"/>
                <a:ea typeface="HGP創英角ﾎﾟｯﾌﾟ体" panose="040B0A00000000000000" pitchFamily="50" charset="-128"/>
              </a:rPr>
              <a:t>【</a:t>
            </a:r>
            <a:r>
              <a:rPr lang="ja-JP" altLang="en-US" sz="11200" dirty="0">
                <a:latin typeface="HGP創英角ﾎﾟｯﾌﾟ体" panose="040B0A00000000000000" pitchFamily="50" charset="-128"/>
                <a:ea typeface="HGP創英角ﾎﾟｯﾌﾟ体" panose="040B0A00000000000000" pitchFamily="50" charset="-128"/>
              </a:rPr>
              <a:t>介護・世話の放棄・放任</a:t>
            </a:r>
            <a:r>
              <a:rPr lang="en-US" altLang="ja-JP" sz="11200" dirty="0">
                <a:latin typeface="HGP創英角ﾎﾟｯﾌﾟ体" panose="040B0A00000000000000" pitchFamily="50" charset="-128"/>
                <a:ea typeface="HGP創英角ﾎﾟｯﾌﾟ体" panose="040B0A00000000000000" pitchFamily="50" charset="-128"/>
              </a:rPr>
              <a:t>】</a:t>
            </a:r>
          </a:p>
          <a:p>
            <a:pPr marL="0" indent="0">
              <a:buNone/>
            </a:pPr>
            <a:r>
              <a:rPr lang="ja-JP" altLang="en-US" sz="11200" dirty="0">
                <a:solidFill>
                  <a:srgbClr val="FF0000"/>
                </a:solidFill>
                <a:latin typeface="HGP創英角ﾎﾟｯﾌﾟ体" panose="040B0A00000000000000" pitchFamily="50" charset="-128"/>
                <a:ea typeface="HGP創英角ﾎﾟｯﾌﾟ体" panose="040B0A00000000000000" pitchFamily="50" charset="-128"/>
              </a:rPr>
              <a:t>保護責任</a:t>
            </a:r>
            <a:r>
              <a:rPr lang="ja-JP" altLang="en-US" sz="11200" dirty="0" smtClean="0">
                <a:solidFill>
                  <a:srgbClr val="FF0000"/>
                </a:solidFill>
                <a:latin typeface="HGP創英角ﾎﾟｯﾌﾟ体" panose="040B0A00000000000000" pitchFamily="50" charset="-128"/>
                <a:ea typeface="HGP創英角ﾎﾟｯﾌﾟ体" panose="040B0A00000000000000" pitchFamily="50" charset="-128"/>
              </a:rPr>
              <a:t>者遺棄罪など</a:t>
            </a:r>
            <a:endParaRPr lang="en-US" altLang="ja-JP" sz="112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en-US" altLang="ja-JP" sz="11200" dirty="0">
                <a:latin typeface="HGP創英角ﾎﾟｯﾌﾟ体" panose="040B0A00000000000000" pitchFamily="50" charset="-128"/>
                <a:ea typeface="HGP創英角ﾎﾟｯﾌﾟ体" panose="040B0A00000000000000" pitchFamily="50" charset="-128"/>
              </a:rPr>
              <a:t>【</a:t>
            </a:r>
            <a:r>
              <a:rPr lang="ja-JP" altLang="en-US" sz="11200" dirty="0">
                <a:latin typeface="HGP創英角ﾎﾟｯﾌﾟ体" panose="040B0A00000000000000" pitchFamily="50" charset="-128"/>
                <a:ea typeface="HGP創英角ﾎﾟｯﾌﾟ体" panose="040B0A00000000000000" pitchFamily="50" charset="-128"/>
              </a:rPr>
              <a:t>心理的虐待</a:t>
            </a:r>
            <a:r>
              <a:rPr lang="en-US" altLang="ja-JP" sz="11200" dirty="0">
                <a:latin typeface="HGP創英角ﾎﾟｯﾌﾟ体" panose="040B0A00000000000000" pitchFamily="50" charset="-128"/>
                <a:ea typeface="HGP創英角ﾎﾟｯﾌﾟ体" panose="040B0A00000000000000" pitchFamily="50" charset="-128"/>
              </a:rPr>
              <a:t>】</a:t>
            </a:r>
          </a:p>
          <a:p>
            <a:pPr marL="0" indent="0">
              <a:buNone/>
            </a:pPr>
            <a:r>
              <a:rPr lang="ja-JP" altLang="en-US" sz="11200" dirty="0">
                <a:solidFill>
                  <a:srgbClr val="FF0000"/>
                </a:solidFill>
                <a:latin typeface="HGP創英角ﾎﾟｯﾌﾟ体" panose="040B0A00000000000000" pitchFamily="50" charset="-128"/>
                <a:ea typeface="HGP創英角ﾎﾟｯﾌﾟ体" panose="040B0A00000000000000" pitchFamily="50" charset="-128"/>
              </a:rPr>
              <a:t>脅迫罪、強要罪、名誉毀損罪、侮辱罪など</a:t>
            </a:r>
            <a:endParaRPr lang="en-US" altLang="ja-JP" sz="112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en-US" altLang="ja-JP" sz="11200" dirty="0">
                <a:latin typeface="HGP創英角ﾎﾟｯﾌﾟ体" panose="040B0A00000000000000" pitchFamily="50" charset="-128"/>
                <a:ea typeface="HGP創英角ﾎﾟｯﾌﾟ体" panose="040B0A00000000000000" pitchFamily="50" charset="-128"/>
              </a:rPr>
              <a:t>【</a:t>
            </a:r>
            <a:r>
              <a:rPr lang="ja-JP" altLang="en-US" sz="11200" dirty="0">
                <a:latin typeface="HGP創英角ﾎﾟｯﾌﾟ体" panose="040B0A00000000000000" pitchFamily="50" charset="-128"/>
                <a:ea typeface="HGP創英角ﾎﾟｯﾌﾟ体" panose="040B0A00000000000000" pitchFamily="50" charset="-128"/>
              </a:rPr>
              <a:t>性的虐待</a:t>
            </a:r>
            <a:r>
              <a:rPr lang="en-US" altLang="ja-JP" sz="11200" dirty="0">
                <a:latin typeface="HGP創英角ﾎﾟｯﾌﾟ体" panose="040B0A00000000000000" pitchFamily="50" charset="-128"/>
                <a:ea typeface="HGP創英角ﾎﾟｯﾌﾟ体" panose="040B0A00000000000000" pitchFamily="50" charset="-128"/>
              </a:rPr>
              <a:t>】</a:t>
            </a:r>
          </a:p>
          <a:p>
            <a:pPr marL="0" indent="0">
              <a:buNone/>
            </a:pPr>
            <a:r>
              <a:rPr lang="ja-JP" altLang="en-US" sz="11200" dirty="0">
                <a:solidFill>
                  <a:srgbClr val="FF0000"/>
                </a:solidFill>
                <a:latin typeface="HGP創英角ﾎﾟｯﾌﾟ体" panose="040B0A00000000000000" pitchFamily="50" charset="-128"/>
                <a:ea typeface="HGP創英角ﾎﾟｯﾌﾟ体" panose="040B0A00000000000000" pitchFamily="50" charset="-128"/>
              </a:rPr>
              <a:t>不同意わいせつ罪</a:t>
            </a:r>
            <a:r>
              <a:rPr lang="ja-JP" altLang="en-US" sz="11200" dirty="0" smtClean="0">
                <a:solidFill>
                  <a:srgbClr val="FF0000"/>
                </a:solidFill>
                <a:latin typeface="HGP創英角ﾎﾟｯﾌﾟ体" panose="040B0A00000000000000" pitchFamily="50" charset="-128"/>
                <a:ea typeface="HGP創英角ﾎﾟｯﾌﾟ体" panose="040B0A00000000000000" pitchFamily="50" charset="-128"/>
              </a:rPr>
              <a:t>、不同意性交等罪など</a:t>
            </a:r>
            <a:endParaRPr lang="en-US" altLang="ja-JP" sz="112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en-US" altLang="ja-JP" sz="11200" dirty="0">
                <a:latin typeface="HGP創英角ﾎﾟｯﾌﾟ体" panose="040B0A00000000000000" pitchFamily="50" charset="-128"/>
                <a:ea typeface="HGP創英角ﾎﾟｯﾌﾟ体" panose="040B0A00000000000000" pitchFamily="50" charset="-128"/>
              </a:rPr>
              <a:t>【</a:t>
            </a:r>
            <a:r>
              <a:rPr lang="ja-JP" altLang="en-US" sz="11200" dirty="0">
                <a:latin typeface="HGP創英角ﾎﾟｯﾌﾟ体" panose="040B0A00000000000000" pitchFamily="50" charset="-128"/>
                <a:ea typeface="HGP創英角ﾎﾟｯﾌﾟ体" panose="040B0A00000000000000" pitchFamily="50" charset="-128"/>
              </a:rPr>
              <a:t>経済的虐待</a:t>
            </a:r>
            <a:r>
              <a:rPr lang="en-US" altLang="ja-JP" sz="11200" dirty="0">
                <a:latin typeface="HGP創英角ﾎﾟｯﾌﾟ体" panose="040B0A00000000000000" pitchFamily="50" charset="-128"/>
                <a:ea typeface="HGP創英角ﾎﾟｯﾌﾟ体" panose="040B0A00000000000000" pitchFamily="50" charset="-128"/>
              </a:rPr>
              <a:t>】</a:t>
            </a:r>
          </a:p>
          <a:p>
            <a:pPr marL="0" indent="0">
              <a:buNone/>
            </a:pPr>
            <a:r>
              <a:rPr lang="ja-JP" altLang="en-US" sz="11200" dirty="0">
                <a:solidFill>
                  <a:srgbClr val="FF0000"/>
                </a:solidFill>
                <a:latin typeface="HGP創英角ﾎﾟｯﾌﾟ体" panose="040B0A00000000000000" pitchFamily="50" charset="-128"/>
                <a:ea typeface="HGP創英角ﾎﾟｯﾌﾟ体" panose="040B0A00000000000000" pitchFamily="50" charset="-128"/>
              </a:rPr>
              <a:t>詐欺罪、恐喝罪、横領罪</a:t>
            </a:r>
            <a:r>
              <a:rPr lang="ja-JP" altLang="en-US" sz="11200" dirty="0" smtClean="0">
                <a:solidFill>
                  <a:srgbClr val="FF0000"/>
                </a:solidFill>
                <a:latin typeface="HGP創英角ﾎﾟｯﾌﾟ体" panose="040B0A00000000000000" pitchFamily="50" charset="-128"/>
                <a:ea typeface="HGP創英角ﾎﾟｯﾌﾟ体" panose="040B0A00000000000000" pitchFamily="50" charset="-128"/>
              </a:rPr>
              <a:t>、窃盗罪など</a:t>
            </a:r>
            <a:endParaRPr lang="en-US" altLang="ja-JP" sz="112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dirty="0" smtClean="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6280" y="4077072"/>
            <a:ext cx="2284597" cy="1833389"/>
          </a:xfrm>
          <a:prstGeom prst="rect">
            <a:avLst/>
          </a:prstGeom>
        </p:spPr>
      </p:pic>
    </p:spTree>
    <p:extLst>
      <p:ext uri="{BB962C8B-B14F-4D97-AF65-F5344CB8AC3E}">
        <p14:creationId xmlns:p14="http://schemas.microsoft.com/office/powerpoint/2010/main" val="1160050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P創英角ﾎﾟｯﾌﾟ体" pitchFamily="50" charset="-128"/>
                <a:ea typeface="HGP創英角ﾎﾟｯﾌﾟ体" pitchFamily="50" charset="-128"/>
              </a:rPr>
              <a:t>身体的虐待</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983432" y="1340768"/>
            <a:ext cx="11088000" cy="5400000"/>
          </a:xfrm>
        </p:spPr>
        <p:txBody>
          <a:bodyPr>
            <a:noAutofit/>
          </a:bodyPr>
          <a:lstStyle/>
          <a:p>
            <a:pPr>
              <a:buNone/>
            </a:pPr>
            <a:endParaRPr lang="ja-JP" altLang="en-US" dirty="0" smtClean="0">
              <a:solidFill>
                <a:srgbClr val="FF0000"/>
              </a:solidFill>
            </a:endParaRPr>
          </a:p>
          <a:p>
            <a:pPr lvl="1">
              <a:buNone/>
            </a:pPr>
            <a:r>
              <a:rPr lang="ja-JP" altLang="en-US" sz="2800" dirty="0">
                <a:solidFill>
                  <a:srgbClr val="FF0000"/>
                </a:solidFill>
                <a:latin typeface="HGP創英角ﾎﾟｯﾌﾟ体" pitchFamily="50" charset="-128"/>
                <a:ea typeface="HGP創英角ﾎﾟｯﾌﾟ体" pitchFamily="50" charset="-128"/>
              </a:rPr>
              <a:t>高齢者の身体に外傷が生じ、又は</a:t>
            </a:r>
            <a:r>
              <a:rPr lang="ja-JP" altLang="en-US" sz="2800" dirty="0" smtClean="0">
                <a:solidFill>
                  <a:srgbClr val="FF0000"/>
                </a:solidFill>
                <a:latin typeface="HGP創英角ﾎﾟｯﾌﾟ体" pitchFamily="50" charset="-128"/>
                <a:ea typeface="HGP創英角ﾎﾟｯﾌﾟ体" pitchFamily="50" charset="-128"/>
              </a:rPr>
              <a:t>生じるおそれ</a:t>
            </a:r>
            <a:r>
              <a:rPr lang="ja-JP" altLang="en-US" sz="2800" dirty="0">
                <a:solidFill>
                  <a:srgbClr val="FF0000"/>
                </a:solidFill>
                <a:latin typeface="HGP創英角ﾎﾟｯﾌﾟ体" pitchFamily="50" charset="-128"/>
                <a:ea typeface="HGP創英角ﾎﾟｯﾌﾟ体" pitchFamily="50" charset="-128"/>
              </a:rPr>
              <a:t>の</a:t>
            </a:r>
            <a:r>
              <a:rPr lang="ja-JP" altLang="en-US" sz="2800" dirty="0" smtClean="0">
                <a:solidFill>
                  <a:srgbClr val="FF0000"/>
                </a:solidFill>
                <a:latin typeface="HGP創英角ﾎﾟｯﾌﾟ体" pitchFamily="50" charset="-128"/>
                <a:ea typeface="HGP創英角ﾎﾟｯﾌﾟ体" pitchFamily="50" charset="-128"/>
              </a:rPr>
              <a:t>ある</a:t>
            </a:r>
            <a:endParaRPr lang="en-US" altLang="ja-JP" sz="2800" dirty="0" smtClean="0">
              <a:solidFill>
                <a:srgbClr val="FF0000"/>
              </a:solidFill>
              <a:latin typeface="HGP創英角ﾎﾟｯﾌﾟ体" pitchFamily="50" charset="-128"/>
              <a:ea typeface="HGP創英角ﾎﾟｯﾌﾟ体" pitchFamily="50" charset="-128"/>
            </a:endParaRPr>
          </a:p>
          <a:p>
            <a:pPr lvl="1">
              <a:buNone/>
            </a:pPr>
            <a:r>
              <a:rPr lang="ja-JP" altLang="en-US" sz="2800" dirty="0" smtClean="0">
                <a:solidFill>
                  <a:srgbClr val="FF0000"/>
                </a:solidFill>
                <a:latin typeface="HGP創英角ﾎﾟｯﾌﾟ体" pitchFamily="50" charset="-128"/>
                <a:ea typeface="HGP創英角ﾎﾟｯﾌﾟ体" pitchFamily="50" charset="-128"/>
              </a:rPr>
              <a:t>暴行</a:t>
            </a:r>
            <a:r>
              <a:rPr lang="ja-JP" altLang="en-US" sz="2800" dirty="0">
                <a:solidFill>
                  <a:srgbClr val="FF0000"/>
                </a:solidFill>
                <a:latin typeface="HGP創英角ﾎﾟｯﾌﾟ体" pitchFamily="50" charset="-128"/>
                <a:ea typeface="HGP創英角ﾎﾟｯﾌﾟ体" pitchFamily="50" charset="-128"/>
              </a:rPr>
              <a:t>を加えること</a:t>
            </a:r>
            <a:endParaRPr lang="en-US" altLang="ja-JP" sz="2800" dirty="0">
              <a:solidFill>
                <a:srgbClr val="FF0000"/>
              </a:solidFill>
              <a:latin typeface="HGP創英角ﾎﾟｯﾌﾟ体" pitchFamily="50" charset="-128"/>
              <a:ea typeface="HGP創英角ﾎﾟｯﾌﾟ体" pitchFamily="50" charset="-128"/>
            </a:endParaRPr>
          </a:p>
          <a:p>
            <a:pPr>
              <a:buNone/>
            </a:pPr>
            <a:endParaRPr lang="en-US" altLang="ja-JP" sz="3200" dirty="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例えば～</a:t>
            </a:r>
            <a:endParaRPr lang="en-US" altLang="ja-JP" sz="2800" dirty="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r>
              <a:rPr lang="zh-TW" altLang="en-US" sz="2800" dirty="0">
                <a:latin typeface="HGP創英角ﾎﾟｯﾌﾟ体" pitchFamily="50" charset="-128"/>
                <a:ea typeface="HGP創英角ﾎﾟｯﾌﾟ体" pitchFamily="50" charset="-128"/>
              </a:rPr>
              <a:t>（暴力行為）</a:t>
            </a:r>
            <a:r>
              <a:rPr lang="ja-JP" altLang="en-US" sz="2800" dirty="0">
                <a:latin typeface="HGP創英角ﾎﾟｯﾌﾟ体" pitchFamily="50" charset="-128"/>
                <a:ea typeface="HGP創英角ﾎﾟｯﾌﾟ体" pitchFamily="50" charset="-128"/>
              </a:rPr>
              <a:t>殴る、蹴る、つねる</a:t>
            </a:r>
            <a:endParaRPr lang="en-US" altLang="ja-JP" sz="2800" dirty="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（強制、乱暴に扱う行為）車椅子やベッドへの</a:t>
            </a:r>
            <a:r>
              <a:rPr lang="ja-JP" altLang="en-US" sz="2800" dirty="0" smtClean="0">
                <a:latin typeface="HGP創英角ﾎﾟｯﾌﾟ体" pitchFamily="50" charset="-128"/>
                <a:ea typeface="HGP創英角ﾎﾟｯﾌﾟ体" pitchFamily="50" charset="-128"/>
              </a:rPr>
              <a:t>移乗</a:t>
            </a:r>
            <a:endParaRPr lang="en-US" altLang="ja-JP" sz="2800" dirty="0" smtClean="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　</a:t>
            </a:r>
            <a:r>
              <a:rPr lang="ja-JP" altLang="en-US" sz="2800" dirty="0" smtClean="0">
                <a:latin typeface="HGP創英角ﾎﾟｯﾌﾟ体" pitchFamily="50" charset="-128"/>
                <a:ea typeface="HGP創英角ﾎﾟｯﾌﾟ体" pitchFamily="50" charset="-128"/>
              </a:rPr>
              <a:t>　の</a:t>
            </a:r>
            <a:r>
              <a:rPr lang="ja-JP" altLang="en-US" sz="2800" dirty="0">
                <a:latin typeface="HGP創英角ﾎﾟｯﾌﾟ体" pitchFamily="50" charset="-128"/>
                <a:ea typeface="HGP創英角ﾎﾟｯﾌﾟ体" pitchFamily="50" charset="-128"/>
              </a:rPr>
              <a:t>際</a:t>
            </a:r>
            <a:r>
              <a:rPr lang="ja-JP" altLang="en-US" sz="2800" dirty="0" smtClean="0">
                <a:latin typeface="HGP創英角ﾎﾟｯﾌﾟ体" pitchFamily="50" charset="-128"/>
                <a:ea typeface="HGP創英角ﾎﾟｯﾌﾟ体" pitchFamily="50" charset="-128"/>
              </a:rPr>
              <a:t>、必要</a:t>
            </a:r>
            <a:r>
              <a:rPr lang="ja-JP" altLang="en-US" sz="2800" dirty="0">
                <a:latin typeface="HGP創英角ﾎﾟｯﾌﾟ体" pitchFamily="50" charset="-128"/>
                <a:ea typeface="HGP創英角ﾎﾟｯﾌﾟ体" pitchFamily="50" charset="-128"/>
              </a:rPr>
              <a:t>以上</a:t>
            </a:r>
            <a:r>
              <a:rPr lang="ja-JP" altLang="en-US" sz="2800" dirty="0" smtClean="0">
                <a:latin typeface="HGP創英角ﾎﾟｯﾌﾟ体" pitchFamily="50" charset="-128"/>
                <a:ea typeface="HGP創英角ﾎﾟｯﾌﾟ体" pitchFamily="50" charset="-128"/>
              </a:rPr>
              <a:t>に体</a:t>
            </a:r>
            <a:r>
              <a:rPr lang="ja-JP" altLang="en-US" sz="2800" dirty="0">
                <a:latin typeface="HGP創英角ﾎﾟｯﾌﾟ体" pitchFamily="50" charset="-128"/>
                <a:ea typeface="HGP創英角ﾎﾟｯﾌﾟ体" pitchFamily="50" charset="-128"/>
              </a:rPr>
              <a:t>を高く持ち上げる</a:t>
            </a:r>
            <a:endParaRPr lang="en-US" altLang="ja-JP" sz="2800" dirty="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緊急やむを得ない場合以外の身体拘束・抑制</a:t>
            </a:r>
            <a:endParaRPr lang="en-US" altLang="ja-JP" sz="2800" dirty="0">
              <a:latin typeface="HGP創英角ﾎﾟｯﾌﾟ体" pitchFamily="50" charset="-128"/>
              <a:ea typeface="HGP創英角ﾎﾟｯﾌﾟ体" pitchFamily="50" charset="-128"/>
            </a:endParaRPr>
          </a:p>
          <a:p>
            <a:pPr>
              <a:buNone/>
            </a:pPr>
            <a:endParaRPr lang="en-US" altLang="ja-JP" sz="3200" dirty="0">
              <a:latin typeface="HGP創英角ﾎﾟｯﾌﾟ体" pitchFamily="50" charset="-128"/>
              <a:ea typeface="HGP創英角ﾎﾟｯﾌﾟ体" pitchFamily="50" charset="-128"/>
            </a:endParaRPr>
          </a:p>
          <a:p>
            <a:endParaRPr kumimoji="1" lang="en-US" altLang="ja-JP" dirty="0" smtClean="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352" y="2636912"/>
            <a:ext cx="2088832" cy="2088832"/>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P創英角ﾎﾟｯﾌﾟ体" pitchFamily="50" charset="-128"/>
                <a:ea typeface="HGP創英角ﾎﾟｯﾌﾟ体" pitchFamily="50" charset="-128"/>
              </a:rPr>
              <a:t>介護・世話の放棄放任（ネグレクト）</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983432" y="1340768"/>
            <a:ext cx="11088000" cy="5400000"/>
          </a:xfrm>
        </p:spPr>
        <p:txBody>
          <a:bodyPr>
            <a:normAutofit/>
          </a:bodyPr>
          <a:lstStyle/>
          <a:p>
            <a:endParaRPr kumimoji="1" lang="en-US" altLang="ja-JP" dirty="0" smtClean="0"/>
          </a:p>
          <a:p>
            <a:pPr lvl="1">
              <a:buNone/>
            </a:pPr>
            <a:r>
              <a:rPr lang="ja-JP" altLang="en-US" sz="2800" dirty="0">
                <a:solidFill>
                  <a:srgbClr val="FF0000"/>
                </a:solidFill>
                <a:latin typeface="HGP創英角ﾎﾟｯﾌﾟ体" pitchFamily="50" charset="-128"/>
                <a:ea typeface="HGP創英角ﾎﾟｯﾌﾟ体" pitchFamily="50" charset="-128"/>
              </a:rPr>
              <a:t>高齢者を衰弱させるような著しい</a:t>
            </a:r>
            <a:r>
              <a:rPr lang="ja-JP" altLang="en-US" sz="2800" dirty="0" smtClean="0">
                <a:solidFill>
                  <a:srgbClr val="FF0000"/>
                </a:solidFill>
                <a:latin typeface="HGP創英角ﾎﾟｯﾌﾟ体" pitchFamily="50" charset="-128"/>
                <a:ea typeface="HGP創英角ﾎﾟｯﾌﾟ体" pitchFamily="50" charset="-128"/>
              </a:rPr>
              <a:t>減食又</a:t>
            </a:r>
            <a:r>
              <a:rPr lang="ja-JP" altLang="en-US" sz="2800" dirty="0">
                <a:solidFill>
                  <a:srgbClr val="FF0000"/>
                </a:solidFill>
                <a:latin typeface="HGP創英角ﾎﾟｯﾌﾟ体" pitchFamily="50" charset="-128"/>
                <a:ea typeface="HGP創英角ﾎﾟｯﾌﾟ体" pitchFamily="50" charset="-128"/>
              </a:rPr>
              <a:t>は長時間の</a:t>
            </a:r>
            <a:r>
              <a:rPr lang="ja-JP" altLang="en-US" sz="2800" dirty="0" smtClean="0">
                <a:solidFill>
                  <a:srgbClr val="FF0000"/>
                </a:solidFill>
                <a:latin typeface="HGP創英角ﾎﾟｯﾌﾟ体" pitchFamily="50" charset="-128"/>
                <a:ea typeface="HGP創英角ﾎﾟｯﾌﾟ体" pitchFamily="50" charset="-128"/>
              </a:rPr>
              <a:t>放置</a:t>
            </a:r>
            <a:endParaRPr lang="en-US" altLang="ja-JP" sz="2800" dirty="0" smtClean="0">
              <a:solidFill>
                <a:srgbClr val="FF0000"/>
              </a:solidFill>
              <a:latin typeface="HGP創英角ﾎﾟｯﾌﾟ体" pitchFamily="50" charset="-128"/>
              <a:ea typeface="HGP創英角ﾎﾟｯﾌﾟ体" pitchFamily="50" charset="-128"/>
            </a:endParaRPr>
          </a:p>
          <a:p>
            <a:pPr lvl="1">
              <a:buNone/>
            </a:pPr>
            <a:r>
              <a:rPr lang="ja-JP" altLang="en-US" sz="2800" dirty="0" smtClean="0">
                <a:solidFill>
                  <a:srgbClr val="FF0000"/>
                </a:solidFill>
                <a:latin typeface="HGP創英角ﾎﾟｯﾌﾟ体" pitchFamily="50" charset="-128"/>
                <a:ea typeface="HGP創英角ﾎﾟｯﾌﾟ体" pitchFamily="50" charset="-128"/>
              </a:rPr>
              <a:t>その他</a:t>
            </a:r>
            <a:r>
              <a:rPr lang="ja-JP" altLang="en-US" sz="2800" dirty="0">
                <a:solidFill>
                  <a:srgbClr val="FF0000"/>
                </a:solidFill>
                <a:latin typeface="HGP創英角ﾎﾟｯﾌﾟ体" pitchFamily="50" charset="-128"/>
                <a:ea typeface="HGP創英角ﾎﾟｯﾌﾟ体" pitchFamily="50" charset="-128"/>
              </a:rPr>
              <a:t>高齢者を</a:t>
            </a:r>
            <a:r>
              <a:rPr lang="ja-JP" altLang="en-US" sz="2800" dirty="0" smtClean="0">
                <a:solidFill>
                  <a:srgbClr val="FF0000"/>
                </a:solidFill>
                <a:latin typeface="HGP創英角ﾎﾟｯﾌﾟ体" pitchFamily="50" charset="-128"/>
                <a:ea typeface="HGP創英角ﾎﾟｯﾌﾟ体" pitchFamily="50" charset="-128"/>
              </a:rPr>
              <a:t>養護す</a:t>
            </a:r>
            <a:r>
              <a:rPr lang="ja-JP" altLang="en-US" sz="2800" dirty="0">
                <a:solidFill>
                  <a:srgbClr val="FF0000"/>
                </a:solidFill>
                <a:latin typeface="HGP創英角ﾎﾟｯﾌﾟ体" pitchFamily="50" charset="-128"/>
                <a:ea typeface="HGP創英角ﾎﾟｯﾌﾟ体" pitchFamily="50" charset="-128"/>
              </a:rPr>
              <a:t>べき職務上の義務を著しく怠る</a:t>
            </a:r>
            <a:r>
              <a:rPr lang="ja-JP" altLang="en-US" sz="2800" dirty="0" smtClean="0">
                <a:solidFill>
                  <a:srgbClr val="FF0000"/>
                </a:solidFill>
                <a:latin typeface="HGP創英角ﾎﾟｯﾌﾟ体" pitchFamily="50" charset="-128"/>
                <a:ea typeface="HGP創英角ﾎﾟｯﾌﾟ体" pitchFamily="50" charset="-128"/>
              </a:rPr>
              <a:t>こと</a:t>
            </a:r>
            <a:endParaRPr lang="en-US" altLang="ja-JP" sz="2800" dirty="0">
              <a:solidFill>
                <a:srgbClr val="FF0000"/>
              </a:solidFill>
              <a:latin typeface="HGP創英角ﾎﾟｯﾌﾟ体" pitchFamily="50" charset="-128"/>
              <a:ea typeface="HGP創英角ﾎﾟｯﾌﾟ体" pitchFamily="50" charset="-128"/>
            </a:endParaRPr>
          </a:p>
          <a:p>
            <a:pPr lvl="1">
              <a:buNone/>
            </a:pPr>
            <a:endParaRPr lang="en-US" altLang="ja-JP" sz="3200" dirty="0">
              <a:solidFill>
                <a:srgbClr val="FF0000"/>
              </a:solidFill>
              <a:latin typeface="HGP創英角ﾎﾟｯﾌﾟ体" pitchFamily="50" charset="-128"/>
              <a:ea typeface="HGP創英角ﾎﾟｯﾌﾟ体" pitchFamily="50" charset="-128"/>
            </a:endParaRPr>
          </a:p>
          <a:p>
            <a:pPr lvl="1">
              <a:buNone/>
            </a:pPr>
            <a:r>
              <a:rPr lang="ja-JP" altLang="en-US" sz="2800" dirty="0" smtClean="0">
                <a:latin typeface="HGP創英角ﾎﾟｯﾌﾟ体" pitchFamily="50" charset="-128"/>
                <a:ea typeface="HGP創英角ﾎﾟｯﾌﾟ体" pitchFamily="50" charset="-128"/>
              </a:rPr>
              <a:t>～</a:t>
            </a:r>
            <a:r>
              <a:rPr lang="ja-JP" altLang="en-US" sz="2800" dirty="0">
                <a:latin typeface="HGP創英角ﾎﾟｯﾌﾟ体" pitchFamily="50" charset="-128"/>
                <a:ea typeface="HGP創英角ﾎﾟｯﾌﾟ体" pitchFamily="50" charset="-128"/>
              </a:rPr>
              <a:t>例えば～</a:t>
            </a:r>
            <a:endParaRPr lang="en-US" altLang="ja-JP" sz="2800" dirty="0">
              <a:latin typeface="HGP創英角ﾎﾟｯﾌﾟ体" pitchFamily="50" charset="-128"/>
              <a:ea typeface="HGP創英角ﾎﾟｯﾌﾟ体" pitchFamily="50" charset="-128"/>
            </a:endParaRPr>
          </a:p>
          <a:p>
            <a:pPr lvl="1">
              <a:buNone/>
            </a:pPr>
            <a:r>
              <a:rPr lang="ja-JP" altLang="en-US" sz="2800" dirty="0">
                <a:latin typeface="HGP創英角ﾎﾟｯﾌﾟ体" pitchFamily="50" charset="-128"/>
                <a:ea typeface="HGP創英角ﾎﾟｯﾌﾟ体" pitchFamily="50" charset="-128"/>
              </a:rPr>
              <a:t>・（介護や</a:t>
            </a:r>
            <a:r>
              <a:rPr lang="ja-JP" altLang="en-US" sz="2800" dirty="0" smtClean="0">
                <a:latin typeface="HGP創英角ﾎﾟｯﾌﾟ体" pitchFamily="50" charset="-128"/>
                <a:ea typeface="HGP創英角ﾎﾟｯﾌﾟ体" pitchFamily="50" charset="-128"/>
              </a:rPr>
              <a:t>世話を怠ること）</a:t>
            </a:r>
            <a:r>
              <a:rPr lang="ja-JP" altLang="en-US" sz="2800" dirty="0">
                <a:latin typeface="HGP創英角ﾎﾟｯﾌﾟ体" pitchFamily="50" charset="-128"/>
                <a:ea typeface="HGP創英角ﾎﾟｯﾌﾟ体" pitchFamily="50" charset="-128"/>
              </a:rPr>
              <a:t>髪、ひげ、爪が伸び</a:t>
            </a:r>
            <a:r>
              <a:rPr lang="ja-JP" altLang="en-US" sz="2800" dirty="0" smtClean="0">
                <a:latin typeface="HGP創英角ﾎﾟｯﾌﾟ体" pitchFamily="50" charset="-128"/>
                <a:ea typeface="HGP創英角ﾎﾟｯﾌﾟ体" pitchFamily="50" charset="-128"/>
              </a:rPr>
              <a:t>放題　　</a:t>
            </a:r>
            <a:endParaRPr lang="en-US" altLang="ja-JP" sz="2800" dirty="0" smtClean="0">
              <a:latin typeface="HGP創英角ﾎﾟｯﾌﾟ体" pitchFamily="50" charset="-128"/>
              <a:ea typeface="HGP創英角ﾎﾟｯﾌﾟ体" pitchFamily="50" charset="-128"/>
            </a:endParaRPr>
          </a:p>
          <a:p>
            <a:pPr lvl="1">
              <a:buNone/>
            </a:pPr>
            <a:r>
              <a:rPr lang="ja-JP" altLang="en-US" sz="2800" dirty="0">
                <a:latin typeface="HGP創英角ﾎﾟｯﾌﾟ体" pitchFamily="50" charset="-128"/>
                <a:ea typeface="HGP創英角ﾎﾟｯﾌﾟ体" pitchFamily="50" charset="-128"/>
              </a:rPr>
              <a:t>・</a:t>
            </a:r>
            <a:r>
              <a:rPr lang="ja-JP" altLang="en-US" sz="2800" dirty="0" smtClean="0">
                <a:latin typeface="HGP創英角ﾎﾟｯﾌﾟ体" pitchFamily="50" charset="-128"/>
                <a:ea typeface="HGP創英角ﾎﾟｯﾌﾟ体" pitchFamily="50" charset="-128"/>
              </a:rPr>
              <a:t>（</a:t>
            </a:r>
            <a:r>
              <a:rPr lang="ja-JP" altLang="en-US" sz="2800" dirty="0">
                <a:latin typeface="HGP創英角ﾎﾟｯﾌﾟ体" pitchFamily="50" charset="-128"/>
                <a:ea typeface="HGP創英角ﾎﾟｯﾌﾟ体" pitchFamily="50" charset="-128"/>
              </a:rPr>
              <a:t>必要な用具の使用を</a:t>
            </a:r>
            <a:r>
              <a:rPr lang="ja-JP" altLang="en-US" sz="2800" dirty="0" smtClean="0">
                <a:latin typeface="HGP創英角ﾎﾟｯﾌﾟ体" pitchFamily="50" charset="-128"/>
                <a:ea typeface="HGP創英角ﾎﾟｯﾌﾟ体" pitchFamily="50" charset="-128"/>
              </a:rPr>
              <a:t>限定すること）</a:t>
            </a:r>
            <a:r>
              <a:rPr lang="ja-JP" altLang="en-US" sz="2800" dirty="0">
                <a:latin typeface="HGP創英角ﾎﾟｯﾌﾟ体" pitchFamily="50" charset="-128"/>
                <a:ea typeface="HGP創英角ﾎﾟｯﾌﾟ体" pitchFamily="50" charset="-128"/>
              </a:rPr>
              <a:t>ナースコール</a:t>
            </a:r>
            <a:r>
              <a:rPr lang="ja-JP" altLang="en-US" sz="2800" dirty="0" smtClean="0">
                <a:latin typeface="HGP創英角ﾎﾟｯﾌﾟ体" pitchFamily="50" charset="-128"/>
                <a:ea typeface="HGP創英角ﾎﾟｯﾌﾟ体" pitchFamily="50" charset="-128"/>
              </a:rPr>
              <a:t>を</a:t>
            </a:r>
            <a:endParaRPr lang="en-US" altLang="ja-JP" sz="2800" dirty="0" smtClean="0">
              <a:latin typeface="HGP創英角ﾎﾟｯﾌﾟ体" pitchFamily="50" charset="-128"/>
              <a:ea typeface="HGP創英角ﾎﾟｯﾌﾟ体" pitchFamily="50" charset="-128"/>
            </a:endParaRPr>
          </a:p>
          <a:p>
            <a:pPr lvl="1">
              <a:buNone/>
            </a:pPr>
            <a:r>
              <a:rPr lang="ja-JP" altLang="en-US" sz="2800" dirty="0" smtClean="0">
                <a:latin typeface="HGP創英角ﾎﾟｯﾌﾟ体" pitchFamily="50" charset="-128"/>
                <a:ea typeface="HGP創英角ﾎﾟｯﾌﾟ体" pitchFamily="50" charset="-128"/>
              </a:rPr>
              <a:t>　手</a:t>
            </a:r>
            <a:r>
              <a:rPr lang="ja-JP" altLang="en-US" sz="2800" dirty="0">
                <a:latin typeface="HGP創英角ﾎﾟｯﾌﾟ体" pitchFamily="50" charset="-128"/>
                <a:ea typeface="HGP創英角ﾎﾟｯﾌﾟ体" pitchFamily="50" charset="-128"/>
              </a:rPr>
              <a:t>の</a:t>
            </a:r>
            <a:r>
              <a:rPr lang="ja-JP" altLang="en-US" sz="2800" dirty="0" smtClean="0">
                <a:latin typeface="HGP創英角ﾎﾟｯﾌﾟ体" pitchFamily="50" charset="-128"/>
                <a:ea typeface="HGP創英角ﾎﾟｯﾌﾟ体" pitchFamily="50" charset="-128"/>
              </a:rPr>
              <a:t>届かないところ</a:t>
            </a:r>
            <a:r>
              <a:rPr lang="ja-JP" altLang="en-US" sz="2800" dirty="0">
                <a:latin typeface="HGP創英角ﾎﾟｯﾌﾟ体" pitchFamily="50" charset="-128"/>
                <a:ea typeface="HGP創英角ﾎﾟｯﾌﾟ体" pitchFamily="50" charset="-128"/>
              </a:rPr>
              <a:t>に置く</a:t>
            </a:r>
            <a:endParaRPr lang="en-US" altLang="ja-JP" sz="2800" dirty="0">
              <a:latin typeface="HGP創英角ﾎﾟｯﾌﾟ体" pitchFamily="50" charset="-128"/>
              <a:ea typeface="HGP創英角ﾎﾟｯﾌﾟ体" pitchFamily="50" charset="-128"/>
            </a:endParaRPr>
          </a:p>
          <a:p>
            <a:pPr lvl="1">
              <a:buNone/>
            </a:pPr>
            <a:r>
              <a:rPr lang="ja-JP" altLang="en-US" sz="2800" dirty="0">
                <a:latin typeface="HGP創英角ﾎﾟｯﾌﾟ体" pitchFamily="50" charset="-128"/>
                <a:ea typeface="HGP創英角ﾎﾟｯﾌﾟ体" pitchFamily="50" charset="-128"/>
              </a:rPr>
              <a:t>・高齢者の状態に応じた介護を怠る</a:t>
            </a:r>
            <a:r>
              <a:rPr lang="ja-JP" altLang="en-US" sz="2800" dirty="0" smtClean="0">
                <a:latin typeface="HGP創英角ﾎﾟｯﾌﾟ体" pitchFamily="50" charset="-128"/>
                <a:ea typeface="HGP創英角ﾎﾟｯﾌﾟ体" pitchFamily="50" charset="-128"/>
              </a:rPr>
              <a:t>こと</a:t>
            </a:r>
            <a:endParaRPr lang="en-US" altLang="ja-JP" sz="2800" dirty="0">
              <a:latin typeface="HGP創英角ﾎﾟｯﾌﾟ体" pitchFamily="50" charset="-128"/>
              <a:ea typeface="HGP創英角ﾎﾟｯﾌﾟ体" pitchFamily="50" charset="-128"/>
            </a:endParaRPr>
          </a:p>
          <a:p>
            <a:pPr lvl="1">
              <a:buNone/>
            </a:pPr>
            <a:endParaRPr lang="en-US" altLang="ja-JP" sz="3200" dirty="0">
              <a:latin typeface="HGP創英角ﾎﾟｯﾌﾟ体" pitchFamily="50" charset="-128"/>
              <a:ea typeface="HGP創英角ﾎﾟｯﾌﾟ体"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248" y="4872731"/>
            <a:ext cx="1701903" cy="1772816"/>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2424" y="4879052"/>
            <a:ext cx="1700352" cy="1771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Autofit/>
          </a:bodyPr>
          <a:lstStyle/>
          <a:p>
            <a:r>
              <a:rPr kumimoji="1" lang="ja-JP" altLang="en-US" sz="3600" dirty="0" smtClean="0">
                <a:latin typeface="HGP創英角ﾎﾟｯﾌﾟ体" pitchFamily="50" charset="-128"/>
                <a:ea typeface="HGP創英角ﾎﾟｯﾌﾟ体" pitchFamily="50" charset="-128"/>
              </a:rPr>
              <a:t>心理的虐待</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983432" y="1340768"/>
            <a:ext cx="11088000" cy="5400000"/>
          </a:xfrm>
        </p:spPr>
        <p:txBody>
          <a:bodyPr>
            <a:noAutofit/>
          </a:bodyPr>
          <a:lstStyle/>
          <a:p>
            <a:pPr lvl="1">
              <a:buNone/>
            </a:pPr>
            <a:endParaRPr lang="en-US" altLang="ja-JP" sz="2800" dirty="0" smtClean="0">
              <a:solidFill>
                <a:srgbClr val="FF0000"/>
              </a:solidFill>
              <a:latin typeface="HGP創英角ﾎﾟｯﾌﾟ体" pitchFamily="50" charset="-128"/>
              <a:ea typeface="HGP創英角ﾎﾟｯﾌﾟ体" pitchFamily="50" charset="-128"/>
            </a:endParaRPr>
          </a:p>
          <a:p>
            <a:pPr lvl="1">
              <a:buNone/>
            </a:pPr>
            <a:r>
              <a:rPr lang="ja-JP" altLang="en-US" sz="2800" dirty="0" smtClean="0">
                <a:solidFill>
                  <a:srgbClr val="FF0000"/>
                </a:solidFill>
                <a:latin typeface="HGP創英角ﾎﾟｯﾌﾟ体" pitchFamily="50" charset="-128"/>
                <a:ea typeface="HGP創英角ﾎﾟｯﾌﾟ体" pitchFamily="50" charset="-128"/>
              </a:rPr>
              <a:t>高齢者</a:t>
            </a:r>
            <a:r>
              <a:rPr lang="ja-JP" altLang="en-US" sz="2800" dirty="0">
                <a:solidFill>
                  <a:srgbClr val="FF0000"/>
                </a:solidFill>
                <a:latin typeface="HGP創英角ﾎﾟｯﾌﾟ体" pitchFamily="50" charset="-128"/>
                <a:ea typeface="HGP創英角ﾎﾟｯﾌﾟ体" pitchFamily="50" charset="-128"/>
              </a:rPr>
              <a:t>に対する著しい暴言又は</a:t>
            </a:r>
            <a:r>
              <a:rPr lang="ja-JP" altLang="en-US" sz="2800" dirty="0" smtClean="0">
                <a:solidFill>
                  <a:srgbClr val="FF0000"/>
                </a:solidFill>
                <a:latin typeface="HGP創英角ﾎﾟｯﾌﾟ体" pitchFamily="50" charset="-128"/>
                <a:ea typeface="HGP創英角ﾎﾟｯﾌﾟ体" pitchFamily="50" charset="-128"/>
              </a:rPr>
              <a:t>著しく拒絶的</a:t>
            </a:r>
            <a:r>
              <a:rPr lang="ja-JP" altLang="en-US" sz="2800" dirty="0">
                <a:solidFill>
                  <a:srgbClr val="FF0000"/>
                </a:solidFill>
                <a:latin typeface="HGP創英角ﾎﾟｯﾌﾟ体" pitchFamily="50" charset="-128"/>
                <a:ea typeface="HGP創英角ﾎﾟｯﾌﾟ体" pitchFamily="50" charset="-128"/>
              </a:rPr>
              <a:t>な</a:t>
            </a:r>
            <a:r>
              <a:rPr lang="ja-JP" altLang="en-US" sz="2800" dirty="0" smtClean="0">
                <a:solidFill>
                  <a:srgbClr val="FF0000"/>
                </a:solidFill>
                <a:latin typeface="HGP創英角ﾎﾟｯﾌﾟ体" pitchFamily="50" charset="-128"/>
                <a:ea typeface="HGP創英角ﾎﾟｯﾌﾟ体" pitchFamily="50" charset="-128"/>
              </a:rPr>
              <a:t>対応</a:t>
            </a:r>
            <a:endParaRPr lang="en-US" altLang="ja-JP" sz="2800" dirty="0" smtClean="0">
              <a:solidFill>
                <a:srgbClr val="FF0000"/>
              </a:solidFill>
              <a:latin typeface="HGP創英角ﾎﾟｯﾌﾟ体" pitchFamily="50" charset="-128"/>
              <a:ea typeface="HGP創英角ﾎﾟｯﾌﾟ体" pitchFamily="50" charset="-128"/>
            </a:endParaRPr>
          </a:p>
          <a:p>
            <a:pPr lvl="1">
              <a:buNone/>
            </a:pPr>
            <a:r>
              <a:rPr lang="ja-JP" altLang="en-US" sz="2800" dirty="0" smtClean="0">
                <a:solidFill>
                  <a:srgbClr val="FF0000"/>
                </a:solidFill>
                <a:latin typeface="HGP創英角ﾎﾟｯﾌﾟ体" pitchFamily="50" charset="-128"/>
                <a:ea typeface="HGP創英角ﾎﾟｯﾌﾟ体" pitchFamily="50" charset="-128"/>
              </a:rPr>
              <a:t>その他</a:t>
            </a:r>
            <a:r>
              <a:rPr lang="ja-JP" altLang="en-US" sz="2800" dirty="0">
                <a:solidFill>
                  <a:srgbClr val="FF0000"/>
                </a:solidFill>
                <a:latin typeface="HGP創英角ﾎﾟｯﾌﾟ体" pitchFamily="50" charset="-128"/>
                <a:ea typeface="HGP創英角ﾎﾟｯﾌﾟ体" pitchFamily="50" charset="-128"/>
              </a:rPr>
              <a:t>の高齢者に</a:t>
            </a:r>
            <a:r>
              <a:rPr lang="ja-JP" altLang="en-US" sz="2800" dirty="0" smtClean="0">
                <a:solidFill>
                  <a:srgbClr val="FF0000"/>
                </a:solidFill>
                <a:latin typeface="HGP創英角ﾎﾟｯﾌﾟ体" pitchFamily="50" charset="-128"/>
                <a:ea typeface="HGP創英角ﾎﾟｯﾌﾟ体" pitchFamily="50" charset="-128"/>
              </a:rPr>
              <a:t>著しい心理的</a:t>
            </a:r>
            <a:r>
              <a:rPr lang="ja-JP" altLang="en-US" sz="2800" dirty="0">
                <a:solidFill>
                  <a:srgbClr val="FF0000"/>
                </a:solidFill>
                <a:latin typeface="HGP創英角ﾎﾟｯﾌﾟ体" pitchFamily="50" charset="-128"/>
                <a:ea typeface="HGP創英角ﾎﾟｯﾌﾟ体" pitchFamily="50" charset="-128"/>
              </a:rPr>
              <a:t>外傷を与える</a:t>
            </a:r>
            <a:r>
              <a:rPr lang="ja-JP" altLang="en-US" sz="2800" dirty="0" smtClean="0">
                <a:solidFill>
                  <a:srgbClr val="FF0000"/>
                </a:solidFill>
                <a:latin typeface="HGP創英角ﾎﾟｯﾌﾟ体" pitchFamily="50" charset="-128"/>
                <a:ea typeface="HGP創英角ﾎﾟｯﾌﾟ体" pitchFamily="50" charset="-128"/>
              </a:rPr>
              <a:t>言動</a:t>
            </a:r>
            <a:r>
              <a:rPr lang="ja-JP" altLang="en-US" sz="2800" dirty="0">
                <a:solidFill>
                  <a:srgbClr val="FF0000"/>
                </a:solidFill>
                <a:latin typeface="HGP創英角ﾎﾟｯﾌﾟ体" pitchFamily="50" charset="-128"/>
                <a:ea typeface="HGP創英角ﾎﾟｯﾌﾟ体" pitchFamily="50" charset="-128"/>
              </a:rPr>
              <a:t>　</a:t>
            </a:r>
            <a:endParaRPr lang="en-US" altLang="ja-JP" sz="2800" dirty="0">
              <a:solidFill>
                <a:srgbClr val="FF0000"/>
              </a:solidFill>
              <a:latin typeface="HGP創英角ﾎﾟｯﾌﾟ体" pitchFamily="50" charset="-128"/>
              <a:ea typeface="HGP創英角ﾎﾟｯﾌﾟ体" pitchFamily="50" charset="-128"/>
            </a:endParaRPr>
          </a:p>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例えば～</a:t>
            </a:r>
            <a:endParaRPr lang="en-US" altLang="ja-JP" sz="2800" dirty="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　・（威嚇）怒鳴る、脅す、罵る　</a:t>
            </a:r>
            <a:endParaRPr lang="en-US" altLang="ja-JP" sz="2800" dirty="0">
              <a:latin typeface="HGP創英角ﾎﾟｯﾌﾟ体" pitchFamily="50" charset="-128"/>
              <a:ea typeface="HGP創英角ﾎﾟｯﾌﾟ体" pitchFamily="50" charset="-128"/>
            </a:endParaRPr>
          </a:p>
          <a:p>
            <a:pPr>
              <a:buNone/>
            </a:pPr>
            <a:r>
              <a:rPr lang="en-US" altLang="ja-JP" sz="2800" dirty="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・（侮蔑）子ども扱いする、あざ笑う</a:t>
            </a:r>
            <a:endParaRPr lang="en-US" altLang="ja-JP" sz="2800" dirty="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　・（否定）無視する、大切にしているものを捨てる</a:t>
            </a:r>
            <a:endParaRPr lang="en-US" altLang="ja-JP" sz="2800" dirty="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　・</a:t>
            </a:r>
            <a:r>
              <a:rPr lang="ja-JP" altLang="en-US" sz="2800" dirty="0" smtClean="0">
                <a:latin typeface="HGP創英角ﾎﾟｯﾌﾟ体" pitchFamily="50" charset="-128"/>
                <a:ea typeface="HGP創英角ﾎﾟｯﾌﾟ体" pitchFamily="50" charset="-128"/>
              </a:rPr>
              <a:t>（意欲</a:t>
            </a:r>
            <a:r>
              <a:rPr lang="ja-JP" altLang="en-US" sz="2800" dirty="0">
                <a:latin typeface="HGP創英角ﾎﾟｯﾌﾟ体" pitchFamily="50" charset="-128"/>
                <a:ea typeface="HGP創英角ﾎﾟｯﾌﾟ体" pitchFamily="50" charset="-128"/>
              </a:rPr>
              <a:t>や自立心を低下させる行為）</a:t>
            </a:r>
            <a:endParaRPr lang="en-US" altLang="ja-JP" sz="2800" dirty="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　</a:t>
            </a:r>
            <a:r>
              <a:rPr lang="ja-JP" altLang="en-US" sz="2800" dirty="0" smtClean="0">
                <a:latin typeface="HGP創英角ﾎﾟｯﾌﾟ体" pitchFamily="50" charset="-128"/>
                <a:ea typeface="HGP創英角ﾎﾟｯﾌﾟ体" pitchFamily="50" charset="-128"/>
              </a:rPr>
              <a:t>・（乱暴な介護）車</a:t>
            </a:r>
            <a:r>
              <a:rPr lang="ja-JP" altLang="en-US" sz="2800" dirty="0">
                <a:latin typeface="HGP創英角ﾎﾟｯﾌﾟ体" pitchFamily="50" charset="-128"/>
                <a:ea typeface="HGP創英角ﾎﾟｯﾌﾟ体" pitchFamily="50" charset="-128"/>
              </a:rPr>
              <a:t>いすを速く走らせ移動介助し恐怖感を与える</a:t>
            </a:r>
            <a:endParaRPr lang="en-US" altLang="ja-JP" sz="2800" dirty="0">
              <a:latin typeface="HGP創英角ﾎﾟｯﾌﾟ体" pitchFamily="50" charset="-128"/>
              <a:ea typeface="HGP創英角ﾎﾟｯﾌﾟ体"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288" y="3200910"/>
            <a:ext cx="1246581" cy="1679715"/>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8448" y="3189944"/>
            <a:ext cx="1262858" cy="1701648"/>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P創英角ﾎﾟｯﾌﾟ体" pitchFamily="50" charset="-128"/>
                <a:ea typeface="HGP創英角ﾎﾟｯﾌﾟ体" pitchFamily="50" charset="-128"/>
              </a:rPr>
              <a:t>性的虐待</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983432" y="1340768"/>
            <a:ext cx="11088000" cy="5400000"/>
          </a:xfrm>
        </p:spPr>
        <p:txBody>
          <a:bodyPr/>
          <a:lstStyle/>
          <a:p>
            <a:pPr>
              <a:buNone/>
            </a:pPr>
            <a:endParaRPr kumimoji="1" lang="en-US" altLang="ja-JP" dirty="0" smtClean="0"/>
          </a:p>
          <a:p>
            <a:pPr marL="274320" lvl="1" indent="-274320">
              <a:spcBef>
                <a:spcPts val="580"/>
              </a:spcBef>
              <a:buClr>
                <a:schemeClr val="accent1"/>
              </a:buClr>
              <a:buNone/>
            </a:pPr>
            <a:r>
              <a:rPr lang="ja-JP" altLang="en-US" sz="2800" dirty="0" smtClean="0">
                <a:solidFill>
                  <a:srgbClr val="FF0000"/>
                </a:solidFill>
                <a:latin typeface="HGP創英角ﾎﾟｯﾌﾟ体" pitchFamily="50" charset="-128"/>
                <a:ea typeface="HGP創英角ﾎﾟｯﾌﾟ体" pitchFamily="50" charset="-128"/>
              </a:rPr>
              <a:t>　　高齢者</a:t>
            </a:r>
            <a:r>
              <a:rPr lang="ja-JP" altLang="en-US" sz="2800" dirty="0">
                <a:solidFill>
                  <a:srgbClr val="FF0000"/>
                </a:solidFill>
                <a:latin typeface="HGP創英角ﾎﾟｯﾌﾟ体" pitchFamily="50" charset="-128"/>
                <a:ea typeface="HGP創英角ﾎﾟｯﾌﾟ体" pitchFamily="50" charset="-128"/>
              </a:rPr>
              <a:t>にわいせつな行為をすること</a:t>
            </a:r>
            <a:r>
              <a:rPr lang="ja-JP" altLang="en-US" sz="2800" dirty="0" smtClean="0">
                <a:solidFill>
                  <a:srgbClr val="FF0000"/>
                </a:solidFill>
                <a:latin typeface="HGP創英角ﾎﾟｯﾌﾟ体" pitchFamily="50" charset="-128"/>
                <a:ea typeface="HGP創英角ﾎﾟｯﾌﾟ体" pitchFamily="50" charset="-128"/>
              </a:rPr>
              <a:t>又は高齢者</a:t>
            </a:r>
            <a:r>
              <a:rPr lang="ja-JP" altLang="en-US" sz="2800" dirty="0">
                <a:solidFill>
                  <a:srgbClr val="FF0000"/>
                </a:solidFill>
                <a:latin typeface="HGP創英角ﾎﾟｯﾌﾟ体" pitchFamily="50" charset="-128"/>
                <a:ea typeface="HGP創英角ﾎﾟｯﾌﾟ体" pitchFamily="50" charset="-128"/>
              </a:rPr>
              <a:t>を</a:t>
            </a:r>
            <a:r>
              <a:rPr lang="ja-JP" altLang="en-US" sz="2800" dirty="0" smtClean="0">
                <a:solidFill>
                  <a:srgbClr val="FF0000"/>
                </a:solidFill>
                <a:latin typeface="HGP創英角ﾎﾟｯﾌﾟ体" pitchFamily="50" charset="-128"/>
                <a:ea typeface="HGP創英角ﾎﾟｯﾌﾟ体" pitchFamily="50" charset="-128"/>
              </a:rPr>
              <a:t>して</a:t>
            </a:r>
            <a:endParaRPr lang="en-US" altLang="ja-JP" sz="2800" dirty="0" smtClean="0">
              <a:solidFill>
                <a:srgbClr val="FF0000"/>
              </a:solidFill>
              <a:latin typeface="HGP創英角ﾎﾟｯﾌﾟ体" pitchFamily="50" charset="-128"/>
              <a:ea typeface="HGP創英角ﾎﾟｯﾌﾟ体" pitchFamily="50" charset="-128"/>
            </a:endParaRPr>
          </a:p>
          <a:p>
            <a:pPr marL="274320" lvl="1" indent="-274320">
              <a:spcBef>
                <a:spcPts val="580"/>
              </a:spcBef>
              <a:buClr>
                <a:schemeClr val="accent1"/>
              </a:buClr>
              <a:buNone/>
            </a:pPr>
            <a:r>
              <a:rPr lang="ja-JP" altLang="en-US" sz="2800" dirty="0" smtClean="0">
                <a:solidFill>
                  <a:srgbClr val="FF0000"/>
                </a:solidFill>
                <a:latin typeface="HGP創英角ﾎﾟｯﾌﾟ体" pitchFamily="50" charset="-128"/>
                <a:ea typeface="HGP創英角ﾎﾟｯﾌﾟ体" pitchFamily="50" charset="-128"/>
              </a:rPr>
              <a:t>　　わいせつ</a:t>
            </a:r>
            <a:r>
              <a:rPr lang="ja-JP" altLang="en-US" sz="2800" dirty="0">
                <a:solidFill>
                  <a:srgbClr val="FF0000"/>
                </a:solidFill>
                <a:latin typeface="HGP創英角ﾎﾟｯﾌﾟ体" pitchFamily="50" charset="-128"/>
                <a:ea typeface="HGP創英角ﾎﾟｯﾌﾟ体" pitchFamily="50" charset="-128"/>
              </a:rPr>
              <a:t>な行為を</a:t>
            </a:r>
            <a:r>
              <a:rPr lang="ja-JP" altLang="en-US" sz="2800" dirty="0" smtClean="0">
                <a:solidFill>
                  <a:srgbClr val="FF0000"/>
                </a:solidFill>
                <a:latin typeface="HGP創英角ﾎﾟｯﾌﾟ体" pitchFamily="50" charset="-128"/>
                <a:ea typeface="HGP創英角ﾎﾟｯﾌﾟ体" pitchFamily="50" charset="-128"/>
              </a:rPr>
              <a:t>させる</a:t>
            </a:r>
            <a:r>
              <a:rPr lang="ja-JP" altLang="en-US" sz="2800" dirty="0">
                <a:solidFill>
                  <a:srgbClr val="FF0000"/>
                </a:solidFill>
                <a:latin typeface="HGP創英角ﾎﾟｯﾌﾟ体" pitchFamily="50" charset="-128"/>
                <a:ea typeface="HGP創英角ﾎﾟｯﾌﾟ体" pitchFamily="50" charset="-128"/>
              </a:rPr>
              <a:t>こと</a:t>
            </a:r>
            <a:endParaRPr lang="en-US" altLang="ja-JP" sz="2800" dirty="0">
              <a:solidFill>
                <a:srgbClr val="FF0000"/>
              </a:solidFill>
              <a:latin typeface="HGP創英角ﾎﾟｯﾌﾟ体" pitchFamily="50" charset="-128"/>
              <a:ea typeface="HGP創英角ﾎﾟｯﾌﾟ体" pitchFamily="50" charset="-128"/>
            </a:endParaRPr>
          </a:p>
          <a:p>
            <a:pPr>
              <a:buNone/>
            </a:pPr>
            <a:endParaRPr lang="en-US" altLang="ja-JP" sz="3200" dirty="0"/>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例えば～</a:t>
            </a:r>
            <a:endParaRPr lang="en-US" altLang="ja-JP" sz="2800" dirty="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キスや性行為を強要する</a:t>
            </a:r>
            <a:endParaRPr lang="en-US" altLang="ja-JP" sz="2800" dirty="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性的な話を聞かせる、させる</a:t>
            </a:r>
            <a:endParaRPr lang="en-US" altLang="ja-JP" sz="2800" dirty="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人前で着替えや排泄をさせる</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486" y="2510898"/>
            <a:ext cx="3267699" cy="3062858"/>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2144" y="3356992"/>
            <a:ext cx="1440160" cy="308881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P創英角ﾎﾟｯﾌﾟ体" pitchFamily="50" charset="-128"/>
                <a:ea typeface="HGP創英角ﾎﾟｯﾌﾟ体" pitchFamily="50" charset="-128"/>
              </a:rPr>
              <a:t>経済的虐待</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983432" y="1340768"/>
            <a:ext cx="11088000" cy="5400600"/>
          </a:xfrm>
        </p:spPr>
        <p:txBody>
          <a:bodyPr>
            <a:noAutofit/>
          </a:bodyPr>
          <a:lstStyle/>
          <a:p>
            <a:pPr lvl="1">
              <a:buNone/>
            </a:pPr>
            <a:endParaRPr lang="en-US" altLang="ja-JP" sz="2800" dirty="0" smtClean="0"/>
          </a:p>
          <a:p>
            <a:pPr lvl="1">
              <a:buNone/>
            </a:pPr>
            <a:r>
              <a:rPr lang="ja-JP" altLang="en-US" sz="2800" dirty="0" smtClean="0">
                <a:solidFill>
                  <a:srgbClr val="FF0000"/>
                </a:solidFill>
                <a:latin typeface="HGP創英角ﾎﾟｯﾌﾟ体" pitchFamily="50" charset="-128"/>
                <a:ea typeface="HGP創英角ﾎﾟｯﾌﾟ体" pitchFamily="50" charset="-128"/>
              </a:rPr>
              <a:t>高齢者</a:t>
            </a:r>
            <a:r>
              <a:rPr lang="ja-JP" altLang="en-US" sz="2800" dirty="0">
                <a:solidFill>
                  <a:srgbClr val="FF0000"/>
                </a:solidFill>
                <a:latin typeface="HGP創英角ﾎﾟｯﾌﾟ体" pitchFamily="50" charset="-128"/>
                <a:ea typeface="HGP創英角ﾎﾟｯﾌﾟ体" pitchFamily="50" charset="-128"/>
              </a:rPr>
              <a:t>の財産を不当に処分する</a:t>
            </a:r>
            <a:r>
              <a:rPr lang="ja-JP" altLang="en-US" sz="2800" dirty="0" smtClean="0">
                <a:solidFill>
                  <a:srgbClr val="FF0000"/>
                </a:solidFill>
                <a:latin typeface="HGP創英角ﾎﾟｯﾌﾟ体" pitchFamily="50" charset="-128"/>
                <a:ea typeface="HGP創英角ﾎﾟｯﾌﾟ体" pitchFamily="50" charset="-128"/>
              </a:rPr>
              <a:t>こと、その他、</a:t>
            </a:r>
            <a:endParaRPr lang="en-US" altLang="ja-JP" sz="2800" dirty="0" smtClean="0">
              <a:solidFill>
                <a:srgbClr val="FF0000"/>
              </a:solidFill>
              <a:latin typeface="HGP創英角ﾎﾟｯﾌﾟ体" pitchFamily="50" charset="-128"/>
              <a:ea typeface="HGP創英角ﾎﾟｯﾌﾟ体" pitchFamily="50" charset="-128"/>
            </a:endParaRPr>
          </a:p>
          <a:p>
            <a:pPr lvl="1">
              <a:buNone/>
            </a:pPr>
            <a:r>
              <a:rPr lang="ja-JP" altLang="en-US" sz="2800" dirty="0" smtClean="0">
                <a:solidFill>
                  <a:srgbClr val="FF0000"/>
                </a:solidFill>
                <a:latin typeface="HGP創英角ﾎﾟｯﾌﾟ体" pitchFamily="50" charset="-128"/>
                <a:ea typeface="HGP創英角ﾎﾟｯﾌﾟ体" pitchFamily="50" charset="-128"/>
              </a:rPr>
              <a:t>高齢者</a:t>
            </a:r>
            <a:r>
              <a:rPr lang="ja-JP" altLang="en-US" sz="2800" dirty="0">
                <a:solidFill>
                  <a:srgbClr val="FF0000"/>
                </a:solidFill>
                <a:latin typeface="HGP創英角ﾎﾟｯﾌﾟ体" pitchFamily="50" charset="-128"/>
                <a:ea typeface="HGP創英角ﾎﾟｯﾌﾟ体" pitchFamily="50" charset="-128"/>
              </a:rPr>
              <a:t>から不当に財産上の</a:t>
            </a:r>
            <a:r>
              <a:rPr lang="ja-JP" altLang="en-US" sz="2800" dirty="0" smtClean="0">
                <a:solidFill>
                  <a:srgbClr val="FF0000"/>
                </a:solidFill>
                <a:latin typeface="HGP創英角ﾎﾟｯﾌﾟ体" pitchFamily="50" charset="-128"/>
                <a:ea typeface="HGP創英角ﾎﾟｯﾌﾟ体" pitchFamily="50" charset="-128"/>
              </a:rPr>
              <a:t>利益</a:t>
            </a:r>
            <a:r>
              <a:rPr lang="ja-JP" altLang="en-US" sz="2800" dirty="0">
                <a:solidFill>
                  <a:srgbClr val="FF0000"/>
                </a:solidFill>
                <a:latin typeface="HGP創英角ﾎﾟｯﾌﾟ体" pitchFamily="50" charset="-128"/>
                <a:ea typeface="HGP創英角ﾎﾟｯﾌﾟ体" pitchFamily="50" charset="-128"/>
              </a:rPr>
              <a:t>を得ること</a:t>
            </a:r>
            <a:endParaRPr lang="en-US" altLang="ja-JP" sz="2800" dirty="0">
              <a:solidFill>
                <a:srgbClr val="FF0000"/>
              </a:solidFill>
              <a:latin typeface="HGP創英角ﾎﾟｯﾌﾟ体" pitchFamily="50" charset="-128"/>
              <a:ea typeface="HGP創英角ﾎﾟｯﾌﾟ体" pitchFamily="50" charset="-128"/>
            </a:endParaRPr>
          </a:p>
          <a:p>
            <a:endParaRPr lang="en-US" altLang="ja-JP" sz="2800" dirty="0"/>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例えば～</a:t>
            </a:r>
            <a:endParaRPr lang="en-US" altLang="ja-JP" sz="2800" dirty="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金銭の寄付を強要</a:t>
            </a:r>
            <a:r>
              <a:rPr lang="ja-JP" altLang="en-US" sz="2800" dirty="0" smtClean="0">
                <a:latin typeface="HGP創英角ﾎﾟｯﾌﾟ体" pitchFamily="50" charset="-128"/>
                <a:ea typeface="HGP創英角ﾎﾟｯﾌﾟ体" pitchFamily="50" charset="-128"/>
              </a:rPr>
              <a:t>する</a:t>
            </a: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・高齢者のお金を盗む</a:t>
            </a:r>
            <a:endParaRPr lang="en-US" altLang="ja-JP" sz="2800" dirty="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立場を利用してお金を借りる</a:t>
            </a:r>
            <a:endParaRPr lang="en-US" altLang="ja-JP" sz="2800" dirty="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日常的に使うお金を不当に制限する</a:t>
            </a:r>
            <a:endParaRPr lang="en-US" altLang="ja-JP" sz="2800" dirty="0">
              <a:latin typeface="HGP創英角ﾎﾟｯﾌﾟ体" pitchFamily="50" charset="-128"/>
              <a:ea typeface="HGP創英角ﾎﾟｯﾌﾟ体"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200" y="3573016"/>
            <a:ext cx="2636912" cy="2636912"/>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P創英角ﾎﾟｯﾌﾟ体" pitchFamily="50" charset="-128"/>
                <a:ea typeface="HGP創英角ﾎﾟｯﾌﾟ体" pitchFamily="50" charset="-128"/>
              </a:rPr>
              <a:t>高齢者虐待の</a:t>
            </a:r>
            <a:r>
              <a:rPr lang="ja-JP" altLang="en-US" sz="3600" dirty="0" smtClean="0">
                <a:latin typeface="HGP創英角ﾎﾟｯﾌﾟ体" pitchFamily="50" charset="-128"/>
                <a:ea typeface="HGP創英角ﾎﾟｯﾌﾟ体" pitchFamily="50" charset="-128"/>
              </a:rPr>
              <a:t>判断</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983432" y="1340768"/>
            <a:ext cx="11088000" cy="5400000"/>
          </a:xfrm>
        </p:spPr>
        <p:txBody>
          <a:bodyPr>
            <a:normAutofit lnSpcReduction="10000"/>
          </a:bodyPr>
          <a:lstStyle/>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a:t>
            </a:r>
            <a:r>
              <a:rPr lang="ja-JP" altLang="en-US" sz="2800" dirty="0">
                <a:latin typeface="HGP創英角ﾎﾟｯﾌﾟ体" pitchFamily="50" charset="-128"/>
                <a:ea typeface="HGP創英角ﾎﾟｯﾌﾟ体" pitchFamily="50" charset="-128"/>
              </a:rPr>
              <a:t>虐待の判断は、市町村が事実</a:t>
            </a:r>
            <a:r>
              <a:rPr lang="ja-JP" altLang="en-US" sz="2800" dirty="0" smtClean="0">
                <a:latin typeface="HGP創英角ﾎﾟｯﾌﾟ体" pitchFamily="50" charset="-128"/>
                <a:ea typeface="HGP創英角ﾎﾟｯﾌﾟ体" pitchFamily="50" charset="-128"/>
              </a:rPr>
              <a:t>確認</a:t>
            </a:r>
            <a:r>
              <a:rPr lang="ja-JP" altLang="en-US" sz="2800" dirty="0">
                <a:latin typeface="HGP創英角ﾎﾟｯﾌﾟ体" pitchFamily="50" charset="-128"/>
                <a:ea typeface="HGP創英角ﾎﾟｯﾌﾟ体" pitchFamily="50" charset="-128"/>
              </a:rPr>
              <a:t>を行ったうえで判断</a:t>
            </a:r>
            <a:r>
              <a:rPr lang="ja-JP" altLang="en-US" sz="2800" dirty="0" smtClean="0">
                <a:latin typeface="HGP創英角ﾎﾟｯﾌﾟ体" pitchFamily="50" charset="-128"/>
                <a:ea typeface="HGP創英角ﾎﾟｯﾌﾟ体" pitchFamily="50" charset="-128"/>
              </a:rPr>
              <a:t>する</a:t>
            </a:r>
            <a:endParaRPr lang="en-US" altLang="ja-JP" sz="2800" dirty="0">
              <a:latin typeface="HGP創英角ﾎﾟｯﾌﾟ体" pitchFamily="50" charset="-128"/>
              <a:ea typeface="HGP創英角ﾎﾟｯﾌﾟ体" pitchFamily="50" charset="-128"/>
            </a:endParaRPr>
          </a:p>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★以下のマニュアルに、虐待行為の具体例を掲載。</a:t>
            </a:r>
            <a:endParaRPr lang="en-US" altLang="ja-JP" sz="2800" dirty="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①厚生</a:t>
            </a:r>
            <a:r>
              <a:rPr lang="ja-JP" altLang="en-US" sz="2800" dirty="0">
                <a:latin typeface="HGP創英角ﾎﾟｯﾌﾟ体" pitchFamily="50" charset="-128"/>
                <a:ea typeface="HGP創英角ﾎﾟｯﾌﾟ体" pitchFamily="50" charset="-128"/>
              </a:rPr>
              <a:t>労働省マニュアル「市町村都道府県における高齢者虐待への対応と養護者支援に</a:t>
            </a:r>
            <a:r>
              <a:rPr lang="ja-JP" altLang="en-US" sz="2800" dirty="0" smtClean="0">
                <a:latin typeface="HGP創英角ﾎﾟｯﾌﾟ体" pitchFamily="50" charset="-128"/>
                <a:ea typeface="HGP創英角ﾎﾟｯﾌﾟ体" pitchFamily="50" charset="-128"/>
              </a:rPr>
              <a:t>ついて」</a:t>
            </a:r>
            <a:endParaRPr lang="en-US" altLang="ja-JP" sz="2800" dirty="0" smtClean="0">
              <a:latin typeface="HGP創英角ﾎﾟｯﾌﾟ体" pitchFamily="50" charset="-128"/>
              <a:ea typeface="HGP創英角ﾎﾟｯﾌﾟ体" pitchFamily="50" charset="-128"/>
            </a:endParaRPr>
          </a:p>
          <a:p>
            <a:pPr>
              <a:buNone/>
            </a:pPr>
            <a:r>
              <a:rPr lang="en-US" altLang="ja-JP" sz="2000" dirty="0">
                <a:latin typeface="HGP創英角ﾎﾟｯﾌﾟ体" pitchFamily="50" charset="-128"/>
                <a:ea typeface="HGP創英角ﾎﾟｯﾌﾟ体" pitchFamily="50" charset="-128"/>
              </a:rPr>
              <a:t>https://</a:t>
            </a:r>
            <a:r>
              <a:rPr lang="en-US" altLang="ja-JP" sz="2000" dirty="0" smtClean="0">
                <a:latin typeface="HGP創英角ﾎﾟｯﾌﾟ体" pitchFamily="50" charset="-128"/>
                <a:ea typeface="HGP創英角ﾎﾟｯﾌﾟ体" pitchFamily="50" charset="-128"/>
              </a:rPr>
              <a:t>www.mhlw.go.jp/stf/seisakunitsuite/bunya/0000200478_00002.html</a:t>
            </a:r>
            <a:endParaRPr lang="en-US" altLang="ja-JP" sz="2000" dirty="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②日本社会福祉士会</a:t>
            </a:r>
            <a:r>
              <a:rPr lang="ja-JP" altLang="en-US" sz="2800" dirty="0">
                <a:latin typeface="HGP創英角ﾎﾟｯﾌﾟ体" pitchFamily="50" charset="-128"/>
                <a:ea typeface="HGP創英角ﾎﾟｯﾌﾟ体" pitchFamily="50" charset="-128"/>
              </a:rPr>
              <a:t>マニュアル「市町村都道府県のための養介護</a:t>
            </a:r>
            <a:r>
              <a:rPr lang="ja-JP" altLang="en-US" sz="2800" dirty="0" smtClean="0">
                <a:latin typeface="HGP創英角ﾎﾟｯﾌﾟ体" pitchFamily="50" charset="-128"/>
                <a:ea typeface="HGP創英角ﾎﾟｯﾌﾟ体" pitchFamily="50" charset="-128"/>
              </a:rPr>
              <a:t>施設　従事者</a:t>
            </a:r>
            <a:r>
              <a:rPr lang="ja-JP" altLang="en-US" sz="2800" dirty="0">
                <a:latin typeface="HGP創英角ﾎﾟｯﾌﾟ体" pitchFamily="50" charset="-128"/>
                <a:ea typeface="HGP創英角ﾎﾟｯﾌﾟ体" pitchFamily="50" charset="-128"/>
              </a:rPr>
              <a:t>等に</a:t>
            </a:r>
            <a:r>
              <a:rPr lang="ja-JP" altLang="en-US" sz="2800" dirty="0" smtClean="0">
                <a:latin typeface="HGP創英角ﾎﾟｯﾌﾟ体" pitchFamily="50" charset="-128"/>
                <a:ea typeface="HGP創英角ﾎﾟｯﾌﾟ体" pitchFamily="50" charset="-128"/>
              </a:rPr>
              <a:t>よる高齢者</a:t>
            </a:r>
            <a:r>
              <a:rPr lang="ja-JP" altLang="en-US" sz="2800" dirty="0">
                <a:latin typeface="HGP創英角ﾎﾟｯﾌﾟ体" pitchFamily="50" charset="-128"/>
                <a:ea typeface="HGP創英角ﾎﾟｯﾌﾟ体" pitchFamily="50" charset="-128"/>
              </a:rPr>
              <a:t>虐待対応の</a:t>
            </a:r>
            <a:r>
              <a:rPr lang="ja-JP" altLang="en-US" sz="2800" dirty="0" smtClean="0">
                <a:latin typeface="HGP創英角ﾎﾟｯﾌﾟ体" pitchFamily="50" charset="-128"/>
                <a:ea typeface="HGP創英角ﾎﾟｯﾌﾟ体" pitchFamily="50" charset="-128"/>
              </a:rPr>
              <a:t>手引き」</a:t>
            </a:r>
            <a:endParaRPr lang="en-US" altLang="ja-JP" sz="2800" dirty="0" smtClean="0">
              <a:latin typeface="HGP創英角ﾎﾟｯﾌﾟ体" pitchFamily="50" charset="-128"/>
              <a:ea typeface="HGP創英角ﾎﾟｯﾌﾟ体" pitchFamily="50" charset="-128"/>
            </a:endParaRPr>
          </a:p>
          <a:p>
            <a:pPr>
              <a:buNone/>
            </a:pPr>
            <a:r>
              <a:rPr lang="en-US" altLang="ja-JP" sz="2000" dirty="0">
                <a:latin typeface="HGP創英角ﾎﾟｯﾌﾟ体" pitchFamily="50" charset="-128"/>
                <a:ea typeface="HGP創英角ﾎﾟｯﾌﾟ体" pitchFamily="50" charset="-128"/>
              </a:rPr>
              <a:t>https://</a:t>
            </a:r>
            <a:r>
              <a:rPr lang="en-US" altLang="ja-JP" sz="2000" dirty="0" smtClean="0">
                <a:latin typeface="HGP創英角ﾎﾟｯﾌﾟ体" pitchFamily="50" charset="-128"/>
                <a:ea typeface="HGP創英角ﾎﾟｯﾌﾟ体" pitchFamily="50" charset="-128"/>
              </a:rPr>
              <a:t>www.jacsw.or.jp/csw/dataroom/kenri/gyakutai_taio/01.html</a:t>
            </a:r>
          </a:p>
          <a:p>
            <a:pPr>
              <a:buNone/>
            </a:pPr>
            <a:endParaRPr lang="en-US" altLang="ja-JP" sz="2000" dirty="0" smtClean="0">
              <a:latin typeface="HGP創英角ﾎﾟｯﾌﾟ体" pitchFamily="50" charset="-128"/>
              <a:ea typeface="HGP創英角ﾎﾟｯﾌﾟ体" pitchFamily="50" charset="-128"/>
            </a:endParaRPr>
          </a:p>
          <a:p>
            <a:pPr>
              <a:buNone/>
            </a:pPr>
            <a:r>
              <a:rPr lang="ja-JP" altLang="en-US" sz="2800" dirty="0" smtClean="0">
                <a:solidFill>
                  <a:srgbClr val="FF0000"/>
                </a:solidFill>
                <a:latin typeface="HGP創英角ﾎﾟｯﾌﾟ体" pitchFamily="50" charset="-128"/>
                <a:ea typeface="HGP創英角ﾎﾟｯﾌﾟ体" pitchFamily="50" charset="-128"/>
              </a:rPr>
              <a:t>★具体例</a:t>
            </a:r>
            <a:r>
              <a:rPr lang="ja-JP" altLang="en-US" sz="2800" dirty="0">
                <a:solidFill>
                  <a:srgbClr val="FF0000"/>
                </a:solidFill>
                <a:latin typeface="HGP創英角ﾎﾟｯﾌﾟ体" pitchFamily="50" charset="-128"/>
                <a:ea typeface="HGP創英角ﾎﾟｯﾌﾟ体" pitchFamily="50" charset="-128"/>
              </a:rPr>
              <a:t>にあがっていない行為</a:t>
            </a:r>
            <a:r>
              <a:rPr lang="ja-JP" altLang="en-US" sz="2800" dirty="0" smtClean="0">
                <a:solidFill>
                  <a:srgbClr val="FF0000"/>
                </a:solidFill>
                <a:latin typeface="HGP創英角ﾎﾟｯﾌﾟ体" pitchFamily="50" charset="-128"/>
                <a:ea typeface="HGP創英角ﾎﾟｯﾌﾟ体" pitchFamily="50" charset="-128"/>
              </a:rPr>
              <a:t>でも</a:t>
            </a:r>
            <a:r>
              <a:rPr lang="ja-JP" altLang="en-US" sz="2800" dirty="0">
                <a:solidFill>
                  <a:srgbClr val="FF0000"/>
                </a:solidFill>
                <a:latin typeface="HGP創英角ﾎﾟｯﾌﾟ体" pitchFamily="50" charset="-128"/>
                <a:ea typeface="HGP創英角ﾎﾟｯﾌﾟ体" pitchFamily="50" charset="-128"/>
              </a:rPr>
              <a:t>、虐待として判断される場合が</a:t>
            </a:r>
            <a:r>
              <a:rPr lang="ja-JP" altLang="en-US" sz="2800" dirty="0" smtClean="0">
                <a:solidFill>
                  <a:srgbClr val="FF0000"/>
                </a:solidFill>
                <a:latin typeface="HGP創英角ﾎﾟｯﾌﾟ体" pitchFamily="50" charset="-128"/>
                <a:ea typeface="HGP創英角ﾎﾟｯﾌﾟ体" pitchFamily="50" charset="-128"/>
              </a:rPr>
              <a:t>ある</a:t>
            </a:r>
            <a:endParaRPr lang="ja-JP" altLang="en-US" sz="2800" dirty="0">
              <a:solidFill>
                <a:srgbClr val="FF0000"/>
              </a:solidFill>
              <a:latin typeface="HGP創英角ﾎﾟｯﾌﾟ体" pitchFamily="50" charset="-128"/>
              <a:ea typeface="HGP創英角ﾎﾟｯﾌﾟ体" pitchFamily="50" charset="-128"/>
            </a:endParaRPr>
          </a:p>
          <a:p>
            <a:pPr>
              <a:buNone/>
            </a:pPr>
            <a:endParaRPr lang="en-US" altLang="ja-JP" sz="2800" dirty="0" smtClean="0">
              <a:latin typeface="HGP創英角ﾎﾟｯﾌﾟ体" pitchFamily="50" charset="-128"/>
              <a:ea typeface="HGP創英角ﾎﾟｯﾌﾟ体" pitchFamily="50" charset="-128"/>
            </a:endParaRPr>
          </a:p>
          <a:p>
            <a:pPr>
              <a:buNone/>
            </a:pPr>
            <a:endParaRPr lang="en-US" altLang="ja-JP" sz="2800" dirty="0" smtClean="0">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title"/>
          </p:nvPr>
        </p:nvSpPr>
        <p:spPr>
          <a:xfrm>
            <a:off x="551385" y="332656"/>
            <a:ext cx="11089231" cy="720000"/>
          </a:xfrm>
        </p:spPr>
        <p:txBody>
          <a:bodyPr>
            <a:normAutofit/>
          </a:bodyPr>
          <a:lstStyle/>
          <a:p>
            <a:r>
              <a:rPr lang="ja-JP" altLang="en-US" sz="3600" dirty="0">
                <a:latin typeface="HGP創英角ﾎﾟｯﾌﾟ体" pitchFamily="50" charset="-128"/>
                <a:ea typeface="HGP創英角ﾎﾟｯﾌﾟ体" pitchFamily="50" charset="-128"/>
              </a:rPr>
              <a:t>内容</a:t>
            </a:r>
            <a:endParaRPr lang="ja-JP" altLang="en-US" sz="3200" dirty="0">
              <a:latin typeface="HGP創英角ﾎﾟｯﾌﾟ体" pitchFamily="50" charset="-128"/>
              <a:ea typeface="HGP創英角ﾎﾟｯﾌﾟ体" pitchFamily="50" charset="-128"/>
            </a:endParaRPr>
          </a:p>
        </p:txBody>
      </p:sp>
      <p:sp>
        <p:nvSpPr>
          <p:cNvPr id="4" name="コンテンツ プレースホルダ 3"/>
          <p:cNvSpPr>
            <a:spLocks noGrp="1"/>
          </p:cNvSpPr>
          <p:nvPr>
            <p:ph sz="quarter" idx="1"/>
          </p:nvPr>
        </p:nvSpPr>
        <p:spPr>
          <a:xfrm>
            <a:off x="551383" y="1041626"/>
            <a:ext cx="11089233" cy="5400000"/>
          </a:xfrm>
        </p:spPr>
        <p:txBody>
          <a:bodyPr>
            <a:noAutofit/>
          </a:bodyPr>
          <a:lstStyle/>
          <a:p>
            <a:pPr>
              <a:buNone/>
            </a:pPr>
            <a:r>
              <a:rPr lang="en-US" altLang="ja-JP" sz="2800" dirty="0" smtClean="0">
                <a:latin typeface="HGP創英角ﾎﾟｯﾌﾟ体" pitchFamily="50" charset="-128"/>
                <a:ea typeface="HGP創英角ﾎﾟｯﾌﾟ体" pitchFamily="50" charset="-128"/>
              </a:rPr>
              <a:t>Ⅰ</a:t>
            </a:r>
            <a:r>
              <a:rPr kumimoji="1" lang="ja-JP" altLang="en-US" sz="2800" dirty="0" smtClean="0">
                <a:latin typeface="HGP創英角ﾎﾟｯﾌﾟ体" pitchFamily="50" charset="-128"/>
                <a:ea typeface="HGP創英角ﾎﾟｯﾌﾟ体" pitchFamily="50" charset="-128"/>
              </a:rPr>
              <a:t>　</a:t>
            </a:r>
            <a:r>
              <a:rPr lang="ja-JP" altLang="en-US" sz="2800" dirty="0" smtClean="0">
                <a:latin typeface="HGP創英角ﾎﾟｯﾌﾟ体" pitchFamily="50" charset="-128"/>
                <a:ea typeface="HGP創英角ﾎﾟｯﾌﾟ体" pitchFamily="50" charset="-128"/>
              </a:rPr>
              <a:t>養介護施設従事者等による高齢者虐待とは</a:t>
            </a:r>
            <a:endParaRPr lang="en-US" altLang="ja-JP" sz="2800" dirty="0" smtClean="0">
              <a:latin typeface="HGP創英角ﾎﾟｯﾌﾟ体" pitchFamily="50" charset="-128"/>
              <a:ea typeface="HGP創英角ﾎﾟｯﾌﾟ体" pitchFamily="50" charset="-128"/>
            </a:endParaRPr>
          </a:p>
          <a:p>
            <a:pPr>
              <a:buNone/>
            </a:pPr>
            <a:r>
              <a:rPr kumimoji="1" lang="ja-JP" altLang="en-US" sz="2800" dirty="0" smtClean="0">
                <a:latin typeface="HGP創英角ﾎﾟｯﾌﾟ体" pitchFamily="50" charset="-128"/>
                <a:ea typeface="HGP創英角ﾎﾟｯﾌﾟ体" pitchFamily="50" charset="-128"/>
              </a:rPr>
              <a:t>　～高齢者虐待防止法の基礎知識～</a:t>
            </a:r>
            <a:endParaRPr kumimoji="1"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endParaRPr lang="en-US" altLang="ja-JP" sz="2800" dirty="0" smtClean="0">
              <a:latin typeface="HGP創英角ﾎﾟｯﾌﾟ体" pitchFamily="50" charset="-128"/>
              <a:ea typeface="HGP創英角ﾎﾟｯﾌﾟ体" pitchFamily="50" charset="-128"/>
            </a:endParaRPr>
          </a:p>
          <a:p>
            <a:pPr>
              <a:buNone/>
            </a:pPr>
            <a:r>
              <a:rPr lang="en-US" altLang="ja-JP" sz="2800" dirty="0">
                <a:latin typeface="HGP創英角ﾎﾟｯﾌﾟ体" pitchFamily="50" charset="-128"/>
                <a:ea typeface="HGP創英角ﾎﾟｯﾌﾟ体" pitchFamily="50" charset="-128"/>
              </a:rPr>
              <a:t>Ⅱ</a:t>
            </a:r>
            <a:r>
              <a:rPr kumimoji="1" lang="ja-JP" altLang="en-US" sz="2800" dirty="0" smtClean="0">
                <a:latin typeface="HGP創英角ﾎﾟｯﾌﾟ体" pitchFamily="50" charset="-128"/>
                <a:ea typeface="HGP創英角ﾎﾟｯﾌﾟ体" pitchFamily="50" charset="-128"/>
              </a:rPr>
              <a:t>　神奈川県の高齢者虐待の捉え方</a:t>
            </a:r>
            <a:endParaRPr kumimoji="1"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endParaRPr lang="en-US" altLang="ja-JP" sz="2800" dirty="0" smtClean="0">
              <a:latin typeface="HGP創英角ﾎﾟｯﾌﾟ体" pitchFamily="50" charset="-128"/>
              <a:ea typeface="HGP創英角ﾎﾟｯﾌﾟ体" pitchFamily="50" charset="-128"/>
            </a:endParaRPr>
          </a:p>
          <a:p>
            <a:pPr>
              <a:buNone/>
            </a:pPr>
            <a:r>
              <a:rPr lang="en-US" altLang="ja-JP" sz="2800" dirty="0">
                <a:latin typeface="HGP創英角ﾎﾟｯﾌﾟ体" pitchFamily="50" charset="-128"/>
                <a:ea typeface="HGP創英角ﾎﾟｯﾌﾟ体" pitchFamily="50" charset="-128"/>
              </a:rPr>
              <a:t>Ⅲ</a:t>
            </a:r>
            <a:r>
              <a:rPr kumimoji="1" lang="ja-JP" altLang="en-US" sz="2800" dirty="0" smtClean="0">
                <a:latin typeface="HGP創英角ﾎﾟｯﾌﾟ体" pitchFamily="50" charset="-128"/>
                <a:ea typeface="HGP創英角ﾎﾟｯﾌﾟ体" pitchFamily="50" charset="-128"/>
              </a:rPr>
              <a:t>　高齢者虐待を防ぐためには</a:t>
            </a:r>
            <a:endParaRPr kumimoji="1"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～未然防止～</a:t>
            </a:r>
            <a:endParaRPr lang="en-US" altLang="ja-JP" sz="2800" dirty="0" smtClean="0">
              <a:latin typeface="HGP創英角ﾎﾟｯﾌﾟ体" pitchFamily="50" charset="-128"/>
              <a:ea typeface="HGP創英角ﾎﾟｯﾌﾟ体" pitchFamily="50" charset="-128"/>
            </a:endParaRPr>
          </a:p>
          <a:p>
            <a:pPr>
              <a:buNone/>
            </a:pPr>
            <a:endParaRPr kumimoji="1" lang="en-US" altLang="ja-JP" sz="2800" dirty="0" smtClean="0">
              <a:latin typeface="HGP創英角ﾎﾟｯﾌﾟ体" pitchFamily="50" charset="-128"/>
              <a:ea typeface="HGP創英角ﾎﾟｯﾌﾟ体" pitchFamily="50" charset="-128"/>
            </a:endParaRPr>
          </a:p>
          <a:p>
            <a:pPr>
              <a:buNone/>
            </a:pPr>
            <a:r>
              <a:rPr lang="en-US" altLang="ja-JP" sz="2800" dirty="0">
                <a:latin typeface="HGP創英角ﾎﾟｯﾌﾟ体" pitchFamily="50" charset="-128"/>
                <a:ea typeface="HGP創英角ﾎﾟｯﾌﾟ体" pitchFamily="50" charset="-128"/>
              </a:rPr>
              <a:t>Ⅳ</a:t>
            </a:r>
            <a:r>
              <a:rPr lang="ja-JP" altLang="en-US" sz="2800" dirty="0" smtClean="0">
                <a:latin typeface="HGP創英角ﾎﾟｯﾌﾟ体" pitchFamily="50" charset="-128"/>
                <a:ea typeface="HGP創英角ﾎﾟｯﾌﾟ体" pitchFamily="50" charset="-128"/>
              </a:rPr>
              <a:t>　高齢者虐待が起きた時は</a:t>
            </a:r>
            <a:endParaRPr lang="en-US" altLang="ja-JP" sz="2800" dirty="0" smtClean="0">
              <a:latin typeface="HGP創英角ﾎﾟｯﾌﾟ体" pitchFamily="50" charset="-128"/>
              <a:ea typeface="HGP創英角ﾎﾟｯﾌﾟ体" pitchFamily="50" charset="-128"/>
            </a:endParaRPr>
          </a:p>
          <a:p>
            <a:pPr>
              <a:buNone/>
            </a:pPr>
            <a:r>
              <a:rPr kumimoji="1" lang="ja-JP" altLang="en-US" sz="2800" dirty="0" smtClean="0">
                <a:latin typeface="HGP創英角ﾎﾟｯﾌﾟ体" pitchFamily="50" charset="-128"/>
                <a:ea typeface="HGP創英角ﾎﾟｯﾌﾟ体" pitchFamily="50" charset="-128"/>
              </a:rPr>
              <a:t>　～事後対応～</a:t>
            </a:r>
            <a:endParaRPr kumimoji="1" lang="ja-JP" altLang="en-US" sz="2800" dirty="0">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P創英角ﾎﾟｯﾌﾟ体" pitchFamily="50" charset="-128"/>
                <a:ea typeface="HGP創英角ﾎﾟｯﾌﾟ体" pitchFamily="50" charset="-128"/>
              </a:rPr>
              <a:t>身体拘束</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983432" y="1340768"/>
            <a:ext cx="11088000" cy="5400000"/>
          </a:xfrm>
        </p:spPr>
        <p:txBody>
          <a:bodyPr>
            <a:normAutofit/>
          </a:bodyPr>
          <a:lstStyle/>
          <a:p>
            <a:pPr>
              <a:buNone/>
            </a:pPr>
            <a:endParaRPr kumimoji="1" lang="en-US" altLang="ja-JP" dirty="0" smtClean="0"/>
          </a:p>
          <a:p>
            <a:pPr>
              <a:buNone/>
            </a:pPr>
            <a:r>
              <a:rPr kumimoji="1" lang="ja-JP" altLang="en-US" sz="2800" dirty="0" smtClean="0">
                <a:latin typeface="HGP創英角ﾎﾟｯﾌﾟ体" pitchFamily="50" charset="-128"/>
                <a:ea typeface="HGP創英角ﾎﾟｯﾌﾟ体" pitchFamily="50" charset="-128"/>
              </a:rPr>
              <a:t>平成</a:t>
            </a:r>
            <a:r>
              <a:rPr kumimoji="1" lang="en-US" altLang="ja-JP" sz="2800" dirty="0" smtClean="0">
                <a:latin typeface="HGP創英角ﾎﾟｯﾌﾟ体" pitchFamily="50" charset="-128"/>
                <a:ea typeface="HGP創英角ﾎﾟｯﾌﾟ体" pitchFamily="50" charset="-128"/>
              </a:rPr>
              <a:t>12</a:t>
            </a:r>
            <a:r>
              <a:rPr kumimoji="1" lang="ja-JP" altLang="en-US" sz="2800" dirty="0" smtClean="0">
                <a:latin typeface="HGP創英角ﾎﾟｯﾌﾟ体" pitchFamily="50" charset="-128"/>
                <a:ea typeface="HGP創英角ﾎﾟｯﾌﾟ体" pitchFamily="50" charset="-128"/>
              </a:rPr>
              <a:t>（</a:t>
            </a:r>
            <a:r>
              <a:rPr kumimoji="1" lang="en-US" altLang="ja-JP" sz="2800" dirty="0" smtClean="0">
                <a:latin typeface="HGP創英角ﾎﾟｯﾌﾟ体" pitchFamily="50" charset="-128"/>
                <a:ea typeface="HGP創英角ﾎﾟｯﾌﾟ体" pitchFamily="50" charset="-128"/>
              </a:rPr>
              <a:t>2000</a:t>
            </a:r>
            <a:r>
              <a:rPr kumimoji="1" lang="ja-JP" altLang="en-US" sz="2800" dirty="0" smtClean="0">
                <a:latin typeface="HGP創英角ﾎﾟｯﾌﾟ体" pitchFamily="50" charset="-128"/>
                <a:ea typeface="HGP創英角ﾎﾟｯﾌﾟ体" pitchFamily="50" charset="-128"/>
              </a:rPr>
              <a:t>）年４月　介護保険法施行</a:t>
            </a:r>
            <a:endParaRPr kumimoji="1" lang="en-US" altLang="ja-JP" sz="2800" dirty="0" smtClean="0">
              <a:latin typeface="HGP創英角ﾎﾟｯﾌﾟ体" pitchFamily="50" charset="-128"/>
              <a:ea typeface="HGP創英角ﾎﾟｯﾌﾟ体" pitchFamily="50" charset="-128"/>
            </a:endParaRPr>
          </a:p>
          <a:p>
            <a:pPr>
              <a:buNone/>
            </a:pPr>
            <a:r>
              <a:rPr kumimoji="1" lang="ja-JP" altLang="en-US" sz="2800" dirty="0" smtClean="0">
                <a:latin typeface="HGP創英角ﾎﾟｯﾌﾟ体" pitchFamily="50" charset="-128"/>
                <a:ea typeface="HGP創英角ﾎﾟｯﾌﾟ体" pitchFamily="50" charset="-128"/>
              </a:rPr>
              <a:t>介護保険施設等での身体拘束を禁止</a:t>
            </a:r>
            <a:endParaRPr kumimoji="1" lang="en-US" altLang="ja-JP" sz="2800" dirty="0" smtClean="0">
              <a:latin typeface="HGP創英角ﾎﾟｯﾌﾟ体" pitchFamily="50" charset="-128"/>
              <a:ea typeface="HGP創英角ﾎﾟｯﾌﾟ体" pitchFamily="50" charset="-128"/>
            </a:endParaRPr>
          </a:p>
          <a:p>
            <a:pPr>
              <a:buNone/>
            </a:pPr>
            <a:endParaRPr kumimoji="1" lang="en-US" altLang="ja-JP" dirty="0" smtClean="0">
              <a:latin typeface="HGP創英角ﾎﾟｯﾌﾟ体" pitchFamily="50" charset="-128"/>
              <a:ea typeface="HGP創英角ﾎﾟｯﾌﾟ体" pitchFamily="50" charset="-128"/>
            </a:endParaRPr>
          </a:p>
          <a:p>
            <a:pPr>
              <a:buNone/>
            </a:pPr>
            <a:r>
              <a:rPr lang="ja-JP" altLang="en-US" sz="2800" dirty="0" smtClean="0">
                <a:solidFill>
                  <a:srgbClr val="FF0000"/>
                </a:solidFill>
                <a:latin typeface="HGP創英角ﾎﾟｯﾌﾟ体" pitchFamily="50" charset="-128"/>
                <a:ea typeface="HGP創英角ﾎﾟｯﾌﾟ体" pitchFamily="50" charset="-128"/>
              </a:rPr>
              <a:t>「生命又は身体を保護するため緊急やむを得ない場合を除き、身体拘束その他入所者（利用者）の行動を制限する行為をおこなってはならない」</a:t>
            </a:r>
            <a:endParaRPr kumimoji="1" lang="en-US" altLang="ja-JP" sz="2800" dirty="0" smtClean="0">
              <a:solidFill>
                <a:srgbClr val="FF0000"/>
              </a:solidFill>
              <a:latin typeface="HGP創英角ﾎﾟｯﾌﾟ体" pitchFamily="50" charset="-128"/>
              <a:ea typeface="HGP創英角ﾎﾟｯﾌﾟ体" pitchFamily="50" charset="-128"/>
            </a:endParaRPr>
          </a:p>
          <a:p>
            <a:pPr>
              <a:buNone/>
            </a:pPr>
            <a:endParaRPr kumimoji="1" lang="en-US" altLang="ja-JP"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平成</a:t>
            </a:r>
            <a:r>
              <a:rPr lang="en-US" altLang="ja-JP" sz="2800" dirty="0" smtClean="0">
                <a:latin typeface="HGP創英角ﾎﾟｯﾌﾟ体" pitchFamily="50" charset="-128"/>
                <a:ea typeface="HGP創英角ﾎﾟｯﾌﾟ体" pitchFamily="50" charset="-128"/>
              </a:rPr>
              <a:t>13</a:t>
            </a:r>
            <a:r>
              <a:rPr lang="ja-JP" altLang="en-US" sz="2800" dirty="0" smtClean="0">
                <a:latin typeface="HGP創英角ﾎﾟｯﾌﾟ体" pitchFamily="50" charset="-128"/>
                <a:ea typeface="HGP創英角ﾎﾟｯﾌﾟ体" pitchFamily="50" charset="-128"/>
              </a:rPr>
              <a:t>（</a:t>
            </a:r>
            <a:r>
              <a:rPr lang="en-US" altLang="ja-JP" sz="2800" dirty="0" smtClean="0">
                <a:latin typeface="HGP創英角ﾎﾟｯﾌﾟ体" pitchFamily="50" charset="-128"/>
                <a:ea typeface="HGP創英角ﾎﾟｯﾌﾟ体" pitchFamily="50" charset="-128"/>
              </a:rPr>
              <a:t>2001</a:t>
            </a:r>
            <a:r>
              <a:rPr lang="ja-JP" altLang="en-US" sz="2800" dirty="0" smtClean="0">
                <a:latin typeface="HGP創英角ﾎﾟｯﾌﾟ体" pitchFamily="50" charset="-128"/>
                <a:ea typeface="HGP創英角ﾎﾟｯﾌﾟ体" pitchFamily="50" charset="-128"/>
              </a:rPr>
              <a:t>）年３月「</a:t>
            </a:r>
            <a:r>
              <a:rPr kumimoji="1" lang="ja-JP" altLang="en-US" sz="2800" dirty="0" smtClean="0">
                <a:latin typeface="HGP創英角ﾎﾟｯﾌﾟ体" pitchFamily="50" charset="-128"/>
                <a:ea typeface="HGP創英角ﾎﾟｯﾌﾟ体" pitchFamily="50" charset="-128"/>
              </a:rPr>
              <a:t>身体拘束ゼロへの手引き」　</a:t>
            </a:r>
            <a:endParaRPr kumimoji="1" lang="en-US" altLang="ja-JP" sz="2800" dirty="0" smtClean="0">
              <a:latin typeface="HGP創英角ﾎﾟｯﾌﾟ体" pitchFamily="50" charset="-128"/>
              <a:ea typeface="HGP創英角ﾎﾟｯﾌﾟ体" pitchFamily="50" charset="-128"/>
            </a:endParaRPr>
          </a:p>
          <a:p>
            <a:pPr>
              <a:buNone/>
            </a:pPr>
            <a:r>
              <a:rPr kumimoji="1" lang="ja-JP" altLang="en-US" sz="2800" dirty="0" smtClean="0">
                <a:latin typeface="HGP創英角ﾎﾟｯﾌﾟ体" pitchFamily="50" charset="-128"/>
                <a:ea typeface="HGP創英角ﾎﾟｯﾌﾟ体" pitchFamily="50" charset="-128"/>
              </a:rPr>
              <a:t>厚生労働省「身体拘束ゼロ作戦推進会議」参照</a:t>
            </a:r>
            <a:endParaRPr kumimoji="1" lang="ja-JP" altLang="en-US" sz="2800" dirty="0">
              <a:latin typeface="HGP創英角ﾎﾟｯﾌﾟ体" pitchFamily="50" charset="-128"/>
              <a:ea typeface="HGP創英角ﾎﾟｯﾌﾟ体" pitchFamily="50" charset="-12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7368" y="332656"/>
            <a:ext cx="9505056" cy="1143000"/>
          </a:xfrm>
        </p:spPr>
        <p:txBody>
          <a:bodyPr>
            <a:normAutofit/>
          </a:bodyPr>
          <a:lstStyle/>
          <a:p>
            <a:r>
              <a:rPr kumimoji="1" lang="ja-JP" altLang="en-US" sz="3600" dirty="0" smtClean="0">
                <a:latin typeface="HGP創英角ﾎﾟｯﾌﾟ体" pitchFamily="50" charset="-128"/>
                <a:ea typeface="HGP創英角ﾎﾟｯﾌﾟ体" pitchFamily="50" charset="-128"/>
              </a:rPr>
              <a:t>身体拘束の</a:t>
            </a:r>
            <a:r>
              <a:rPr lang="ja-JP" altLang="en-US" sz="3600" dirty="0" smtClean="0">
                <a:latin typeface="HGP創英角ﾎﾟｯﾌﾟ体" pitchFamily="50" charset="-128"/>
                <a:ea typeface="HGP創英角ﾎﾟｯﾌﾟ体" pitchFamily="50" charset="-128"/>
              </a:rPr>
              <a:t>具体</a:t>
            </a:r>
            <a:r>
              <a:rPr lang="ja-JP" altLang="en-US" sz="3600" dirty="0">
                <a:latin typeface="HGP創英角ﾎﾟｯﾌﾟ体" pitchFamily="50" charset="-128"/>
                <a:ea typeface="HGP創英角ﾎﾟｯﾌﾟ体" pitchFamily="50" charset="-128"/>
              </a:rPr>
              <a:t>例</a:t>
            </a:r>
            <a:r>
              <a:rPr kumimoji="1" lang="ja-JP" altLang="en-US" sz="3600" dirty="0" smtClean="0">
                <a:latin typeface="HGP創英角ﾎﾟｯﾌﾟ体" pitchFamily="50" charset="-128"/>
                <a:ea typeface="HGP創英角ﾎﾟｯﾌﾟ体" pitchFamily="50" charset="-128"/>
              </a:rPr>
              <a:t>　</a:t>
            </a:r>
            <a:r>
              <a:rPr kumimoji="1" lang="en-US" altLang="ja-JP" sz="3600" dirty="0" smtClean="0">
                <a:latin typeface="HGP創英角ﾎﾟｯﾌﾟ体" pitchFamily="50" charset="-128"/>
                <a:ea typeface="HGP創英角ﾎﾟｯﾌﾟ体" pitchFamily="50" charset="-128"/>
              </a:rPr>
              <a:t>11</a:t>
            </a:r>
            <a:r>
              <a:rPr kumimoji="1" lang="ja-JP" altLang="en-US" sz="3600" dirty="0" smtClean="0">
                <a:latin typeface="HGP創英角ﾎﾟｯﾌﾟ体" pitchFamily="50" charset="-128"/>
                <a:ea typeface="HGP創英角ﾎﾟｯﾌﾟ体" pitchFamily="50" charset="-128"/>
              </a:rPr>
              <a:t>項目（</a:t>
            </a:r>
            <a:r>
              <a:rPr kumimoji="1" lang="en-US" altLang="ja-JP" sz="3600" dirty="0" smtClean="0">
                <a:latin typeface="HGP創英角ﾎﾟｯﾌﾟ体" pitchFamily="50" charset="-128"/>
                <a:ea typeface="HGP創英角ﾎﾟｯﾌﾟ体" pitchFamily="50" charset="-128"/>
              </a:rPr>
              <a:t>1</a:t>
            </a:r>
            <a:r>
              <a:rPr kumimoji="1" lang="ja-JP" altLang="en-US" sz="3600" dirty="0" smtClean="0">
                <a:latin typeface="HGP創英角ﾎﾟｯﾌﾟ体" pitchFamily="50" charset="-128"/>
                <a:ea typeface="HGP創英角ﾎﾟｯﾌﾟ体" pitchFamily="50" charset="-128"/>
              </a:rPr>
              <a:t>～</a:t>
            </a:r>
            <a:r>
              <a:rPr kumimoji="1" lang="en-US" altLang="ja-JP" sz="3600" dirty="0" smtClean="0">
                <a:latin typeface="HGP創英角ﾎﾟｯﾌﾟ体" pitchFamily="50" charset="-128"/>
                <a:ea typeface="HGP創英角ﾎﾟｯﾌﾟ体" pitchFamily="50" charset="-128"/>
              </a:rPr>
              <a:t>5</a:t>
            </a:r>
            <a:r>
              <a:rPr kumimoji="1" lang="ja-JP" altLang="en-US" sz="3600" dirty="0" smtClean="0">
                <a:latin typeface="HGP創英角ﾎﾟｯﾌﾟ体" pitchFamily="50" charset="-128"/>
                <a:ea typeface="HGP創英角ﾎﾟｯﾌﾟ体" pitchFamily="50" charset="-128"/>
              </a:rPr>
              <a:t>）</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407368" y="1844824"/>
            <a:ext cx="11377264" cy="4464496"/>
          </a:xfrm>
        </p:spPr>
        <p:txBody>
          <a:bodyPr>
            <a:noAutofit/>
          </a:bodyPr>
          <a:lstStyle/>
          <a:p>
            <a:pPr marL="514350" indent="-514350">
              <a:lnSpc>
                <a:spcPct val="150000"/>
              </a:lnSpc>
              <a:buNone/>
            </a:pPr>
            <a:r>
              <a:rPr lang="ja-JP" altLang="en-US" sz="2800" dirty="0">
                <a:latin typeface="HGP創英角ﾎﾟｯﾌﾟ体" pitchFamily="50" charset="-128"/>
                <a:ea typeface="HGP創英角ﾎﾟｯﾌﾟ体" pitchFamily="50" charset="-128"/>
              </a:rPr>
              <a:t>１　徘徊しないように、車いすやいす、ベッドに体幹や四肢をひも等で</a:t>
            </a:r>
            <a:r>
              <a:rPr lang="ja-JP" altLang="en-US" sz="2800" dirty="0" smtClean="0">
                <a:latin typeface="HGP創英角ﾎﾟｯﾌﾟ体" pitchFamily="50" charset="-128"/>
                <a:ea typeface="HGP創英角ﾎﾟｯﾌﾟ体" pitchFamily="50" charset="-128"/>
              </a:rPr>
              <a:t>縛る</a:t>
            </a:r>
            <a:endParaRPr lang="en-US" altLang="ja-JP" sz="2800" dirty="0">
              <a:latin typeface="HGP創英角ﾎﾟｯﾌﾟ体" pitchFamily="50" charset="-128"/>
              <a:ea typeface="HGP創英角ﾎﾟｯﾌﾟ体" pitchFamily="50" charset="-128"/>
            </a:endParaRPr>
          </a:p>
          <a:p>
            <a:pPr marL="514350" indent="-514350">
              <a:lnSpc>
                <a:spcPct val="150000"/>
              </a:lnSpc>
              <a:buNone/>
            </a:pPr>
            <a:r>
              <a:rPr lang="ja-JP" altLang="en-US" sz="2800" dirty="0">
                <a:latin typeface="HGP創英角ﾎﾟｯﾌﾟ体" pitchFamily="50" charset="-128"/>
                <a:ea typeface="HGP創英角ﾎﾟｯﾌﾟ体" pitchFamily="50" charset="-128"/>
              </a:rPr>
              <a:t>２　転落しないように、ベッドに体幹や四肢をひも等で</a:t>
            </a:r>
            <a:r>
              <a:rPr lang="ja-JP" altLang="en-US" sz="2800" dirty="0" smtClean="0">
                <a:latin typeface="HGP創英角ﾎﾟｯﾌﾟ体" pitchFamily="50" charset="-128"/>
                <a:ea typeface="HGP創英角ﾎﾟｯﾌﾟ体" pitchFamily="50" charset="-128"/>
              </a:rPr>
              <a:t>縛る</a:t>
            </a:r>
            <a:endParaRPr lang="en-US" altLang="ja-JP" sz="2800" dirty="0">
              <a:latin typeface="HGP創英角ﾎﾟｯﾌﾟ体" pitchFamily="50" charset="-128"/>
              <a:ea typeface="HGP創英角ﾎﾟｯﾌﾟ体" pitchFamily="50" charset="-128"/>
            </a:endParaRPr>
          </a:p>
          <a:p>
            <a:pPr marL="514350" indent="-514350">
              <a:lnSpc>
                <a:spcPct val="150000"/>
              </a:lnSpc>
              <a:buNone/>
            </a:pPr>
            <a:r>
              <a:rPr lang="ja-JP" altLang="en-US" sz="2800" dirty="0">
                <a:latin typeface="HGP創英角ﾎﾟｯﾌﾟ体" pitchFamily="50" charset="-128"/>
                <a:ea typeface="HGP創英角ﾎﾟｯﾌﾟ体" pitchFamily="50" charset="-128"/>
              </a:rPr>
              <a:t>３　自分で降りられないように、ベッドを柵（サイドレール）で</a:t>
            </a:r>
            <a:r>
              <a:rPr lang="ja-JP" altLang="en-US" sz="2800" dirty="0" smtClean="0">
                <a:latin typeface="HGP創英角ﾎﾟｯﾌﾟ体" pitchFamily="50" charset="-128"/>
                <a:ea typeface="HGP創英角ﾎﾟｯﾌﾟ体" pitchFamily="50" charset="-128"/>
              </a:rPr>
              <a:t>囲む</a:t>
            </a:r>
            <a:endParaRPr lang="en-US" altLang="ja-JP" sz="2800" dirty="0">
              <a:latin typeface="HGP創英角ﾎﾟｯﾌﾟ体" pitchFamily="50" charset="-128"/>
              <a:ea typeface="HGP創英角ﾎﾟｯﾌﾟ体" pitchFamily="50" charset="-128"/>
            </a:endParaRPr>
          </a:p>
          <a:p>
            <a:pPr marL="514350" indent="-514350">
              <a:lnSpc>
                <a:spcPct val="150000"/>
              </a:lnSpc>
              <a:buNone/>
            </a:pPr>
            <a:r>
              <a:rPr lang="en-US" altLang="ja-JP" sz="2800" dirty="0">
                <a:latin typeface="HGP創英角ﾎﾟｯﾌﾟ体" pitchFamily="50" charset="-128"/>
                <a:ea typeface="HGP創英角ﾎﾟｯﾌﾟ体" pitchFamily="50" charset="-128"/>
              </a:rPr>
              <a:t>4</a:t>
            </a:r>
            <a:r>
              <a:rPr lang="ja-JP" altLang="en-US" sz="2800" dirty="0">
                <a:latin typeface="HGP創英角ﾎﾟｯﾌﾟ体" pitchFamily="50" charset="-128"/>
                <a:ea typeface="HGP創英角ﾎﾟｯﾌﾟ体" pitchFamily="50" charset="-128"/>
              </a:rPr>
              <a:t>　点滴・経管栄養等のチューブを抜かないように、四肢等をひも等で</a:t>
            </a:r>
            <a:r>
              <a:rPr lang="ja-JP" altLang="en-US" sz="2800" dirty="0" smtClean="0">
                <a:latin typeface="HGP創英角ﾎﾟｯﾌﾟ体" pitchFamily="50" charset="-128"/>
                <a:ea typeface="HGP創英角ﾎﾟｯﾌﾟ体" pitchFamily="50" charset="-128"/>
              </a:rPr>
              <a:t>縛る</a:t>
            </a:r>
            <a:endParaRPr lang="en-US" altLang="ja-JP" sz="2800" dirty="0">
              <a:latin typeface="HGP創英角ﾎﾟｯﾌﾟ体" pitchFamily="50" charset="-128"/>
              <a:ea typeface="HGP創英角ﾎﾟｯﾌﾟ体" pitchFamily="50" charset="-128"/>
            </a:endParaRPr>
          </a:p>
          <a:p>
            <a:pPr marL="514350" indent="-514350">
              <a:lnSpc>
                <a:spcPct val="150000"/>
              </a:lnSpc>
              <a:buNone/>
            </a:pPr>
            <a:r>
              <a:rPr lang="ja-JP" altLang="en-US" sz="2800" dirty="0">
                <a:latin typeface="HGP創英角ﾎﾟｯﾌﾟ体" pitchFamily="50" charset="-128"/>
                <a:ea typeface="HGP創英角ﾎﾟｯﾌﾟ体" pitchFamily="50" charset="-128"/>
              </a:rPr>
              <a:t>５　点滴・経管栄養等のチューブを抜かないように、または皮膚をかきむしらないように、手指の機能を制限するミトン型の手袋等を</a:t>
            </a:r>
            <a:r>
              <a:rPr lang="ja-JP" altLang="en-US" sz="2800" dirty="0" smtClean="0">
                <a:latin typeface="HGP創英角ﾎﾟｯﾌﾟ体" pitchFamily="50" charset="-128"/>
                <a:ea typeface="HGP創英角ﾎﾟｯﾌﾟ体" pitchFamily="50" charset="-128"/>
              </a:rPr>
              <a:t>つける</a:t>
            </a:r>
            <a:endParaRPr lang="en-US" altLang="ja-JP" sz="2800" dirty="0"/>
          </a:p>
          <a:p>
            <a:pPr marL="514350" indent="-514350">
              <a:buFont typeface="+mj-lt"/>
              <a:buAutoNum type="arabicPeriod"/>
            </a:pPr>
            <a:endParaRPr lang="en-US" altLang="ja-JP" sz="2800" dirty="0"/>
          </a:p>
          <a:p>
            <a:pPr marL="514350" indent="-514350">
              <a:buNone/>
            </a:pPr>
            <a:endParaRPr lang="en-US" altLang="ja-JP" sz="2800" dirty="0"/>
          </a:p>
          <a:p>
            <a:pPr marL="514350" indent="-514350">
              <a:buNone/>
            </a:pPr>
            <a:endParaRPr lang="en-US" altLang="ja-JP" sz="2800" dirty="0"/>
          </a:p>
        </p:txBody>
      </p:sp>
    </p:spTree>
    <p:extLst>
      <p:ext uri="{BB962C8B-B14F-4D97-AF65-F5344CB8AC3E}">
        <p14:creationId xmlns:p14="http://schemas.microsoft.com/office/powerpoint/2010/main" val="7925086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263352" y="1412776"/>
            <a:ext cx="11665296" cy="4679032"/>
          </a:xfrm>
        </p:spPr>
        <p:txBody>
          <a:bodyPr>
            <a:noAutofit/>
          </a:bodyPr>
          <a:lstStyle/>
          <a:p>
            <a:pPr marL="514350" indent="-514350">
              <a:lnSpc>
                <a:spcPct val="150000"/>
              </a:lnSpc>
              <a:buNone/>
            </a:pPr>
            <a:r>
              <a:rPr lang="ja-JP" altLang="en-US" sz="2800" dirty="0" smtClean="0">
                <a:latin typeface="HGP創英角ﾎﾟｯﾌﾟ体" pitchFamily="50" charset="-128"/>
                <a:ea typeface="HGP創英角ﾎﾟｯﾌﾟ体" pitchFamily="50" charset="-128"/>
              </a:rPr>
              <a:t>６</a:t>
            </a:r>
            <a:r>
              <a:rPr lang="ja-JP" altLang="en-US" sz="2800" dirty="0">
                <a:latin typeface="HGP創英角ﾎﾟｯﾌﾟ体" pitchFamily="50" charset="-128"/>
                <a:ea typeface="HGP創英角ﾎﾟｯﾌﾟ体" pitchFamily="50" charset="-128"/>
              </a:rPr>
              <a:t>　車いすやいすからずり落ちたり、立ち上がったりしないように、Ｙ字型拘束帯や腰ベルト、車いすテーブルを</a:t>
            </a:r>
            <a:r>
              <a:rPr lang="ja-JP" altLang="en-US" sz="2800" dirty="0" smtClean="0">
                <a:latin typeface="HGP創英角ﾎﾟｯﾌﾟ体" pitchFamily="50" charset="-128"/>
                <a:ea typeface="HGP創英角ﾎﾟｯﾌﾟ体" pitchFamily="50" charset="-128"/>
              </a:rPr>
              <a:t>つける</a:t>
            </a:r>
            <a:endParaRPr lang="en-US" altLang="ja-JP" sz="2800" dirty="0">
              <a:latin typeface="HGP創英角ﾎﾟｯﾌﾟ体" pitchFamily="50" charset="-128"/>
              <a:ea typeface="HGP創英角ﾎﾟｯﾌﾟ体" pitchFamily="50" charset="-128"/>
            </a:endParaRPr>
          </a:p>
          <a:p>
            <a:pPr marL="514350" indent="-514350">
              <a:lnSpc>
                <a:spcPct val="150000"/>
              </a:lnSpc>
              <a:buNone/>
            </a:pPr>
            <a:r>
              <a:rPr lang="ja-JP" altLang="en-US" sz="2800" dirty="0">
                <a:latin typeface="HGP創英角ﾎﾟｯﾌﾟ体" pitchFamily="50" charset="-128"/>
                <a:ea typeface="HGP創英角ﾎﾟｯﾌﾟ体" pitchFamily="50" charset="-128"/>
              </a:rPr>
              <a:t>７　立ち上がる能力のある人の立ち上がりを妨げるようないすを使用</a:t>
            </a:r>
            <a:r>
              <a:rPr lang="ja-JP" altLang="en-US" sz="2800" dirty="0" smtClean="0">
                <a:latin typeface="HGP創英角ﾎﾟｯﾌﾟ体" pitchFamily="50" charset="-128"/>
                <a:ea typeface="HGP創英角ﾎﾟｯﾌﾟ体" pitchFamily="50" charset="-128"/>
              </a:rPr>
              <a:t>する</a:t>
            </a:r>
            <a:endParaRPr lang="en-US" altLang="ja-JP" sz="2800" dirty="0">
              <a:latin typeface="HGP創英角ﾎﾟｯﾌﾟ体" pitchFamily="50" charset="-128"/>
              <a:ea typeface="HGP創英角ﾎﾟｯﾌﾟ体" pitchFamily="50" charset="-128"/>
            </a:endParaRPr>
          </a:p>
          <a:p>
            <a:pPr marL="514350" indent="-514350">
              <a:lnSpc>
                <a:spcPct val="150000"/>
              </a:lnSpc>
              <a:buNone/>
            </a:pPr>
            <a:r>
              <a:rPr lang="ja-JP" altLang="en-US" sz="2800" dirty="0">
                <a:latin typeface="HGP創英角ﾎﾟｯﾌﾟ体" pitchFamily="50" charset="-128"/>
                <a:ea typeface="HGP創英角ﾎﾟｯﾌﾟ体" pitchFamily="50" charset="-128"/>
              </a:rPr>
              <a:t>８　脱衣やおむつはずしを制限するために、介護衣（つなぎ服）を</a:t>
            </a:r>
            <a:r>
              <a:rPr lang="ja-JP" altLang="en-US" sz="2800" dirty="0" smtClean="0">
                <a:latin typeface="HGP創英角ﾎﾟｯﾌﾟ体" pitchFamily="50" charset="-128"/>
                <a:ea typeface="HGP創英角ﾎﾟｯﾌﾟ体" pitchFamily="50" charset="-128"/>
              </a:rPr>
              <a:t>着せる</a:t>
            </a:r>
            <a:endParaRPr lang="en-US" altLang="ja-JP" sz="2800" dirty="0">
              <a:latin typeface="HGP創英角ﾎﾟｯﾌﾟ体" pitchFamily="50" charset="-128"/>
              <a:ea typeface="HGP創英角ﾎﾟｯﾌﾟ体" pitchFamily="50" charset="-128"/>
            </a:endParaRPr>
          </a:p>
          <a:p>
            <a:pPr marL="514350" indent="-514350">
              <a:lnSpc>
                <a:spcPct val="150000"/>
              </a:lnSpc>
              <a:buNone/>
            </a:pPr>
            <a:r>
              <a:rPr lang="ja-JP" altLang="en-US" sz="2800" dirty="0">
                <a:latin typeface="HGP創英角ﾎﾟｯﾌﾟ体" pitchFamily="50" charset="-128"/>
                <a:ea typeface="HGP創英角ﾎﾟｯﾌﾟ体" pitchFamily="50" charset="-128"/>
              </a:rPr>
              <a:t>９　他人への迷惑行為を防ぐために、ベッドなどに体幹や四肢をひも等で</a:t>
            </a:r>
            <a:r>
              <a:rPr lang="ja-JP" altLang="en-US" sz="2800" dirty="0" smtClean="0">
                <a:latin typeface="HGP創英角ﾎﾟｯﾌﾟ体" pitchFamily="50" charset="-128"/>
                <a:ea typeface="HGP創英角ﾎﾟｯﾌﾟ体" pitchFamily="50" charset="-128"/>
              </a:rPr>
              <a:t>縛る</a:t>
            </a:r>
            <a:endParaRPr lang="en-US" altLang="ja-JP" sz="2800" dirty="0">
              <a:latin typeface="HGP創英角ﾎﾟｯﾌﾟ体" pitchFamily="50" charset="-128"/>
              <a:ea typeface="HGP創英角ﾎﾟｯﾌﾟ体" pitchFamily="50" charset="-128"/>
            </a:endParaRPr>
          </a:p>
          <a:p>
            <a:pPr marL="514350" indent="-514350">
              <a:lnSpc>
                <a:spcPct val="150000"/>
              </a:lnSpc>
              <a:buNone/>
            </a:pPr>
            <a:r>
              <a:rPr lang="ja-JP" altLang="en-US" sz="2800" dirty="0">
                <a:latin typeface="HGP創英角ﾎﾟｯﾌﾟ体" pitchFamily="50" charset="-128"/>
                <a:ea typeface="HGP創英角ﾎﾟｯﾌﾟ体" pitchFamily="50" charset="-128"/>
              </a:rPr>
              <a:t>１０　行動を落ち着かせるために、向精神薬を過剰に服用させる</a:t>
            </a:r>
            <a:endParaRPr lang="en-US" altLang="ja-JP" sz="2800" dirty="0">
              <a:latin typeface="HGP創英角ﾎﾟｯﾌﾟ体" pitchFamily="50" charset="-128"/>
              <a:ea typeface="HGP創英角ﾎﾟｯﾌﾟ体" pitchFamily="50" charset="-128"/>
            </a:endParaRPr>
          </a:p>
          <a:p>
            <a:pPr marL="514350" indent="-514350">
              <a:lnSpc>
                <a:spcPct val="150000"/>
              </a:lnSpc>
              <a:buNone/>
            </a:pPr>
            <a:r>
              <a:rPr lang="ja-JP" altLang="en-US" sz="2800" dirty="0">
                <a:latin typeface="HGP創英角ﾎﾟｯﾌﾟ体" pitchFamily="50" charset="-128"/>
                <a:ea typeface="HGP創英角ﾎﾟｯﾌﾟ体" pitchFamily="50" charset="-128"/>
              </a:rPr>
              <a:t>１１　自分の意思で開けることができない居室等に隔離</a:t>
            </a:r>
            <a:r>
              <a:rPr lang="ja-JP" altLang="en-US" sz="2800" dirty="0" smtClean="0">
                <a:latin typeface="HGP創英角ﾎﾟｯﾌﾟ体" pitchFamily="50" charset="-128"/>
                <a:ea typeface="HGP創英角ﾎﾟｯﾌﾟ体" pitchFamily="50" charset="-128"/>
              </a:rPr>
              <a:t>する</a:t>
            </a:r>
            <a:endParaRPr lang="en-US" altLang="ja-JP" sz="2800" dirty="0">
              <a:latin typeface="HGP創英角ﾎﾟｯﾌﾟ体" pitchFamily="50" charset="-128"/>
              <a:ea typeface="HGP創英角ﾎﾟｯﾌﾟ体" pitchFamily="50" charset="-128"/>
            </a:endParaRPr>
          </a:p>
          <a:p>
            <a:pPr marL="514350" indent="-514350">
              <a:buFont typeface="+mj-lt"/>
              <a:buAutoNum type="arabicPeriod" startAt="5"/>
            </a:pPr>
            <a:endParaRPr lang="en-US" altLang="ja-JP" sz="2800" dirty="0"/>
          </a:p>
        </p:txBody>
      </p:sp>
      <p:sp>
        <p:nvSpPr>
          <p:cNvPr id="4" name="タイトル 1"/>
          <p:cNvSpPr>
            <a:spLocks noGrp="1"/>
          </p:cNvSpPr>
          <p:nvPr>
            <p:ph type="title"/>
          </p:nvPr>
        </p:nvSpPr>
        <p:spPr>
          <a:xfrm>
            <a:off x="407368" y="116632"/>
            <a:ext cx="9505056" cy="1143000"/>
          </a:xfrm>
        </p:spPr>
        <p:txBody>
          <a:bodyPr>
            <a:normAutofit/>
          </a:bodyPr>
          <a:lstStyle/>
          <a:p>
            <a:r>
              <a:rPr kumimoji="1" lang="ja-JP" altLang="en-US" sz="3600" dirty="0" smtClean="0">
                <a:latin typeface="HGP創英角ﾎﾟｯﾌﾟ体" pitchFamily="50" charset="-128"/>
                <a:ea typeface="HGP創英角ﾎﾟｯﾌﾟ体" pitchFamily="50" charset="-128"/>
              </a:rPr>
              <a:t>身体拘束の</a:t>
            </a:r>
            <a:r>
              <a:rPr lang="ja-JP" altLang="en-US" sz="3600" dirty="0" smtClean="0">
                <a:latin typeface="HGP創英角ﾎﾟｯﾌﾟ体" pitchFamily="50" charset="-128"/>
                <a:ea typeface="HGP創英角ﾎﾟｯﾌﾟ体" pitchFamily="50" charset="-128"/>
              </a:rPr>
              <a:t>具体</a:t>
            </a:r>
            <a:r>
              <a:rPr lang="ja-JP" altLang="en-US" sz="3600" dirty="0">
                <a:latin typeface="HGP創英角ﾎﾟｯﾌﾟ体" pitchFamily="50" charset="-128"/>
                <a:ea typeface="HGP創英角ﾎﾟｯﾌﾟ体" pitchFamily="50" charset="-128"/>
              </a:rPr>
              <a:t>例</a:t>
            </a:r>
            <a:r>
              <a:rPr kumimoji="1" lang="ja-JP" altLang="en-US" sz="3600" dirty="0" smtClean="0">
                <a:latin typeface="HGP創英角ﾎﾟｯﾌﾟ体" pitchFamily="50" charset="-128"/>
                <a:ea typeface="HGP創英角ﾎﾟｯﾌﾟ体" pitchFamily="50" charset="-128"/>
              </a:rPr>
              <a:t>　</a:t>
            </a:r>
            <a:r>
              <a:rPr kumimoji="1" lang="en-US" altLang="ja-JP" sz="3600" dirty="0" smtClean="0">
                <a:latin typeface="HGP創英角ﾎﾟｯﾌﾟ体" pitchFamily="50" charset="-128"/>
                <a:ea typeface="HGP創英角ﾎﾟｯﾌﾟ体" pitchFamily="50" charset="-128"/>
              </a:rPr>
              <a:t>11</a:t>
            </a:r>
            <a:r>
              <a:rPr kumimoji="1" lang="ja-JP" altLang="en-US" sz="3600" dirty="0" smtClean="0">
                <a:latin typeface="HGP創英角ﾎﾟｯﾌﾟ体" pitchFamily="50" charset="-128"/>
                <a:ea typeface="HGP創英角ﾎﾟｯﾌﾟ体" pitchFamily="50" charset="-128"/>
              </a:rPr>
              <a:t>項目（</a:t>
            </a:r>
            <a:r>
              <a:rPr lang="ja-JP" altLang="en-US" sz="3600" dirty="0">
                <a:latin typeface="HGP創英角ﾎﾟｯﾌﾟ体" pitchFamily="50" charset="-128"/>
                <a:ea typeface="HGP創英角ﾎﾟｯﾌﾟ体" pitchFamily="50" charset="-128"/>
              </a:rPr>
              <a:t>６</a:t>
            </a:r>
            <a:r>
              <a:rPr kumimoji="1" lang="ja-JP" altLang="en-US" sz="3600" dirty="0" smtClean="0">
                <a:latin typeface="HGP創英角ﾎﾟｯﾌﾟ体" pitchFamily="50" charset="-128"/>
                <a:ea typeface="HGP創英角ﾎﾟｯﾌﾟ体" pitchFamily="50" charset="-128"/>
              </a:rPr>
              <a:t>～</a:t>
            </a:r>
            <a:r>
              <a:rPr lang="en-US" altLang="ja-JP" sz="3600" dirty="0" smtClean="0">
                <a:latin typeface="HGP創英角ﾎﾟｯﾌﾟ体" pitchFamily="50" charset="-128"/>
                <a:ea typeface="HGP創英角ﾎﾟｯﾌﾟ体" pitchFamily="50" charset="-128"/>
              </a:rPr>
              <a:t>11</a:t>
            </a:r>
            <a:r>
              <a:rPr kumimoji="1" lang="ja-JP" altLang="en-US" sz="3600" dirty="0" smtClean="0">
                <a:latin typeface="HGP創英角ﾎﾟｯﾌﾟ体" pitchFamily="50" charset="-128"/>
                <a:ea typeface="HGP創英角ﾎﾟｯﾌﾟ体" pitchFamily="50" charset="-128"/>
              </a:rPr>
              <a:t>）</a:t>
            </a:r>
            <a:endParaRPr kumimoji="1" lang="ja-JP" altLang="en-US" sz="3600" dirty="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7657984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416" y="548680"/>
            <a:ext cx="10363200" cy="868958"/>
          </a:xfrm>
        </p:spPr>
        <p:txBody>
          <a:bodyPr>
            <a:normAutofit/>
          </a:bodyPr>
          <a:lstStyle/>
          <a:p>
            <a:r>
              <a:rPr kumimoji="1" lang="ja-JP" altLang="en-US" sz="3600" dirty="0" smtClean="0">
                <a:latin typeface="HGP創英角ﾎﾟｯﾌﾟ体" pitchFamily="50" charset="-128"/>
                <a:ea typeface="HGP創英角ﾎﾟｯﾌﾟ体" pitchFamily="50" charset="-128"/>
              </a:rPr>
              <a:t>１１項目以外の身体拘束</a:t>
            </a:r>
            <a:endParaRPr kumimoji="1" lang="ja-JP" altLang="en-US" sz="3600" dirty="0">
              <a:latin typeface="HGP創英角ﾎﾟｯﾌﾟ体" pitchFamily="50" charset="-128"/>
              <a:ea typeface="HGP創英角ﾎﾟｯﾌﾟ体" pitchFamily="50" charset="-128"/>
            </a:endParaRPr>
          </a:p>
        </p:txBody>
      </p:sp>
      <p:sp>
        <p:nvSpPr>
          <p:cNvPr id="4" name="コンテンツ プレースホルダ 3"/>
          <p:cNvSpPr>
            <a:spLocks noGrp="1"/>
          </p:cNvSpPr>
          <p:nvPr>
            <p:ph sz="quarter" idx="1"/>
          </p:nvPr>
        </p:nvSpPr>
        <p:spPr>
          <a:xfrm>
            <a:off x="983432" y="1417638"/>
            <a:ext cx="9793088" cy="3997424"/>
          </a:xfrm>
        </p:spPr>
        <p:txBody>
          <a:bodyPr/>
          <a:lstStyle/>
          <a:p>
            <a:pPr marL="0" indent="0">
              <a:buNone/>
            </a:pPr>
            <a:endParaRPr lang="en-US" altLang="ja-JP" sz="3200" b="1" dirty="0">
              <a:latin typeface="HGP創英角ﾎﾟｯﾌﾟ体" pitchFamily="50" charset="-128"/>
              <a:ea typeface="HGP創英角ﾎﾟｯﾌﾟ体" pitchFamily="50" charset="-128"/>
            </a:endParaRPr>
          </a:p>
          <a:p>
            <a:pPr marL="0" indent="0">
              <a:buNone/>
            </a:pPr>
            <a:r>
              <a:rPr lang="en-US" altLang="ja-JP" sz="2800" b="1" dirty="0">
                <a:latin typeface="HGP創英角ﾎﾟｯﾌﾟ体" pitchFamily="50" charset="-128"/>
                <a:ea typeface="HGP創英角ﾎﾟｯﾌﾟ体" pitchFamily="50" charset="-128"/>
              </a:rPr>
              <a:t>11</a:t>
            </a:r>
            <a:r>
              <a:rPr lang="ja-JP" altLang="en-US" sz="2800" b="1" dirty="0">
                <a:latin typeface="HGP創英角ﾎﾟｯﾌﾟ体" pitchFamily="50" charset="-128"/>
                <a:ea typeface="HGP創英角ﾎﾟｯﾌﾟ体" pitchFamily="50" charset="-128"/>
              </a:rPr>
              <a:t>項目に該当しないが、身体拘束と判断される事例もある</a:t>
            </a:r>
            <a:endParaRPr lang="en-US" altLang="ja-JP" sz="2800" b="1" dirty="0">
              <a:latin typeface="HGP創英角ﾎﾟｯﾌﾟ体" pitchFamily="50" charset="-128"/>
              <a:ea typeface="HGP創英角ﾎﾟｯﾌﾟ体" pitchFamily="50" charset="-128"/>
            </a:endParaRPr>
          </a:p>
          <a:p>
            <a:pPr marL="0" indent="0">
              <a:buNone/>
            </a:pPr>
            <a:endParaRPr lang="en-US" altLang="ja-JP" sz="2800" b="1" dirty="0">
              <a:solidFill>
                <a:srgbClr val="0070C0"/>
              </a:solidFill>
            </a:endParaRPr>
          </a:p>
          <a:p>
            <a:pPr marL="0" indent="0">
              <a:lnSpc>
                <a:spcPct val="150000"/>
              </a:lnSpc>
              <a:buNone/>
            </a:pPr>
            <a:r>
              <a:rPr lang="ja-JP" altLang="en-US" sz="2800" b="1" dirty="0">
                <a:solidFill>
                  <a:srgbClr val="FF0000"/>
                </a:solidFill>
                <a:latin typeface="HGP創英角ﾎﾟｯﾌﾟ体" pitchFamily="50" charset="-128"/>
                <a:ea typeface="HGP創英角ﾎﾟｯﾌﾟ体" pitchFamily="50" charset="-128"/>
              </a:rPr>
              <a:t>・言葉による制止（スピーチロック）</a:t>
            </a:r>
            <a:endParaRPr lang="en-US" altLang="ja-JP" sz="2800" b="1" dirty="0">
              <a:solidFill>
                <a:srgbClr val="FF0000"/>
              </a:solidFill>
              <a:latin typeface="HGP創英角ﾎﾟｯﾌﾟ体" pitchFamily="50" charset="-128"/>
              <a:ea typeface="HGP創英角ﾎﾟｯﾌﾟ体" pitchFamily="50" charset="-128"/>
            </a:endParaRPr>
          </a:p>
          <a:p>
            <a:pPr marL="0" indent="0">
              <a:lnSpc>
                <a:spcPct val="150000"/>
              </a:lnSpc>
              <a:buNone/>
            </a:pPr>
            <a:r>
              <a:rPr lang="ja-JP" altLang="en-US" sz="2800" b="1" dirty="0">
                <a:solidFill>
                  <a:srgbClr val="FF0000"/>
                </a:solidFill>
                <a:latin typeface="HGP創英角ﾎﾟｯﾌﾟ体" pitchFamily="50" charset="-128"/>
                <a:ea typeface="HGP創英角ﾎﾟｯﾌﾟ体" pitchFamily="50" charset="-128"/>
              </a:rPr>
              <a:t>・センサー</a:t>
            </a:r>
            <a:r>
              <a:rPr lang="ja-JP" altLang="en-US" sz="2800" b="1" dirty="0" smtClean="0">
                <a:solidFill>
                  <a:srgbClr val="FF0000"/>
                </a:solidFill>
                <a:latin typeface="HGP創英角ﾎﾟｯﾌﾟ体" pitchFamily="50" charset="-128"/>
                <a:ea typeface="HGP創英角ﾎﾟｯﾌﾟ体" pitchFamily="50" charset="-128"/>
              </a:rPr>
              <a:t>も、使用</a:t>
            </a:r>
            <a:r>
              <a:rPr lang="ja-JP" altLang="en-US" sz="2800" b="1" dirty="0">
                <a:solidFill>
                  <a:srgbClr val="FF0000"/>
                </a:solidFill>
                <a:latin typeface="HGP創英角ﾎﾟｯﾌﾟ体" pitchFamily="50" charset="-128"/>
                <a:ea typeface="HGP創英角ﾎﾟｯﾌﾟ体" pitchFamily="50" charset="-128"/>
              </a:rPr>
              <a:t>方法に</a:t>
            </a:r>
            <a:r>
              <a:rPr lang="ja-JP" altLang="en-US" sz="2800" b="1" dirty="0" smtClean="0">
                <a:solidFill>
                  <a:srgbClr val="FF0000"/>
                </a:solidFill>
                <a:latin typeface="HGP創英角ﾎﾟｯﾌﾟ体" pitchFamily="50" charset="-128"/>
                <a:ea typeface="HGP創英角ﾎﾟｯﾌﾟ体" pitchFamily="50" charset="-128"/>
              </a:rPr>
              <a:t>より、身体</a:t>
            </a:r>
            <a:r>
              <a:rPr lang="ja-JP" altLang="en-US" sz="2800" b="1" dirty="0">
                <a:solidFill>
                  <a:srgbClr val="FF0000"/>
                </a:solidFill>
                <a:latin typeface="HGP創英角ﾎﾟｯﾌﾟ体" pitchFamily="50" charset="-128"/>
                <a:ea typeface="HGP創英角ﾎﾟｯﾌﾟ体" pitchFamily="50" charset="-128"/>
              </a:rPr>
              <a:t>拘束に該当することがある</a:t>
            </a:r>
          </a:p>
          <a:p>
            <a:pPr marL="0" indent="0">
              <a:buNone/>
            </a:pPr>
            <a:endParaRPr kumimoji="1" lang="ja-JP" altLang="en-US" dirty="0"/>
          </a:p>
        </p:txBody>
      </p:sp>
    </p:spTree>
    <p:extLst>
      <p:ext uri="{BB962C8B-B14F-4D97-AF65-F5344CB8AC3E}">
        <p14:creationId xmlns:p14="http://schemas.microsoft.com/office/powerpoint/2010/main" val="2076482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P創英角ﾎﾟｯﾌﾟ体" pitchFamily="50" charset="-128"/>
                <a:ea typeface="HGP創英角ﾎﾟｯﾌﾟ体" pitchFamily="50" charset="-128"/>
              </a:rPr>
              <a:t>身体拘束の弊害</a:t>
            </a:r>
            <a:r>
              <a:rPr lang="ja-JP" altLang="en-US" sz="3600" dirty="0" smtClean="0">
                <a:latin typeface="HGP創英角ﾎﾟｯﾌﾟ体" pitchFamily="50" charset="-128"/>
                <a:ea typeface="HGP創英角ﾎﾟｯﾌﾟ体" pitchFamily="50" charset="-128"/>
              </a:rPr>
              <a:t>①②</a:t>
            </a:r>
            <a:endParaRPr kumimoji="1" lang="ja-JP" altLang="en-US" sz="3600" dirty="0">
              <a:latin typeface="HGP創英角ﾎﾟｯﾌﾟ体" pitchFamily="50" charset="-128"/>
              <a:ea typeface="HGP創英角ﾎﾟｯﾌﾟ体" pitchFamily="50" charset="-128"/>
            </a:endParaRPr>
          </a:p>
        </p:txBody>
      </p:sp>
      <p:sp>
        <p:nvSpPr>
          <p:cNvPr id="4" name="コンテンツ プレースホルダ 3"/>
          <p:cNvSpPr>
            <a:spLocks noGrp="1"/>
          </p:cNvSpPr>
          <p:nvPr>
            <p:ph sz="quarter" idx="1"/>
          </p:nvPr>
        </p:nvSpPr>
        <p:spPr>
          <a:xfrm>
            <a:off x="983432" y="1340768"/>
            <a:ext cx="11088000" cy="5400000"/>
          </a:xfrm>
        </p:spPr>
        <p:txBody>
          <a:bodyPr>
            <a:noAutofit/>
          </a:bodyPr>
          <a:lstStyle/>
          <a:p>
            <a:pPr>
              <a:buNone/>
            </a:pPr>
            <a:endParaRPr lang="en-US" altLang="ja-JP" sz="2800" u="sng" dirty="0" smtClean="0">
              <a:latin typeface="HGP創英角ﾎﾟｯﾌﾟ体" pitchFamily="50" charset="-128"/>
              <a:ea typeface="HGP創英角ﾎﾟｯﾌﾟ体" pitchFamily="50" charset="-128"/>
            </a:endParaRPr>
          </a:p>
          <a:p>
            <a:pPr>
              <a:buNone/>
            </a:pPr>
            <a:r>
              <a:rPr lang="ja-JP" altLang="en-US" sz="2800" u="sng" dirty="0" smtClean="0">
                <a:latin typeface="HGP創英角ﾎﾟｯﾌﾟ体" pitchFamily="50" charset="-128"/>
                <a:ea typeface="HGP創英角ﾎﾟｯﾌﾟ体" pitchFamily="50" charset="-128"/>
              </a:rPr>
              <a:t>①身体的</a:t>
            </a:r>
            <a:r>
              <a:rPr lang="ja-JP" altLang="en-US" sz="2800" u="sng" dirty="0">
                <a:latin typeface="HGP創英角ﾎﾟｯﾌﾟ体" pitchFamily="50" charset="-128"/>
                <a:ea typeface="HGP創英角ﾎﾟｯﾌﾟ体" pitchFamily="50" charset="-128"/>
              </a:rPr>
              <a:t>弊害</a:t>
            </a:r>
            <a:endParaRPr lang="en-US" altLang="ja-JP" sz="2800" u="sng" dirty="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関節拘縮、筋力低下、四肢の廃用症候群、褥瘡の発生等の</a:t>
            </a:r>
            <a:r>
              <a:rPr lang="ja-JP" altLang="en-US" sz="2800" dirty="0" smtClean="0">
                <a:solidFill>
                  <a:srgbClr val="FF0000"/>
                </a:solidFill>
                <a:latin typeface="HGP創英角ﾎﾟｯﾌﾟ体" pitchFamily="50" charset="-128"/>
                <a:ea typeface="HGP創英角ﾎﾟｯﾌﾟ体" pitchFamily="50" charset="-128"/>
              </a:rPr>
              <a:t>外的弊害</a:t>
            </a:r>
            <a:endParaRPr lang="en-US" altLang="ja-JP" sz="2800" dirty="0">
              <a:solidFill>
                <a:srgbClr val="FF0000"/>
              </a:solidFill>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食欲低下、心肺機能、抵抗力低下等の</a:t>
            </a:r>
            <a:r>
              <a:rPr lang="ja-JP" altLang="en-US" sz="2800" dirty="0">
                <a:solidFill>
                  <a:srgbClr val="FF0000"/>
                </a:solidFill>
                <a:latin typeface="HGP創英角ﾎﾟｯﾌﾟ体" pitchFamily="50" charset="-128"/>
                <a:ea typeface="HGP創英角ﾎﾟｯﾌﾟ体" pitchFamily="50" charset="-128"/>
              </a:rPr>
              <a:t>内的弊害</a:t>
            </a:r>
            <a:endParaRPr lang="en-US" altLang="ja-JP" sz="2800" dirty="0">
              <a:solidFill>
                <a:srgbClr val="FF0000"/>
              </a:solidFill>
              <a:latin typeface="HGP創英角ﾎﾟｯﾌﾟ体" pitchFamily="50" charset="-128"/>
              <a:ea typeface="HGP創英角ﾎﾟｯﾌﾟ体" pitchFamily="50" charset="-128"/>
            </a:endParaRPr>
          </a:p>
          <a:p>
            <a:pPr>
              <a:buNone/>
            </a:pPr>
            <a:r>
              <a:rPr lang="ja-JP" altLang="en-US" sz="2800" dirty="0">
                <a:solidFill>
                  <a:srgbClr val="FF0000"/>
                </a:solidFill>
                <a:latin typeface="HGP創英角ﾎﾟｯﾌﾟ体" pitchFamily="50" charset="-128"/>
                <a:ea typeface="HGP創英角ﾎﾟｯﾌﾟ体" pitchFamily="50" charset="-128"/>
              </a:rPr>
              <a:t>大事故の危険性</a:t>
            </a:r>
            <a:endParaRPr lang="en-US" altLang="ja-JP" sz="2800" dirty="0">
              <a:solidFill>
                <a:srgbClr val="FF0000"/>
              </a:solidFill>
              <a:latin typeface="HGP創英角ﾎﾟｯﾌﾟ体" pitchFamily="50" charset="-128"/>
              <a:ea typeface="HGP創英角ﾎﾟｯﾌﾟ体" pitchFamily="50" charset="-128"/>
            </a:endParaRPr>
          </a:p>
          <a:p>
            <a:pPr>
              <a:buNone/>
            </a:pPr>
            <a:endParaRPr lang="en-US" altLang="ja-JP" sz="2800" dirty="0">
              <a:latin typeface="HGP創英角ﾎﾟｯﾌﾟ体" pitchFamily="50" charset="-128"/>
              <a:ea typeface="HGP創英角ﾎﾟｯﾌﾟ体" pitchFamily="50" charset="-128"/>
            </a:endParaRPr>
          </a:p>
          <a:p>
            <a:pPr>
              <a:buNone/>
            </a:pPr>
            <a:r>
              <a:rPr lang="ja-JP" altLang="en-US" sz="2800" u="sng" dirty="0" smtClean="0">
                <a:latin typeface="HGP創英角ﾎﾟｯﾌﾟ体" pitchFamily="50" charset="-128"/>
                <a:ea typeface="HGP創英角ﾎﾟｯﾌﾟ体" pitchFamily="50" charset="-128"/>
              </a:rPr>
              <a:t>②精神的</a:t>
            </a:r>
            <a:r>
              <a:rPr lang="ja-JP" altLang="en-US" sz="2800" u="sng" dirty="0">
                <a:latin typeface="HGP創英角ﾎﾟｯﾌﾟ体" pitchFamily="50" charset="-128"/>
                <a:ea typeface="HGP創英角ﾎﾟｯﾌﾟ体" pitchFamily="50" charset="-128"/>
              </a:rPr>
              <a:t>弊害</a:t>
            </a:r>
            <a:endParaRPr lang="en-US" altLang="ja-JP" sz="2800" u="sng" dirty="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人間としての尊厳の侵害、精神的苦痛</a:t>
            </a:r>
            <a:endParaRPr lang="en-US" altLang="ja-JP" sz="2800" dirty="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認知症の進行やせん妄の頻発</a:t>
            </a:r>
            <a:endParaRPr lang="en-US" altLang="ja-JP" sz="2800" dirty="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周囲に与える精神的苦痛、混乱、罪悪感、後悔</a:t>
            </a:r>
            <a:endParaRPr lang="en-US" altLang="ja-JP" sz="2800" dirty="0">
              <a:latin typeface="HGP創英角ﾎﾟｯﾌﾟ体" pitchFamily="50" charset="-128"/>
              <a:ea typeface="HGP創英角ﾎﾟｯﾌﾟ体" pitchFamily="50" charset="-128"/>
            </a:endParaRPr>
          </a:p>
          <a:p>
            <a:pPr>
              <a:buNone/>
            </a:pPr>
            <a:endParaRPr lang="en-US" altLang="ja-JP" sz="2800" dirty="0">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lang="ja-JP" altLang="en-US" sz="3600" dirty="0">
                <a:latin typeface="HGS創英角ﾎﾟｯﾌﾟ体" panose="040B0A00000000000000" pitchFamily="50" charset="-128"/>
                <a:ea typeface="HGS創英角ﾎﾟｯﾌﾟ体" panose="040B0A00000000000000" pitchFamily="50" charset="-128"/>
              </a:rPr>
              <a:t>身体拘束の</a:t>
            </a:r>
            <a:r>
              <a:rPr lang="ja-JP" altLang="en-US" sz="3600" dirty="0" smtClean="0">
                <a:latin typeface="HGS創英角ﾎﾟｯﾌﾟ体" panose="040B0A00000000000000" pitchFamily="50" charset="-128"/>
                <a:ea typeface="HGS創英角ﾎﾟｯﾌﾟ体" panose="040B0A00000000000000" pitchFamily="50" charset="-128"/>
              </a:rPr>
              <a:t>弊害</a:t>
            </a:r>
            <a:r>
              <a:rPr lang="ja-JP" altLang="en-US" sz="3600" dirty="0">
                <a:latin typeface="HGS創英角ﾎﾟｯﾌﾟ体" panose="040B0A00000000000000" pitchFamily="50" charset="-128"/>
                <a:ea typeface="HGS創英角ﾎﾟｯﾌﾟ体" panose="040B0A00000000000000" pitchFamily="50" charset="-128"/>
              </a:rPr>
              <a:t>③</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sp>
        <p:nvSpPr>
          <p:cNvPr id="4" name="コンテンツ プレースホルダー 3"/>
          <p:cNvSpPr>
            <a:spLocks noGrp="1"/>
          </p:cNvSpPr>
          <p:nvPr>
            <p:ph sz="quarter" idx="1"/>
          </p:nvPr>
        </p:nvSpPr>
        <p:spPr>
          <a:xfrm>
            <a:off x="983432" y="1340768"/>
            <a:ext cx="11088000" cy="5400000"/>
          </a:xfrm>
        </p:spPr>
        <p:txBody>
          <a:bodyPr/>
          <a:lstStyle/>
          <a:p>
            <a:pPr marL="0" indent="0">
              <a:buNone/>
            </a:pPr>
            <a:endParaRPr lang="en-US" altLang="ja-JP" sz="2800" u="sng" dirty="0" smtClean="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u="sng" dirty="0" smtClean="0">
                <a:latin typeface="HGS創英角ﾎﾟｯﾌﾟ体" panose="040B0A00000000000000" pitchFamily="50" charset="-128"/>
                <a:ea typeface="HGS創英角ﾎﾟｯﾌﾟ体" panose="040B0A00000000000000" pitchFamily="50" charset="-128"/>
              </a:rPr>
              <a:t>③社会的</a:t>
            </a:r>
            <a:r>
              <a:rPr lang="ja-JP" altLang="en-US" sz="2800" u="sng" dirty="0">
                <a:latin typeface="HGS創英角ﾎﾟｯﾌﾟ体" panose="040B0A00000000000000" pitchFamily="50" charset="-128"/>
                <a:ea typeface="HGS創英角ﾎﾟｯﾌﾟ体" panose="040B0A00000000000000" pitchFamily="50" charset="-128"/>
              </a:rPr>
              <a:t>弊害</a:t>
            </a: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看護・介護職員の士気の低下</a:t>
            </a: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施設事業所に対する不信、偏見</a:t>
            </a: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更なる医療的処置を生じさせることによる経済的影響</a:t>
            </a:r>
          </a:p>
          <a:p>
            <a:endParaRPr kumimoji="1" lang="ja-JP" altLang="en-US"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6384" y="4258345"/>
            <a:ext cx="1612872" cy="1807224"/>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232" y="4149080"/>
            <a:ext cx="2016224" cy="2353470"/>
          </a:xfrm>
          <a:prstGeom prst="rect">
            <a:avLst/>
          </a:prstGeom>
        </p:spPr>
      </p:pic>
    </p:spTree>
    <p:extLst>
      <p:ext uri="{BB962C8B-B14F-4D97-AF65-F5344CB8AC3E}">
        <p14:creationId xmlns:p14="http://schemas.microsoft.com/office/powerpoint/2010/main" val="2274399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9376" y="274638"/>
            <a:ext cx="7488832" cy="1143000"/>
          </a:xfrm>
        </p:spPr>
        <p:txBody>
          <a:bodyPr>
            <a:normAutofit/>
          </a:bodyPr>
          <a:lstStyle/>
          <a:p>
            <a:r>
              <a:rPr lang="ja-JP" altLang="en-US" sz="3600" dirty="0" smtClean="0">
                <a:latin typeface="HGP創英角ﾎﾟｯﾌﾟ体" pitchFamily="50" charset="-128"/>
                <a:ea typeface="HGP創英角ﾎﾟｯﾌﾟ体" pitchFamily="50" charset="-128"/>
              </a:rPr>
              <a:t>緊急やむを得ない場合の３要件</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479376" y="1447800"/>
            <a:ext cx="11161240" cy="5005536"/>
          </a:xfrm>
        </p:spPr>
        <p:txBody>
          <a:bodyPr>
            <a:noAutofit/>
          </a:bodyPr>
          <a:lstStyle/>
          <a:p>
            <a:pPr marL="0" indent="0">
              <a:buNone/>
            </a:pPr>
            <a:r>
              <a:rPr lang="ja-JP" altLang="en-US" sz="3200" u="sng" dirty="0" smtClean="0">
                <a:solidFill>
                  <a:srgbClr val="FF0000"/>
                </a:solidFill>
                <a:latin typeface="HGP創英角ﾎﾟｯﾌﾟ体" pitchFamily="50" charset="-128"/>
                <a:ea typeface="HGP創英角ﾎﾟｯﾌﾟ体" pitchFamily="50" charset="-128"/>
              </a:rPr>
              <a:t>切迫性</a:t>
            </a:r>
            <a:endParaRPr lang="en-US" altLang="ja-JP" sz="3200" u="sng" dirty="0">
              <a:solidFill>
                <a:srgbClr val="FF0000"/>
              </a:solidFill>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利用者本人または他の利用者の生命または身体が危険に</a:t>
            </a:r>
            <a:r>
              <a:rPr lang="ja-JP" altLang="en-US" sz="2800" dirty="0" smtClean="0">
                <a:latin typeface="HGP創英角ﾎﾟｯﾌﾟ体" pitchFamily="50" charset="-128"/>
                <a:ea typeface="HGP創英角ﾎﾟｯﾌﾟ体" pitchFamily="50" charset="-128"/>
              </a:rPr>
              <a:t>さらされる</a:t>
            </a:r>
            <a:endParaRPr lang="en-US" altLang="ja-JP" sz="2800" dirty="0" smtClean="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　</a:t>
            </a:r>
            <a:r>
              <a:rPr lang="ja-JP" altLang="en-US" sz="2800" dirty="0" smtClean="0">
                <a:latin typeface="HGP創英角ﾎﾟｯﾌﾟ体" pitchFamily="50" charset="-128"/>
                <a:ea typeface="HGP創英角ﾎﾟｯﾌﾟ体" pitchFamily="50" charset="-128"/>
              </a:rPr>
              <a:t>可能性</a:t>
            </a:r>
            <a:r>
              <a:rPr lang="ja-JP" altLang="en-US" sz="2800" dirty="0">
                <a:latin typeface="HGP創英角ﾎﾟｯﾌﾟ体" pitchFamily="50" charset="-128"/>
                <a:ea typeface="HGP創英角ﾎﾟｯﾌﾟ体" pitchFamily="50" charset="-128"/>
              </a:rPr>
              <a:t>が</a:t>
            </a:r>
            <a:r>
              <a:rPr lang="ja-JP" altLang="en-US" sz="2800" dirty="0" smtClean="0">
                <a:latin typeface="HGP創英角ﾎﾟｯﾌﾟ体" pitchFamily="50" charset="-128"/>
                <a:ea typeface="HGP創英角ﾎﾟｯﾌﾟ体" pitchFamily="50" charset="-128"/>
              </a:rPr>
              <a:t>高いこ</a:t>
            </a:r>
            <a:r>
              <a:rPr lang="ja-JP" altLang="en-US" sz="2800" dirty="0">
                <a:latin typeface="HGP創英角ﾎﾟｯﾌﾟ体" pitchFamily="50" charset="-128"/>
                <a:ea typeface="HGP創英角ﾎﾟｯﾌﾟ体" pitchFamily="50" charset="-128"/>
              </a:rPr>
              <a:t>と</a:t>
            </a:r>
            <a:endParaRPr lang="en-US" altLang="ja-JP" sz="2800" dirty="0">
              <a:latin typeface="HGP創英角ﾎﾟｯﾌﾟ体" pitchFamily="50" charset="-128"/>
              <a:ea typeface="HGP創英角ﾎﾟｯﾌﾟ体" pitchFamily="50" charset="-128"/>
            </a:endParaRPr>
          </a:p>
          <a:p>
            <a:pPr marL="0" indent="0">
              <a:spcBef>
                <a:spcPts val="1200"/>
              </a:spcBef>
              <a:buNone/>
            </a:pPr>
            <a:r>
              <a:rPr lang="ja-JP" altLang="en-US" sz="3200" u="sng" dirty="0" smtClean="0">
                <a:solidFill>
                  <a:srgbClr val="FF0000"/>
                </a:solidFill>
                <a:latin typeface="HGP創英角ﾎﾟｯﾌﾟ体" pitchFamily="50" charset="-128"/>
                <a:ea typeface="HGP創英角ﾎﾟｯﾌﾟ体" pitchFamily="50" charset="-128"/>
              </a:rPr>
              <a:t>非代替性</a:t>
            </a:r>
            <a:endParaRPr lang="en-US" altLang="ja-JP" sz="3200" u="sng" dirty="0" smtClean="0">
              <a:solidFill>
                <a:srgbClr val="FF0000"/>
              </a:solidFill>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身体拘束以外に代替する介護方法がないこと</a:t>
            </a:r>
            <a:endParaRPr lang="en-US" altLang="ja-JP" sz="2800" dirty="0">
              <a:latin typeface="HGP創英角ﾎﾟｯﾌﾟ体" pitchFamily="50" charset="-128"/>
              <a:ea typeface="HGP創英角ﾎﾟｯﾌﾟ体" pitchFamily="50" charset="-128"/>
            </a:endParaRPr>
          </a:p>
          <a:p>
            <a:pPr marL="0" indent="0">
              <a:spcBef>
                <a:spcPts val="1200"/>
              </a:spcBef>
              <a:buNone/>
            </a:pPr>
            <a:r>
              <a:rPr kumimoji="1" lang="ja-JP" altLang="en-US" sz="3200" u="sng" dirty="0" smtClean="0">
                <a:solidFill>
                  <a:srgbClr val="FF0000"/>
                </a:solidFill>
                <a:latin typeface="HGP創英角ﾎﾟｯﾌﾟ体" pitchFamily="50" charset="-128"/>
                <a:ea typeface="HGP創英角ﾎﾟｯﾌﾟ体" pitchFamily="50" charset="-128"/>
              </a:rPr>
              <a:t>一時性</a:t>
            </a:r>
            <a:endParaRPr kumimoji="1" lang="en-US" altLang="ja-JP" sz="3200" u="sng" dirty="0" smtClean="0">
              <a:solidFill>
                <a:srgbClr val="FF0000"/>
              </a:solidFill>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r>
              <a:rPr lang="ja-JP" altLang="en-US" sz="2800" dirty="0">
                <a:latin typeface="HGP創英角ﾎﾟｯﾌﾟ体" pitchFamily="50" charset="-128"/>
                <a:ea typeface="HGP創英角ﾎﾟｯﾌﾟ体" pitchFamily="50" charset="-128"/>
              </a:rPr>
              <a:t>身体拘束が一時的なものであること</a:t>
            </a:r>
            <a:endParaRPr lang="en-US" altLang="ja-JP" sz="2800" dirty="0">
              <a:latin typeface="HGP創英角ﾎﾟｯﾌﾟ体" pitchFamily="50" charset="-128"/>
              <a:ea typeface="HGP創英角ﾎﾟｯﾌﾟ体" pitchFamily="50" charset="-128"/>
            </a:endParaRPr>
          </a:p>
          <a:p>
            <a:pPr>
              <a:buNone/>
            </a:pPr>
            <a:endParaRPr lang="en-US" altLang="ja-JP" sz="2800" dirty="0">
              <a:latin typeface="HGP創英角ﾎﾟｯﾌﾟ体" pitchFamily="50" charset="-128"/>
              <a:ea typeface="HGP創英角ﾎﾟｯﾌﾟ体" pitchFamily="50" charset="-128"/>
            </a:endParaRPr>
          </a:p>
          <a:p>
            <a:pPr algn="ctr">
              <a:buNone/>
            </a:pPr>
            <a:r>
              <a:rPr lang="ja-JP" altLang="en-US" sz="3200" b="1" dirty="0" smtClean="0">
                <a:solidFill>
                  <a:srgbClr val="FF0000"/>
                </a:solidFill>
                <a:latin typeface="HGP創英角ﾎﾟｯﾌﾟ体" pitchFamily="50" charset="-128"/>
                <a:ea typeface="HGP創英角ﾎﾟｯﾌﾟ体" pitchFamily="50" charset="-128"/>
              </a:rPr>
              <a:t>３</a:t>
            </a:r>
            <a:r>
              <a:rPr kumimoji="1" lang="ja-JP" altLang="en-US" sz="3200" b="1" dirty="0" smtClean="0">
                <a:solidFill>
                  <a:srgbClr val="FF0000"/>
                </a:solidFill>
                <a:latin typeface="HGP創英角ﾎﾟｯﾌﾟ体" pitchFamily="50" charset="-128"/>
                <a:ea typeface="HGP創英角ﾎﾟｯﾌﾟ体" pitchFamily="50" charset="-128"/>
              </a:rPr>
              <a:t>要件すべてを</a:t>
            </a:r>
            <a:r>
              <a:rPr lang="ja-JP" altLang="en-US" sz="3200" b="1" dirty="0" smtClean="0">
                <a:solidFill>
                  <a:srgbClr val="FF0000"/>
                </a:solidFill>
                <a:latin typeface="HGP創英角ﾎﾟｯﾌﾟ体" pitchFamily="50" charset="-128"/>
                <a:ea typeface="HGP創英角ﾎﾟｯﾌﾟ体" pitchFamily="50" charset="-128"/>
              </a:rPr>
              <a:t>満たしていることが必要</a:t>
            </a:r>
            <a:endParaRPr kumimoji="1" lang="ja-JP" altLang="en-US" sz="3200" b="1" dirty="0">
              <a:solidFill>
                <a:srgbClr val="FF0000"/>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33616487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P創英角ﾎﾟｯﾌﾟ体" pitchFamily="50" charset="-128"/>
                <a:ea typeface="HGP創英角ﾎﾟｯﾌﾟ体" pitchFamily="50" charset="-128"/>
              </a:rPr>
              <a:t>慎重な手続き</a:t>
            </a:r>
            <a:r>
              <a:rPr lang="ja-JP" altLang="en-US" sz="3600" dirty="0" smtClean="0">
                <a:latin typeface="HGP創英角ﾎﾟｯﾌﾟ体" pitchFamily="50" charset="-128"/>
                <a:ea typeface="HGP創英角ﾎﾟｯﾌﾟ体" pitchFamily="50" charset="-128"/>
              </a:rPr>
              <a:t>（</a:t>
            </a:r>
            <a:r>
              <a:rPr lang="en-US" altLang="ja-JP" sz="3600" dirty="0" smtClean="0">
                <a:latin typeface="HGP創英角ﾎﾟｯﾌﾟ体" pitchFamily="50" charset="-128"/>
                <a:ea typeface="HGP創英角ﾎﾟｯﾌﾟ体" pitchFamily="50" charset="-128"/>
              </a:rPr>
              <a:t>1</a:t>
            </a:r>
            <a:r>
              <a:rPr lang="ja-JP" altLang="en-US" sz="3600" dirty="0" smtClean="0">
                <a:latin typeface="HGP創英角ﾎﾟｯﾌﾟ体" pitchFamily="50" charset="-128"/>
                <a:ea typeface="HGP創英角ﾎﾟｯﾌﾟ体" pitchFamily="50" charset="-128"/>
              </a:rPr>
              <a:t>）</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983432" y="1340768"/>
            <a:ext cx="11088000" cy="5400000"/>
          </a:xfrm>
        </p:spPr>
        <p:txBody>
          <a:bodyPr>
            <a:noAutofit/>
          </a:bodyPr>
          <a:lstStyle/>
          <a:p>
            <a:pPr marL="0" indent="0">
              <a:buNone/>
            </a:pPr>
            <a:endParaRPr lang="en-US" altLang="ja-JP" sz="2800" dirty="0" smtClean="0">
              <a:latin typeface="HGP創英角ﾎﾟｯﾌﾟ体" pitchFamily="50" charset="-128"/>
              <a:ea typeface="HGP創英角ﾎﾟｯﾌﾟ体" pitchFamily="50" charset="-128"/>
            </a:endParaRPr>
          </a:p>
          <a:p>
            <a:pPr marL="0" indent="0">
              <a:buNone/>
            </a:pPr>
            <a:r>
              <a:rPr lang="ja-JP" altLang="en-US" sz="2800" dirty="0" smtClean="0">
                <a:latin typeface="HGP創英角ﾎﾟｯﾌﾟ体" pitchFamily="50" charset="-128"/>
                <a:ea typeface="HGP創英角ﾎﾟｯﾌﾟ体" pitchFamily="50" charset="-128"/>
              </a:rPr>
              <a:t>・組織的な判断</a:t>
            </a:r>
            <a:endParaRPr lang="en-US" altLang="ja-JP" sz="2800" dirty="0">
              <a:latin typeface="HGP創英角ﾎﾟｯﾌﾟ体" pitchFamily="50" charset="-128"/>
              <a:ea typeface="HGP創英角ﾎﾟｯﾌﾟ体" pitchFamily="50" charset="-128"/>
            </a:endParaRPr>
          </a:p>
          <a:p>
            <a:pPr marL="0" indent="0">
              <a:buNone/>
            </a:pPr>
            <a:r>
              <a:rPr lang="ja-JP" altLang="en-US" sz="2800" dirty="0" smtClean="0">
                <a:latin typeface="HGP創英角ﾎﾟｯﾌﾟ体" pitchFamily="50" charset="-128"/>
                <a:ea typeface="HGP創英角ﾎﾟｯﾌﾟ体" pitchFamily="50" charset="-128"/>
              </a:rPr>
              <a:t>関係者が幅広く参加するカンファレンス等を実施し、組織的に判断する</a:t>
            </a:r>
            <a:endParaRPr lang="en-US" altLang="ja-JP" sz="2800" dirty="0" smtClean="0">
              <a:latin typeface="HGP創英角ﾎﾟｯﾌﾟ体" pitchFamily="50" charset="-128"/>
              <a:ea typeface="HGP創英角ﾎﾟｯﾌﾟ体" pitchFamily="50" charset="-128"/>
            </a:endParaRPr>
          </a:p>
          <a:p>
            <a:pPr marL="0" indent="0">
              <a:buNone/>
            </a:pPr>
            <a:endParaRPr lang="en-US" altLang="ja-JP" sz="2800" dirty="0" smtClean="0">
              <a:latin typeface="HGP創英角ﾎﾟｯﾌﾟ体" pitchFamily="50" charset="-128"/>
              <a:ea typeface="HGP創英角ﾎﾟｯﾌﾟ体" pitchFamily="50" charset="-128"/>
            </a:endParaRPr>
          </a:p>
          <a:p>
            <a:pPr marL="0" indent="0">
              <a:buNone/>
            </a:pPr>
            <a:r>
              <a:rPr lang="ja-JP" altLang="en-US" sz="2800" dirty="0">
                <a:latin typeface="HGP創英角ﾎﾟｯﾌﾟ体" pitchFamily="50" charset="-128"/>
                <a:ea typeface="HGP創英角ﾎﾟｯﾌﾟ体" pitchFamily="50" charset="-128"/>
              </a:rPr>
              <a:t>・</a:t>
            </a:r>
            <a:r>
              <a:rPr kumimoji="1" lang="ja-JP" altLang="en-US" sz="2800" dirty="0" smtClean="0">
                <a:latin typeface="HGP創英角ﾎﾟｯﾌﾟ体" pitchFamily="50" charset="-128"/>
                <a:ea typeface="HGP創英角ﾎﾟｯﾌﾟ体" pitchFamily="50" charset="-128"/>
              </a:rPr>
              <a:t>丁寧な説明と記録</a:t>
            </a:r>
            <a:endParaRPr kumimoji="1" lang="en-US" altLang="ja-JP" sz="2800" dirty="0" smtClean="0">
              <a:latin typeface="HGP創英角ﾎﾟｯﾌﾟ体" pitchFamily="50" charset="-128"/>
              <a:ea typeface="HGP創英角ﾎﾟｯﾌﾟ体" pitchFamily="50" charset="-128"/>
            </a:endParaRPr>
          </a:p>
          <a:p>
            <a:pPr marL="0" indent="0">
              <a:buNone/>
            </a:pPr>
            <a:r>
              <a:rPr kumimoji="1" lang="ja-JP" altLang="en-US" sz="2800" dirty="0" smtClean="0">
                <a:latin typeface="HGP創英角ﾎﾟｯﾌﾟ体" pitchFamily="50" charset="-128"/>
                <a:ea typeface="HGP創英角ﾎﾟｯﾌﾟ体" pitchFamily="50" charset="-128"/>
              </a:rPr>
              <a:t>本人や家族に、身体拘束の内容、目的、理由、拘束の時間・時間帯、</a:t>
            </a:r>
            <a:endParaRPr kumimoji="1" lang="en-US" altLang="ja-JP" sz="2800" dirty="0" smtClean="0">
              <a:latin typeface="HGP創英角ﾎﾟｯﾌﾟ体" pitchFamily="50" charset="-128"/>
              <a:ea typeface="HGP創英角ﾎﾟｯﾌﾟ体" pitchFamily="50" charset="-128"/>
            </a:endParaRPr>
          </a:p>
          <a:p>
            <a:pPr marL="0" indent="0">
              <a:buNone/>
            </a:pPr>
            <a:r>
              <a:rPr kumimoji="1" lang="ja-JP" altLang="en-US" sz="2800" dirty="0" smtClean="0">
                <a:latin typeface="HGP創英角ﾎﾟｯﾌﾟ体" pitchFamily="50" charset="-128"/>
                <a:ea typeface="HGP創英角ﾎﾟｯﾌﾟ体" pitchFamily="50" charset="-128"/>
              </a:rPr>
              <a:t>期間等を具体的</a:t>
            </a:r>
            <a:r>
              <a:rPr lang="ja-JP" altLang="en-US" sz="2800" dirty="0" smtClean="0">
                <a:latin typeface="HGP創英角ﾎﾟｯﾌﾟ体" pitchFamily="50" charset="-128"/>
                <a:ea typeface="HGP創英角ﾎﾟｯﾌﾟ体" pitchFamily="50" charset="-128"/>
              </a:rPr>
              <a:t>かつ</a:t>
            </a:r>
            <a:r>
              <a:rPr kumimoji="1" lang="ja-JP" altLang="en-US" sz="2800" dirty="0" smtClean="0">
                <a:latin typeface="HGP創英角ﾎﾟｯﾌﾟ体" pitchFamily="50" charset="-128"/>
                <a:ea typeface="HGP創英角ﾎﾟｯﾌﾟ体" pitchFamily="50" charset="-128"/>
              </a:rPr>
              <a:t>詳細に説明し、理解を得た</a:t>
            </a:r>
            <a:r>
              <a:rPr lang="ja-JP" altLang="en-US" sz="2800" dirty="0" smtClean="0">
                <a:latin typeface="HGP創英角ﾎﾟｯﾌﾟ体" pitchFamily="50" charset="-128"/>
                <a:ea typeface="HGP創英角ﾎﾟｯﾌﾟ体" pitchFamily="50" charset="-128"/>
              </a:rPr>
              <a:t>ことを</a:t>
            </a:r>
            <a:r>
              <a:rPr kumimoji="1" lang="ja-JP" altLang="en-US" sz="2800" dirty="0" smtClean="0">
                <a:latin typeface="HGP創英角ﾎﾟｯﾌﾟ体" pitchFamily="50" charset="-128"/>
                <a:ea typeface="HGP創英角ﾎﾟｯﾌﾟ体" pitchFamily="50" charset="-128"/>
              </a:rPr>
              <a:t>書面に残す</a:t>
            </a:r>
            <a:endParaRPr kumimoji="1" lang="en-US" altLang="ja-JP" sz="2800" dirty="0" smtClean="0">
              <a:latin typeface="HGP創英角ﾎﾟｯﾌﾟ体" pitchFamily="50" charset="-128"/>
              <a:ea typeface="HGP創英角ﾎﾟｯﾌﾟ体" pitchFamily="50" charset="-128"/>
            </a:endParaRPr>
          </a:p>
          <a:p>
            <a:pPr marL="0" indent="0">
              <a:buNone/>
            </a:pPr>
            <a:r>
              <a:rPr lang="ja-JP" altLang="en-US" sz="2800" dirty="0" smtClean="0">
                <a:latin typeface="HGP創英角ﾎﾟｯﾌﾟ体" pitchFamily="50" charset="-128"/>
                <a:ea typeface="HGP創英角ﾎﾟｯﾌﾟ体" pitchFamily="50" charset="-128"/>
              </a:rPr>
              <a:t>身体拘束の実施の時間・期間、本人の状態等について記録に残す</a:t>
            </a:r>
            <a:endParaRPr lang="en-US" altLang="ja-JP" sz="2800" dirty="0" smtClean="0">
              <a:latin typeface="HGP創英角ﾎﾟｯﾌﾟ体" pitchFamily="50" charset="-128"/>
              <a:ea typeface="HGP創英角ﾎﾟｯﾌﾟ体" pitchFamily="50" charset="-12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lang="ja-JP" altLang="en-US" sz="3600" dirty="0">
                <a:latin typeface="HGS創英角ﾎﾟｯﾌﾟ体" panose="040B0A00000000000000" pitchFamily="50" charset="-128"/>
                <a:ea typeface="HGS創英角ﾎﾟｯﾌﾟ体" panose="040B0A00000000000000" pitchFamily="50" charset="-128"/>
              </a:rPr>
              <a:t>慎重な</a:t>
            </a:r>
            <a:r>
              <a:rPr lang="ja-JP" altLang="en-US" sz="3600" dirty="0" smtClean="0">
                <a:latin typeface="HGS創英角ﾎﾟｯﾌﾟ体" panose="040B0A00000000000000" pitchFamily="50" charset="-128"/>
                <a:ea typeface="HGS創英角ﾎﾟｯﾌﾟ体" panose="040B0A00000000000000" pitchFamily="50" charset="-128"/>
              </a:rPr>
              <a:t>手続</a:t>
            </a:r>
            <a:r>
              <a:rPr lang="ja-JP" altLang="en-US" sz="3600" dirty="0">
                <a:latin typeface="HGS創英角ﾎﾟｯﾌﾟ体" panose="040B0A00000000000000" pitchFamily="50" charset="-128"/>
                <a:ea typeface="HGS創英角ﾎﾟｯﾌﾟ体" panose="040B0A00000000000000" pitchFamily="50" charset="-128"/>
              </a:rPr>
              <a:t>き</a:t>
            </a:r>
            <a:r>
              <a:rPr lang="en-US" altLang="ja-JP" sz="3600" dirty="0" smtClean="0">
                <a:latin typeface="HGS創英角ﾎﾟｯﾌﾟ体" panose="040B0A00000000000000" pitchFamily="50" charset="-128"/>
                <a:ea typeface="HGS創英角ﾎﾟｯﾌﾟ体" panose="040B0A00000000000000" pitchFamily="50" charset="-128"/>
              </a:rPr>
              <a:t>(</a:t>
            </a:r>
            <a:r>
              <a:rPr lang="ja-JP" altLang="en-US" sz="3600" dirty="0" smtClean="0">
                <a:latin typeface="HGS創英角ﾎﾟｯﾌﾟ体" panose="040B0A00000000000000" pitchFamily="50" charset="-128"/>
                <a:ea typeface="HGS創英角ﾎﾟｯﾌﾟ体" panose="040B0A00000000000000" pitchFamily="50" charset="-128"/>
              </a:rPr>
              <a:t>２</a:t>
            </a:r>
            <a:r>
              <a:rPr lang="en-US" altLang="ja-JP" sz="3600" dirty="0" smtClean="0">
                <a:latin typeface="HGS創英角ﾎﾟｯﾌﾟ体" panose="040B0A00000000000000" pitchFamily="50" charset="-128"/>
                <a:ea typeface="HGS創英角ﾎﾟｯﾌﾟ体" panose="040B0A00000000000000" pitchFamily="50" charset="-128"/>
              </a:rPr>
              <a:t>)</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sp>
        <p:nvSpPr>
          <p:cNvPr id="4" name="コンテンツ プレースホルダー 3"/>
          <p:cNvSpPr>
            <a:spLocks noGrp="1"/>
          </p:cNvSpPr>
          <p:nvPr>
            <p:ph sz="quarter" idx="1"/>
          </p:nvPr>
        </p:nvSpPr>
        <p:spPr>
          <a:xfrm>
            <a:off x="983432" y="1340768"/>
            <a:ext cx="11088000" cy="5400000"/>
          </a:xfrm>
        </p:spPr>
        <p:txBody>
          <a:bodyPr/>
          <a:lstStyle/>
          <a:p>
            <a:pPr marL="0" indent="0">
              <a:buNone/>
            </a:pPr>
            <a:endParaRPr lang="en-US" altLang="ja-JP" sz="2800" dirty="0" smtClean="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smtClean="0">
                <a:latin typeface="HGS創英角ﾎﾟｯﾌﾟ体" panose="040B0A00000000000000" pitchFamily="50" charset="-128"/>
                <a:ea typeface="HGS創英角ﾎﾟｯﾌﾟ体" panose="040B0A00000000000000" pitchFamily="50" charset="-128"/>
              </a:rPr>
              <a:t>・必要性</a:t>
            </a:r>
            <a:r>
              <a:rPr lang="ja-JP" altLang="en-US" sz="2800" dirty="0">
                <a:latin typeface="HGS創英角ﾎﾟｯﾌﾟ体" panose="040B0A00000000000000" pitchFamily="50" charset="-128"/>
                <a:ea typeface="HGS創英角ﾎﾟｯﾌﾟ体" panose="040B0A00000000000000" pitchFamily="50" charset="-128"/>
              </a:rPr>
              <a:t>の</a:t>
            </a:r>
            <a:r>
              <a:rPr lang="ja-JP" altLang="en-US" sz="2800" dirty="0" smtClean="0">
                <a:latin typeface="HGS創英角ﾎﾟｯﾌﾟ体" panose="040B0A00000000000000" pitchFamily="50" charset="-128"/>
                <a:ea typeface="HGS創英角ﾎﾟｯﾌﾟ体" panose="040B0A00000000000000" pitchFamily="50" charset="-128"/>
              </a:rPr>
              <a:t>再検討</a:t>
            </a:r>
            <a:endParaRPr lang="ja-JP" altLang="en-US" sz="28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smtClean="0">
                <a:latin typeface="HGS創英角ﾎﾟｯﾌﾟ体" panose="040B0A00000000000000" pitchFamily="50" charset="-128"/>
                <a:ea typeface="HGS創英角ﾎﾟｯﾌﾟ体" panose="040B0A00000000000000" pitchFamily="50" charset="-128"/>
              </a:rPr>
              <a:t>　「</a:t>
            </a:r>
            <a:r>
              <a:rPr lang="ja-JP" altLang="en-US" sz="2800" dirty="0">
                <a:latin typeface="HGS創英角ﾎﾟｯﾌﾟ体" panose="040B0A00000000000000" pitchFamily="50" charset="-128"/>
                <a:ea typeface="HGS創英角ﾎﾟｯﾌﾟ体" panose="040B0A00000000000000" pitchFamily="50" charset="-128"/>
              </a:rPr>
              <a:t>緊急やむを得ない場合」に該当する</a:t>
            </a:r>
            <a:r>
              <a:rPr lang="ja-JP" altLang="en-US" sz="2800" dirty="0" smtClean="0">
                <a:latin typeface="HGS創英角ﾎﾟｯﾌﾟ体" panose="040B0A00000000000000" pitchFamily="50" charset="-128"/>
                <a:ea typeface="HGS創英角ﾎﾟｯﾌﾟ体" panose="040B0A00000000000000" pitchFamily="50" charset="-128"/>
              </a:rPr>
              <a:t>か、常に観察</a:t>
            </a:r>
            <a:r>
              <a:rPr lang="ja-JP" altLang="en-US" sz="2800" dirty="0">
                <a:latin typeface="HGS創英角ﾎﾟｯﾌﾟ体" panose="040B0A00000000000000" pitchFamily="50" charset="-128"/>
                <a:ea typeface="HGS創英角ﾎﾟｯﾌﾟ体" panose="040B0A00000000000000" pitchFamily="50" charset="-128"/>
              </a:rPr>
              <a:t>し、必要性</a:t>
            </a:r>
            <a:r>
              <a:rPr lang="ja-JP" altLang="en-US" sz="2800" dirty="0" smtClean="0">
                <a:latin typeface="HGS創英角ﾎﾟｯﾌﾟ体" panose="040B0A00000000000000" pitchFamily="50" charset="-128"/>
                <a:ea typeface="HGS創英角ﾎﾟｯﾌﾟ体" panose="040B0A00000000000000" pitchFamily="50" charset="-128"/>
              </a:rPr>
              <a:t>を</a:t>
            </a:r>
            <a:endParaRPr lang="en-US" altLang="ja-JP" sz="2800" dirty="0" smtClean="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smtClean="0">
                <a:latin typeface="HGS創英角ﾎﾟｯﾌﾟ体" panose="040B0A00000000000000" pitchFamily="50" charset="-128"/>
                <a:ea typeface="HGS創英角ﾎﾟｯﾌﾟ体" panose="040B0A00000000000000" pitchFamily="50" charset="-128"/>
              </a:rPr>
              <a:t>再検討する</a:t>
            </a:r>
            <a:endParaRPr lang="en-US" altLang="ja-JP" sz="2800" dirty="0" smtClean="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　</a:t>
            </a:r>
            <a:r>
              <a:rPr lang="ja-JP" altLang="en-US" sz="2800" dirty="0" smtClean="0">
                <a:latin typeface="HGS創英角ﾎﾟｯﾌﾟ体" panose="040B0A00000000000000" pitchFamily="50" charset="-128"/>
                <a:ea typeface="HGS創英角ﾎﾟｯﾌﾟ体" panose="040B0A00000000000000" pitchFamily="50" charset="-128"/>
              </a:rPr>
              <a:t>要件に該当</a:t>
            </a:r>
            <a:r>
              <a:rPr lang="ja-JP" altLang="en-US" sz="2800" dirty="0">
                <a:latin typeface="HGS創英角ﾎﾟｯﾌﾟ体" panose="040B0A00000000000000" pitchFamily="50" charset="-128"/>
                <a:ea typeface="HGS創英角ﾎﾟｯﾌﾟ体" panose="040B0A00000000000000" pitchFamily="50" charset="-128"/>
              </a:rPr>
              <a:t>しない場合は直ちに解除する（必ず解除した後の</a:t>
            </a:r>
            <a:r>
              <a:rPr lang="ja-JP" altLang="en-US" sz="2800" dirty="0" smtClean="0">
                <a:latin typeface="HGS創英角ﾎﾟｯﾌﾟ体" panose="040B0A00000000000000" pitchFamily="50" charset="-128"/>
                <a:ea typeface="HGS創英角ﾎﾟｯﾌﾟ体" panose="040B0A00000000000000" pitchFamily="50" charset="-128"/>
              </a:rPr>
              <a:t>状況　</a:t>
            </a:r>
            <a:endParaRPr lang="en-US" altLang="ja-JP" sz="2800" dirty="0" smtClean="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smtClean="0">
                <a:latin typeface="HGS創英角ﾎﾟｯﾌﾟ体" panose="040B0A00000000000000" pitchFamily="50" charset="-128"/>
                <a:ea typeface="HGS創英角ﾎﾟｯﾌﾟ体" panose="040B0A00000000000000" pitchFamily="50" charset="-128"/>
              </a:rPr>
              <a:t>も記録）</a:t>
            </a:r>
            <a:endParaRPr lang="ja-JP" altLang="en-US" sz="2800" dirty="0">
              <a:latin typeface="HGS創英角ﾎﾟｯﾌﾟ体" panose="040B0A00000000000000" pitchFamily="50" charset="-128"/>
              <a:ea typeface="HGS創英角ﾎﾟｯﾌﾟ体" panose="040B0A00000000000000" pitchFamily="50" charset="-128"/>
            </a:endParaRPr>
          </a:p>
          <a:p>
            <a:endParaRPr kumimoji="1" lang="ja-JP" altLang="en-US" dirty="0"/>
          </a:p>
        </p:txBody>
      </p:sp>
    </p:spTree>
    <p:extLst>
      <p:ext uri="{BB962C8B-B14F-4D97-AF65-F5344CB8AC3E}">
        <p14:creationId xmlns:p14="http://schemas.microsoft.com/office/powerpoint/2010/main" val="3851050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7528" y="764704"/>
            <a:ext cx="8820472" cy="1362075"/>
          </a:xfrm>
        </p:spPr>
        <p:txBody>
          <a:bodyPr>
            <a:normAutofit fontScale="90000"/>
          </a:bodyPr>
          <a:lstStyle/>
          <a:p>
            <a:pPr algn="ctr"/>
            <a:r>
              <a:rPr lang="en-US" altLang="ja-JP" sz="4900" dirty="0">
                <a:latin typeface="HGP創英角ﾎﾟｯﾌﾟ体" pitchFamily="50" charset="-128"/>
                <a:ea typeface="HGP創英角ﾎﾟｯﾌﾟ体" pitchFamily="50" charset="-128"/>
              </a:rPr>
              <a:t/>
            </a:r>
            <a:br>
              <a:rPr lang="en-US" altLang="ja-JP" sz="4900" dirty="0">
                <a:latin typeface="HGP創英角ﾎﾟｯﾌﾟ体" pitchFamily="50" charset="-128"/>
                <a:ea typeface="HGP創英角ﾎﾟｯﾌﾟ体" pitchFamily="50" charset="-128"/>
              </a:rPr>
            </a:br>
            <a:r>
              <a:rPr lang="ja-JP" altLang="en-US" dirty="0">
                <a:latin typeface="HGP創英角ﾎﾟｯﾌﾟ体" pitchFamily="50" charset="-128"/>
                <a:ea typeface="HGP創英角ﾎﾟｯﾌﾟ体" pitchFamily="50" charset="-128"/>
              </a:rPr>
              <a:t>２　神奈川県の高齢者虐待の捉え方</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1504" y="1052736"/>
            <a:ext cx="9361040" cy="1152130"/>
          </a:xfrm>
        </p:spPr>
        <p:txBody>
          <a:bodyPr>
            <a:normAutofit/>
          </a:bodyPr>
          <a:lstStyle/>
          <a:p>
            <a:pPr algn="ctr"/>
            <a:r>
              <a:rPr lang="ja-JP" altLang="en-US" sz="3600" dirty="0">
                <a:latin typeface="HGP創英角ﾎﾟｯﾌﾟ体" pitchFamily="50" charset="-128"/>
                <a:ea typeface="HGP創英角ﾎﾟｯﾌﾟ体" pitchFamily="50" charset="-128"/>
              </a:rPr>
              <a:t>１　養介護施設従事者等による高齢者虐待とは</a:t>
            </a:r>
            <a:r>
              <a:rPr lang="ja-JP" altLang="en-US" sz="3600" dirty="0" smtClean="0">
                <a:latin typeface="HGP創英角ﾎﾟｯﾌﾟ体" pitchFamily="50" charset="-128"/>
                <a:ea typeface="HGP創英角ﾎﾟｯﾌﾟ体" pitchFamily="50" charset="-128"/>
              </a:rPr>
              <a:t>　</a:t>
            </a:r>
            <a:r>
              <a:rPr lang="ja-JP" altLang="en-US" dirty="0" smtClean="0">
                <a:latin typeface="HGP創英角ﾎﾟｯﾌﾟ体" pitchFamily="50" charset="-128"/>
                <a:ea typeface="HGP創英角ﾎﾟｯﾌﾟ体" pitchFamily="50" charset="-128"/>
              </a:rPr>
              <a:t>　　</a:t>
            </a:r>
            <a:endParaRPr kumimoji="1" lang="ja-JP" altLang="en-US" dirty="0"/>
          </a:p>
        </p:txBody>
      </p:sp>
      <p:sp>
        <p:nvSpPr>
          <p:cNvPr id="3" name="テキスト プレースホルダ 2"/>
          <p:cNvSpPr>
            <a:spLocks noGrp="1"/>
          </p:cNvSpPr>
          <p:nvPr>
            <p:ph type="body" idx="1"/>
          </p:nvPr>
        </p:nvSpPr>
        <p:spPr/>
        <p:txBody>
          <a:bodyPr>
            <a:normAutofit/>
          </a:bodyPr>
          <a:lstStyle/>
          <a:p>
            <a:pPr algn="ctr"/>
            <a:r>
              <a:rPr lang="ja-JP" altLang="en-US" sz="2800" dirty="0">
                <a:latin typeface="HGP創英角ﾎﾟｯﾌﾟ体" pitchFamily="50" charset="-128"/>
                <a:ea typeface="HGP創英角ﾎﾟｯﾌﾟ体" pitchFamily="50" charset="-128"/>
              </a:rPr>
              <a:t>～高齢者虐待防止法の基礎知識～</a:t>
            </a:r>
            <a:r>
              <a:rPr lang="en-US" altLang="ja-JP" sz="2800" dirty="0">
                <a:latin typeface="HGP創英角ﾎﾟｯﾌﾟ体" pitchFamily="50" charset="-128"/>
                <a:ea typeface="HGP創英角ﾎﾟｯﾌﾟ体" pitchFamily="50" charset="-128"/>
              </a:rPr>
              <a:t/>
            </a:r>
            <a:br>
              <a:rPr lang="en-US" altLang="ja-JP" sz="2800" dirty="0">
                <a:latin typeface="HGP創英角ﾎﾟｯﾌﾟ体" pitchFamily="50" charset="-128"/>
                <a:ea typeface="HGP創英角ﾎﾟｯﾌﾟ体" pitchFamily="50" charset="-128"/>
              </a:rPr>
            </a:br>
            <a:endParaRPr lang="ja-JP" alt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創英角ﾎﾟｯﾌﾟ体" pitchFamily="49" charset="-128"/>
                <a:ea typeface="HG創英角ﾎﾟｯﾌﾟ体" pitchFamily="49" charset="-128"/>
              </a:rPr>
              <a:t>高齢者虐待防止</a:t>
            </a:r>
            <a:r>
              <a:rPr lang="ja-JP" altLang="en-US" sz="3600" dirty="0" smtClean="0">
                <a:latin typeface="HG創英角ﾎﾟｯﾌﾟ体" pitchFamily="49" charset="-128"/>
                <a:ea typeface="HG創英角ﾎﾟｯﾌﾟ体" pitchFamily="49" charset="-128"/>
              </a:rPr>
              <a:t>法のねらい</a:t>
            </a:r>
            <a:endParaRPr kumimoji="1" lang="ja-JP" altLang="en-US" sz="3600" dirty="0">
              <a:latin typeface="HG創英角ﾎﾟｯﾌﾟ体" pitchFamily="49" charset="-128"/>
              <a:ea typeface="HG創英角ﾎﾟｯﾌﾟ体" pitchFamily="49" charset="-128"/>
            </a:endParaRPr>
          </a:p>
        </p:txBody>
      </p:sp>
      <p:sp>
        <p:nvSpPr>
          <p:cNvPr id="3" name="コンテンツ プレースホルダ 2"/>
          <p:cNvSpPr>
            <a:spLocks noGrp="1"/>
          </p:cNvSpPr>
          <p:nvPr>
            <p:ph sz="quarter" idx="1"/>
          </p:nvPr>
        </p:nvSpPr>
        <p:spPr>
          <a:xfrm>
            <a:off x="983432" y="1340768"/>
            <a:ext cx="11088000" cy="5400000"/>
          </a:xfrm>
        </p:spPr>
        <p:txBody>
          <a:bodyPr>
            <a:normAutofit/>
          </a:bodyPr>
          <a:lstStyle/>
          <a:p>
            <a:pPr marL="0" indent="0">
              <a:buNone/>
            </a:pPr>
            <a:endParaRPr kumimoji="1" lang="en-US" altLang="ja-JP" sz="2800" dirty="0" smtClean="0">
              <a:latin typeface="HG創英角ﾎﾟｯﾌﾟ体" pitchFamily="49" charset="-128"/>
              <a:ea typeface="HG創英角ﾎﾟｯﾌﾟ体" pitchFamily="49" charset="-128"/>
            </a:endParaRPr>
          </a:p>
          <a:p>
            <a:pPr marL="0" indent="0">
              <a:buNone/>
            </a:pPr>
            <a:r>
              <a:rPr kumimoji="1" lang="ja-JP" altLang="en-US" sz="2800" dirty="0" smtClean="0">
                <a:latin typeface="HG創英角ﾎﾟｯﾌﾟ体" pitchFamily="49" charset="-128"/>
                <a:ea typeface="HG創英角ﾎﾟｯﾌﾟ体" pitchFamily="49" charset="-128"/>
              </a:rPr>
              <a:t>高齢者の虐待防止法の目的は、</a:t>
            </a:r>
            <a:endParaRPr kumimoji="1" lang="en-US" altLang="ja-JP" sz="2800" dirty="0" smtClean="0">
              <a:latin typeface="HG創英角ﾎﾟｯﾌﾟ体" pitchFamily="49" charset="-128"/>
              <a:ea typeface="HG創英角ﾎﾟｯﾌﾟ体" pitchFamily="49" charset="-128"/>
            </a:endParaRPr>
          </a:p>
          <a:p>
            <a:endParaRPr kumimoji="1" lang="en-US" altLang="ja-JP" sz="2800" dirty="0" smtClean="0">
              <a:latin typeface="HG創英角ﾎﾟｯﾌﾟ体" pitchFamily="49" charset="-128"/>
              <a:ea typeface="HG創英角ﾎﾟｯﾌﾟ体" pitchFamily="49" charset="-128"/>
            </a:endParaRPr>
          </a:p>
          <a:p>
            <a:pPr>
              <a:buNone/>
            </a:pPr>
            <a:r>
              <a:rPr lang="ja-JP" altLang="en-US" sz="2800" dirty="0">
                <a:solidFill>
                  <a:srgbClr val="FF0000"/>
                </a:solidFill>
                <a:latin typeface="HG創英角ﾎﾟｯﾌﾟ体" pitchFamily="49" charset="-128"/>
                <a:ea typeface="HG創英角ﾎﾟｯﾌﾟ体" pitchFamily="49" charset="-128"/>
              </a:rPr>
              <a:t>“高齢者の権利擁護”＝「高齢者の人権、尊厳を守ること」</a:t>
            </a:r>
            <a:endParaRPr lang="en-US" altLang="ja-JP" sz="2800" dirty="0">
              <a:solidFill>
                <a:srgbClr val="FF0000"/>
              </a:solidFill>
              <a:latin typeface="HG創英角ﾎﾟｯﾌﾟ体" pitchFamily="49" charset="-128"/>
              <a:ea typeface="HG創英角ﾎﾟｯﾌﾟ体" pitchFamily="49" charset="-128"/>
            </a:endParaRPr>
          </a:p>
          <a:p>
            <a:pPr>
              <a:buNone/>
            </a:pPr>
            <a:endParaRPr kumimoji="1" lang="en-US" altLang="ja-JP" sz="2800" dirty="0" smtClean="0">
              <a:latin typeface="HG創英角ﾎﾟｯﾌﾟ体" pitchFamily="49" charset="-128"/>
              <a:ea typeface="HG創英角ﾎﾟｯﾌﾟ体" pitchFamily="49" charset="-128"/>
            </a:endParaRPr>
          </a:p>
          <a:p>
            <a:pPr marL="0" indent="0">
              <a:buNone/>
            </a:pPr>
            <a:r>
              <a:rPr kumimoji="1" lang="ja-JP" altLang="en-US" sz="2800" dirty="0" smtClean="0">
                <a:latin typeface="HG創英角ﾎﾟｯﾌﾟ体" pitchFamily="49" charset="-128"/>
                <a:ea typeface="HG創英角ﾎﾟｯﾌﾟ体" pitchFamily="49" charset="-128"/>
              </a:rPr>
              <a:t>　高齢者虐待防止法は、虐待から高齢者を守り、高齢者の権利擁護を図るもの</a:t>
            </a:r>
            <a:endParaRPr kumimoji="1" lang="en-US" altLang="ja-JP" sz="2800" dirty="0" smtClean="0">
              <a:latin typeface="HG創英角ﾎﾟｯﾌﾟ体" pitchFamily="49" charset="-128"/>
              <a:ea typeface="HG創英角ﾎﾟｯﾌﾟ体" pitchFamily="49" charset="-128"/>
            </a:endParaRPr>
          </a:p>
          <a:p>
            <a:pPr>
              <a:buNone/>
            </a:pPr>
            <a:endParaRPr kumimoji="1" lang="en-US" altLang="ja-JP" sz="2800" dirty="0" smtClean="0">
              <a:latin typeface="HG創英角ﾎﾟｯﾌﾟ体" pitchFamily="49" charset="-128"/>
              <a:ea typeface="HG創英角ﾎﾟｯﾌﾟ体" pitchFamily="49" charset="-128"/>
            </a:endParaRPr>
          </a:p>
          <a:p>
            <a:pPr marL="0" indent="0">
              <a:buNone/>
            </a:pPr>
            <a:r>
              <a:rPr lang="ja-JP" altLang="en-US" sz="2800" dirty="0" smtClean="0">
                <a:latin typeface="HG創英角ﾎﾟｯﾌﾟ体" pitchFamily="49" charset="-128"/>
                <a:ea typeface="HG創英角ﾎﾟｯﾌﾟ体" pitchFamily="49" charset="-128"/>
              </a:rPr>
              <a:t>　更に、</a:t>
            </a:r>
            <a:r>
              <a:rPr kumimoji="1" lang="ja-JP" altLang="en-US" sz="2800" dirty="0" smtClean="0">
                <a:latin typeface="HG創英角ﾎﾟｯﾌﾟ体" pitchFamily="49" charset="-128"/>
                <a:ea typeface="HG創英角ﾎﾟｯﾌﾟ体" pitchFamily="49" charset="-128"/>
              </a:rPr>
              <a:t>本人ご家族が、不快に思ったり、悲しく感じたり、</a:t>
            </a:r>
            <a:endParaRPr kumimoji="1" lang="en-US" altLang="ja-JP" sz="2800" dirty="0" smtClean="0">
              <a:latin typeface="HG創英角ﾎﾟｯﾌﾟ体" pitchFamily="49" charset="-128"/>
              <a:ea typeface="HG創英角ﾎﾟｯﾌﾟ体" pitchFamily="49" charset="-128"/>
            </a:endParaRPr>
          </a:p>
          <a:p>
            <a:pPr marL="0" indent="0">
              <a:buNone/>
            </a:pPr>
            <a:r>
              <a:rPr kumimoji="1" lang="ja-JP" altLang="en-US" sz="2800" dirty="0" smtClean="0">
                <a:latin typeface="HG創英角ﾎﾟｯﾌﾟ体" pitchFamily="49" charset="-128"/>
                <a:ea typeface="HG創英角ﾎﾟｯﾌﾟ体" pitchFamily="49" charset="-128"/>
              </a:rPr>
              <a:t>虐待を受けていると感じるケアをできる限りなくすことが必要</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創英角ﾎﾟｯﾌﾟ体" pitchFamily="49" charset="-128"/>
                <a:ea typeface="HG創英角ﾎﾟｯﾌﾟ体" pitchFamily="49" charset="-128"/>
              </a:rPr>
              <a:t>神奈川県の高齢者虐待の捉え方</a:t>
            </a:r>
            <a:endParaRPr kumimoji="1" lang="ja-JP" altLang="en-US" sz="3600" dirty="0">
              <a:latin typeface="HG創英角ﾎﾟｯﾌﾟ体" pitchFamily="49" charset="-128"/>
              <a:ea typeface="HG創英角ﾎﾟｯﾌﾟ体" pitchFamily="49" charset="-128"/>
            </a:endParaRPr>
          </a:p>
        </p:txBody>
      </p:sp>
      <p:sp>
        <p:nvSpPr>
          <p:cNvPr id="4" name="コンテンツ プレースホルダ 3"/>
          <p:cNvSpPr>
            <a:spLocks noGrp="1"/>
          </p:cNvSpPr>
          <p:nvPr>
            <p:ph sz="quarter" idx="1"/>
          </p:nvPr>
        </p:nvSpPr>
        <p:spPr>
          <a:xfrm>
            <a:off x="983432" y="1340768"/>
            <a:ext cx="11088000" cy="5400000"/>
          </a:xfrm>
        </p:spPr>
        <p:txBody>
          <a:bodyPr>
            <a:normAutofit/>
          </a:bodyPr>
          <a:lstStyle/>
          <a:p>
            <a:pPr>
              <a:buNone/>
            </a:pPr>
            <a:endParaRPr lang="en-US" altLang="ja-JP" sz="3600" dirty="0"/>
          </a:p>
          <a:p>
            <a:pPr>
              <a:buNone/>
            </a:pPr>
            <a:r>
              <a:rPr lang="ja-JP" altLang="en-US" sz="3600" dirty="0"/>
              <a:t>　　　　　　　</a:t>
            </a:r>
            <a:r>
              <a:rPr lang="ja-JP" altLang="en-US" sz="2800" dirty="0">
                <a:latin typeface="HG創英角ﾎﾟｯﾌﾟ体" pitchFamily="49" charset="-128"/>
                <a:ea typeface="HG創英角ﾎﾟｯﾌﾟ体" pitchFamily="49" charset="-128"/>
              </a:rPr>
              <a:t>「高齢者虐待」</a:t>
            </a:r>
            <a:endParaRPr lang="en-US" altLang="ja-JP" sz="2800" dirty="0">
              <a:latin typeface="HG創英角ﾎﾟｯﾌﾟ体" pitchFamily="49" charset="-128"/>
              <a:ea typeface="HG創英角ﾎﾟｯﾌﾟ体" pitchFamily="49" charset="-128"/>
            </a:endParaRPr>
          </a:p>
          <a:p>
            <a:pPr>
              <a:buNone/>
            </a:pPr>
            <a:r>
              <a:rPr lang="ja-JP" altLang="en-US" sz="2800" dirty="0">
                <a:latin typeface="HG創英角ﾎﾟｯﾌﾟ体" pitchFamily="49" charset="-128"/>
                <a:ea typeface="HG創英角ﾎﾟｯﾌﾟ体" pitchFamily="49" charset="-128"/>
              </a:rPr>
              <a:t>　　　　　　　　　　</a:t>
            </a:r>
            <a:r>
              <a:rPr lang="ja-JP" altLang="en-US" sz="2800" dirty="0" smtClean="0">
                <a:latin typeface="HG創英角ﾎﾟｯﾌﾟ体" pitchFamily="49" charset="-128"/>
                <a:ea typeface="HG創英角ﾎﾟｯﾌﾟ体" pitchFamily="49" charset="-128"/>
              </a:rPr>
              <a:t>　　↓</a:t>
            </a:r>
            <a:endParaRPr lang="en-US" altLang="ja-JP" sz="2800" dirty="0">
              <a:latin typeface="HG創英角ﾎﾟｯﾌﾟ体" pitchFamily="49" charset="-128"/>
              <a:ea typeface="HG創英角ﾎﾟｯﾌﾟ体" pitchFamily="49" charset="-128"/>
            </a:endParaRPr>
          </a:p>
          <a:p>
            <a:pPr>
              <a:buNone/>
            </a:pPr>
            <a:r>
              <a:rPr lang="ja-JP" altLang="en-US" sz="2800" dirty="0">
                <a:latin typeface="HG創英角ﾎﾟｯﾌﾟ体" pitchFamily="49" charset="-128"/>
                <a:ea typeface="HG創英角ﾎﾟｯﾌﾟ体" pitchFamily="49" charset="-128"/>
              </a:rPr>
              <a:t>　</a:t>
            </a:r>
            <a:r>
              <a:rPr lang="ja-JP" altLang="en-US" sz="2800" dirty="0" smtClean="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高齢者が他者からの不適切な扱いに</a:t>
            </a:r>
            <a:r>
              <a:rPr lang="ja-JP" altLang="en-US" sz="2800" dirty="0" smtClean="0">
                <a:latin typeface="HG創英角ﾎﾟｯﾌﾟ体" pitchFamily="49" charset="-128"/>
                <a:ea typeface="HG創英角ﾎﾟｯﾌﾟ体" pitchFamily="49" charset="-128"/>
              </a:rPr>
              <a:t>より権利利益を</a:t>
            </a:r>
            <a:r>
              <a:rPr lang="ja-JP" altLang="en-US" sz="2800" dirty="0">
                <a:latin typeface="HG創英角ﾎﾟｯﾌﾟ体" pitchFamily="49" charset="-128"/>
                <a:ea typeface="HG創英角ﾎﾟｯﾌﾟ体" pitchFamily="49" charset="-128"/>
              </a:rPr>
              <a:t>侵害</a:t>
            </a:r>
            <a:r>
              <a:rPr lang="ja-JP" altLang="en-US" sz="2800" dirty="0" smtClean="0">
                <a:latin typeface="HG創英角ﾎﾟｯﾌﾟ体" pitchFamily="49" charset="-128"/>
                <a:ea typeface="HG創英角ﾎﾟｯﾌﾟ体" pitchFamily="49" charset="-128"/>
              </a:rPr>
              <a:t>される</a:t>
            </a:r>
            <a:endParaRPr lang="en-US" altLang="ja-JP" sz="2800" dirty="0" smtClean="0">
              <a:latin typeface="HG創英角ﾎﾟｯﾌﾟ体" pitchFamily="49" charset="-128"/>
              <a:ea typeface="HG創英角ﾎﾟｯﾌﾟ体" pitchFamily="49" charset="-128"/>
            </a:endParaRPr>
          </a:p>
          <a:p>
            <a:pPr>
              <a:buNone/>
            </a:pPr>
            <a:r>
              <a:rPr lang="ja-JP" altLang="en-US" sz="2800" dirty="0" smtClean="0">
                <a:latin typeface="HG創英角ﾎﾟｯﾌﾟ体" pitchFamily="49" charset="-128"/>
                <a:ea typeface="HG創英角ﾎﾟｯﾌﾟ体" pitchFamily="49" charset="-128"/>
              </a:rPr>
              <a:t>（人として尊重されず、安心や自尊心、自由が奪われた）状態や、</a:t>
            </a:r>
            <a:endParaRPr lang="en-US" altLang="ja-JP" sz="2800" dirty="0" smtClean="0">
              <a:latin typeface="HG創英角ﾎﾟｯﾌﾟ体" pitchFamily="49" charset="-128"/>
              <a:ea typeface="HG創英角ﾎﾟｯﾌﾟ体" pitchFamily="49" charset="-128"/>
            </a:endParaRPr>
          </a:p>
          <a:p>
            <a:pPr>
              <a:buNone/>
            </a:pPr>
            <a:r>
              <a:rPr lang="ja-JP" altLang="en-US" sz="2800" dirty="0" smtClean="0">
                <a:latin typeface="HG創英角ﾎﾟｯﾌﾟ体" pitchFamily="49" charset="-128"/>
                <a:ea typeface="HG創英角ﾎﾟｯﾌﾟ体" pitchFamily="49" charset="-128"/>
              </a:rPr>
              <a:t>生命</a:t>
            </a:r>
            <a:r>
              <a:rPr lang="ja-JP" altLang="en-US" sz="2800" dirty="0">
                <a:latin typeface="HG創英角ﾎﾟｯﾌﾟ体" pitchFamily="49" charset="-128"/>
                <a:ea typeface="HG創英角ﾎﾟｯﾌﾟ体" pitchFamily="49" charset="-128"/>
              </a:rPr>
              <a:t>、健康、生活が損なわれるような状態に置かれること」</a:t>
            </a:r>
            <a:endParaRPr lang="en-US" altLang="ja-JP" sz="2800" dirty="0">
              <a:latin typeface="HG創英角ﾎﾟｯﾌﾟ体" pitchFamily="49" charset="-128"/>
              <a:ea typeface="HG創英角ﾎﾟｯﾌﾟ体" pitchFamily="49" charset="-128"/>
            </a:endParaRPr>
          </a:p>
          <a:p>
            <a:pPr>
              <a:buNone/>
            </a:pPr>
            <a:r>
              <a:rPr lang="ja-JP" altLang="en-US" sz="2800" dirty="0">
                <a:solidFill>
                  <a:srgbClr val="FF0000"/>
                </a:solidFill>
                <a:latin typeface="HG創英角ﾎﾟｯﾌﾟ体" pitchFamily="49" charset="-128"/>
                <a:ea typeface="HG創英角ﾎﾟｯﾌﾟ体" pitchFamily="49" charset="-128"/>
              </a:rPr>
              <a:t>　　　　　　　　　　　</a:t>
            </a:r>
            <a:endParaRPr lang="en-US" altLang="ja-JP" sz="2800" dirty="0">
              <a:solidFill>
                <a:srgbClr val="FF0000"/>
              </a:solidFill>
              <a:latin typeface="HG創英角ﾎﾟｯﾌﾟ体" pitchFamily="49" charset="-128"/>
              <a:ea typeface="HG創英角ﾎﾟｯﾌﾟ体" pitchFamily="49" charset="-128"/>
            </a:endParaRPr>
          </a:p>
          <a:p>
            <a:pPr>
              <a:buNone/>
            </a:pPr>
            <a:r>
              <a:rPr lang="ja-JP" altLang="en-US" sz="2800" dirty="0" smtClean="0">
                <a:solidFill>
                  <a:srgbClr val="FF0000"/>
                </a:solidFill>
                <a:latin typeface="HG創英角ﾎﾟｯﾌﾟ体" pitchFamily="49" charset="-128"/>
                <a:ea typeface="HG創英角ﾎﾟｯﾌﾟ体" pitchFamily="49" charset="-128"/>
              </a:rPr>
              <a:t>★高齢者虐待を未然に防ぐために、高齢者</a:t>
            </a:r>
            <a:r>
              <a:rPr lang="ja-JP" altLang="en-US" sz="2800" dirty="0">
                <a:solidFill>
                  <a:srgbClr val="FF0000"/>
                </a:solidFill>
                <a:latin typeface="HG創英角ﾎﾟｯﾌﾟ体" pitchFamily="49" charset="-128"/>
                <a:ea typeface="HG創英角ﾎﾟｯﾌﾟ体" pitchFamily="49" charset="-128"/>
              </a:rPr>
              <a:t>本人の気持ち</a:t>
            </a:r>
            <a:r>
              <a:rPr lang="ja-JP" altLang="en-US" sz="2800" dirty="0" smtClean="0">
                <a:solidFill>
                  <a:srgbClr val="FF0000"/>
                </a:solidFill>
                <a:latin typeface="HG創英角ﾎﾟｯﾌﾟ体" pitchFamily="49" charset="-128"/>
                <a:ea typeface="HG創英角ﾎﾟｯﾌﾟ体" pitchFamily="49" charset="-128"/>
              </a:rPr>
              <a:t>を</a:t>
            </a:r>
            <a:endParaRPr lang="en-US" altLang="ja-JP" sz="2800" dirty="0" smtClean="0">
              <a:solidFill>
                <a:srgbClr val="FF0000"/>
              </a:solidFill>
              <a:latin typeface="HG創英角ﾎﾟｯﾌﾟ体" pitchFamily="49" charset="-128"/>
              <a:ea typeface="HG創英角ﾎﾟｯﾌﾟ体" pitchFamily="49" charset="-128"/>
            </a:endParaRPr>
          </a:p>
          <a:p>
            <a:pPr>
              <a:buNone/>
            </a:pPr>
            <a:r>
              <a:rPr lang="ja-JP" altLang="en-US" sz="2800" dirty="0" smtClean="0">
                <a:solidFill>
                  <a:srgbClr val="FF0000"/>
                </a:solidFill>
                <a:latin typeface="HG創英角ﾎﾟｯﾌﾟ体" pitchFamily="49" charset="-128"/>
                <a:ea typeface="HG創英角ﾎﾟｯﾌﾟ体" pitchFamily="49" charset="-128"/>
              </a:rPr>
              <a:t>起点</a:t>
            </a:r>
            <a:r>
              <a:rPr lang="ja-JP" altLang="en-US" sz="2800" dirty="0">
                <a:solidFill>
                  <a:srgbClr val="FF0000"/>
                </a:solidFill>
                <a:latin typeface="HG創英角ﾎﾟｯﾌﾟ体" pitchFamily="49" charset="-128"/>
                <a:ea typeface="HG創英角ﾎﾟｯﾌﾟ体" pitchFamily="49" charset="-128"/>
              </a:rPr>
              <a:t>と</a:t>
            </a:r>
            <a:r>
              <a:rPr lang="ja-JP" altLang="en-US" sz="2800" dirty="0" smtClean="0">
                <a:solidFill>
                  <a:srgbClr val="FF0000"/>
                </a:solidFill>
                <a:latin typeface="HG創英角ﾎﾟｯﾌﾟ体" pitchFamily="49" charset="-128"/>
                <a:ea typeface="HG創英角ﾎﾟｯﾌﾟ体" pitchFamily="49" charset="-128"/>
              </a:rPr>
              <a:t>して考える</a:t>
            </a:r>
            <a:r>
              <a:rPr lang="ja-JP" altLang="en-US" sz="2800" dirty="0">
                <a:solidFill>
                  <a:srgbClr val="FF0000"/>
                </a:solidFill>
                <a:latin typeface="HG創英角ﾎﾟｯﾌﾟ体" pitchFamily="49" charset="-128"/>
                <a:ea typeface="HG創英角ﾎﾟｯﾌﾟ体" pitchFamily="49" charset="-128"/>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7368" y="410318"/>
            <a:ext cx="11088000" cy="720000"/>
          </a:xfrm>
        </p:spPr>
        <p:txBody>
          <a:bodyPr>
            <a:normAutofit/>
          </a:bodyPr>
          <a:lstStyle/>
          <a:p>
            <a:r>
              <a:rPr lang="ja-JP" altLang="en-US" sz="3600" dirty="0">
                <a:latin typeface="HG創英角ﾎﾟｯﾌﾟ体" pitchFamily="49" charset="-128"/>
                <a:ea typeface="HG創英角ﾎﾟｯﾌﾟ体" pitchFamily="49" charset="-128"/>
              </a:rPr>
              <a:t>快適</a:t>
            </a:r>
            <a:r>
              <a:rPr lang="ja-JP" altLang="en-US" sz="3600" dirty="0" smtClean="0">
                <a:latin typeface="HG創英角ﾎﾟｯﾌﾟ体" pitchFamily="49" charset="-128"/>
                <a:ea typeface="HG創英角ﾎﾟｯﾌﾟ体" pitchFamily="49" charset="-128"/>
              </a:rPr>
              <a:t>なケアを実現するために</a:t>
            </a:r>
            <a:endParaRPr kumimoji="1" lang="ja-JP" altLang="en-US" sz="3600" dirty="0">
              <a:latin typeface="HG創英角ﾎﾟｯﾌﾟ体" pitchFamily="49" charset="-128"/>
              <a:ea typeface="HG創英角ﾎﾟｯﾌﾟ体" pitchFamily="49" charset="-128"/>
            </a:endParaRPr>
          </a:p>
        </p:txBody>
      </p:sp>
      <p:pic>
        <p:nvPicPr>
          <p:cNvPr id="5" name="コンテンツ プレースホルダ 4" descr="図2.wmf"/>
          <p:cNvPicPr>
            <a:picLocks noGrp="1" noChangeAspect="1"/>
          </p:cNvPicPr>
          <p:nvPr>
            <p:ph sz="quarter" idx="1"/>
          </p:nvPr>
        </p:nvPicPr>
        <p:blipFill>
          <a:blip r:embed="rId3" cstate="print">
            <a:lum/>
          </a:blip>
          <a:stretch>
            <a:fillRect/>
          </a:stretch>
        </p:blipFill>
        <p:spPr>
          <a:xfrm>
            <a:off x="1415480" y="1700808"/>
            <a:ext cx="7473509" cy="3812591"/>
          </a:xfrm>
        </p:spPr>
      </p:pic>
      <p:sp>
        <p:nvSpPr>
          <p:cNvPr id="6" name="Line 5"/>
          <p:cNvSpPr>
            <a:spLocks noChangeShapeType="1"/>
          </p:cNvSpPr>
          <p:nvPr/>
        </p:nvSpPr>
        <p:spPr bwMode="auto">
          <a:xfrm>
            <a:off x="9120336" y="3103235"/>
            <a:ext cx="0" cy="2410164"/>
          </a:xfrm>
          <a:prstGeom prst="line">
            <a:avLst/>
          </a:prstGeom>
          <a:noFill/>
          <a:ln w="38100">
            <a:solidFill>
              <a:schemeClr val="tx1"/>
            </a:solidFill>
            <a:round/>
            <a:headEnd type="triangle" w="lg" len="lg"/>
            <a:tailEnd type="triangle" w="lg" len="lg"/>
          </a:ln>
        </p:spPr>
        <p:txBody>
          <a:bodyPr/>
          <a:lstStyle/>
          <a:p>
            <a:endParaRPr lang="ja-JP" altLang="en-US" dirty="0"/>
          </a:p>
        </p:txBody>
      </p:sp>
      <p:sp>
        <p:nvSpPr>
          <p:cNvPr id="7" name="Text Box 8"/>
          <p:cNvSpPr txBox="1">
            <a:spLocks noChangeArrowheads="1"/>
          </p:cNvSpPr>
          <p:nvPr/>
        </p:nvSpPr>
        <p:spPr bwMode="auto">
          <a:xfrm>
            <a:off x="9324010" y="3103235"/>
            <a:ext cx="923330" cy="3350101"/>
          </a:xfrm>
          <a:prstGeom prst="rect">
            <a:avLst/>
          </a:prstGeom>
          <a:solidFill>
            <a:srgbClr val="FFFFFF">
              <a:alpha val="52000"/>
            </a:srgbClr>
          </a:solidFill>
          <a:ln w="9525">
            <a:noFill/>
            <a:miter lim="800000"/>
            <a:headEnd/>
            <a:tailEnd/>
          </a:ln>
        </p:spPr>
        <p:txBody>
          <a:bodyPr vert="eaVert" wrap="square">
            <a:spAutoFit/>
          </a:bodyPr>
          <a:lstStyle/>
          <a:p>
            <a:r>
              <a:rPr lang="ja-JP" altLang="en-US" sz="2400" b="1" dirty="0">
                <a:ea typeface="ＤＦ特太ゴシック体" pitchFamily="1" charset="-128"/>
              </a:rPr>
              <a:t>虐待防止の対象となる範囲</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2" y="2492896"/>
            <a:ext cx="11088000" cy="720000"/>
          </a:xfrm>
        </p:spPr>
        <p:txBody>
          <a:bodyPr>
            <a:noAutofit/>
          </a:bodyPr>
          <a:lstStyle/>
          <a:p>
            <a:pPr algn="ctr"/>
            <a:r>
              <a:rPr lang="ja-JP" altLang="en-US" sz="3600" dirty="0" smtClean="0">
                <a:latin typeface="HG創英角ﾎﾟｯﾌﾟ体" pitchFamily="49" charset="-128"/>
                <a:ea typeface="HG創英角ﾎﾟｯﾌﾟ体" pitchFamily="49" charset="-128"/>
              </a:rPr>
              <a:t>高齢者本人</a:t>
            </a:r>
            <a:r>
              <a:rPr kumimoji="1" lang="ja-JP" altLang="en-US" sz="3600" dirty="0" smtClean="0">
                <a:latin typeface="HG創英角ﾎﾟｯﾌﾟ体" pitchFamily="49" charset="-128"/>
                <a:ea typeface="HG創英角ﾎﾟｯﾌﾟ体" pitchFamily="49" charset="-128"/>
              </a:rPr>
              <a:t>又は家族が感じていること</a:t>
            </a:r>
            <a:endParaRPr kumimoji="1" lang="ja-JP" altLang="en-US" sz="3600" dirty="0">
              <a:latin typeface="HG創英角ﾎﾟｯﾌﾟ体" pitchFamily="49" charset="-128"/>
              <a:ea typeface="HG創英角ﾎﾟｯﾌﾟ体" pitchFamily="49"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361" y="4077072"/>
            <a:ext cx="3242061" cy="208302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創英角ﾎﾟｯﾌﾟ体" pitchFamily="49" charset="-128"/>
                <a:ea typeface="HG創英角ﾎﾟｯﾌﾟ体" pitchFamily="49" charset="-128"/>
              </a:rPr>
              <a:t>身体的虐待？</a:t>
            </a:r>
            <a:endParaRPr kumimoji="1" lang="ja-JP" altLang="en-US" sz="3600" dirty="0">
              <a:latin typeface="HG創英角ﾎﾟｯﾌﾟ体" pitchFamily="49" charset="-128"/>
              <a:ea typeface="HG創英角ﾎﾟｯﾌﾟ体" pitchFamily="49" charset="-128"/>
            </a:endParaRPr>
          </a:p>
        </p:txBody>
      </p:sp>
      <p:sp>
        <p:nvSpPr>
          <p:cNvPr id="3" name="コンテンツ プレースホルダ 2"/>
          <p:cNvSpPr>
            <a:spLocks noGrp="1"/>
          </p:cNvSpPr>
          <p:nvPr>
            <p:ph sz="quarter" idx="1"/>
          </p:nvPr>
        </p:nvSpPr>
        <p:spPr>
          <a:xfrm>
            <a:off x="983432" y="1340768"/>
            <a:ext cx="11088000" cy="5400000"/>
          </a:xfrm>
        </p:spPr>
        <p:txBody>
          <a:bodyPr>
            <a:normAutofit/>
          </a:bodyPr>
          <a:lstStyle/>
          <a:p>
            <a:pPr>
              <a:buNone/>
            </a:pPr>
            <a:endParaRPr kumimoji="1" lang="en-US" altLang="ja-JP" dirty="0" smtClean="0">
              <a:latin typeface="HG創英角ﾎﾟｯﾌﾟ体" pitchFamily="49" charset="-128"/>
              <a:ea typeface="HG創英角ﾎﾟｯﾌﾟ体" pitchFamily="49" charset="-128"/>
            </a:endParaRPr>
          </a:p>
          <a:p>
            <a:pPr>
              <a:buNone/>
            </a:pPr>
            <a:endParaRPr kumimoji="1" lang="en-US" altLang="ja-JP" dirty="0" smtClean="0">
              <a:latin typeface="HG創英角ﾎﾟｯﾌﾟ体" pitchFamily="49" charset="-128"/>
              <a:ea typeface="HG創英角ﾎﾟｯﾌﾟ体" pitchFamily="49" charset="-128"/>
            </a:endParaRPr>
          </a:p>
          <a:p>
            <a:pPr>
              <a:buNone/>
            </a:pPr>
            <a:endParaRPr lang="en-US" altLang="ja-JP" sz="3200" dirty="0" smtClean="0">
              <a:latin typeface="HG創英角ﾎﾟｯﾌﾟ体" pitchFamily="49" charset="-128"/>
              <a:ea typeface="HG創英角ﾎﾟｯﾌﾟ体" pitchFamily="49" charset="-128"/>
            </a:endParaRPr>
          </a:p>
          <a:p>
            <a:r>
              <a:rPr lang="ja-JP" altLang="en-US" sz="2800" dirty="0">
                <a:latin typeface="HG創英角ﾎﾟｯﾌﾟ体" pitchFamily="49" charset="-128"/>
                <a:ea typeface="HG創英角ﾎﾟｯﾌﾟ体" pitchFamily="49" charset="-128"/>
              </a:rPr>
              <a:t>職員が利用者に声かけせずに、ベッドから車椅子へ</a:t>
            </a:r>
            <a:r>
              <a:rPr lang="ja-JP" altLang="en-US" sz="2800" dirty="0" smtClean="0">
                <a:latin typeface="HG創英角ﾎﾟｯﾌﾟ体" pitchFamily="49" charset="-128"/>
                <a:ea typeface="HG創英角ﾎﾟｯﾌﾟ体" pitchFamily="49" charset="-128"/>
              </a:rPr>
              <a:t>の</a:t>
            </a:r>
            <a:endParaRPr lang="en-US" altLang="ja-JP" sz="2800" dirty="0" smtClean="0">
              <a:latin typeface="HG創英角ﾎﾟｯﾌﾟ体" pitchFamily="49" charset="-128"/>
              <a:ea typeface="HG創英角ﾎﾟｯﾌﾟ体" pitchFamily="49" charset="-128"/>
            </a:endParaRPr>
          </a:p>
          <a:p>
            <a:pPr marL="0" indent="0">
              <a:buNone/>
            </a:pPr>
            <a:r>
              <a:rPr lang="ja-JP" altLang="en-US" sz="2800" dirty="0" smtClean="0">
                <a:latin typeface="HG創英角ﾎﾟｯﾌﾟ体" pitchFamily="49" charset="-128"/>
                <a:ea typeface="HG創英角ﾎﾟｯﾌﾟ体" pitchFamily="49" charset="-128"/>
              </a:rPr>
              <a:t>移乗</a:t>
            </a:r>
            <a:r>
              <a:rPr lang="ja-JP" altLang="en-US" sz="2800" dirty="0">
                <a:latin typeface="HG創英角ﾎﾟｯﾌﾟ体" pitchFamily="49" charset="-128"/>
                <a:ea typeface="HG創英角ﾎﾟｯﾌﾟ体" pitchFamily="49" charset="-128"/>
              </a:rPr>
              <a:t>介助をした</a:t>
            </a:r>
            <a:endParaRPr lang="en-US" altLang="ja-JP" sz="2800" dirty="0">
              <a:latin typeface="HG創英角ﾎﾟｯﾌﾟ体" pitchFamily="49" charset="-128"/>
              <a:ea typeface="HG創英角ﾎﾟｯﾌﾟ体" pitchFamily="49" charset="-128"/>
            </a:endParaRPr>
          </a:p>
          <a:p>
            <a:endParaRPr lang="en-US" altLang="ja-JP" dirty="0" smtClean="0"/>
          </a:p>
          <a:p>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120" y="4077072"/>
            <a:ext cx="2736304" cy="207959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創英角ﾎﾟｯﾌﾟ体" pitchFamily="49" charset="-128"/>
                <a:ea typeface="HG創英角ﾎﾟｯﾌﾟ体" pitchFamily="49" charset="-128"/>
              </a:rPr>
              <a:t>介護・世話の放棄・放任？</a:t>
            </a:r>
            <a:endParaRPr kumimoji="1" lang="ja-JP" altLang="en-US" sz="3600" dirty="0">
              <a:latin typeface="HG創英角ﾎﾟｯﾌﾟ体" pitchFamily="49" charset="-128"/>
              <a:ea typeface="HG創英角ﾎﾟｯﾌﾟ体" pitchFamily="49" charset="-128"/>
            </a:endParaRPr>
          </a:p>
        </p:txBody>
      </p:sp>
      <p:sp>
        <p:nvSpPr>
          <p:cNvPr id="3" name="コンテンツ プレースホルダ 2"/>
          <p:cNvSpPr>
            <a:spLocks noGrp="1"/>
          </p:cNvSpPr>
          <p:nvPr>
            <p:ph sz="quarter" idx="1"/>
          </p:nvPr>
        </p:nvSpPr>
        <p:spPr>
          <a:xfrm>
            <a:off x="983432" y="1340768"/>
            <a:ext cx="11088000" cy="5400000"/>
          </a:xfrm>
        </p:spPr>
        <p:txBody>
          <a:bodyPr>
            <a:normAutofit/>
          </a:bodyPr>
          <a:lstStyle/>
          <a:p>
            <a:pPr>
              <a:buNone/>
            </a:pPr>
            <a:endParaRPr kumimoji="1" lang="en-US" altLang="ja-JP" dirty="0" smtClean="0"/>
          </a:p>
          <a:p>
            <a:pPr>
              <a:buNone/>
            </a:pPr>
            <a:endParaRPr lang="en-US" altLang="ja-JP" sz="3200" dirty="0">
              <a:latin typeface="HG創英角ﾎﾟｯﾌﾟ体" pitchFamily="49" charset="-128"/>
              <a:ea typeface="HG創英角ﾎﾟｯﾌﾟ体" pitchFamily="49" charset="-128"/>
            </a:endParaRPr>
          </a:p>
          <a:p>
            <a:r>
              <a:rPr lang="ja-JP" altLang="en-US" sz="2800" dirty="0">
                <a:latin typeface="HG創英角ﾎﾟｯﾌﾟ体" pitchFamily="49" charset="-128"/>
                <a:ea typeface="HG創英角ﾎﾟｯﾌﾟ体" pitchFamily="49" charset="-128"/>
              </a:rPr>
              <a:t>利用者が職員に声をかけたら「今は忙しいから、後で。</a:t>
            </a:r>
            <a:r>
              <a:rPr lang="ja-JP" altLang="en-US" sz="2800" dirty="0" smtClean="0">
                <a:latin typeface="HG創英角ﾎﾟｯﾌﾟ体" pitchFamily="49" charset="-128"/>
                <a:ea typeface="HG創英角ﾎﾟｯﾌﾟ体" pitchFamily="49" charset="-128"/>
              </a:rPr>
              <a:t>」</a:t>
            </a:r>
            <a:endParaRPr lang="en-US" altLang="ja-JP" sz="2800" dirty="0" smtClean="0">
              <a:latin typeface="HG創英角ﾎﾟｯﾌﾟ体" pitchFamily="49" charset="-128"/>
              <a:ea typeface="HG創英角ﾎﾟｯﾌﾟ体" pitchFamily="49" charset="-128"/>
            </a:endParaRPr>
          </a:p>
          <a:p>
            <a:pPr marL="0" indent="0">
              <a:buNone/>
            </a:pPr>
            <a:r>
              <a:rPr lang="ja-JP" altLang="en-US" sz="2800" dirty="0" smtClean="0">
                <a:latin typeface="HG創英角ﾎﾟｯﾌﾟ体" pitchFamily="49" charset="-128"/>
                <a:ea typeface="HG創英角ﾎﾟｯﾌﾟ体" pitchFamily="49" charset="-128"/>
              </a:rPr>
              <a:t>と</a:t>
            </a:r>
            <a:r>
              <a:rPr lang="ja-JP" altLang="en-US" sz="2800" dirty="0">
                <a:latin typeface="HG創英角ﾎﾟｯﾌﾟ体" pitchFamily="49" charset="-128"/>
                <a:ea typeface="HG創英角ﾎﾟｯﾌﾟ体" pitchFamily="49" charset="-128"/>
              </a:rPr>
              <a:t>言われた。</a:t>
            </a:r>
          </a:p>
        </p:txBody>
      </p:sp>
      <p:pic>
        <p:nvPicPr>
          <p:cNvPr id="4" name="図 3"/>
          <p:cNvPicPr>
            <a:picLocks noChangeAspect="1"/>
          </p:cNvPicPr>
          <p:nvPr/>
        </p:nvPicPr>
        <p:blipFill>
          <a:blip r:embed="rId3"/>
          <a:stretch>
            <a:fillRect/>
          </a:stretch>
        </p:blipFill>
        <p:spPr>
          <a:xfrm>
            <a:off x="7176120" y="3630062"/>
            <a:ext cx="2088232" cy="273112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lang="ja-JP" altLang="en-US" sz="3600" dirty="0" smtClean="0">
                <a:latin typeface="HG創英角ﾎﾟｯﾌﾟ体" pitchFamily="49" charset="-128"/>
                <a:ea typeface="HG創英角ﾎﾟｯﾌﾟ体" pitchFamily="49" charset="-128"/>
              </a:rPr>
              <a:t>心理</a:t>
            </a:r>
            <a:r>
              <a:rPr kumimoji="1" lang="ja-JP" altLang="en-US" sz="3600" dirty="0" smtClean="0">
                <a:latin typeface="HG創英角ﾎﾟｯﾌﾟ体" pitchFamily="49" charset="-128"/>
                <a:ea typeface="HG創英角ﾎﾟｯﾌﾟ体" pitchFamily="49" charset="-128"/>
              </a:rPr>
              <a:t>的虐待？</a:t>
            </a:r>
            <a:endParaRPr kumimoji="1" lang="ja-JP" altLang="en-US" sz="3600" dirty="0">
              <a:latin typeface="HG創英角ﾎﾟｯﾌﾟ体" pitchFamily="49" charset="-128"/>
              <a:ea typeface="HG創英角ﾎﾟｯﾌﾟ体" pitchFamily="49" charset="-128"/>
            </a:endParaRPr>
          </a:p>
        </p:txBody>
      </p:sp>
      <p:sp>
        <p:nvSpPr>
          <p:cNvPr id="3" name="コンテンツ プレースホルダ 2"/>
          <p:cNvSpPr>
            <a:spLocks noGrp="1"/>
          </p:cNvSpPr>
          <p:nvPr>
            <p:ph sz="quarter" idx="1"/>
          </p:nvPr>
        </p:nvSpPr>
        <p:spPr>
          <a:xfrm>
            <a:off x="983432" y="1340768"/>
            <a:ext cx="11088000" cy="5400000"/>
          </a:xfrm>
        </p:spPr>
        <p:txBody>
          <a:bodyPr>
            <a:normAutofit/>
          </a:bodyPr>
          <a:lstStyle/>
          <a:p>
            <a:pPr>
              <a:buNone/>
            </a:pPr>
            <a:endParaRPr kumimoji="1" lang="en-US" altLang="ja-JP" dirty="0" smtClean="0"/>
          </a:p>
          <a:p>
            <a:pPr>
              <a:buNone/>
            </a:pPr>
            <a:endParaRPr lang="en-US" altLang="ja-JP" sz="3200" dirty="0">
              <a:latin typeface="HG創英角ﾎﾟｯﾌﾟ体" pitchFamily="49" charset="-128"/>
              <a:ea typeface="HG創英角ﾎﾟｯﾌﾟ体" pitchFamily="49" charset="-128"/>
            </a:endParaRPr>
          </a:p>
          <a:p>
            <a:pPr>
              <a:buNone/>
            </a:pPr>
            <a:endParaRPr lang="en-US" altLang="ja-JP" sz="3200" dirty="0">
              <a:latin typeface="HG創英角ﾎﾟｯﾌﾟ体" pitchFamily="49" charset="-128"/>
              <a:ea typeface="HG創英角ﾎﾟｯﾌﾟ体" pitchFamily="49" charset="-128"/>
            </a:endParaRPr>
          </a:p>
          <a:p>
            <a:r>
              <a:rPr lang="ja-JP" altLang="en-US" sz="2800" dirty="0">
                <a:latin typeface="HG創英角ﾎﾟｯﾌﾟ体" pitchFamily="49" charset="-128"/>
                <a:ea typeface="HG創英角ﾎﾟｯﾌﾟ体" pitchFamily="49" charset="-128"/>
              </a:rPr>
              <a:t>本人や他の利用者がいる前で、本人</a:t>
            </a:r>
            <a:r>
              <a:rPr lang="ja-JP" altLang="en-US" sz="2800" dirty="0" smtClean="0">
                <a:latin typeface="HG創英角ﾎﾟｯﾌﾟ体" pitchFamily="49" charset="-128"/>
                <a:ea typeface="HG創英角ﾎﾟｯﾌﾟ体" pitchFamily="49" charset="-128"/>
              </a:rPr>
              <a:t>の排泄（トイレ）の</a:t>
            </a:r>
            <a:r>
              <a:rPr lang="ja-JP" altLang="en-US" sz="2800" dirty="0">
                <a:latin typeface="HG創英角ﾎﾟｯﾌﾟ体" pitchFamily="49" charset="-128"/>
                <a:ea typeface="HG創英角ﾎﾟｯﾌﾟ体" pitchFamily="49" charset="-128"/>
              </a:rPr>
              <a:t>ことを話された。</a:t>
            </a:r>
            <a:endParaRPr lang="en-US" altLang="ja-JP" sz="2800" dirty="0">
              <a:latin typeface="HG創英角ﾎﾟｯﾌﾟ体" pitchFamily="49" charset="-128"/>
              <a:ea typeface="HG創英角ﾎﾟｯﾌﾟ体" pitchFamily="49" charset="-128"/>
            </a:endParaRPr>
          </a:p>
          <a:p>
            <a:pPr>
              <a:buNone/>
            </a:pPr>
            <a:endParaRPr lang="en-US" altLang="ja-JP" sz="3200" dirty="0">
              <a:latin typeface="HG創英角ﾎﾟｯﾌﾟ体" pitchFamily="49" charset="-128"/>
              <a:ea typeface="HG創英角ﾎﾟｯﾌﾟ体" pitchFamily="49" charset="-128"/>
            </a:endParaRPr>
          </a:p>
          <a:p>
            <a:endParaRPr lang="en-US" altLang="ja-JP" sz="3200" dirty="0">
              <a:latin typeface="HG創英角ﾎﾟｯﾌﾟ体" pitchFamily="49" charset="-128"/>
              <a:ea typeface="HG創英角ﾎﾟｯﾌﾟ体" pitchFamily="49" charset="-128"/>
            </a:endParaRPr>
          </a:p>
          <a:p>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256" y="3861048"/>
            <a:ext cx="2446955" cy="2267719"/>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fontScale="90000"/>
          </a:bodyPr>
          <a:lstStyle/>
          <a:p>
            <a:r>
              <a:rPr lang="ja-JP" altLang="en-US" dirty="0" smtClean="0">
                <a:latin typeface="HG創英角ﾎﾟｯﾌﾟ体" pitchFamily="49" charset="-128"/>
                <a:ea typeface="HG創英角ﾎﾟｯﾌﾟ体" pitchFamily="49" charset="-128"/>
              </a:rPr>
              <a:t>性</a:t>
            </a:r>
            <a:r>
              <a:rPr kumimoji="1" lang="ja-JP" altLang="en-US" dirty="0" smtClean="0">
                <a:latin typeface="HG創英角ﾎﾟｯﾌﾟ体" pitchFamily="49" charset="-128"/>
                <a:ea typeface="HG創英角ﾎﾟｯﾌﾟ体" pitchFamily="49" charset="-128"/>
              </a:rPr>
              <a:t>的虐待？</a:t>
            </a:r>
            <a:endParaRPr kumimoji="1" lang="ja-JP" altLang="en-US" dirty="0">
              <a:latin typeface="HG創英角ﾎﾟｯﾌﾟ体" pitchFamily="49" charset="-128"/>
              <a:ea typeface="HG創英角ﾎﾟｯﾌﾟ体" pitchFamily="49" charset="-128"/>
            </a:endParaRPr>
          </a:p>
        </p:txBody>
      </p:sp>
      <p:sp>
        <p:nvSpPr>
          <p:cNvPr id="3" name="コンテンツ プレースホルダ 2"/>
          <p:cNvSpPr>
            <a:spLocks noGrp="1"/>
          </p:cNvSpPr>
          <p:nvPr>
            <p:ph sz="quarter" idx="1"/>
          </p:nvPr>
        </p:nvSpPr>
        <p:spPr>
          <a:xfrm>
            <a:off x="983432" y="1340768"/>
            <a:ext cx="11088000" cy="5400000"/>
          </a:xfrm>
        </p:spPr>
        <p:txBody>
          <a:bodyPr>
            <a:normAutofit/>
          </a:bodyPr>
          <a:lstStyle/>
          <a:p>
            <a:pPr>
              <a:buNone/>
            </a:pPr>
            <a:endParaRPr kumimoji="1" lang="en-US" altLang="ja-JP" dirty="0" smtClean="0"/>
          </a:p>
          <a:p>
            <a:pPr>
              <a:buNone/>
            </a:pPr>
            <a:endParaRPr kumimoji="1" lang="en-US" altLang="ja-JP" dirty="0" smtClean="0"/>
          </a:p>
          <a:p>
            <a:pPr>
              <a:buNone/>
            </a:pPr>
            <a:endParaRPr lang="en-US" altLang="ja-JP" sz="3200" dirty="0">
              <a:latin typeface="HG創英角ﾎﾟｯﾌﾟ体" pitchFamily="49" charset="-128"/>
              <a:ea typeface="HG創英角ﾎﾟｯﾌﾟ体" pitchFamily="49" charset="-128"/>
            </a:endParaRPr>
          </a:p>
          <a:p>
            <a:r>
              <a:rPr lang="ja-JP" altLang="en-US" sz="2800" dirty="0">
                <a:latin typeface="HG創英角ﾎﾟｯﾌﾟ体" pitchFamily="49" charset="-128"/>
                <a:ea typeface="HG創英角ﾎﾟｯﾌﾟ体" pitchFamily="49" charset="-128"/>
              </a:rPr>
              <a:t>女性の利用者の入浴介助を男性職員が行うこと。</a:t>
            </a:r>
            <a:endParaRPr lang="en-US" altLang="ja-JP" sz="2800" dirty="0">
              <a:latin typeface="HG創英角ﾎﾟｯﾌﾟ体" pitchFamily="49" charset="-128"/>
              <a:ea typeface="HG創英角ﾎﾟｯﾌﾟ体" pitchFamily="49" charset="-128"/>
            </a:endParaRPr>
          </a:p>
          <a:p>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3861048"/>
            <a:ext cx="3305053" cy="213759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lang="ja-JP" altLang="en-US" sz="3600" dirty="0" smtClean="0">
                <a:latin typeface="HG創英角ﾎﾟｯﾌﾟ体" pitchFamily="49" charset="-128"/>
                <a:ea typeface="HG創英角ﾎﾟｯﾌﾟ体" pitchFamily="49" charset="-128"/>
              </a:rPr>
              <a:t>経済的虐待？</a:t>
            </a:r>
            <a:endParaRPr kumimoji="1" lang="ja-JP" altLang="en-US" sz="3600" dirty="0">
              <a:latin typeface="HG創英角ﾎﾟｯﾌﾟ体" pitchFamily="49" charset="-128"/>
              <a:ea typeface="HG創英角ﾎﾟｯﾌﾟ体" pitchFamily="49" charset="-128"/>
            </a:endParaRPr>
          </a:p>
        </p:txBody>
      </p:sp>
      <p:sp>
        <p:nvSpPr>
          <p:cNvPr id="3" name="コンテンツ プレースホルダ 2"/>
          <p:cNvSpPr>
            <a:spLocks noGrp="1"/>
          </p:cNvSpPr>
          <p:nvPr>
            <p:ph sz="quarter" idx="1"/>
          </p:nvPr>
        </p:nvSpPr>
        <p:spPr>
          <a:xfrm>
            <a:off x="983432" y="1340768"/>
            <a:ext cx="11088000" cy="5400000"/>
          </a:xfrm>
        </p:spPr>
        <p:txBody>
          <a:bodyPr>
            <a:normAutofit/>
          </a:bodyPr>
          <a:lstStyle/>
          <a:p>
            <a:pPr>
              <a:buNone/>
            </a:pPr>
            <a:endParaRPr kumimoji="1" lang="en-US" altLang="ja-JP" dirty="0" smtClean="0"/>
          </a:p>
          <a:p>
            <a:pPr>
              <a:buNone/>
            </a:pPr>
            <a:endParaRPr lang="en-US" altLang="ja-JP" sz="3200" dirty="0">
              <a:latin typeface="HG創英角ﾎﾟｯﾌﾟ体" pitchFamily="49" charset="-128"/>
              <a:ea typeface="HG創英角ﾎﾟｯﾌﾟ体" pitchFamily="49" charset="-128"/>
            </a:endParaRPr>
          </a:p>
          <a:p>
            <a:pPr>
              <a:buNone/>
            </a:pPr>
            <a:endParaRPr lang="en-US" altLang="ja-JP" sz="2800" dirty="0">
              <a:latin typeface="HG創英角ﾎﾟｯﾌﾟ体" pitchFamily="49" charset="-128"/>
              <a:ea typeface="HG創英角ﾎﾟｯﾌﾟ体" pitchFamily="49" charset="-128"/>
            </a:endParaRPr>
          </a:p>
          <a:p>
            <a:r>
              <a:rPr lang="ja-JP" altLang="en-US" sz="2800" dirty="0">
                <a:latin typeface="HG創英角ﾎﾟｯﾌﾟ体" pitchFamily="49" charset="-128"/>
                <a:ea typeface="HG創英角ﾎﾟｯﾌﾟ体" pitchFamily="49" charset="-128"/>
              </a:rPr>
              <a:t>利用者への事前連絡なしに、預かり金で物品</a:t>
            </a:r>
            <a:r>
              <a:rPr lang="ja-JP" altLang="en-US" sz="2800" dirty="0" smtClean="0">
                <a:latin typeface="HG創英角ﾎﾟｯﾌﾟ体" pitchFamily="49" charset="-128"/>
                <a:ea typeface="HG創英角ﾎﾟｯﾌﾟ体" pitchFamily="49" charset="-128"/>
              </a:rPr>
              <a:t>が</a:t>
            </a:r>
            <a:endParaRPr lang="en-US" altLang="ja-JP" sz="2800" dirty="0" smtClean="0">
              <a:latin typeface="HG創英角ﾎﾟｯﾌﾟ体" pitchFamily="49" charset="-128"/>
              <a:ea typeface="HG創英角ﾎﾟｯﾌﾟ体" pitchFamily="49" charset="-128"/>
            </a:endParaRPr>
          </a:p>
          <a:p>
            <a:pPr marL="0" indent="0">
              <a:buNone/>
            </a:pPr>
            <a:r>
              <a:rPr lang="ja-JP" altLang="en-US" sz="2800" dirty="0" smtClean="0">
                <a:latin typeface="HG創英角ﾎﾟｯﾌﾟ体" pitchFamily="49" charset="-128"/>
                <a:ea typeface="HG創英角ﾎﾟｯﾌﾟ体" pitchFamily="49" charset="-128"/>
              </a:rPr>
              <a:t>購入</a:t>
            </a:r>
            <a:r>
              <a:rPr lang="ja-JP" altLang="en-US" sz="2800" dirty="0">
                <a:latin typeface="HG創英角ﾎﾟｯﾌﾟ体" pitchFamily="49" charset="-128"/>
                <a:ea typeface="HG創英角ﾎﾟｯﾌﾟ体" pitchFamily="49" charset="-128"/>
              </a:rPr>
              <a:t>されていた。</a:t>
            </a:r>
            <a:endParaRPr lang="en-US" altLang="ja-JP" sz="2800" dirty="0">
              <a:latin typeface="HG創英角ﾎﾟｯﾌﾟ体" pitchFamily="49" charset="-128"/>
              <a:ea typeface="HG創英角ﾎﾟｯﾌﾟ体" pitchFamily="49" charset="-128"/>
            </a:endParaRPr>
          </a:p>
          <a:p>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192" y="3861048"/>
            <a:ext cx="3017912" cy="264067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7368" y="410318"/>
            <a:ext cx="11088000" cy="720000"/>
          </a:xfrm>
        </p:spPr>
        <p:txBody>
          <a:bodyPr>
            <a:normAutofit/>
          </a:bodyPr>
          <a:lstStyle/>
          <a:p>
            <a:r>
              <a:rPr lang="ja-JP" altLang="en-US" sz="3600" dirty="0">
                <a:latin typeface="HG創英角ﾎﾟｯﾌﾟ体" pitchFamily="49" charset="-128"/>
                <a:ea typeface="HG創英角ﾎﾟｯﾌﾟ体" pitchFamily="49" charset="-128"/>
              </a:rPr>
              <a:t>快適</a:t>
            </a:r>
            <a:r>
              <a:rPr lang="ja-JP" altLang="en-US" sz="3600" dirty="0" smtClean="0">
                <a:latin typeface="HG創英角ﾎﾟｯﾌﾟ体" pitchFamily="49" charset="-128"/>
                <a:ea typeface="HG創英角ﾎﾟｯﾌﾟ体" pitchFamily="49" charset="-128"/>
              </a:rPr>
              <a:t>なケアを実現するために</a:t>
            </a:r>
            <a:endParaRPr kumimoji="1" lang="ja-JP" altLang="en-US" sz="3600" dirty="0">
              <a:latin typeface="HG創英角ﾎﾟｯﾌﾟ体" pitchFamily="49" charset="-128"/>
              <a:ea typeface="HG創英角ﾎﾟｯﾌﾟ体" pitchFamily="49" charset="-128"/>
            </a:endParaRPr>
          </a:p>
        </p:txBody>
      </p:sp>
      <p:pic>
        <p:nvPicPr>
          <p:cNvPr id="5" name="コンテンツ プレースホルダ 4" descr="図2.wmf"/>
          <p:cNvPicPr>
            <a:picLocks noGrp="1" noChangeAspect="1"/>
          </p:cNvPicPr>
          <p:nvPr>
            <p:ph sz="quarter" idx="1"/>
          </p:nvPr>
        </p:nvPicPr>
        <p:blipFill>
          <a:blip r:embed="rId3" cstate="print">
            <a:lum/>
          </a:blip>
          <a:stretch>
            <a:fillRect/>
          </a:stretch>
        </p:blipFill>
        <p:spPr>
          <a:xfrm>
            <a:off x="983432" y="1916832"/>
            <a:ext cx="7057568" cy="3600400"/>
          </a:xfrm>
        </p:spPr>
      </p:pic>
      <p:sp>
        <p:nvSpPr>
          <p:cNvPr id="6" name="Line 5"/>
          <p:cNvSpPr>
            <a:spLocks noChangeShapeType="1"/>
          </p:cNvSpPr>
          <p:nvPr/>
        </p:nvSpPr>
        <p:spPr bwMode="auto">
          <a:xfrm>
            <a:off x="8328248" y="3284984"/>
            <a:ext cx="0" cy="2232248"/>
          </a:xfrm>
          <a:prstGeom prst="line">
            <a:avLst/>
          </a:prstGeom>
          <a:noFill/>
          <a:ln w="38100">
            <a:solidFill>
              <a:schemeClr val="tx1"/>
            </a:solidFill>
            <a:round/>
            <a:headEnd type="triangle" w="lg" len="lg"/>
            <a:tailEnd type="triangle" w="lg" len="lg"/>
          </a:ln>
        </p:spPr>
        <p:txBody>
          <a:bodyPr/>
          <a:lstStyle/>
          <a:p>
            <a:endParaRPr lang="ja-JP" altLang="en-US" dirty="0"/>
          </a:p>
        </p:txBody>
      </p:sp>
      <p:sp>
        <p:nvSpPr>
          <p:cNvPr id="7" name="Text Box 8"/>
          <p:cNvSpPr txBox="1">
            <a:spLocks noChangeArrowheads="1"/>
          </p:cNvSpPr>
          <p:nvPr/>
        </p:nvSpPr>
        <p:spPr bwMode="auto">
          <a:xfrm>
            <a:off x="8549486" y="3212976"/>
            <a:ext cx="923330" cy="3367303"/>
          </a:xfrm>
          <a:prstGeom prst="rect">
            <a:avLst/>
          </a:prstGeom>
          <a:solidFill>
            <a:srgbClr val="FFFFFF">
              <a:alpha val="52000"/>
            </a:srgbClr>
          </a:solidFill>
          <a:ln w="9525">
            <a:noFill/>
            <a:miter lim="800000"/>
            <a:headEnd/>
            <a:tailEnd/>
          </a:ln>
        </p:spPr>
        <p:txBody>
          <a:bodyPr vert="eaVert" wrap="square">
            <a:spAutoFit/>
          </a:bodyPr>
          <a:lstStyle/>
          <a:p>
            <a:r>
              <a:rPr lang="ja-JP" altLang="en-US" sz="2400" b="1" dirty="0">
                <a:ea typeface="ＤＦ特太ゴシック体" pitchFamily="1" charset="-128"/>
              </a:rPr>
              <a:t>虐待防止の対象となる範囲</a:t>
            </a:r>
          </a:p>
        </p:txBody>
      </p:sp>
    </p:spTree>
    <p:extLst>
      <p:ext uri="{BB962C8B-B14F-4D97-AF65-F5344CB8AC3E}">
        <p14:creationId xmlns:p14="http://schemas.microsoft.com/office/powerpoint/2010/main" val="8482238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lang="ja-JP" altLang="en-US" sz="3600" dirty="0">
                <a:latin typeface="HGP創英角ﾎﾟｯﾌﾟ体" pitchFamily="50" charset="-128"/>
                <a:ea typeface="HGP創英角ﾎﾟｯﾌﾟ体" pitchFamily="50" charset="-128"/>
              </a:rPr>
              <a:t>高齢者虐待防止法とは</a:t>
            </a:r>
          </a:p>
        </p:txBody>
      </p:sp>
      <p:sp>
        <p:nvSpPr>
          <p:cNvPr id="3" name="コンテンツ プレースホルダ 2"/>
          <p:cNvSpPr>
            <a:spLocks noGrp="1"/>
          </p:cNvSpPr>
          <p:nvPr>
            <p:ph sz="quarter" idx="1"/>
          </p:nvPr>
        </p:nvSpPr>
        <p:spPr>
          <a:xfrm>
            <a:off x="983432" y="1340768"/>
            <a:ext cx="11088000" cy="5400000"/>
          </a:xfrm>
        </p:spPr>
        <p:txBody>
          <a:bodyPr>
            <a:normAutofit/>
          </a:bodyPr>
          <a:lstStyle/>
          <a:p>
            <a:pPr marL="0" indent="0">
              <a:buNone/>
            </a:pPr>
            <a:endParaRPr lang="en-US" altLang="ja-JP" sz="2800" dirty="0" smtClean="0">
              <a:latin typeface="HGP創英角ﾎﾟｯﾌﾟ体" pitchFamily="50" charset="-128"/>
              <a:ea typeface="HGP創英角ﾎﾟｯﾌﾟ体" pitchFamily="50" charset="-128"/>
            </a:endParaRPr>
          </a:p>
          <a:p>
            <a:pPr marL="0" indent="0">
              <a:buNone/>
            </a:pPr>
            <a:r>
              <a:rPr lang="ja-JP" altLang="en-US" sz="2800" dirty="0" smtClean="0">
                <a:latin typeface="HGP創英角ﾎﾟｯﾌﾟ体" pitchFamily="50" charset="-128"/>
                <a:ea typeface="HGP創英角ﾎﾟｯﾌﾟ体" pitchFamily="50" charset="-128"/>
              </a:rPr>
              <a:t>正式</a:t>
            </a:r>
            <a:r>
              <a:rPr lang="ja-JP" altLang="en-US" sz="2800" dirty="0">
                <a:latin typeface="HGP創英角ﾎﾟｯﾌﾟ体" pitchFamily="50" charset="-128"/>
                <a:ea typeface="HGP創英角ﾎﾟｯﾌﾟ体" pitchFamily="50" charset="-128"/>
              </a:rPr>
              <a:t>名称</a:t>
            </a:r>
            <a:endParaRPr lang="en-US" altLang="ja-JP" sz="2800" dirty="0">
              <a:latin typeface="HGP創英角ﾎﾟｯﾌﾟ体" pitchFamily="50" charset="-128"/>
              <a:ea typeface="HGP創英角ﾎﾟｯﾌﾟ体" pitchFamily="50" charset="-128"/>
            </a:endParaRPr>
          </a:p>
          <a:p>
            <a:pPr marL="0" indent="0">
              <a:buNone/>
            </a:pPr>
            <a:r>
              <a:rPr lang="ja-JP" altLang="en-US" sz="2800" dirty="0">
                <a:latin typeface="HGP創英角ﾎﾟｯﾌﾟ体" pitchFamily="50" charset="-128"/>
                <a:ea typeface="HGP創英角ﾎﾟｯﾌﾟ体" pitchFamily="50" charset="-128"/>
              </a:rPr>
              <a:t>「高齢者虐待の防止、高齢者の養護者</a:t>
            </a:r>
            <a:r>
              <a:rPr lang="ja-JP" altLang="en-US" sz="2800" dirty="0" smtClean="0">
                <a:latin typeface="HGP創英角ﾎﾟｯﾌﾟ体" pitchFamily="50" charset="-128"/>
                <a:ea typeface="HGP創英角ﾎﾟｯﾌﾟ体" pitchFamily="50" charset="-128"/>
              </a:rPr>
              <a:t>に対する</a:t>
            </a:r>
            <a:r>
              <a:rPr lang="ja-JP" altLang="en-US" sz="2800" dirty="0">
                <a:latin typeface="HGP創英角ﾎﾟｯﾌﾟ体" pitchFamily="50" charset="-128"/>
                <a:ea typeface="HGP創英角ﾎﾟｯﾌﾟ体" pitchFamily="50" charset="-128"/>
              </a:rPr>
              <a:t>支援等に関する法律</a:t>
            </a:r>
            <a:r>
              <a:rPr lang="ja-JP" altLang="en-US" sz="2800" dirty="0" smtClean="0">
                <a:latin typeface="HGP創英角ﾎﾟｯﾌﾟ体" pitchFamily="50" charset="-128"/>
                <a:ea typeface="HGP創英角ﾎﾟｯﾌﾟ体" pitchFamily="50" charset="-128"/>
              </a:rPr>
              <a:t>」</a:t>
            </a:r>
            <a:endParaRPr lang="en-US" altLang="ja-JP" sz="2800" dirty="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a:t>
            </a: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平成</a:t>
            </a:r>
            <a:r>
              <a:rPr lang="en-US" altLang="ja-JP" sz="2800" dirty="0" smtClean="0">
                <a:latin typeface="HGP創英角ﾎﾟｯﾌﾟ体" pitchFamily="50" charset="-128"/>
                <a:ea typeface="HGP創英角ﾎﾟｯﾌﾟ体" pitchFamily="50" charset="-128"/>
              </a:rPr>
              <a:t>17(2005)</a:t>
            </a:r>
            <a:r>
              <a:rPr lang="ja-JP" altLang="en-US" sz="2800" dirty="0" smtClean="0">
                <a:latin typeface="HGP創英角ﾎﾟｯﾌﾟ体" pitchFamily="50" charset="-128"/>
                <a:ea typeface="HGP創英角ﾎﾟｯﾌﾟ体" pitchFamily="50" charset="-128"/>
              </a:rPr>
              <a:t>年</a:t>
            </a:r>
            <a:r>
              <a:rPr lang="en-US" altLang="ja-JP" sz="2800" dirty="0" smtClean="0">
                <a:latin typeface="HGP創英角ﾎﾟｯﾌﾟ体" pitchFamily="50" charset="-128"/>
                <a:ea typeface="HGP創英角ﾎﾟｯﾌﾟ体" pitchFamily="50" charset="-128"/>
              </a:rPr>
              <a:t>11</a:t>
            </a:r>
            <a:r>
              <a:rPr lang="ja-JP" altLang="en-US" sz="2800" dirty="0" smtClean="0">
                <a:latin typeface="HGP創英角ﾎﾟｯﾌﾟ体" pitchFamily="50" charset="-128"/>
                <a:ea typeface="HGP創英角ﾎﾟｯﾌﾟ体" pitchFamily="50" charset="-128"/>
              </a:rPr>
              <a:t>月　成立</a:t>
            </a: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　平成</a:t>
            </a:r>
            <a:r>
              <a:rPr lang="en-US" altLang="ja-JP" sz="2800" dirty="0" smtClean="0">
                <a:latin typeface="HGP創英角ﾎﾟｯﾌﾟ体" pitchFamily="50" charset="-128"/>
                <a:ea typeface="HGP創英角ﾎﾟｯﾌﾟ体" pitchFamily="50" charset="-128"/>
              </a:rPr>
              <a:t>18(2006)</a:t>
            </a:r>
            <a:r>
              <a:rPr lang="ja-JP" altLang="en-US" sz="2800" dirty="0" smtClean="0">
                <a:latin typeface="HGP創英角ﾎﾟｯﾌﾟ体" pitchFamily="50" charset="-128"/>
                <a:ea typeface="HGP創英角ﾎﾟｯﾌﾟ体" pitchFamily="50" charset="-128"/>
              </a:rPr>
              <a:t>年４月　施行</a:t>
            </a:r>
            <a:endParaRPr lang="en-US" altLang="ja-JP" sz="2800" dirty="0" smtClean="0">
              <a:latin typeface="HGP創英角ﾎﾟｯﾌﾟ体" pitchFamily="50" charset="-128"/>
              <a:ea typeface="HGP創英角ﾎﾟｯﾌﾟ体" pitchFamily="50" charset="-128"/>
            </a:endParaRPr>
          </a:p>
          <a:p>
            <a:pPr>
              <a:buNone/>
            </a:pPr>
            <a:endParaRPr lang="en-US" altLang="ja-JP" dirty="0" smtClean="0"/>
          </a:p>
          <a:p>
            <a:pPr>
              <a:buNone/>
            </a:pPr>
            <a:endParaRPr lang="en-US" altLang="ja-JP" dirty="0" smtClean="0"/>
          </a:p>
          <a:p>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216" y="3429000"/>
            <a:ext cx="2381299" cy="2808312"/>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fontScale="90000"/>
          </a:bodyPr>
          <a:lstStyle/>
          <a:p>
            <a:r>
              <a:rPr kumimoji="1" lang="ja-JP" altLang="en-US" dirty="0" smtClean="0">
                <a:latin typeface="HG創英角ﾎﾟｯﾌﾟ体" pitchFamily="49" charset="-128"/>
                <a:ea typeface="HG創英角ﾎﾟｯﾌﾟ体" pitchFamily="49" charset="-128"/>
              </a:rPr>
              <a:t>神奈川県における高齢者虐待防止に向けた理念</a:t>
            </a:r>
            <a:endParaRPr kumimoji="1" lang="ja-JP" altLang="en-US" dirty="0">
              <a:latin typeface="HG創英角ﾎﾟｯﾌﾟ体" pitchFamily="49" charset="-128"/>
              <a:ea typeface="HG創英角ﾎﾟｯﾌﾟ体" pitchFamily="49" charset="-128"/>
            </a:endParaRPr>
          </a:p>
        </p:txBody>
      </p:sp>
      <p:sp>
        <p:nvSpPr>
          <p:cNvPr id="3" name="コンテンツ プレースホルダ 2"/>
          <p:cNvSpPr>
            <a:spLocks noGrp="1"/>
          </p:cNvSpPr>
          <p:nvPr>
            <p:ph sz="quarter" idx="1"/>
          </p:nvPr>
        </p:nvSpPr>
        <p:spPr>
          <a:xfrm>
            <a:off x="983432" y="1340768"/>
            <a:ext cx="11088000" cy="5400000"/>
          </a:xfrm>
        </p:spPr>
        <p:txBody>
          <a:bodyPr>
            <a:normAutofit/>
          </a:bodyPr>
          <a:lstStyle/>
          <a:p>
            <a:pPr>
              <a:buNone/>
            </a:pPr>
            <a:endParaRPr lang="en-US" altLang="ja-JP" dirty="0" smtClean="0"/>
          </a:p>
          <a:p>
            <a:pPr>
              <a:buNone/>
            </a:pPr>
            <a:r>
              <a:rPr lang="ja-JP" altLang="en-US" sz="2800" dirty="0" smtClean="0">
                <a:latin typeface="HG創英角ﾎﾟｯﾌﾟ体" pitchFamily="49" charset="-128"/>
                <a:ea typeface="HG創英角ﾎﾟｯﾌﾟ体" pitchFamily="49" charset="-128"/>
              </a:rPr>
              <a:t>本人や家族の心に耳を傾け</a:t>
            </a:r>
            <a:endParaRPr lang="en-US" altLang="ja-JP" sz="2800" dirty="0" smtClean="0">
              <a:latin typeface="HG創英角ﾎﾟｯﾌﾟ体" pitchFamily="49" charset="-128"/>
              <a:ea typeface="HG創英角ﾎﾟｯﾌﾟ体" pitchFamily="49" charset="-128"/>
            </a:endParaRPr>
          </a:p>
          <a:p>
            <a:pPr>
              <a:buNone/>
            </a:pPr>
            <a:r>
              <a:rPr lang="ja-JP" altLang="en-US" sz="2800" dirty="0" smtClean="0">
                <a:latin typeface="HG創英角ﾎﾟｯﾌﾟ体" pitchFamily="49" charset="-128"/>
                <a:ea typeface="HG創英角ﾎﾟｯﾌﾟ体" pitchFamily="49" charset="-128"/>
              </a:rPr>
              <a:t>気持ちやニーズを大切に受け止め</a:t>
            </a:r>
            <a:endParaRPr lang="en-US" altLang="ja-JP" sz="2800" dirty="0" smtClean="0">
              <a:latin typeface="HG創英角ﾎﾟｯﾌﾟ体" pitchFamily="49" charset="-128"/>
              <a:ea typeface="HG創英角ﾎﾟｯﾌﾟ体" pitchFamily="49" charset="-128"/>
            </a:endParaRPr>
          </a:p>
          <a:p>
            <a:pPr>
              <a:buNone/>
            </a:pPr>
            <a:endParaRPr lang="en-US" altLang="ja-JP" sz="2800" dirty="0" smtClean="0">
              <a:latin typeface="HG創英角ﾎﾟｯﾌﾟ体" pitchFamily="49" charset="-128"/>
              <a:ea typeface="HG創英角ﾎﾟｯﾌﾟ体" pitchFamily="49" charset="-128"/>
            </a:endParaRPr>
          </a:p>
          <a:p>
            <a:pPr>
              <a:buNone/>
            </a:pPr>
            <a:r>
              <a:rPr lang="ja-JP" altLang="en-US" sz="2800" dirty="0" smtClean="0">
                <a:latin typeface="HG創英角ﾎﾟｯﾌﾟ体" pitchFamily="49" charset="-128"/>
                <a:ea typeface="HG創英角ﾎﾟｯﾌﾟ体" pitchFamily="49" charset="-128"/>
              </a:rPr>
              <a:t>高齢者の自己決定を最大限に尊重した</a:t>
            </a:r>
            <a:endParaRPr lang="en-US" altLang="ja-JP" sz="2800" dirty="0">
              <a:latin typeface="HG創英角ﾎﾟｯﾌﾟ体" pitchFamily="49" charset="-128"/>
              <a:ea typeface="HG創英角ﾎﾟｯﾌﾟ体" pitchFamily="49" charset="-128"/>
            </a:endParaRPr>
          </a:p>
          <a:p>
            <a:pPr>
              <a:buNone/>
            </a:pPr>
            <a:r>
              <a:rPr lang="ja-JP" altLang="en-US" sz="2800" dirty="0" smtClean="0">
                <a:solidFill>
                  <a:srgbClr val="FF0000"/>
                </a:solidFill>
                <a:latin typeface="HG創英角ﾎﾟｯﾌﾟ体" pitchFamily="49" charset="-128"/>
                <a:ea typeface="HG創英角ﾎﾟｯﾌﾟ体" pitchFamily="49" charset="-128"/>
              </a:rPr>
              <a:t>　　　</a:t>
            </a:r>
            <a:r>
              <a:rPr lang="ja-JP" altLang="en-US" sz="3600" dirty="0" smtClean="0">
                <a:solidFill>
                  <a:srgbClr val="FF0000"/>
                </a:solidFill>
                <a:latin typeface="HG創英角ﾎﾟｯﾌﾟ体" pitchFamily="49" charset="-128"/>
                <a:ea typeface="HG創英角ﾎﾟｯﾌﾟ体" pitchFamily="49" charset="-128"/>
              </a:rPr>
              <a:t>ぬくもりのある当事者目線の</a:t>
            </a:r>
            <a:endParaRPr lang="en-US" altLang="ja-JP" sz="3600" dirty="0">
              <a:solidFill>
                <a:srgbClr val="FF0000"/>
              </a:solidFill>
              <a:latin typeface="HG創英角ﾎﾟｯﾌﾟ体" pitchFamily="49" charset="-128"/>
              <a:ea typeface="HG創英角ﾎﾟｯﾌﾟ体" pitchFamily="49" charset="-128"/>
            </a:endParaRPr>
          </a:p>
          <a:p>
            <a:pPr>
              <a:buNone/>
            </a:pPr>
            <a:r>
              <a:rPr lang="ja-JP" altLang="en-US" sz="3600" dirty="0" smtClean="0">
                <a:solidFill>
                  <a:srgbClr val="FF0000"/>
                </a:solidFill>
                <a:latin typeface="HG創英角ﾎﾟｯﾌﾟ体" pitchFamily="49" charset="-128"/>
                <a:ea typeface="HG創英角ﾎﾟｯﾌﾟ体" pitchFamily="49" charset="-128"/>
              </a:rPr>
              <a:t>　　　質の高いケアを目指す</a:t>
            </a:r>
          </a:p>
          <a:p>
            <a:pPr>
              <a:buNone/>
            </a:pPr>
            <a:endParaRPr lang="en-US" altLang="ja-JP" dirty="0" smtClean="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256" y="3645024"/>
            <a:ext cx="3024336" cy="281263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9456" y="952501"/>
            <a:ext cx="10126828" cy="1362075"/>
          </a:xfrm>
        </p:spPr>
        <p:txBody>
          <a:bodyPr>
            <a:noAutofit/>
          </a:bodyPr>
          <a:lstStyle/>
          <a:p>
            <a:pPr algn="ctr"/>
            <a:r>
              <a:rPr lang="ja-JP" altLang="en-US" sz="3600" dirty="0">
                <a:latin typeface="HGP創英角ﾎﾟｯﾌﾟ体" pitchFamily="50" charset="-128"/>
                <a:ea typeface="HGP創英角ﾎﾟｯﾌﾟ体" pitchFamily="50" charset="-128"/>
              </a:rPr>
              <a:t>３　高齢者</a:t>
            </a:r>
            <a:r>
              <a:rPr lang="ja-JP" altLang="en-US" sz="3600" dirty="0" smtClean="0">
                <a:latin typeface="HGP創英角ﾎﾟｯﾌﾟ体" pitchFamily="50" charset="-128"/>
                <a:ea typeface="HGP創英角ﾎﾟｯﾌﾟ体" pitchFamily="50" charset="-128"/>
              </a:rPr>
              <a:t>虐待を防ぐ</a:t>
            </a:r>
            <a:r>
              <a:rPr lang="ja-JP" altLang="en-US" sz="3600" dirty="0">
                <a:latin typeface="HGP創英角ﾎﾟｯﾌﾟ体" pitchFamily="50" charset="-128"/>
                <a:ea typeface="HGP創英角ﾎﾟｯﾌﾟ体" pitchFamily="50" charset="-128"/>
              </a:rPr>
              <a:t>ためには</a:t>
            </a:r>
            <a:endParaRPr lang="en-US" altLang="ja-JP" sz="3600" dirty="0">
              <a:latin typeface="HGP創英角ﾎﾟｯﾌﾟ体" pitchFamily="50" charset="-128"/>
              <a:ea typeface="HGP創英角ﾎﾟｯﾌﾟ体" pitchFamily="50" charset="-128"/>
            </a:endParaRPr>
          </a:p>
        </p:txBody>
      </p:sp>
      <p:sp>
        <p:nvSpPr>
          <p:cNvPr id="3" name="テキスト プレースホルダ 2"/>
          <p:cNvSpPr>
            <a:spLocks noGrp="1"/>
          </p:cNvSpPr>
          <p:nvPr>
            <p:ph type="body" idx="1"/>
          </p:nvPr>
        </p:nvSpPr>
        <p:spPr>
          <a:xfrm>
            <a:off x="1199456" y="2547938"/>
            <a:ext cx="10126828" cy="1338262"/>
          </a:xfrm>
        </p:spPr>
        <p:txBody>
          <a:bodyPr>
            <a:normAutofit/>
          </a:bodyPr>
          <a:lstStyle/>
          <a:p>
            <a:pPr algn="ctr"/>
            <a:r>
              <a:rPr lang="ja-JP" altLang="en-US" sz="2800" dirty="0">
                <a:latin typeface="HGP創英角ﾎﾟｯﾌﾟ体" pitchFamily="50" charset="-128"/>
                <a:ea typeface="HGP創英角ﾎﾟｯﾌﾟ体" pitchFamily="50" charset="-128"/>
              </a:rPr>
              <a:t>～未然防止～</a:t>
            </a:r>
            <a:endParaRPr lang="ja-JP" alt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P創英角ﾎﾟｯﾌﾟ体" pitchFamily="50" charset="-128"/>
                <a:ea typeface="HGP創英角ﾎﾟｯﾌﾟ体" pitchFamily="50" charset="-128"/>
              </a:rPr>
              <a:t>高齢者虐待が発生する要因と予防のポイント（</a:t>
            </a:r>
            <a:r>
              <a:rPr kumimoji="1" lang="en-US" altLang="ja-JP" sz="3600" dirty="0" smtClean="0">
                <a:latin typeface="HGP創英角ﾎﾟｯﾌﾟ体" pitchFamily="50" charset="-128"/>
                <a:ea typeface="HGP創英角ﾎﾟｯﾌﾟ体" pitchFamily="50" charset="-128"/>
              </a:rPr>
              <a:t>1</a:t>
            </a:r>
            <a:r>
              <a:rPr lang="ja-JP" altLang="en-US" sz="3600" dirty="0" smtClean="0">
                <a:latin typeface="HGP創英角ﾎﾟｯﾌﾟ体" pitchFamily="50" charset="-128"/>
                <a:ea typeface="HGP創英角ﾎﾟｯﾌﾟ体" pitchFamily="50" charset="-128"/>
              </a:rPr>
              <a:t>～３</a:t>
            </a:r>
            <a:r>
              <a:rPr kumimoji="1" lang="ja-JP" altLang="en-US" sz="3600" dirty="0" smtClean="0">
                <a:latin typeface="HGP創英角ﾎﾟｯﾌﾟ体" pitchFamily="50" charset="-128"/>
                <a:ea typeface="HGP創英角ﾎﾟｯﾌﾟ体" pitchFamily="50" charset="-128"/>
              </a:rPr>
              <a:t>）</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983432" y="1340768"/>
            <a:ext cx="11088000" cy="5400000"/>
          </a:xfrm>
        </p:spPr>
        <p:txBody>
          <a:bodyPr>
            <a:normAutofit/>
          </a:bodyPr>
          <a:lstStyle/>
          <a:p>
            <a:pPr marL="0" indent="0">
              <a:buNone/>
            </a:pPr>
            <a:endParaRPr kumimoji="1" lang="en-US" altLang="ja-JP" sz="2800" dirty="0" smtClean="0">
              <a:latin typeface="HGP創英角ﾎﾟｯﾌﾟ体" pitchFamily="50" charset="-128"/>
              <a:ea typeface="HGP創英角ﾎﾟｯﾌﾟ体" pitchFamily="50" charset="-128"/>
            </a:endParaRPr>
          </a:p>
          <a:p>
            <a:pPr marL="0" indent="0">
              <a:buNone/>
            </a:pPr>
            <a:r>
              <a:rPr kumimoji="1" lang="ja-JP" altLang="en-US" sz="2800" dirty="0" smtClean="0">
                <a:latin typeface="HGP創英角ﾎﾟｯﾌﾟ体" pitchFamily="50" charset="-128"/>
                <a:ea typeface="HGP創英角ﾎﾟｯﾌﾟ体" pitchFamily="50" charset="-128"/>
              </a:rPr>
              <a:t>養介護施設従事者等による高齢者虐待の発生要因　➡　</a:t>
            </a:r>
            <a:r>
              <a:rPr kumimoji="1" lang="ja-JP" altLang="en-US" sz="2800" dirty="0" smtClean="0">
                <a:solidFill>
                  <a:srgbClr val="FF0000"/>
                </a:solidFill>
                <a:latin typeface="HGP創英角ﾎﾟｯﾌﾟ体" pitchFamily="50" charset="-128"/>
                <a:ea typeface="HGP創英角ﾎﾟｯﾌﾟ体" pitchFamily="50" charset="-128"/>
              </a:rPr>
              <a:t>発生予防</a:t>
            </a:r>
            <a:endParaRPr kumimoji="1" lang="en-US" altLang="ja-JP" sz="2800" dirty="0" smtClean="0">
              <a:solidFill>
                <a:srgbClr val="FF0000"/>
              </a:solidFill>
              <a:latin typeface="HGP創英角ﾎﾟｯﾌﾟ体" pitchFamily="50" charset="-128"/>
              <a:ea typeface="HGP創英角ﾎﾟｯﾌﾟ体" pitchFamily="50" charset="-128"/>
            </a:endParaRPr>
          </a:p>
          <a:p>
            <a:endParaRPr kumimoji="1" lang="en-US" altLang="ja-JP" sz="2800" dirty="0" smtClean="0">
              <a:latin typeface="HGP創英角ﾎﾟｯﾌﾟ体" pitchFamily="50" charset="-128"/>
              <a:ea typeface="HGP創英角ﾎﾟｯﾌﾟ体" pitchFamily="50" charset="-128"/>
            </a:endParaRPr>
          </a:p>
          <a:p>
            <a:pPr marL="914400" lvl="1" indent="-514350">
              <a:lnSpc>
                <a:spcPct val="200000"/>
              </a:lnSpc>
              <a:buFont typeface="+mj-lt"/>
              <a:buAutoNum type="arabicPeriod"/>
            </a:pPr>
            <a:r>
              <a:rPr lang="ja-JP" altLang="en-US" sz="2800" dirty="0" smtClean="0">
                <a:latin typeface="HGP創英角ﾎﾟｯﾌﾟ体" pitchFamily="50" charset="-128"/>
                <a:ea typeface="HGP創英角ﾎﾟｯﾌﾟ体" pitchFamily="50" charset="-128"/>
              </a:rPr>
              <a:t>組織運営に課題がある  ➡　</a:t>
            </a:r>
            <a:r>
              <a:rPr lang="ja-JP" altLang="en-US" sz="2800" dirty="0" smtClean="0">
                <a:solidFill>
                  <a:srgbClr val="FF0000"/>
                </a:solidFill>
                <a:latin typeface="HGP創英角ﾎﾟｯﾌﾟ体" pitchFamily="50" charset="-128"/>
                <a:ea typeface="HGP創英角ﾎﾟｯﾌﾟ体" pitchFamily="50" charset="-128"/>
              </a:rPr>
              <a:t>組織運営の健全化</a:t>
            </a:r>
            <a:endParaRPr lang="en-US" altLang="ja-JP" sz="2800" dirty="0" smtClean="0">
              <a:solidFill>
                <a:srgbClr val="FF0000"/>
              </a:solidFill>
              <a:latin typeface="HGP創英角ﾎﾟｯﾌﾟ体" pitchFamily="50" charset="-128"/>
              <a:ea typeface="HGP創英角ﾎﾟｯﾌﾟ体" pitchFamily="50" charset="-128"/>
            </a:endParaRPr>
          </a:p>
          <a:p>
            <a:pPr marL="914400" lvl="1" indent="-514350">
              <a:lnSpc>
                <a:spcPct val="200000"/>
              </a:lnSpc>
              <a:buFont typeface="+mj-lt"/>
              <a:buAutoNum type="arabicPeriod"/>
            </a:pPr>
            <a:r>
              <a:rPr lang="ja-JP" altLang="en-US" sz="2800" dirty="0" smtClean="0">
                <a:latin typeface="HGP創英角ﾎﾟｯﾌﾟ体" pitchFamily="50" charset="-128"/>
                <a:ea typeface="HGP創英角ﾎﾟｯﾌﾟ体" pitchFamily="50" charset="-128"/>
              </a:rPr>
              <a:t>チームケアが上手くいっていない　➡</a:t>
            </a:r>
            <a:r>
              <a:rPr lang="ja-JP" altLang="en-US" sz="2800" dirty="0" smtClean="0">
                <a:solidFill>
                  <a:srgbClr val="FF0000"/>
                </a:solidFill>
                <a:latin typeface="HGP創英角ﾎﾟｯﾌﾟ体" pitchFamily="50" charset="-128"/>
                <a:ea typeface="HGP創英角ﾎﾟｯﾌﾟ体" pitchFamily="50" charset="-128"/>
              </a:rPr>
              <a:t>チームアプローチの充実</a:t>
            </a:r>
            <a:endParaRPr lang="en-US" altLang="ja-JP" sz="2800" dirty="0" smtClean="0">
              <a:solidFill>
                <a:srgbClr val="FF0000"/>
              </a:solidFill>
              <a:latin typeface="HGP創英角ﾎﾟｯﾌﾟ体" pitchFamily="50" charset="-128"/>
              <a:ea typeface="HGP創英角ﾎﾟｯﾌﾟ体" pitchFamily="50" charset="-128"/>
            </a:endParaRPr>
          </a:p>
          <a:p>
            <a:pPr marL="914400" lvl="1" indent="-514350">
              <a:lnSpc>
                <a:spcPct val="200000"/>
              </a:lnSpc>
              <a:buFont typeface="+mj-lt"/>
              <a:buAutoNum type="arabicPeriod"/>
            </a:pPr>
            <a:r>
              <a:rPr lang="ja-JP" altLang="en-US" sz="2800" dirty="0" smtClean="0">
                <a:latin typeface="HGP創英角ﾎﾟｯﾌﾟ体" pitchFamily="50" charset="-128"/>
                <a:ea typeface="HGP創英角ﾎﾟｯﾌﾟ体" pitchFamily="50" charset="-128"/>
              </a:rPr>
              <a:t>提供するケアに課題がある　➡　</a:t>
            </a:r>
            <a:r>
              <a:rPr lang="ja-JP" altLang="en-US" sz="2800" dirty="0" smtClean="0">
                <a:solidFill>
                  <a:srgbClr val="FF0000"/>
                </a:solidFill>
                <a:latin typeface="HGP創英角ﾎﾟｯﾌﾟ体" pitchFamily="50" charset="-128"/>
                <a:ea typeface="HGP創英角ﾎﾟｯﾌﾟ体" pitchFamily="50" charset="-128"/>
              </a:rPr>
              <a:t>ケアの質の向上</a:t>
            </a:r>
            <a:endParaRPr lang="en-US" altLang="ja-JP" sz="2800" dirty="0" smtClean="0">
              <a:solidFill>
                <a:srgbClr val="FF0000"/>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002325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P創英角ﾎﾟｯﾌﾟ体" pitchFamily="50" charset="-128"/>
                <a:ea typeface="HGP創英角ﾎﾟｯﾌﾟ体" pitchFamily="50" charset="-128"/>
              </a:rPr>
              <a:t>高齢者虐待が発生する要因と予防のポイント（４</a:t>
            </a:r>
            <a:r>
              <a:rPr lang="ja-JP" altLang="en-US" sz="3600" dirty="0">
                <a:latin typeface="HGP創英角ﾎﾟｯﾌﾟ体" pitchFamily="50" charset="-128"/>
                <a:ea typeface="HGP創英角ﾎﾟｯﾌﾟ体" pitchFamily="50" charset="-128"/>
              </a:rPr>
              <a:t>、</a:t>
            </a:r>
            <a:r>
              <a:rPr kumimoji="1" lang="ja-JP" altLang="en-US" sz="3600" dirty="0" smtClean="0">
                <a:latin typeface="HGP創英角ﾎﾟｯﾌﾟ体" pitchFamily="50" charset="-128"/>
                <a:ea typeface="HGP創英角ﾎﾟｯﾌﾟ体" pitchFamily="50" charset="-128"/>
              </a:rPr>
              <a:t>５）</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983432" y="1340768"/>
            <a:ext cx="11088000" cy="5400000"/>
          </a:xfrm>
        </p:spPr>
        <p:txBody>
          <a:bodyPr>
            <a:normAutofit/>
          </a:bodyPr>
          <a:lstStyle/>
          <a:p>
            <a:pPr marL="0" indent="0">
              <a:buNone/>
            </a:pPr>
            <a:endParaRPr kumimoji="1" lang="en-US" altLang="ja-JP" sz="2800" dirty="0" smtClean="0">
              <a:latin typeface="HGP創英角ﾎﾟｯﾌﾟ体" pitchFamily="50" charset="-128"/>
              <a:ea typeface="HGP創英角ﾎﾟｯﾌﾟ体" pitchFamily="50" charset="-128"/>
            </a:endParaRPr>
          </a:p>
          <a:p>
            <a:pPr marL="0" indent="0">
              <a:buNone/>
            </a:pPr>
            <a:r>
              <a:rPr kumimoji="1" lang="ja-JP" altLang="en-US" sz="2800" dirty="0" smtClean="0">
                <a:latin typeface="HGP創英角ﾎﾟｯﾌﾟ体" pitchFamily="50" charset="-128"/>
                <a:ea typeface="HGP創英角ﾎﾟｯﾌﾟ体" pitchFamily="50" charset="-128"/>
              </a:rPr>
              <a:t>養介護施設従事者等による高齢者虐待の発生要因　➡　</a:t>
            </a:r>
            <a:r>
              <a:rPr kumimoji="1" lang="ja-JP" altLang="en-US" sz="2800" dirty="0" smtClean="0">
                <a:solidFill>
                  <a:srgbClr val="FF0000"/>
                </a:solidFill>
                <a:latin typeface="HGP創英角ﾎﾟｯﾌﾟ体" pitchFamily="50" charset="-128"/>
                <a:ea typeface="HGP創英角ﾎﾟｯﾌﾟ体" pitchFamily="50" charset="-128"/>
              </a:rPr>
              <a:t>発生予防</a:t>
            </a:r>
            <a:endParaRPr kumimoji="1" lang="en-US" altLang="ja-JP" sz="2800" dirty="0" smtClean="0">
              <a:solidFill>
                <a:srgbClr val="FF0000"/>
              </a:solidFill>
              <a:latin typeface="HGP創英角ﾎﾟｯﾌﾟ体" pitchFamily="50" charset="-128"/>
              <a:ea typeface="HGP創英角ﾎﾟｯﾌﾟ体" pitchFamily="50" charset="-128"/>
            </a:endParaRPr>
          </a:p>
          <a:p>
            <a:endParaRPr kumimoji="1" lang="en-US" altLang="ja-JP" sz="2800" dirty="0" smtClean="0">
              <a:latin typeface="HGP創英角ﾎﾟｯﾌﾟ体" pitchFamily="50" charset="-128"/>
              <a:ea typeface="HGP創英角ﾎﾟｯﾌﾟ体" pitchFamily="50" charset="-128"/>
            </a:endParaRPr>
          </a:p>
          <a:p>
            <a:pPr marL="914400" lvl="1" indent="-514350">
              <a:buAutoNum type="arabicPeriod" startAt="4"/>
            </a:pPr>
            <a:r>
              <a:rPr lang="ja-JP" altLang="en-US" sz="2800" dirty="0" smtClean="0">
                <a:latin typeface="HGP創英角ﾎﾟｯﾌﾟ体" pitchFamily="50" charset="-128"/>
                <a:ea typeface="HGP創英角ﾎﾟｯﾌﾟ体" pitchFamily="50" charset="-128"/>
              </a:rPr>
              <a:t>必要な</a:t>
            </a:r>
            <a:r>
              <a:rPr lang="ja-JP" altLang="en-US" sz="2800" dirty="0">
                <a:latin typeface="HGP創英角ﾎﾟｯﾌﾟ体" pitchFamily="50" charset="-128"/>
                <a:ea typeface="HGP創英角ﾎﾟｯﾌﾟ体" pitchFamily="50" charset="-128"/>
              </a:rPr>
              <a:t>倫理</a:t>
            </a:r>
            <a:r>
              <a:rPr lang="ja-JP" altLang="en-US" sz="2800" dirty="0" smtClean="0">
                <a:latin typeface="HGP創英角ﾎﾟｯﾌﾟ体" pitchFamily="50" charset="-128"/>
                <a:ea typeface="HGP創英角ﾎﾟｯﾌﾟ体" pitchFamily="50" charset="-128"/>
              </a:rPr>
              <a:t>や守るべき法令が理解</a:t>
            </a:r>
            <a:r>
              <a:rPr lang="ja-JP" altLang="en-US" sz="2800" dirty="0">
                <a:latin typeface="HGP創英角ﾎﾟｯﾌﾟ体" pitchFamily="50" charset="-128"/>
                <a:ea typeface="HGP創英角ﾎﾟｯﾌﾟ体" pitchFamily="50" charset="-128"/>
              </a:rPr>
              <a:t>されて</a:t>
            </a:r>
            <a:r>
              <a:rPr lang="ja-JP" altLang="en-US" sz="2800" dirty="0" smtClean="0">
                <a:latin typeface="HGP創英角ﾎﾟｯﾌﾟ体" pitchFamily="50" charset="-128"/>
                <a:ea typeface="HGP創英角ﾎﾟｯﾌﾟ体" pitchFamily="50" charset="-128"/>
              </a:rPr>
              <a:t>いない　　　　　　　　　　</a:t>
            </a:r>
            <a:r>
              <a:rPr lang="ja-JP" altLang="en-US" sz="2800" dirty="0">
                <a:latin typeface="HGP創英角ﾎﾟｯﾌﾟ体" pitchFamily="50" charset="-128"/>
                <a:ea typeface="HGP創英角ﾎﾟｯﾌﾟ体" pitchFamily="50" charset="-128"/>
              </a:rPr>
              <a:t> </a:t>
            </a:r>
            <a:endParaRPr lang="en-US" altLang="ja-JP" sz="2800" dirty="0" smtClean="0">
              <a:latin typeface="HGP創英角ﾎﾟｯﾌﾟ体" pitchFamily="50" charset="-128"/>
              <a:ea typeface="HGP創英角ﾎﾟｯﾌﾟ体" pitchFamily="50" charset="-128"/>
            </a:endParaRPr>
          </a:p>
          <a:p>
            <a:pPr marL="400050" lvl="1" indent="0">
              <a:buNone/>
            </a:pPr>
            <a:r>
              <a:rPr lang="ja-JP" altLang="en-US" sz="2800" dirty="0" smtClean="0">
                <a:latin typeface="HGP創英角ﾎﾟｯﾌﾟ体" pitchFamily="50" charset="-128"/>
                <a:ea typeface="HGP創英角ﾎﾟｯﾌﾟ体" pitchFamily="50" charset="-128"/>
              </a:rPr>
              <a:t>➡　</a:t>
            </a:r>
            <a:r>
              <a:rPr lang="ja-JP" altLang="en-US" sz="2800" dirty="0" smtClean="0">
                <a:solidFill>
                  <a:srgbClr val="FF0000"/>
                </a:solidFill>
                <a:latin typeface="HGP創英角ﾎﾟｯﾌﾟ体" pitchFamily="50" charset="-128"/>
                <a:ea typeface="HGP創英角ﾎﾟｯﾌﾟ体" pitchFamily="50" charset="-128"/>
              </a:rPr>
              <a:t>倫理</a:t>
            </a:r>
            <a:r>
              <a:rPr lang="ja-JP" altLang="en-US" sz="2800" dirty="0">
                <a:solidFill>
                  <a:srgbClr val="FF0000"/>
                </a:solidFill>
                <a:latin typeface="HGP創英角ﾎﾟｯﾌﾟ体" pitchFamily="50" charset="-128"/>
                <a:ea typeface="HGP創英角ﾎﾟｯﾌﾟ体" pitchFamily="50" charset="-128"/>
              </a:rPr>
              <a:t>観と法令</a:t>
            </a:r>
            <a:r>
              <a:rPr lang="ja-JP" altLang="en-US" sz="2800" dirty="0" smtClean="0">
                <a:solidFill>
                  <a:srgbClr val="FF0000"/>
                </a:solidFill>
                <a:latin typeface="HGP創英角ﾎﾟｯﾌﾟ体" pitchFamily="50" charset="-128"/>
                <a:ea typeface="HGP創英角ﾎﾟｯﾌﾟ体" pitchFamily="50" charset="-128"/>
              </a:rPr>
              <a:t>遵守の意識を高めるための教育</a:t>
            </a:r>
            <a:r>
              <a:rPr lang="ja-JP" altLang="en-US" sz="2800" dirty="0">
                <a:solidFill>
                  <a:srgbClr val="FF0000"/>
                </a:solidFill>
                <a:latin typeface="HGP創英角ﾎﾟｯﾌﾟ体" pitchFamily="50" charset="-128"/>
                <a:ea typeface="HGP創英角ﾎﾟｯﾌﾟ体" pitchFamily="50" charset="-128"/>
              </a:rPr>
              <a:t>の</a:t>
            </a:r>
            <a:r>
              <a:rPr lang="ja-JP" altLang="en-US" sz="2800" dirty="0" smtClean="0">
                <a:solidFill>
                  <a:srgbClr val="FF0000"/>
                </a:solidFill>
                <a:latin typeface="HGP創英角ﾎﾟｯﾌﾟ体" pitchFamily="50" charset="-128"/>
                <a:ea typeface="HGP創英角ﾎﾟｯﾌﾟ体" pitchFamily="50" charset="-128"/>
              </a:rPr>
              <a:t>実施</a:t>
            </a:r>
            <a:endParaRPr lang="en-US" altLang="ja-JP" sz="2800" dirty="0" smtClean="0">
              <a:solidFill>
                <a:srgbClr val="FF0000"/>
              </a:solidFill>
              <a:latin typeface="HGP創英角ﾎﾟｯﾌﾟ体" pitchFamily="50" charset="-128"/>
              <a:ea typeface="HGP創英角ﾎﾟｯﾌﾟ体" pitchFamily="50" charset="-128"/>
            </a:endParaRPr>
          </a:p>
          <a:p>
            <a:pPr marL="400050" lvl="1" indent="0">
              <a:buNone/>
            </a:pPr>
            <a:endParaRPr lang="en-US" altLang="ja-JP" sz="2800" dirty="0">
              <a:solidFill>
                <a:srgbClr val="FF0000"/>
              </a:solidFill>
              <a:latin typeface="HGP創英角ﾎﾟｯﾌﾟ体" pitchFamily="50" charset="-128"/>
              <a:ea typeface="HGP創英角ﾎﾟｯﾌﾟ体" pitchFamily="50" charset="-128"/>
            </a:endParaRPr>
          </a:p>
          <a:p>
            <a:pPr marL="914400" lvl="1" indent="-514350">
              <a:buAutoNum type="arabicPeriod" startAt="5"/>
            </a:pPr>
            <a:r>
              <a:rPr lang="ja-JP" altLang="en-US" sz="2800" dirty="0" smtClean="0">
                <a:latin typeface="HGP創英角ﾎﾟｯﾌﾟ体" pitchFamily="50" charset="-128"/>
                <a:ea typeface="HGP創英角ﾎﾟｯﾌﾟ体" pitchFamily="50" charset="-128"/>
              </a:rPr>
              <a:t>組織のあり方を変えにくい雰囲気がある　</a:t>
            </a:r>
            <a:endParaRPr lang="en-US" altLang="ja-JP" sz="2800" dirty="0" smtClean="0">
              <a:latin typeface="HGP創英角ﾎﾟｯﾌﾟ体" pitchFamily="50" charset="-128"/>
              <a:ea typeface="HGP創英角ﾎﾟｯﾌﾟ体" pitchFamily="50" charset="-128"/>
            </a:endParaRPr>
          </a:p>
          <a:p>
            <a:pPr marL="400050" lvl="1" indent="0">
              <a:buNone/>
            </a:pPr>
            <a:r>
              <a:rPr lang="ja-JP" altLang="en-US" sz="2800" dirty="0" smtClean="0">
                <a:latin typeface="HGP創英角ﾎﾟｯﾌﾟ体" pitchFamily="50" charset="-128"/>
                <a:ea typeface="HGP創英角ﾎﾟｯﾌﾟ体" pitchFamily="50" charset="-128"/>
              </a:rPr>
              <a:t>➡　</a:t>
            </a:r>
            <a:r>
              <a:rPr lang="ja-JP" altLang="en-US" sz="2800" dirty="0" smtClean="0">
                <a:solidFill>
                  <a:srgbClr val="FF0000"/>
                </a:solidFill>
                <a:latin typeface="HGP創英角ﾎﾟｯﾌﾟ体" pitchFamily="50" charset="-128"/>
                <a:ea typeface="HGP創英角ﾎﾟｯﾌﾟ体" pitchFamily="50" charset="-128"/>
              </a:rPr>
              <a:t>職員の負担・ストレスの軽減と組織風土の改善</a:t>
            </a:r>
            <a:endParaRPr lang="en-US" altLang="ja-JP" sz="2800" dirty="0" smtClean="0">
              <a:solidFill>
                <a:srgbClr val="FF0000"/>
              </a:solidFill>
              <a:latin typeface="HGP創英角ﾎﾟｯﾌﾟ体" pitchFamily="50" charset="-128"/>
              <a:ea typeface="HGP創英角ﾎﾟｯﾌﾟ体" pitchFamily="50" charset="-128"/>
            </a:endParaRPr>
          </a:p>
          <a:p>
            <a:pPr marL="0" indent="0" algn="ctr">
              <a:buNone/>
            </a:pPr>
            <a:endParaRPr lang="en-US" altLang="ja-JP" sz="2800" dirty="0">
              <a:solidFill>
                <a:srgbClr val="FF0000"/>
              </a:solidFill>
              <a:latin typeface="HGP創英角ﾎﾟｯﾌﾟ体" pitchFamily="50" charset="-128"/>
              <a:ea typeface="HGP創英角ﾎﾟｯﾌﾟ体" pitchFamily="50" charset="-128"/>
            </a:endParaRPr>
          </a:p>
          <a:p>
            <a:pPr marL="0" indent="0" algn="ctr">
              <a:buNone/>
            </a:pPr>
            <a:r>
              <a:rPr lang="ja-JP" altLang="en-US" sz="2800" dirty="0" smtClean="0">
                <a:latin typeface="HGP創英角ﾎﾟｯﾌﾟ体" pitchFamily="50" charset="-128"/>
                <a:ea typeface="HGP創英角ﾎﾟｯﾌﾟ体" pitchFamily="50" charset="-128"/>
              </a:rPr>
              <a:t>これらの要因は相互に関係している場合が多い</a:t>
            </a:r>
            <a:endParaRPr kumimoji="1" lang="ja-JP" altLang="en-US" sz="2800" dirty="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2921216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創英角ﾎﾟｯﾌﾟ体" pitchFamily="49" charset="-128"/>
                <a:ea typeface="HG創英角ﾎﾟｯﾌﾟ体" pitchFamily="49" charset="-128"/>
              </a:rPr>
              <a:t>１　組織運営の健全化</a:t>
            </a:r>
            <a:endParaRPr kumimoji="1" lang="ja-JP" altLang="en-US" sz="3600" dirty="0">
              <a:latin typeface="HG創英角ﾎﾟｯﾌﾟ体" pitchFamily="49" charset="-128"/>
              <a:ea typeface="HG創英角ﾎﾟｯﾌﾟ体" pitchFamily="49" charset="-128"/>
            </a:endParaRPr>
          </a:p>
        </p:txBody>
      </p:sp>
      <p:sp>
        <p:nvSpPr>
          <p:cNvPr id="4" name="コンテンツ プレースホルダ 3"/>
          <p:cNvSpPr>
            <a:spLocks noGrp="1"/>
          </p:cNvSpPr>
          <p:nvPr>
            <p:ph sz="quarter" idx="1"/>
          </p:nvPr>
        </p:nvSpPr>
        <p:spPr>
          <a:xfrm>
            <a:off x="983432" y="1052736"/>
            <a:ext cx="11088000" cy="5544616"/>
          </a:xfrm>
        </p:spPr>
        <p:txBody>
          <a:bodyPr>
            <a:noAutofit/>
          </a:bodyPr>
          <a:lstStyle/>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□介護理念や、組織の運営方針</a:t>
            </a:r>
            <a:r>
              <a:rPr lang="ja-JP" altLang="en-US" sz="2800" dirty="0">
                <a:latin typeface="HGP創英角ﾎﾟｯﾌﾟ体" pitchFamily="50" charset="-128"/>
                <a:ea typeface="HGP創英角ﾎﾟｯﾌﾟ体" pitchFamily="50" charset="-128"/>
              </a:rPr>
              <a:t>を</a:t>
            </a:r>
            <a:r>
              <a:rPr lang="ja-JP" altLang="en-US" sz="2800" dirty="0" smtClean="0">
                <a:latin typeface="HGP創英角ﾎﾟｯﾌﾟ体" pitchFamily="50" charset="-128"/>
                <a:ea typeface="HGP創英角ﾎﾟｯﾌﾟ体" pitchFamily="50" charset="-128"/>
              </a:rPr>
              <a:t>明確にし、全職員に共有されている</a:t>
            </a:r>
            <a:endParaRPr lang="en-US" altLang="ja-JP" sz="2800" dirty="0" smtClean="0">
              <a:latin typeface="HGP創英角ﾎﾟｯﾌﾟ体" pitchFamily="50" charset="-128"/>
              <a:ea typeface="HGP創英角ﾎﾟｯﾌﾟ体" pitchFamily="50" charset="-128"/>
            </a:endParaRPr>
          </a:p>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□組織としての苦情処理の体制が構築され機能している</a:t>
            </a:r>
            <a:endParaRPr lang="en-US" altLang="ja-JP" sz="2800" dirty="0" smtClean="0">
              <a:latin typeface="HGP創英角ﾎﾟｯﾌﾟ体" pitchFamily="50" charset="-128"/>
              <a:ea typeface="HGP創英角ﾎﾟｯﾌﾟ体" pitchFamily="50" charset="-128"/>
            </a:endParaRPr>
          </a:p>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□職員の教育体制が整えられている</a:t>
            </a:r>
            <a:endParaRPr lang="en-US" altLang="ja-JP" sz="2800" dirty="0" smtClean="0">
              <a:latin typeface="HGP創英角ﾎﾟｯﾌﾟ体" pitchFamily="50" charset="-128"/>
              <a:ea typeface="HGP創英角ﾎﾟｯﾌﾟ体" pitchFamily="50" charset="-128"/>
            </a:endParaRPr>
          </a:p>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□定期的に第三者の目が入り、開かれた組織になっている</a:t>
            </a:r>
            <a:endParaRPr lang="en-US" altLang="ja-JP" sz="2800" dirty="0" smtClean="0">
              <a:latin typeface="HGP創英角ﾎﾟｯﾌﾟ体" pitchFamily="50" charset="-128"/>
              <a:ea typeface="HGP創英角ﾎﾟｯﾌﾟ体" pitchFamily="50" charset="-128"/>
            </a:endParaRPr>
          </a:p>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□利用者・家族との情報共有に努めている</a:t>
            </a:r>
          </a:p>
          <a:p>
            <a:endParaRPr kumimoji="1" lang="ja-JP" alt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50033"/>
            <a:ext cx="11088000" cy="720000"/>
          </a:xfrm>
        </p:spPr>
        <p:txBody>
          <a:bodyPr>
            <a:normAutofit/>
          </a:bodyPr>
          <a:lstStyle/>
          <a:p>
            <a:r>
              <a:rPr kumimoji="1" lang="ja-JP" altLang="en-US" sz="3600" dirty="0" smtClean="0">
                <a:latin typeface="HG創英角ﾎﾟｯﾌﾟ体" pitchFamily="49" charset="-128"/>
                <a:ea typeface="HG創英角ﾎﾟｯﾌﾟ体" pitchFamily="49" charset="-128"/>
              </a:rPr>
              <a:t>２　チームアプローチの充実</a:t>
            </a:r>
            <a:endParaRPr kumimoji="1" lang="ja-JP" altLang="en-US" sz="3600" dirty="0">
              <a:latin typeface="HG創英角ﾎﾟｯﾌﾟ体" pitchFamily="49" charset="-128"/>
              <a:ea typeface="HG創英角ﾎﾟｯﾌﾟ体" pitchFamily="49" charset="-128"/>
            </a:endParaRPr>
          </a:p>
        </p:txBody>
      </p:sp>
      <p:sp>
        <p:nvSpPr>
          <p:cNvPr id="4" name="コンテンツ プレースホルダ 3"/>
          <p:cNvSpPr>
            <a:spLocks noGrp="1"/>
          </p:cNvSpPr>
          <p:nvPr>
            <p:ph sz="quarter" idx="1"/>
          </p:nvPr>
        </p:nvSpPr>
        <p:spPr>
          <a:xfrm>
            <a:off x="983432" y="1370033"/>
            <a:ext cx="11088000" cy="5400000"/>
          </a:xfrm>
        </p:spPr>
        <p:txBody>
          <a:bodyPr/>
          <a:lstStyle/>
          <a:p>
            <a:pPr marL="0" indent="0">
              <a:spcBef>
                <a:spcPts val="0"/>
              </a:spcBef>
              <a:buClrTx/>
              <a:buSzTx/>
              <a:buNone/>
              <a:defRPr/>
            </a:pPr>
            <a:endParaRPr lang="en-US" altLang="ja-JP" dirty="0" smtClean="0">
              <a:latin typeface="HGP創英角ﾎﾟｯﾌﾟ体" pitchFamily="50" charset="-128"/>
              <a:ea typeface="HGP創英角ﾎﾟｯﾌﾟ体" pitchFamily="50" charset="-128"/>
            </a:endParaRPr>
          </a:p>
          <a:p>
            <a:pPr marL="0" indent="0">
              <a:spcBef>
                <a:spcPts val="0"/>
              </a:spcBef>
              <a:buClrTx/>
              <a:buSzTx/>
              <a:buNone/>
              <a:defRPr/>
            </a:pPr>
            <a:r>
              <a:rPr lang="ja-JP" altLang="en-US" sz="2800" dirty="0" smtClean="0">
                <a:latin typeface="HGP創英角ﾎﾟｯﾌﾟ体" pitchFamily="50" charset="-128"/>
                <a:ea typeface="HGP創英角ﾎﾟｯﾌﾟ体" pitchFamily="50" charset="-128"/>
              </a:rPr>
              <a:t>□リーダーや関係する職員の役割が明確になっている</a:t>
            </a:r>
            <a:endParaRPr lang="en-US" altLang="ja-JP" sz="2800" dirty="0" smtClean="0">
              <a:latin typeface="HGP創英角ﾎﾟｯﾌﾟ体" pitchFamily="50" charset="-128"/>
              <a:ea typeface="HGP創英角ﾎﾟｯﾌﾟ体" pitchFamily="50" charset="-128"/>
            </a:endParaRPr>
          </a:p>
          <a:p>
            <a:pPr marL="0" indent="0">
              <a:spcBef>
                <a:spcPts val="0"/>
              </a:spcBef>
              <a:buClrTx/>
              <a:buSzTx/>
              <a:buNone/>
              <a:defRPr/>
            </a:pPr>
            <a:endParaRPr lang="en-US" altLang="ja-JP" sz="2800" dirty="0">
              <a:latin typeface="HGP創英角ﾎﾟｯﾌﾟ体" pitchFamily="50" charset="-128"/>
              <a:ea typeface="HGP創英角ﾎﾟｯﾌﾟ体" pitchFamily="50" charset="-128"/>
            </a:endParaRPr>
          </a:p>
          <a:p>
            <a:pPr marL="0" indent="0">
              <a:spcBef>
                <a:spcPts val="0"/>
              </a:spcBef>
              <a:buClrTx/>
              <a:buSzTx/>
              <a:buNone/>
              <a:defRPr/>
            </a:pPr>
            <a:r>
              <a:rPr lang="ja-JP" altLang="en-US" sz="2800" dirty="0">
                <a:latin typeface="HGP創英角ﾎﾟｯﾌﾟ体" pitchFamily="50" charset="-128"/>
                <a:ea typeface="HGP創英角ﾎﾟｯﾌﾟ体" pitchFamily="50" charset="-128"/>
              </a:rPr>
              <a:t>□情報共有のための仕組みや</a:t>
            </a:r>
            <a:r>
              <a:rPr lang="ja-JP" altLang="en-US" sz="2800" dirty="0" smtClean="0">
                <a:latin typeface="HGP創英角ﾎﾟｯﾌﾟ体" pitchFamily="50" charset="-128"/>
                <a:ea typeface="HGP創英角ﾎﾟｯﾌﾟ体" pitchFamily="50" charset="-128"/>
              </a:rPr>
              <a:t>手順が明確になってい</a:t>
            </a:r>
            <a:r>
              <a:rPr lang="ja-JP" altLang="en-US" sz="2800" dirty="0">
                <a:latin typeface="HGP創英角ﾎﾟｯﾌﾟ体" pitchFamily="50" charset="-128"/>
                <a:ea typeface="HGP創英角ﾎﾟｯﾌﾟ体" pitchFamily="50" charset="-128"/>
              </a:rPr>
              <a:t>る</a:t>
            </a:r>
            <a:endParaRPr lang="en-US" altLang="ja-JP" sz="2800" dirty="0" smtClean="0">
              <a:latin typeface="HGP創英角ﾎﾟｯﾌﾟ体" pitchFamily="50" charset="-128"/>
              <a:ea typeface="HGP創英角ﾎﾟｯﾌﾟ体" pitchFamily="50" charset="-128"/>
            </a:endParaRPr>
          </a:p>
          <a:p>
            <a:pPr marL="0" indent="0">
              <a:spcBef>
                <a:spcPts val="0"/>
              </a:spcBef>
              <a:buClrTx/>
              <a:buSzTx/>
              <a:buNone/>
              <a:defRPr/>
            </a:pPr>
            <a:endParaRPr lang="en-US" altLang="ja-JP" sz="2800" dirty="0" smtClean="0">
              <a:latin typeface="HGP創英角ﾎﾟｯﾌﾟ体" pitchFamily="50" charset="-128"/>
              <a:ea typeface="HGP創英角ﾎﾟｯﾌﾟ体" pitchFamily="50" charset="-128"/>
            </a:endParaRPr>
          </a:p>
          <a:p>
            <a:pPr marL="0" indent="0">
              <a:spcBef>
                <a:spcPts val="0"/>
              </a:spcBef>
              <a:buClrTx/>
              <a:buSzTx/>
              <a:buNone/>
              <a:defRPr/>
            </a:pPr>
            <a:r>
              <a:rPr lang="ja-JP" altLang="en-US" sz="2800" dirty="0" smtClean="0">
                <a:latin typeface="HGP創英角ﾎﾟｯﾌﾟ体" pitchFamily="50" charset="-128"/>
                <a:ea typeface="HGP創英角ﾎﾟｯﾌﾟ体" pitchFamily="50" charset="-128"/>
              </a:rPr>
              <a:t>□チームとし</a:t>
            </a:r>
            <a:r>
              <a:rPr lang="ja-JP" altLang="en-US" sz="2800" dirty="0">
                <a:latin typeface="HGP創英角ﾎﾟｯﾌﾟ体" pitchFamily="50" charset="-128"/>
                <a:ea typeface="HGP創英角ﾎﾟｯﾌﾟ体" pitchFamily="50" charset="-128"/>
              </a:rPr>
              <a:t>て</a:t>
            </a:r>
            <a:r>
              <a:rPr lang="ja-JP" altLang="en-US" sz="2800" dirty="0" smtClean="0">
                <a:latin typeface="HGP創英角ﾎﾟｯﾌﾟ体" pitchFamily="50" charset="-128"/>
                <a:ea typeface="HGP創英角ﾎﾟｯﾌﾟ体" pitchFamily="50" charset="-128"/>
              </a:rPr>
              <a:t>の意思決定の仕組みや手順を明確に定めている</a:t>
            </a:r>
            <a:endParaRPr lang="en-US" altLang="ja-JP" sz="2800" dirty="0" smtClean="0">
              <a:latin typeface="HGP創英角ﾎﾟｯﾌﾟ体" pitchFamily="50" charset="-128"/>
              <a:ea typeface="HGP創英角ﾎﾟｯﾌﾟ体" pitchFamily="50" charset="-128"/>
            </a:endParaRPr>
          </a:p>
          <a:p>
            <a:endParaRPr kumimoji="1" lang="ja-JP"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72066"/>
            <a:ext cx="11088000" cy="720000"/>
          </a:xfrm>
        </p:spPr>
        <p:txBody>
          <a:bodyPr>
            <a:normAutofit/>
          </a:bodyPr>
          <a:lstStyle/>
          <a:p>
            <a:r>
              <a:rPr kumimoji="1" lang="ja-JP" altLang="en-US" sz="3600" dirty="0" smtClean="0">
                <a:latin typeface="HG創英角ﾎﾟｯﾌﾟ体" pitchFamily="49" charset="-128"/>
                <a:ea typeface="HG創英角ﾎﾟｯﾌﾟ体" pitchFamily="49" charset="-128"/>
              </a:rPr>
              <a:t>３　ケアの質の向上</a:t>
            </a:r>
            <a:endParaRPr kumimoji="1" lang="ja-JP" altLang="en-US" sz="3600" dirty="0">
              <a:latin typeface="HG創英角ﾎﾟｯﾌﾟ体" pitchFamily="49" charset="-128"/>
              <a:ea typeface="HG創英角ﾎﾟｯﾌﾟ体" pitchFamily="49" charset="-128"/>
            </a:endParaRPr>
          </a:p>
        </p:txBody>
      </p:sp>
      <p:sp>
        <p:nvSpPr>
          <p:cNvPr id="4" name="コンテンツ プレースホルダ 3"/>
          <p:cNvSpPr>
            <a:spLocks noGrp="1"/>
          </p:cNvSpPr>
          <p:nvPr>
            <p:ph sz="quarter" idx="1"/>
          </p:nvPr>
        </p:nvSpPr>
        <p:spPr>
          <a:xfrm>
            <a:off x="971890" y="1079426"/>
            <a:ext cx="11088000" cy="5400000"/>
          </a:xfrm>
        </p:spPr>
        <p:txBody>
          <a:bodyPr>
            <a:normAutofit lnSpcReduction="10000"/>
          </a:bodyPr>
          <a:lstStyle/>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□職員が認知症についての正しい知識を理解できている</a:t>
            </a:r>
            <a:endParaRPr lang="en-US" altLang="ja-JP" sz="2800" dirty="0" smtClean="0">
              <a:latin typeface="HGP創英角ﾎﾟｯﾌﾟ体" pitchFamily="50" charset="-128"/>
              <a:ea typeface="HGP創英角ﾎﾟｯﾌﾟ体" pitchFamily="50" charset="-128"/>
            </a:endParaRPr>
          </a:p>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□認知症ケアに関する知識を</a:t>
            </a:r>
            <a:r>
              <a:rPr lang="ja-JP" altLang="en-US" sz="2800" dirty="0" smtClean="0">
                <a:latin typeface="HGP創英角ﾎﾟｯﾌﾟ体" pitchFamily="50" charset="-128"/>
                <a:ea typeface="HGP創英角ﾎﾟｯﾌﾟ体" pitchFamily="50" charset="-128"/>
              </a:rPr>
              <a:t>共有できている</a:t>
            </a:r>
            <a:endParaRPr lang="ja-JP" altLang="en-US" sz="2800" dirty="0">
              <a:latin typeface="HGP創英角ﾎﾟｯﾌﾟ体" pitchFamily="50" charset="-128"/>
              <a:ea typeface="HGP創英角ﾎﾟｯﾌﾟ体" pitchFamily="50" charset="-128"/>
            </a:endParaRPr>
          </a:p>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□認知症の周辺症状（ＢＰＳＤ）に対して、本人の置かれている立場に</a:t>
            </a: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立って原因を</a:t>
            </a:r>
            <a:r>
              <a:rPr lang="ja-JP" altLang="en-US" sz="2800" dirty="0">
                <a:latin typeface="HGP創英角ﾎﾟｯﾌﾟ体" pitchFamily="50" charset="-128"/>
                <a:ea typeface="HGP創英角ﾎﾟｯﾌﾟ体" pitchFamily="50" charset="-128"/>
              </a:rPr>
              <a:t>考</a:t>
            </a:r>
            <a:r>
              <a:rPr lang="ja-JP" altLang="en-US" sz="2800" dirty="0" smtClean="0">
                <a:latin typeface="HGP創英角ﾎﾟｯﾌﾟ体" pitchFamily="50" charset="-128"/>
                <a:ea typeface="HGP創英角ﾎﾟｯﾌﾟ体" pitchFamily="50" charset="-128"/>
              </a:rPr>
              <a:t>えてい</a:t>
            </a:r>
            <a:r>
              <a:rPr lang="ja-JP" altLang="en-US" sz="2800" dirty="0">
                <a:latin typeface="HGP創英角ﾎﾟｯﾌﾟ体" pitchFamily="50" charset="-128"/>
                <a:ea typeface="HGP創英角ﾎﾟｯﾌﾟ体" pitchFamily="50" charset="-128"/>
              </a:rPr>
              <a:t>る</a:t>
            </a:r>
            <a:endParaRPr lang="en-US" altLang="ja-JP" sz="2800" dirty="0" smtClean="0">
              <a:latin typeface="HGP創英角ﾎﾟｯﾌﾟ体" pitchFamily="50" charset="-128"/>
              <a:ea typeface="HGP創英角ﾎﾟｯﾌﾟ体" pitchFamily="50" charset="-128"/>
            </a:endParaRPr>
          </a:p>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□利用者の心身の状態を丁寧にアセスメントしている</a:t>
            </a:r>
            <a:endParaRPr lang="en-US" altLang="ja-JP" sz="2800" dirty="0" smtClean="0">
              <a:latin typeface="HGP創英角ﾎﾟｯﾌﾟ体" pitchFamily="50" charset="-128"/>
              <a:ea typeface="HGP創英角ﾎﾟｯﾌﾟ体" pitchFamily="50" charset="-128"/>
            </a:endParaRPr>
          </a:p>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□アセスメントに基づいて、個別の状況に則したケアを検討している</a:t>
            </a:r>
            <a:endParaRPr lang="en-US" altLang="ja-JP" sz="2800" dirty="0" smtClean="0">
              <a:latin typeface="HGP創英角ﾎﾟｯﾌﾟ体" pitchFamily="50" charset="-128"/>
              <a:ea typeface="HGP創英角ﾎﾟｯﾌﾟ体" pitchFamily="50" charset="-128"/>
            </a:endParaRPr>
          </a:p>
          <a:p>
            <a:pPr>
              <a:buNone/>
            </a:pPr>
            <a:endParaRPr lang="en-US" altLang="ja-JP" dirty="0" smtClean="0">
              <a:latin typeface="HGP創英角ﾎﾟｯﾌﾟ体" pitchFamily="50" charset="-128"/>
              <a:ea typeface="HGP創英角ﾎﾟｯﾌﾟ体" pitchFamily="50" charset="-128"/>
            </a:endParaRPr>
          </a:p>
          <a:p>
            <a:pPr>
              <a:buNone/>
            </a:pPr>
            <a:endParaRPr lang="en-US" altLang="ja-JP" dirty="0" smtClean="0"/>
          </a:p>
          <a:p>
            <a:pPr>
              <a:buNone/>
            </a:pP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fontScale="90000"/>
          </a:bodyPr>
          <a:lstStyle/>
          <a:p>
            <a:r>
              <a:rPr kumimoji="1" lang="ja-JP" altLang="en-US" sz="3600" dirty="0" smtClean="0">
                <a:latin typeface="HG創英角ﾎﾟｯﾌﾟ体" pitchFamily="49" charset="-128"/>
                <a:ea typeface="HG創英角ﾎﾟｯﾌﾟ体" pitchFamily="49" charset="-128"/>
              </a:rPr>
              <a:t>４　倫理観と法令</a:t>
            </a:r>
            <a:r>
              <a:rPr lang="ja-JP" altLang="en-US" sz="3600" dirty="0" smtClean="0">
                <a:latin typeface="HG創英角ﾎﾟｯﾌﾟ体" pitchFamily="49" charset="-128"/>
                <a:ea typeface="HG創英角ﾎﾟｯﾌﾟ体" pitchFamily="49" charset="-128"/>
              </a:rPr>
              <a:t>遵守の意識</a:t>
            </a:r>
            <a:r>
              <a:rPr kumimoji="1" lang="ja-JP" altLang="en-US" sz="3600" dirty="0" smtClean="0">
                <a:latin typeface="HG創英角ﾎﾟｯﾌﾟ体" pitchFamily="49" charset="-128"/>
                <a:ea typeface="HG創英角ﾎﾟｯﾌﾟ体" pitchFamily="49" charset="-128"/>
              </a:rPr>
              <a:t>を高めるための教育の実施</a:t>
            </a:r>
            <a:endParaRPr kumimoji="1" lang="ja-JP" altLang="en-US" sz="3600" dirty="0">
              <a:latin typeface="HG創英角ﾎﾟｯﾌﾟ体" pitchFamily="49" charset="-128"/>
              <a:ea typeface="HG創英角ﾎﾟｯﾌﾟ体" pitchFamily="49" charset="-128"/>
            </a:endParaRPr>
          </a:p>
        </p:txBody>
      </p:sp>
      <p:sp>
        <p:nvSpPr>
          <p:cNvPr id="4" name="コンテンツ プレースホルダ 3"/>
          <p:cNvSpPr>
            <a:spLocks noGrp="1"/>
          </p:cNvSpPr>
          <p:nvPr>
            <p:ph sz="quarter" idx="1"/>
          </p:nvPr>
        </p:nvSpPr>
        <p:spPr>
          <a:xfrm>
            <a:off x="983432" y="1340768"/>
            <a:ext cx="11088000" cy="5400600"/>
          </a:xfrm>
        </p:spPr>
        <p:txBody>
          <a:bodyPr>
            <a:normAutofit fontScale="92500" lnSpcReduction="10000"/>
          </a:bodyPr>
          <a:lstStyle/>
          <a:p>
            <a:pPr>
              <a:buNone/>
            </a:pPr>
            <a:endParaRPr lang="en-US" altLang="ja-JP" dirty="0" smtClean="0">
              <a:latin typeface="HGP創英角ﾎﾟｯﾌﾟ体" pitchFamily="50" charset="-128"/>
              <a:ea typeface="HGP創英角ﾎﾟｯﾌﾟ体" pitchFamily="50" charset="-128"/>
            </a:endParaRPr>
          </a:p>
          <a:p>
            <a:pPr>
              <a:buNone/>
            </a:pPr>
            <a:r>
              <a:rPr lang="ja-JP" altLang="en-US" sz="3000" dirty="0" smtClean="0">
                <a:latin typeface="HGP創英角ﾎﾟｯﾌﾟ体" pitchFamily="50" charset="-128"/>
                <a:ea typeface="HGP創英角ﾎﾟｯﾌﾟ体" pitchFamily="50" charset="-128"/>
              </a:rPr>
              <a:t>□利用者本位という大原則を確認している</a:t>
            </a:r>
            <a:endParaRPr lang="en-US" altLang="ja-JP" sz="3000" dirty="0" smtClean="0">
              <a:latin typeface="HGP創英角ﾎﾟｯﾌﾟ体" pitchFamily="50" charset="-128"/>
              <a:ea typeface="HGP創英角ﾎﾟｯﾌﾟ体" pitchFamily="50" charset="-128"/>
            </a:endParaRPr>
          </a:p>
          <a:p>
            <a:pPr>
              <a:buNone/>
            </a:pPr>
            <a:endParaRPr lang="en-US" altLang="ja-JP" sz="3000" dirty="0" smtClean="0">
              <a:latin typeface="HGP創英角ﾎﾟｯﾌﾟ体" pitchFamily="50" charset="-128"/>
              <a:ea typeface="HGP創英角ﾎﾟｯﾌﾟ体" pitchFamily="50" charset="-128"/>
            </a:endParaRPr>
          </a:p>
          <a:p>
            <a:pPr>
              <a:buNone/>
            </a:pPr>
            <a:r>
              <a:rPr lang="ja-JP" altLang="en-US" sz="3000" dirty="0" smtClean="0">
                <a:latin typeface="HGP創英角ﾎﾟｯﾌﾟ体" pitchFamily="50" charset="-128"/>
                <a:ea typeface="HGP創英角ﾎﾟｯﾌﾟ体" pitchFamily="50" charset="-128"/>
              </a:rPr>
              <a:t>□実際に提供しているケアの内容や方法が利用者本位になっているかチェックしている</a:t>
            </a:r>
            <a:endParaRPr lang="en-US" altLang="ja-JP" sz="3000" dirty="0" smtClean="0">
              <a:latin typeface="HGP創英角ﾎﾟｯﾌﾟ体" pitchFamily="50" charset="-128"/>
              <a:ea typeface="HGP創英角ﾎﾟｯﾌﾟ体" pitchFamily="50" charset="-128"/>
            </a:endParaRPr>
          </a:p>
          <a:p>
            <a:pPr>
              <a:buNone/>
            </a:pPr>
            <a:endParaRPr lang="en-US" altLang="ja-JP" sz="3000" dirty="0" smtClean="0">
              <a:latin typeface="HGP創英角ﾎﾟｯﾌﾟ体" pitchFamily="50" charset="-128"/>
              <a:ea typeface="HGP創英角ﾎﾟｯﾌﾟ体" pitchFamily="50" charset="-128"/>
            </a:endParaRPr>
          </a:p>
          <a:p>
            <a:pPr>
              <a:buNone/>
            </a:pPr>
            <a:r>
              <a:rPr lang="ja-JP" altLang="en-US" sz="3000" dirty="0" smtClean="0">
                <a:latin typeface="HGP創英角ﾎﾟｯﾌﾟ体" pitchFamily="50" charset="-128"/>
                <a:ea typeface="HGP創英角ﾎﾟｯﾌﾟ体" pitchFamily="50" charset="-128"/>
              </a:rPr>
              <a:t>□基本的な職業倫理・専門性に関する学習を徹底している</a:t>
            </a:r>
            <a:endParaRPr lang="en-US" altLang="ja-JP" sz="3000" dirty="0" smtClean="0">
              <a:latin typeface="HGP創英角ﾎﾟｯﾌﾟ体" pitchFamily="50" charset="-128"/>
              <a:ea typeface="HGP創英角ﾎﾟｯﾌﾟ体" pitchFamily="50" charset="-128"/>
            </a:endParaRPr>
          </a:p>
          <a:p>
            <a:pPr>
              <a:buNone/>
            </a:pPr>
            <a:endParaRPr lang="en-US" altLang="ja-JP" sz="3000" dirty="0" smtClean="0">
              <a:latin typeface="HGP創英角ﾎﾟｯﾌﾟ体" pitchFamily="50" charset="-128"/>
              <a:ea typeface="HGP創英角ﾎﾟｯﾌﾟ体" pitchFamily="50" charset="-128"/>
            </a:endParaRPr>
          </a:p>
          <a:p>
            <a:pPr>
              <a:buNone/>
            </a:pPr>
            <a:r>
              <a:rPr lang="ja-JP" altLang="en-US" sz="3000" dirty="0" smtClean="0">
                <a:latin typeface="HGP創英角ﾎﾟｯﾌﾟ体" pitchFamily="50" charset="-128"/>
                <a:ea typeface="HGP創英角ﾎﾟｯﾌﾟ体" pitchFamily="50" charset="-128"/>
              </a:rPr>
              <a:t>□職員が関連する法律や運営</a:t>
            </a:r>
            <a:r>
              <a:rPr lang="ja-JP" altLang="en-US" sz="3000" dirty="0">
                <a:latin typeface="HGP創英角ﾎﾟｯﾌﾟ体" pitchFamily="50" charset="-128"/>
                <a:ea typeface="HGP創英角ﾎﾟｯﾌﾟ体" pitchFamily="50" charset="-128"/>
              </a:rPr>
              <a:t>基準</a:t>
            </a:r>
            <a:r>
              <a:rPr lang="ja-JP" altLang="en-US" sz="3000" dirty="0" smtClean="0">
                <a:latin typeface="HGP創英角ﾎﾟｯﾌﾟ体" pitchFamily="50" charset="-128"/>
                <a:ea typeface="HGP創英角ﾎﾟｯﾌﾟ体" pitchFamily="50" charset="-128"/>
              </a:rPr>
              <a:t>の内容を理解している</a:t>
            </a:r>
            <a:endParaRPr lang="en-US" altLang="ja-JP" sz="3000" dirty="0" smtClean="0">
              <a:latin typeface="HGP創英角ﾎﾟｯﾌﾟ体" pitchFamily="50" charset="-128"/>
              <a:ea typeface="HGP創英角ﾎﾟｯﾌﾟ体" pitchFamily="50" charset="-128"/>
            </a:endParaRPr>
          </a:p>
          <a:p>
            <a:pPr>
              <a:buNone/>
            </a:pPr>
            <a:endParaRPr lang="en-US" altLang="ja-JP" sz="3000" dirty="0" smtClean="0">
              <a:latin typeface="HGP創英角ﾎﾟｯﾌﾟ体" pitchFamily="50" charset="-128"/>
              <a:ea typeface="HGP創英角ﾎﾟｯﾌﾟ体" pitchFamily="50" charset="-128"/>
            </a:endParaRPr>
          </a:p>
          <a:p>
            <a:pPr>
              <a:buNone/>
            </a:pPr>
            <a:r>
              <a:rPr lang="ja-JP" altLang="en-US" sz="3000" dirty="0" smtClean="0">
                <a:latin typeface="HGP創英角ﾎﾟｯﾌﾟ体" pitchFamily="50" charset="-128"/>
                <a:ea typeface="HGP創英角ﾎﾟｯﾌﾟ体" pitchFamily="50" charset="-128"/>
              </a:rPr>
              <a:t>□拘束を行わないケアや虐待を未然に防ぐ方法を具体的に学んでいる</a:t>
            </a:r>
            <a:endParaRPr kumimoji="1" lang="ja-JP" altLang="en-US" sz="3000" dirty="0">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latin typeface="HG創英角ﾎﾟｯﾌﾟ体" pitchFamily="49" charset="-128"/>
                <a:ea typeface="HG創英角ﾎﾟｯﾌﾟ体" pitchFamily="49" charset="-128"/>
              </a:rPr>
              <a:t>５　職員の負担・ストレスの軽減と組織風土の改善</a:t>
            </a:r>
            <a:endParaRPr kumimoji="1" lang="ja-JP" altLang="en-US" sz="3600" dirty="0">
              <a:latin typeface="HG創英角ﾎﾟｯﾌﾟ体" pitchFamily="49" charset="-128"/>
              <a:ea typeface="HG創英角ﾎﾟｯﾌﾟ体" pitchFamily="49" charset="-128"/>
            </a:endParaRPr>
          </a:p>
        </p:txBody>
      </p:sp>
      <p:sp>
        <p:nvSpPr>
          <p:cNvPr id="4" name="コンテンツ プレースホルダ 3"/>
          <p:cNvSpPr>
            <a:spLocks noGrp="1"/>
          </p:cNvSpPr>
          <p:nvPr>
            <p:ph sz="quarter" idx="1"/>
          </p:nvPr>
        </p:nvSpPr>
        <p:spPr>
          <a:xfrm>
            <a:off x="983432" y="1340768"/>
            <a:ext cx="11088000" cy="5400000"/>
          </a:xfrm>
        </p:spPr>
        <p:txBody>
          <a:bodyPr>
            <a:normAutofit lnSpcReduction="10000"/>
          </a:bodyPr>
          <a:lstStyle/>
          <a:p>
            <a:pPr marL="0" indent="0">
              <a:spcBef>
                <a:spcPts val="0"/>
              </a:spcBef>
              <a:buClrTx/>
              <a:buSzTx/>
              <a:buNone/>
              <a:defRPr/>
            </a:pPr>
            <a:endParaRPr lang="en-US" altLang="ja-JP" sz="3000" dirty="0" smtClean="0">
              <a:latin typeface="HGP創英角ﾎﾟｯﾌﾟ体" pitchFamily="50" charset="-128"/>
              <a:ea typeface="HGP創英角ﾎﾟｯﾌﾟ体" pitchFamily="50" charset="-128"/>
            </a:endParaRPr>
          </a:p>
          <a:p>
            <a:pPr marL="0" indent="0">
              <a:spcBef>
                <a:spcPts val="0"/>
              </a:spcBef>
              <a:buClrTx/>
              <a:buSzTx/>
              <a:buNone/>
              <a:defRPr/>
            </a:pPr>
            <a:r>
              <a:rPr lang="ja-JP" altLang="en-US" sz="3000" dirty="0" smtClean="0">
                <a:latin typeface="HGP創英角ﾎﾟｯﾌﾟ体" pitchFamily="50" charset="-128"/>
                <a:ea typeface="HGP創英角ﾎﾟｯﾌﾟ体" pitchFamily="50" charset="-128"/>
              </a:rPr>
              <a:t>□柔軟な人員配置を検討している</a:t>
            </a:r>
            <a:endParaRPr lang="en-US" altLang="ja-JP" sz="3000" dirty="0" smtClean="0">
              <a:latin typeface="HGP創英角ﾎﾟｯﾌﾟ体" pitchFamily="50" charset="-128"/>
              <a:ea typeface="HGP創英角ﾎﾟｯﾌﾟ体" pitchFamily="50" charset="-128"/>
            </a:endParaRPr>
          </a:p>
          <a:p>
            <a:pPr marL="0" indent="0">
              <a:spcBef>
                <a:spcPts val="0"/>
              </a:spcBef>
              <a:buClrTx/>
              <a:buSzTx/>
              <a:buNone/>
              <a:defRPr/>
            </a:pPr>
            <a:endParaRPr lang="en-US" altLang="ja-JP" sz="3000" dirty="0" smtClean="0">
              <a:latin typeface="HGP創英角ﾎﾟｯﾌﾟ体" pitchFamily="50" charset="-128"/>
              <a:ea typeface="HGP創英角ﾎﾟｯﾌﾟ体" pitchFamily="50" charset="-128"/>
            </a:endParaRPr>
          </a:p>
          <a:p>
            <a:pPr marL="0" indent="0">
              <a:spcBef>
                <a:spcPts val="0"/>
              </a:spcBef>
              <a:buClrTx/>
              <a:buSzTx/>
              <a:buNone/>
              <a:defRPr/>
            </a:pPr>
            <a:r>
              <a:rPr lang="ja-JP" altLang="en-US" sz="3000" dirty="0" smtClean="0">
                <a:latin typeface="HGP創英角ﾎﾟｯﾌﾟ体" pitchFamily="50" charset="-128"/>
                <a:ea typeface="HGP創英角ﾎﾟｯﾌﾟ体" pitchFamily="50" charset="-128"/>
              </a:rPr>
              <a:t>□効率優先や一斉介護・流れ作業を見直し、個別ケアを</a:t>
            </a:r>
            <a:endParaRPr lang="en-US" altLang="ja-JP" sz="3000" dirty="0" smtClean="0">
              <a:latin typeface="HGP創英角ﾎﾟｯﾌﾟ体" pitchFamily="50" charset="-128"/>
              <a:ea typeface="HGP創英角ﾎﾟｯﾌﾟ体" pitchFamily="50" charset="-128"/>
            </a:endParaRPr>
          </a:p>
          <a:p>
            <a:pPr marL="0" indent="0">
              <a:spcBef>
                <a:spcPts val="0"/>
              </a:spcBef>
              <a:buClrTx/>
              <a:buSzTx/>
              <a:buNone/>
              <a:defRPr/>
            </a:pPr>
            <a:r>
              <a:rPr lang="ja-JP" altLang="en-US" sz="3000" dirty="0" smtClean="0">
                <a:latin typeface="HGP創英角ﾎﾟｯﾌﾟ体" pitchFamily="50" charset="-128"/>
                <a:ea typeface="HGP創英角ﾎﾟｯﾌﾟ体" pitchFamily="50" charset="-128"/>
              </a:rPr>
              <a:t>推進している</a:t>
            </a:r>
            <a:endParaRPr lang="en-US" altLang="ja-JP" sz="3000" dirty="0" smtClean="0">
              <a:latin typeface="HGP創英角ﾎﾟｯﾌﾟ体" pitchFamily="50" charset="-128"/>
              <a:ea typeface="HGP創英角ﾎﾟｯﾌﾟ体" pitchFamily="50" charset="-128"/>
            </a:endParaRPr>
          </a:p>
          <a:p>
            <a:pPr marL="0" indent="0">
              <a:spcBef>
                <a:spcPts val="0"/>
              </a:spcBef>
              <a:buClrTx/>
              <a:buSzTx/>
              <a:buNone/>
              <a:defRPr/>
            </a:pPr>
            <a:endParaRPr lang="en-US" altLang="ja-JP" sz="3000" dirty="0" smtClean="0">
              <a:latin typeface="HGP創英角ﾎﾟｯﾌﾟ体" pitchFamily="50" charset="-128"/>
              <a:ea typeface="HGP創英角ﾎﾟｯﾌﾟ体" pitchFamily="50" charset="-128"/>
            </a:endParaRPr>
          </a:p>
          <a:p>
            <a:pPr marL="0" indent="0">
              <a:spcBef>
                <a:spcPts val="0"/>
              </a:spcBef>
              <a:buClrTx/>
              <a:buSzTx/>
              <a:buNone/>
              <a:defRPr/>
            </a:pPr>
            <a:r>
              <a:rPr lang="ja-JP" altLang="en-US" sz="3000" dirty="0" smtClean="0">
                <a:latin typeface="HGP創英角ﾎﾟｯﾌﾟ体" pitchFamily="50" charset="-128"/>
                <a:ea typeface="HGP創英角ﾎﾟｯﾌﾟ体" pitchFamily="50" charset="-128"/>
              </a:rPr>
              <a:t>□夜勤職員のストレスに配慮している</a:t>
            </a:r>
            <a:endParaRPr lang="en-US" altLang="ja-JP" sz="3000" dirty="0" smtClean="0">
              <a:latin typeface="HGP創英角ﾎﾟｯﾌﾟ体" pitchFamily="50" charset="-128"/>
              <a:ea typeface="HGP創英角ﾎﾟｯﾌﾟ体" pitchFamily="50" charset="-128"/>
            </a:endParaRPr>
          </a:p>
          <a:p>
            <a:pPr marL="0" indent="0">
              <a:spcBef>
                <a:spcPts val="0"/>
              </a:spcBef>
              <a:buClrTx/>
              <a:buSzTx/>
              <a:buNone/>
              <a:defRPr/>
            </a:pPr>
            <a:endParaRPr lang="en-US" altLang="ja-JP" sz="3000" dirty="0" smtClean="0">
              <a:latin typeface="HGP創英角ﾎﾟｯﾌﾟ体" pitchFamily="50" charset="-128"/>
              <a:ea typeface="HGP創英角ﾎﾟｯﾌﾟ体" pitchFamily="50" charset="-128"/>
            </a:endParaRPr>
          </a:p>
          <a:p>
            <a:pPr marL="0" indent="0">
              <a:spcBef>
                <a:spcPts val="0"/>
              </a:spcBef>
              <a:buClrTx/>
              <a:buSzTx/>
              <a:buNone/>
              <a:defRPr/>
            </a:pPr>
            <a:r>
              <a:rPr lang="ja-JP" altLang="en-US" sz="3000" dirty="0" smtClean="0">
                <a:latin typeface="HGP創英角ﾎﾟｯﾌﾟ体" pitchFamily="50" charset="-128"/>
                <a:ea typeface="HGP創英角ﾎﾟｯﾌﾟ体" pitchFamily="50" charset="-128"/>
              </a:rPr>
              <a:t>□組織風土の改善に向けた取組みの過程を職員間で体験的に</a:t>
            </a:r>
            <a:endParaRPr lang="en-US" altLang="ja-JP" sz="3000" dirty="0" smtClean="0">
              <a:latin typeface="HGP創英角ﾎﾟｯﾌﾟ体" pitchFamily="50" charset="-128"/>
              <a:ea typeface="HGP創英角ﾎﾟｯﾌﾟ体" pitchFamily="50" charset="-128"/>
            </a:endParaRPr>
          </a:p>
          <a:p>
            <a:pPr marL="0" indent="0">
              <a:spcBef>
                <a:spcPts val="0"/>
              </a:spcBef>
              <a:buClrTx/>
              <a:buSzTx/>
              <a:buNone/>
              <a:defRPr/>
            </a:pPr>
            <a:r>
              <a:rPr lang="ja-JP" altLang="en-US" sz="3000" dirty="0" smtClean="0">
                <a:latin typeface="HGP創英角ﾎﾟｯﾌﾟ体" pitchFamily="50" charset="-128"/>
                <a:ea typeface="HGP創英角ﾎﾟｯﾌﾟ体" pitchFamily="50" charset="-128"/>
              </a:rPr>
              <a:t>共有している</a:t>
            </a:r>
            <a:endParaRPr lang="en-US" altLang="ja-JP" sz="3000" dirty="0" smtClean="0">
              <a:latin typeface="HGP創英角ﾎﾟｯﾌﾟ体" pitchFamily="50" charset="-128"/>
              <a:ea typeface="HGP創英角ﾎﾟｯﾌﾟ体" pitchFamily="50" charset="-128"/>
            </a:endParaRPr>
          </a:p>
          <a:p>
            <a:pPr marL="0" indent="0">
              <a:spcBef>
                <a:spcPts val="0"/>
              </a:spcBef>
              <a:buClrTx/>
              <a:buSzTx/>
              <a:buNone/>
              <a:defRPr/>
            </a:pPr>
            <a:endParaRPr lang="en-US" altLang="ja-JP" sz="3000" dirty="0" smtClean="0">
              <a:latin typeface="HGP創英角ﾎﾟｯﾌﾟ体" pitchFamily="50" charset="-128"/>
              <a:ea typeface="HGP創英角ﾎﾟｯﾌﾟ体" pitchFamily="50" charset="-128"/>
            </a:endParaRPr>
          </a:p>
          <a:p>
            <a:pPr marL="0" indent="0">
              <a:spcBef>
                <a:spcPts val="0"/>
              </a:spcBef>
              <a:buClrTx/>
              <a:buSzTx/>
              <a:buNone/>
              <a:defRPr/>
            </a:pPr>
            <a:r>
              <a:rPr lang="ja-JP" altLang="en-US" sz="3000" dirty="0" smtClean="0">
                <a:latin typeface="HGP創英角ﾎﾟｯﾌﾟ体" pitchFamily="50" charset="-128"/>
                <a:ea typeface="HGP創英角ﾎﾟｯﾌﾟ体" pitchFamily="50" charset="-128"/>
              </a:rPr>
              <a:t>□職員が感じる負担やストレスへの対策を十分に</a:t>
            </a:r>
            <a:r>
              <a:rPr lang="ja-JP" altLang="en-US" sz="3000" dirty="0">
                <a:latin typeface="HGP創英角ﾎﾟｯﾌﾟ体" pitchFamily="50" charset="-128"/>
                <a:ea typeface="HGP創英角ﾎﾟｯﾌﾟ体" pitchFamily="50" charset="-128"/>
              </a:rPr>
              <a:t>行</a:t>
            </a:r>
            <a:r>
              <a:rPr lang="ja-JP" altLang="en-US" sz="3000" dirty="0" smtClean="0">
                <a:latin typeface="HGP創英角ﾎﾟｯﾌﾟ体" pitchFamily="50" charset="-128"/>
                <a:ea typeface="HGP創英角ﾎﾟｯﾌﾟ体" pitchFamily="50" charset="-128"/>
              </a:rPr>
              <a:t>っている</a:t>
            </a:r>
            <a:endParaRPr lang="en-US" altLang="ja-JP" sz="3000" dirty="0" smtClean="0">
              <a:latin typeface="HGP創英角ﾎﾟｯﾌﾟ体" pitchFamily="50" charset="-128"/>
              <a:ea typeface="HGP創英角ﾎﾟｯﾌﾟ体" pitchFamily="50" charset="-128"/>
            </a:endParaRPr>
          </a:p>
          <a:p>
            <a:pPr>
              <a:buNone/>
            </a:pPr>
            <a:endParaRPr kumimoji="1" lang="ja-JP"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774" y="548680"/>
            <a:ext cx="7772400" cy="796950"/>
          </a:xfrm>
        </p:spPr>
        <p:txBody>
          <a:bodyPr>
            <a:normAutofit/>
          </a:bodyPr>
          <a:lstStyle/>
          <a:p>
            <a:r>
              <a:rPr lang="ja-JP" altLang="en-US" sz="3600" dirty="0" smtClean="0">
                <a:latin typeface="HG創英角ﾎﾟｯﾌﾟ体" pitchFamily="49" charset="-128"/>
                <a:ea typeface="HG創英角ﾎﾟｯﾌﾟ体" pitchFamily="49" charset="-128"/>
              </a:rPr>
              <a:t>５つの要因　取組み</a:t>
            </a:r>
            <a:r>
              <a:rPr kumimoji="1" lang="ja-JP" altLang="en-US" sz="3600" dirty="0" smtClean="0">
                <a:latin typeface="HG創英角ﾎﾟｯﾌﾟ体" pitchFamily="49" charset="-128"/>
                <a:ea typeface="HG創英角ﾎﾟｯﾌﾟ体" pitchFamily="49" charset="-128"/>
              </a:rPr>
              <a:t>のポイント</a:t>
            </a:r>
            <a:endParaRPr kumimoji="1" lang="ja-JP" altLang="en-US" sz="3600" dirty="0">
              <a:latin typeface="HG創英角ﾎﾟｯﾌﾟ体" pitchFamily="49" charset="-128"/>
              <a:ea typeface="HG創英角ﾎﾟｯﾌﾟ体" pitchFamily="49" charset="-128"/>
            </a:endParaRPr>
          </a:p>
        </p:txBody>
      </p:sp>
      <p:sp>
        <p:nvSpPr>
          <p:cNvPr id="4" name="コンテンツ プレースホルダ 2"/>
          <p:cNvSpPr txBox="1">
            <a:spLocks/>
          </p:cNvSpPr>
          <p:nvPr/>
        </p:nvSpPr>
        <p:spPr>
          <a:xfrm>
            <a:off x="784746" y="1988840"/>
            <a:ext cx="10598968" cy="3024336"/>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lnSpc>
                <a:spcPct val="160000"/>
              </a:lnSpc>
            </a:pPr>
            <a:r>
              <a:rPr lang="ja-JP" altLang="en-US" sz="2800" dirty="0" smtClean="0">
                <a:latin typeface="HG創英角ﾎﾟｯﾌﾟ体" pitchFamily="49" charset="-128"/>
                <a:ea typeface="HG創英角ﾎﾟｯﾌﾟ体" pitchFamily="49" charset="-128"/>
              </a:rPr>
              <a:t>未然</a:t>
            </a:r>
            <a:r>
              <a:rPr lang="ja-JP" altLang="en-US" sz="2800" dirty="0">
                <a:latin typeface="HG創英角ﾎﾟｯﾌﾟ体" pitchFamily="49" charset="-128"/>
                <a:ea typeface="HG創英角ﾎﾟｯﾌﾟ体" pitchFamily="49" charset="-128"/>
              </a:rPr>
              <a:t>防止の観点で取組みをすすめる</a:t>
            </a:r>
            <a:endParaRPr lang="en-US" altLang="ja-JP" sz="2800" dirty="0">
              <a:latin typeface="HG創英角ﾎﾟｯﾌﾟ体" pitchFamily="49" charset="-128"/>
              <a:ea typeface="HG創英角ﾎﾟｯﾌﾟ体" pitchFamily="49" charset="-128"/>
            </a:endParaRPr>
          </a:p>
          <a:p>
            <a:pPr>
              <a:lnSpc>
                <a:spcPct val="160000"/>
              </a:lnSpc>
            </a:pPr>
            <a:r>
              <a:rPr lang="ja-JP" altLang="en-US" sz="2800" dirty="0">
                <a:latin typeface="HG創英角ﾎﾟｯﾌﾟ体" pitchFamily="49" charset="-128"/>
                <a:ea typeface="HG創英角ﾎﾟｯﾌﾟ体" pitchFamily="49" charset="-128"/>
              </a:rPr>
              <a:t>５つの要因を多角的に捉える</a:t>
            </a:r>
            <a:endParaRPr lang="en-US" altLang="ja-JP" sz="2800" dirty="0">
              <a:latin typeface="HG創英角ﾎﾟｯﾌﾟ体" pitchFamily="49" charset="-128"/>
              <a:ea typeface="HG創英角ﾎﾟｯﾌﾟ体" pitchFamily="49" charset="-128"/>
            </a:endParaRPr>
          </a:p>
          <a:p>
            <a:pPr>
              <a:lnSpc>
                <a:spcPct val="160000"/>
              </a:lnSpc>
            </a:pPr>
            <a:r>
              <a:rPr lang="ja-JP" altLang="en-US" sz="2800" dirty="0">
                <a:latin typeface="HG創英角ﾎﾟｯﾌﾟ体" pitchFamily="49" charset="-128"/>
                <a:ea typeface="HG創英角ﾎﾟｯﾌﾟ体" pitchFamily="49" charset="-128"/>
              </a:rPr>
              <a:t>組織的に改善に向けた取組みを行う中で</a:t>
            </a:r>
            <a:r>
              <a:rPr lang="ja-JP" altLang="en-US" sz="2800" dirty="0" smtClean="0">
                <a:latin typeface="HG創英角ﾎﾟｯﾌﾟ体" pitchFamily="49" charset="-128"/>
                <a:ea typeface="HG創英角ﾎﾟｯﾌﾟ体" pitchFamily="49" charset="-128"/>
              </a:rPr>
              <a:t>、</a:t>
            </a:r>
            <a:r>
              <a:rPr lang="en-US" altLang="ja-JP" sz="2800" dirty="0" smtClean="0">
                <a:latin typeface="HG創英角ﾎﾟｯﾌﾟ体" pitchFamily="49" charset="-128"/>
                <a:ea typeface="HG創英角ﾎﾟｯﾌﾟ体" pitchFamily="49" charset="-128"/>
              </a:rPr>
              <a:t/>
            </a:r>
            <a:br>
              <a:rPr lang="en-US" altLang="ja-JP" sz="2800" dirty="0" smtClean="0">
                <a:latin typeface="HG創英角ﾎﾟｯﾌﾟ体" pitchFamily="49" charset="-128"/>
                <a:ea typeface="HG創英角ﾎﾟｯﾌﾟ体" pitchFamily="49" charset="-128"/>
              </a:rPr>
            </a:br>
            <a:r>
              <a:rPr lang="ja-JP" altLang="en-US" sz="2800" dirty="0" smtClean="0">
                <a:latin typeface="HG創英角ﾎﾟｯﾌﾟ体" pitchFamily="49" charset="-128"/>
                <a:ea typeface="HG創英角ﾎﾟｯﾌﾟ体" pitchFamily="49" charset="-128"/>
              </a:rPr>
              <a:t>職員</a:t>
            </a:r>
            <a:r>
              <a:rPr lang="ja-JP" altLang="en-US" sz="2800" dirty="0">
                <a:latin typeface="HG創英角ﾎﾟｯﾌﾟ体" pitchFamily="49" charset="-128"/>
                <a:ea typeface="HG創英角ﾎﾟｯﾌﾟ体" pitchFamily="49" charset="-128"/>
              </a:rPr>
              <a:t>個々が必要な役割を果たす</a:t>
            </a:r>
          </a:p>
          <a:p>
            <a:endParaRPr lang="en-US" altLang="ja-JP" sz="2800" dirty="0" smtClean="0">
              <a:latin typeface="HG創英角ﾎﾟｯﾌﾟ体" pitchFamily="49" charset="-128"/>
              <a:ea typeface="HG創英角ﾎﾟｯﾌﾟ体" pitchFamily="49" charset="-128"/>
            </a:endParaRPr>
          </a:p>
          <a:p>
            <a:endParaRPr lang="ja-JP" altLang="en-US" dirty="0"/>
          </a:p>
        </p:txBody>
      </p:sp>
    </p:spTree>
    <p:extLst>
      <p:ext uri="{BB962C8B-B14F-4D97-AF65-F5344CB8AC3E}">
        <p14:creationId xmlns:p14="http://schemas.microsoft.com/office/powerpoint/2010/main" val="3199262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983432" y="620768"/>
            <a:ext cx="11088000" cy="720000"/>
          </a:xfrm>
        </p:spPr>
        <p:txBody>
          <a:bodyPr>
            <a:normAutofit/>
          </a:bodyPr>
          <a:lstStyle/>
          <a:p>
            <a:r>
              <a:rPr lang="ja-JP" altLang="en-US" sz="3600" dirty="0" smtClean="0">
                <a:latin typeface="HGP創英角ﾎﾟｯﾌﾟ体" pitchFamily="50" charset="-128"/>
                <a:ea typeface="HGP創英角ﾎﾟｯﾌﾟ体" pitchFamily="50" charset="-128"/>
              </a:rPr>
              <a:t>高齢者虐待防止法の趣旨</a:t>
            </a:r>
          </a:p>
        </p:txBody>
      </p:sp>
      <p:sp>
        <p:nvSpPr>
          <p:cNvPr id="9219" name="コンテンツ プレースホルダ 2"/>
          <p:cNvSpPr>
            <a:spLocks noGrp="1"/>
          </p:cNvSpPr>
          <p:nvPr>
            <p:ph sz="quarter" idx="1"/>
          </p:nvPr>
        </p:nvSpPr>
        <p:spPr>
          <a:xfrm>
            <a:off x="983432" y="1340768"/>
            <a:ext cx="11088000" cy="5400000"/>
          </a:xfrm>
        </p:spPr>
        <p:txBody>
          <a:bodyPr>
            <a:normAutofit/>
          </a:bodyPr>
          <a:lstStyle/>
          <a:p>
            <a:pPr marL="0" indent="0">
              <a:buClr>
                <a:srgbClr val="4F81BD"/>
              </a:buClr>
              <a:buNone/>
            </a:pPr>
            <a:endParaRPr lang="en-US" altLang="ja-JP" sz="2800" dirty="0" smtClean="0">
              <a:solidFill>
                <a:prstClr val="black"/>
              </a:solidFill>
              <a:latin typeface="HGP創英角ﾎﾟｯﾌﾟ体" pitchFamily="50" charset="-128"/>
              <a:ea typeface="HGP創英角ﾎﾟｯﾌﾟ体" pitchFamily="50" charset="-128"/>
            </a:endParaRPr>
          </a:p>
          <a:p>
            <a:pPr marL="0" indent="0">
              <a:buClr>
                <a:srgbClr val="4F81BD"/>
              </a:buClr>
              <a:buNone/>
            </a:pPr>
            <a:r>
              <a:rPr lang="ja-JP" altLang="en-US" sz="2800" dirty="0" smtClean="0">
                <a:solidFill>
                  <a:prstClr val="black"/>
                </a:solidFill>
                <a:latin typeface="HGP創英角ﾎﾟｯﾌﾟ体" pitchFamily="50" charset="-128"/>
                <a:ea typeface="HGP創英角ﾎﾟｯﾌﾟ体" pitchFamily="50" charset="-128"/>
              </a:rPr>
              <a:t>（</a:t>
            </a:r>
            <a:r>
              <a:rPr lang="ja-JP" altLang="en-US" sz="2800" dirty="0">
                <a:solidFill>
                  <a:prstClr val="black"/>
                </a:solidFill>
                <a:latin typeface="HGP創英角ﾎﾟｯﾌﾟ体" pitchFamily="50" charset="-128"/>
                <a:ea typeface="HGP創英角ﾎﾟｯﾌﾟ体" pitchFamily="50" charset="-128"/>
              </a:rPr>
              <a:t>第１条　目的）</a:t>
            </a:r>
            <a:endParaRPr lang="en-US" altLang="ja-JP" sz="2800" dirty="0"/>
          </a:p>
          <a:p>
            <a:pPr marL="0" indent="0">
              <a:buNone/>
            </a:pPr>
            <a:r>
              <a:rPr lang="ja-JP" altLang="en-US" sz="2800" dirty="0">
                <a:latin typeface="HGP創英角ﾎﾟｯﾌﾟ体" pitchFamily="50" charset="-128"/>
                <a:ea typeface="HGP創英角ﾎﾟｯﾌﾟ体" pitchFamily="50" charset="-128"/>
              </a:rPr>
              <a:t>「この法律は、高齢者に対する虐待が深刻な状況にあり、高齢者の</a:t>
            </a:r>
            <a:r>
              <a:rPr lang="ja-JP" altLang="en-US" sz="2800" dirty="0" smtClean="0">
                <a:latin typeface="HGP創英角ﾎﾟｯﾌﾟ体" pitchFamily="50" charset="-128"/>
                <a:ea typeface="HGP創英角ﾎﾟｯﾌﾟ体" pitchFamily="50" charset="-128"/>
              </a:rPr>
              <a:t>尊厳</a:t>
            </a:r>
            <a:endParaRPr lang="en-US" altLang="ja-JP" sz="2800" dirty="0" smtClean="0">
              <a:latin typeface="HGP創英角ﾎﾟｯﾌﾟ体" pitchFamily="50" charset="-128"/>
              <a:ea typeface="HGP創英角ﾎﾟｯﾌﾟ体" pitchFamily="50" charset="-128"/>
            </a:endParaRPr>
          </a:p>
          <a:p>
            <a:pPr marL="0" indent="0">
              <a:buNone/>
            </a:pPr>
            <a:r>
              <a:rPr lang="ja-JP" altLang="en-US" sz="2800" dirty="0" smtClean="0">
                <a:latin typeface="HGP創英角ﾎﾟｯﾌﾟ体" pitchFamily="50" charset="-128"/>
                <a:ea typeface="HGP創英角ﾎﾟｯﾌﾟ体" pitchFamily="50" charset="-128"/>
              </a:rPr>
              <a:t>の</a:t>
            </a:r>
            <a:r>
              <a:rPr lang="ja-JP" altLang="en-US" sz="2800" dirty="0">
                <a:latin typeface="HGP創英角ﾎﾟｯﾌﾟ体" pitchFamily="50" charset="-128"/>
                <a:ea typeface="HGP創英角ﾎﾟｯﾌﾟ体" pitchFamily="50" charset="-128"/>
              </a:rPr>
              <a:t>保持にとって</a:t>
            </a:r>
            <a:r>
              <a:rPr lang="ja-JP" altLang="en-US" sz="2800" dirty="0" smtClean="0">
                <a:latin typeface="HGP創英角ﾎﾟｯﾌﾟ体" pitchFamily="50" charset="-128"/>
                <a:ea typeface="HGP創英角ﾎﾟｯﾌﾟ体" pitchFamily="50" charset="-128"/>
              </a:rPr>
              <a:t>高齢者に対する虐待</a:t>
            </a:r>
            <a:r>
              <a:rPr lang="ja-JP" altLang="en-US" sz="2800" dirty="0">
                <a:latin typeface="HGP創英角ﾎﾟｯﾌﾟ体" pitchFamily="50" charset="-128"/>
                <a:ea typeface="HGP創英角ﾎﾟｯﾌﾟ体" pitchFamily="50" charset="-128"/>
              </a:rPr>
              <a:t>を防止することが極めて重要で</a:t>
            </a:r>
            <a:r>
              <a:rPr lang="ja-JP" altLang="en-US" sz="2800" dirty="0" smtClean="0">
                <a:latin typeface="HGP創英角ﾎﾟｯﾌﾟ体" pitchFamily="50" charset="-128"/>
                <a:ea typeface="HGP創英角ﾎﾟｯﾌﾟ体" pitchFamily="50" charset="-128"/>
              </a:rPr>
              <a:t>ある</a:t>
            </a:r>
            <a:endParaRPr lang="en-US" altLang="ja-JP" sz="2800" dirty="0" smtClean="0">
              <a:latin typeface="HGP創英角ﾎﾟｯﾌﾟ体" pitchFamily="50" charset="-128"/>
              <a:ea typeface="HGP創英角ﾎﾟｯﾌﾟ体" pitchFamily="50" charset="-128"/>
            </a:endParaRPr>
          </a:p>
          <a:p>
            <a:pPr marL="0" indent="0">
              <a:buNone/>
            </a:pPr>
            <a:r>
              <a:rPr lang="ja-JP" altLang="en-US" sz="2800" dirty="0" smtClean="0">
                <a:latin typeface="HGP創英角ﾎﾟｯﾌﾟ体" pitchFamily="50" charset="-128"/>
                <a:ea typeface="HGP創英角ﾎﾟｯﾌﾟ体" pitchFamily="50" charset="-128"/>
              </a:rPr>
              <a:t>こと等</a:t>
            </a:r>
            <a:r>
              <a:rPr lang="ja-JP" altLang="en-US" sz="2800" dirty="0">
                <a:latin typeface="HGP創英角ﾎﾟｯﾌﾟ体" pitchFamily="50" charset="-128"/>
                <a:ea typeface="HGP創英角ﾎﾟｯﾌﾟ体" pitchFamily="50" charset="-128"/>
              </a:rPr>
              <a:t>に</a:t>
            </a:r>
            <a:r>
              <a:rPr lang="ja-JP" altLang="en-US" sz="2800" dirty="0" smtClean="0">
                <a:latin typeface="HGP創英角ﾎﾟｯﾌﾟ体" pitchFamily="50" charset="-128"/>
                <a:ea typeface="HGP創英角ﾎﾟｯﾌﾟ体" pitchFamily="50" charset="-128"/>
              </a:rPr>
              <a:t>かんがみ、高齢者虐待の防止等に関する国等の責務、高齢者</a:t>
            </a:r>
            <a:endParaRPr lang="en-US" altLang="ja-JP" sz="2800" dirty="0" smtClean="0">
              <a:latin typeface="HGP創英角ﾎﾟｯﾌﾟ体" pitchFamily="50" charset="-128"/>
              <a:ea typeface="HGP創英角ﾎﾟｯﾌﾟ体" pitchFamily="50" charset="-128"/>
            </a:endParaRPr>
          </a:p>
          <a:p>
            <a:pPr marL="0" indent="0">
              <a:buNone/>
            </a:pPr>
            <a:r>
              <a:rPr lang="ja-JP" altLang="en-US" sz="2800" dirty="0" smtClean="0">
                <a:latin typeface="HGP創英角ﾎﾟｯﾌﾟ体" pitchFamily="50" charset="-128"/>
                <a:ea typeface="HGP創英角ﾎﾟｯﾌﾟ体" pitchFamily="50" charset="-128"/>
              </a:rPr>
              <a:t>虐待</a:t>
            </a:r>
            <a:r>
              <a:rPr lang="ja-JP" altLang="en-US" sz="2800" dirty="0">
                <a:latin typeface="HGP創英角ﾎﾟｯﾌﾟ体" pitchFamily="50" charset="-128"/>
                <a:ea typeface="HGP創英角ﾎﾟｯﾌﾟ体" pitchFamily="50" charset="-128"/>
              </a:rPr>
              <a:t>を受けた</a:t>
            </a:r>
            <a:r>
              <a:rPr lang="ja-JP" altLang="en-US" sz="2800" u="sng" dirty="0">
                <a:solidFill>
                  <a:srgbClr val="FF0000"/>
                </a:solidFill>
                <a:latin typeface="HGP創英角ﾎﾟｯﾌﾟ体" pitchFamily="50" charset="-128"/>
                <a:ea typeface="HGP創英角ﾎﾟｯﾌﾟ体" pitchFamily="50" charset="-128"/>
              </a:rPr>
              <a:t>高齢者に対する保護</a:t>
            </a:r>
            <a:r>
              <a:rPr lang="ja-JP" altLang="en-US" sz="2800" dirty="0">
                <a:latin typeface="HGP創英角ﾎﾟｯﾌﾟ体" pitchFamily="50" charset="-128"/>
                <a:ea typeface="HGP創英角ﾎﾟｯﾌﾟ体" pitchFamily="50" charset="-128"/>
              </a:rPr>
              <a:t>のための措置、養護者の</a:t>
            </a:r>
            <a:r>
              <a:rPr lang="ja-JP" altLang="en-US" sz="2800" dirty="0" smtClean="0">
                <a:latin typeface="HGP創英角ﾎﾟｯﾌﾟ体" pitchFamily="50" charset="-128"/>
                <a:ea typeface="HGP創英角ﾎﾟｯﾌﾟ体" pitchFamily="50" charset="-128"/>
              </a:rPr>
              <a:t>負担の軽減を</a:t>
            </a:r>
            <a:endParaRPr lang="en-US" altLang="ja-JP" sz="2800" dirty="0" smtClean="0">
              <a:latin typeface="HGP創英角ﾎﾟｯﾌﾟ体" pitchFamily="50" charset="-128"/>
              <a:ea typeface="HGP創英角ﾎﾟｯﾌﾟ体" pitchFamily="50" charset="-128"/>
            </a:endParaRPr>
          </a:p>
          <a:p>
            <a:pPr marL="0" indent="0">
              <a:buNone/>
            </a:pPr>
            <a:r>
              <a:rPr lang="ja-JP" altLang="en-US" sz="2800" dirty="0" smtClean="0">
                <a:latin typeface="HGP創英角ﾎﾟｯﾌﾟ体" pitchFamily="50" charset="-128"/>
                <a:ea typeface="HGP創英角ﾎﾟｯﾌﾟ体" pitchFamily="50" charset="-128"/>
              </a:rPr>
              <a:t>図る</a:t>
            </a:r>
            <a:r>
              <a:rPr lang="ja-JP" altLang="en-US" sz="2800" dirty="0">
                <a:latin typeface="HGP創英角ﾎﾟｯﾌﾟ体" pitchFamily="50" charset="-128"/>
                <a:ea typeface="HGP創英角ﾎﾟｯﾌﾟ体" pitchFamily="50" charset="-128"/>
              </a:rPr>
              <a:t>こと等の養護者に対する養護者による高齢者虐待の防止に</a:t>
            </a:r>
            <a:r>
              <a:rPr lang="ja-JP" altLang="en-US" sz="2800" dirty="0" smtClean="0">
                <a:latin typeface="HGP創英角ﾎﾟｯﾌﾟ体" pitchFamily="50" charset="-128"/>
                <a:ea typeface="HGP創英角ﾎﾟｯﾌﾟ体" pitchFamily="50" charset="-128"/>
              </a:rPr>
              <a:t>資する</a:t>
            </a:r>
            <a:endParaRPr lang="en-US" altLang="ja-JP" sz="2800" dirty="0" smtClean="0">
              <a:latin typeface="HGP創英角ﾎﾟｯﾌﾟ体" pitchFamily="50" charset="-128"/>
              <a:ea typeface="HGP創英角ﾎﾟｯﾌﾟ体" pitchFamily="50" charset="-128"/>
            </a:endParaRPr>
          </a:p>
          <a:p>
            <a:pPr marL="0" indent="0">
              <a:buNone/>
            </a:pPr>
            <a:r>
              <a:rPr lang="ja-JP" altLang="en-US" sz="2800" dirty="0" smtClean="0">
                <a:latin typeface="HGP創英角ﾎﾟｯﾌﾟ体" pitchFamily="50" charset="-128"/>
                <a:ea typeface="HGP創英角ﾎﾟｯﾌﾟ体" pitchFamily="50" charset="-128"/>
              </a:rPr>
              <a:t>支援</a:t>
            </a:r>
            <a:r>
              <a:rPr lang="ja-JP" altLang="en-US" sz="2800" dirty="0">
                <a:latin typeface="HGP創英角ﾎﾟｯﾌﾟ体" pitchFamily="50" charset="-128"/>
                <a:ea typeface="HGP創英角ﾎﾟｯﾌﾟ体" pitchFamily="50" charset="-128"/>
              </a:rPr>
              <a:t>（以下「</a:t>
            </a:r>
            <a:r>
              <a:rPr lang="ja-JP" altLang="en-US" sz="2800" u="sng" dirty="0">
                <a:solidFill>
                  <a:srgbClr val="FF0000"/>
                </a:solidFill>
                <a:latin typeface="HGP創英角ﾎﾟｯﾌﾟ体" pitchFamily="50" charset="-128"/>
                <a:ea typeface="HGP創英角ﾎﾟｯﾌﾟ体" pitchFamily="50" charset="-128"/>
              </a:rPr>
              <a:t>養護者に対する支援</a:t>
            </a:r>
            <a:r>
              <a:rPr lang="ja-JP" altLang="en-US" sz="2800" dirty="0">
                <a:latin typeface="HGP創英角ﾎﾟｯﾌﾟ体" pitchFamily="50" charset="-128"/>
                <a:ea typeface="HGP創英角ﾎﾟｯﾌﾟ体" pitchFamily="50" charset="-128"/>
              </a:rPr>
              <a:t>」と</a:t>
            </a:r>
            <a:r>
              <a:rPr lang="ja-JP" altLang="en-US" sz="2800" dirty="0" smtClean="0">
                <a:latin typeface="HGP創英角ﾎﾟｯﾌﾟ体" pitchFamily="50" charset="-128"/>
                <a:ea typeface="HGP創英角ﾎﾟｯﾌﾟ体" pitchFamily="50" charset="-128"/>
              </a:rPr>
              <a:t>いう。）</a:t>
            </a:r>
            <a:r>
              <a:rPr lang="ja-JP" altLang="en-US" sz="2800" dirty="0">
                <a:latin typeface="HGP創英角ﾎﾟｯﾌﾟ体" pitchFamily="50" charset="-128"/>
                <a:ea typeface="HGP創英角ﾎﾟｯﾌﾟ体" pitchFamily="50" charset="-128"/>
              </a:rPr>
              <a:t>のための措置等を定める</a:t>
            </a:r>
            <a:r>
              <a:rPr lang="ja-JP" altLang="en-US" sz="2800" dirty="0" smtClean="0">
                <a:latin typeface="HGP創英角ﾎﾟｯﾌﾟ体" pitchFamily="50" charset="-128"/>
                <a:ea typeface="HGP創英角ﾎﾟｯﾌﾟ体" pitchFamily="50" charset="-128"/>
              </a:rPr>
              <a:t>こと</a:t>
            </a:r>
            <a:endParaRPr lang="en-US" altLang="ja-JP" sz="2800" dirty="0" smtClean="0">
              <a:latin typeface="HGP創英角ﾎﾟｯﾌﾟ体" pitchFamily="50" charset="-128"/>
              <a:ea typeface="HGP創英角ﾎﾟｯﾌﾟ体" pitchFamily="50" charset="-128"/>
            </a:endParaRPr>
          </a:p>
          <a:p>
            <a:pPr marL="0" indent="0">
              <a:buNone/>
            </a:pPr>
            <a:r>
              <a:rPr lang="ja-JP" altLang="en-US" sz="2800" dirty="0" smtClean="0">
                <a:latin typeface="HGP創英角ﾎﾟｯﾌﾟ体" pitchFamily="50" charset="-128"/>
                <a:ea typeface="HGP創英角ﾎﾟｯﾌﾟ体" pitchFamily="50" charset="-128"/>
              </a:rPr>
              <a:t>に</a:t>
            </a:r>
            <a:r>
              <a:rPr lang="ja-JP" altLang="en-US" sz="2800" dirty="0">
                <a:latin typeface="HGP創英角ﾎﾟｯﾌﾟ体" pitchFamily="50" charset="-128"/>
                <a:ea typeface="HGP創英角ﾎﾟｯﾌﾟ体" pitchFamily="50" charset="-128"/>
              </a:rPr>
              <a:t>より、高齢者虐待の防止、養護者に対する支援等に関する施策</a:t>
            </a:r>
            <a:r>
              <a:rPr lang="ja-JP" altLang="en-US" sz="2800" dirty="0" smtClean="0">
                <a:latin typeface="HGP創英角ﾎﾟｯﾌﾟ体" pitchFamily="50" charset="-128"/>
                <a:ea typeface="HGP創英角ﾎﾟｯﾌﾟ体" pitchFamily="50" charset="-128"/>
              </a:rPr>
              <a:t>を促進</a:t>
            </a:r>
            <a:endParaRPr lang="en-US" altLang="ja-JP" sz="2800" dirty="0" smtClean="0">
              <a:latin typeface="HGP創英角ﾎﾟｯﾌﾟ体" pitchFamily="50" charset="-128"/>
              <a:ea typeface="HGP創英角ﾎﾟｯﾌﾟ体" pitchFamily="50" charset="-128"/>
            </a:endParaRPr>
          </a:p>
          <a:p>
            <a:pPr marL="0" indent="0">
              <a:buNone/>
            </a:pPr>
            <a:r>
              <a:rPr lang="ja-JP" altLang="en-US" sz="2800" dirty="0" smtClean="0">
                <a:latin typeface="HGP創英角ﾎﾟｯﾌﾟ体" pitchFamily="50" charset="-128"/>
                <a:ea typeface="HGP創英角ﾎﾟｯﾌﾟ体" pitchFamily="50" charset="-128"/>
              </a:rPr>
              <a:t>し</a:t>
            </a:r>
            <a:r>
              <a:rPr lang="ja-JP" altLang="en-US" sz="2800" dirty="0">
                <a:latin typeface="HGP創英角ﾎﾟｯﾌﾟ体" pitchFamily="50" charset="-128"/>
                <a:ea typeface="HGP創英角ﾎﾟｯﾌﾟ体" pitchFamily="50" charset="-128"/>
              </a:rPr>
              <a:t>、もって高齢者の権利利益の擁護に資することを目的とする。」</a:t>
            </a:r>
            <a:endParaRPr lang="en-US" altLang="ja-JP" sz="2800" dirty="0">
              <a:latin typeface="HGP創英角ﾎﾟｯﾌﾟ体" pitchFamily="50" charset="-128"/>
              <a:ea typeface="HGP創英角ﾎﾟｯﾌﾟ体" pitchFamily="50" charset="-128"/>
            </a:endParaRPr>
          </a:p>
          <a:p>
            <a:pPr marL="0" indent="0">
              <a:buNone/>
            </a:pPr>
            <a:endParaRPr lang="ja-JP" altLang="en-US" dirty="0" smtClean="0">
              <a:latin typeface="HGP創英角ﾎﾟｯﾌﾟ体" pitchFamily="50" charset="-128"/>
              <a:ea typeface="HGP創英角ﾎﾟｯﾌﾟ体" pitchFamily="50" charset="-128"/>
            </a:endParaRPr>
          </a:p>
          <a:p>
            <a:endParaRPr lang="ja-JP" altLang="en-US"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7528" y="952501"/>
            <a:ext cx="8496944" cy="1362075"/>
          </a:xfrm>
        </p:spPr>
        <p:txBody>
          <a:bodyPr>
            <a:normAutofit/>
          </a:bodyPr>
          <a:lstStyle/>
          <a:p>
            <a:pPr algn="ctr"/>
            <a:r>
              <a:rPr lang="ja-JP" altLang="en-US" sz="3600" dirty="0">
                <a:latin typeface="HGP創英角ﾎﾟｯﾌﾟ体" pitchFamily="50" charset="-128"/>
                <a:ea typeface="HGP創英角ﾎﾟｯﾌﾟ体" pitchFamily="50" charset="-128"/>
              </a:rPr>
              <a:t>４　高齢者</a:t>
            </a:r>
            <a:r>
              <a:rPr lang="ja-JP" altLang="en-US" sz="3600" dirty="0" smtClean="0">
                <a:latin typeface="HGP創英角ﾎﾟｯﾌﾟ体" pitchFamily="50" charset="-128"/>
                <a:ea typeface="HGP創英角ﾎﾟｯﾌﾟ体" pitchFamily="50" charset="-128"/>
              </a:rPr>
              <a:t>虐待が起きた</a:t>
            </a:r>
            <a:r>
              <a:rPr lang="ja-JP" altLang="en-US" sz="3600" dirty="0">
                <a:latin typeface="HGP創英角ﾎﾟｯﾌﾟ体" pitchFamily="50" charset="-128"/>
                <a:ea typeface="HGP創英角ﾎﾟｯﾌﾟ体" pitchFamily="50" charset="-128"/>
              </a:rPr>
              <a:t>時は</a:t>
            </a:r>
            <a:endParaRPr lang="ja-JP" altLang="en-US" sz="3600" dirty="0"/>
          </a:p>
        </p:txBody>
      </p:sp>
      <p:sp>
        <p:nvSpPr>
          <p:cNvPr id="3" name="テキスト プレースホルダ 2"/>
          <p:cNvSpPr>
            <a:spLocks noGrp="1"/>
          </p:cNvSpPr>
          <p:nvPr>
            <p:ph type="body" idx="1"/>
          </p:nvPr>
        </p:nvSpPr>
        <p:spPr>
          <a:xfrm>
            <a:off x="1847528" y="2564904"/>
            <a:ext cx="8496944" cy="881062"/>
          </a:xfrm>
        </p:spPr>
        <p:txBody>
          <a:bodyPr>
            <a:normAutofit/>
          </a:bodyPr>
          <a:lstStyle/>
          <a:p>
            <a:pPr algn="ctr"/>
            <a:r>
              <a:rPr lang="ja-JP" altLang="en-US" sz="2800" dirty="0">
                <a:latin typeface="HGP創英角ﾎﾟｯﾌﾟ体" pitchFamily="50" charset="-128"/>
                <a:ea typeface="HGP創英角ﾎﾟｯﾌﾟ体" pitchFamily="50" charset="-128"/>
              </a:rPr>
              <a:t>～事後対応～</a:t>
            </a:r>
            <a:endParaRPr lang="ja-JP" alt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548680"/>
            <a:ext cx="11088000" cy="720000"/>
          </a:xfrm>
        </p:spPr>
        <p:txBody>
          <a:bodyPr>
            <a:normAutofit/>
          </a:bodyPr>
          <a:lstStyle/>
          <a:p>
            <a:r>
              <a:rPr lang="ja-JP" altLang="en-US" sz="3600" dirty="0" smtClean="0">
                <a:latin typeface="HG創英角ﾎﾟｯﾌﾟ体" pitchFamily="49" charset="-128"/>
                <a:ea typeface="HG創英角ﾎﾟｯﾌﾟ体" pitchFamily="49" charset="-128"/>
              </a:rPr>
              <a:t>施設内の体制の確立</a:t>
            </a:r>
            <a:endParaRPr kumimoji="1" lang="ja-JP" altLang="en-US" sz="3600" dirty="0">
              <a:latin typeface="HG創英角ﾎﾟｯﾌﾟ体" pitchFamily="49" charset="-128"/>
              <a:ea typeface="HG創英角ﾎﾟｯﾌﾟ体" pitchFamily="49" charset="-128"/>
            </a:endParaRPr>
          </a:p>
        </p:txBody>
      </p:sp>
      <p:sp>
        <p:nvSpPr>
          <p:cNvPr id="3" name="コンテンツ プレースホルダ 2"/>
          <p:cNvSpPr>
            <a:spLocks noGrp="1"/>
          </p:cNvSpPr>
          <p:nvPr>
            <p:ph sz="quarter" idx="1"/>
          </p:nvPr>
        </p:nvSpPr>
        <p:spPr>
          <a:xfrm>
            <a:off x="983432" y="1340768"/>
            <a:ext cx="11088000" cy="5400000"/>
          </a:xfrm>
        </p:spPr>
        <p:txBody>
          <a:bodyPr/>
          <a:lstStyle/>
          <a:p>
            <a:endParaRPr kumimoji="1" lang="en-US" altLang="ja-JP" dirty="0" smtClean="0"/>
          </a:p>
          <a:p>
            <a:r>
              <a:rPr lang="ja-JP" altLang="en-US" sz="2800" dirty="0">
                <a:latin typeface="HG創英角ﾎﾟｯﾌﾟ体" pitchFamily="49" charset="-128"/>
                <a:ea typeface="HG創英角ﾎﾟｯﾌﾟ体" pitchFamily="49" charset="-128"/>
              </a:rPr>
              <a:t>施設内で虐待が発生した場合は、迅速かつ適切</a:t>
            </a:r>
            <a:r>
              <a:rPr lang="ja-JP" altLang="en-US" sz="2800" dirty="0" smtClean="0">
                <a:latin typeface="HG創英角ﾎﾟｯﾌﾟ体" pitchFamily="49" charset="-128"/>
                <a:ea typeface="HG創英角ﾎﾟｯﾌﾟ体" pitchFamily="49" charset="-128"/>
              </a:rPr>
              <a:t>に</a:t>
            </a:r>
            <a:endParaRPr lang="en-US" altLang="ja-JP" sz="2800" dirty="0" smtClean="0">
              <a:latin typeface="HG創英角ﾎﾟｯﾌﾟ体" pitchFamily="49" charset="-128"/>
              <a:ea typeface="HG創英角ﾎﾟｯﾌﾟ体" pitchFamily="49" charset="-128"/>
            </a:endParaRPr>
          </a:p>
          <a:p>
            <a:pPr marL="0" indent="0">
              <a:buNone/>
            </a:pPr>
            <a:r>
              <a:rPr lang="ja-JP" altLang="en-US" sz="2800" b="1" dirty="0" smtClean="0">
                <a:solidFill>
                  <a:srgbClr val="FF0000"/>
                </a:solidFill>
                <a:latin typeface="HG創英角ﾎﾟｯﾌﾟ体" pitchFamily="49" charset="-128"/>
                <a:ea typeface="HG創英角ﾎﾟｯﾌﾟ体" pitchFamily="49" charset="-128"/>
              </a:rPr>
              <a:t>　組織</a:t>
            </a:r>
            <a:r>
              <a:rPr lang="ja-JP" altLang="en-US" sz="2800" b="1" dirty="0">
                <a:solidFill>
                  <a:srgbClr val="FF0000"/>
                </a:solidFill>
                <a:latin typeface="HG創英角ﾎﾟｯﾌﾟ体" pitchFamily="49" charset="-128"/>
                <a:ea typeface="HG創英角ﾎﾟｯﾌﾟ体" pitchFamily="49" charset="-128"/>
              </a:rPr>
              <a:t>として</a:t>
            </a:r>
            <a:r>
              <a:rPr lang="ja-JP" altLang="en-US" sz="2800" dirty="0">
                <a:solidFill>
                  <a:srgbClr val="FF0000"/>
                </a:solidFill>
                <a:latin typeface="HG創英角ﾎﾟｯﾌﾟ体" pitchFamily="49" charset="-128"/>
                <a:ea typeface="HG創英角ﾎﾟｯﾌﾟ体" pitchFamily="49" charset="-128"/>
              </a:rPr>
              <a:t>対応</a:t>
            </a:r>
            <a:r>
              <a:rPr lang="ja-JP" altLang="en-US" sz="2800" dirty="0" smtClean="0">
                <a:solidFill>
                  <a:srgbClr val="FF0000"/>
                </a:solidFill>
                <a:latin typeface="HG創英角ﾎﾟｯﾌﾟ体" pitchFamily="49" charset="-128"/>
                <a:ea typeface="HG創英角ﾎﾟｯﾌﾟ体" pitchFamily="49" charset="-128"/>
              </a:rPr>
              <a:t>する</a:t>
            </a:r>
            <a:endParaRPr lang="en-US" altLang="ja-JP" sz="2800" dirty="0">
              <a:solidFill>
                <a:srgbClr val="FF0000"/>
              </a:solidFill>
              <a:latin typeface="HG創英角ﾎﾟｯﾌﾟ体" pitchFamily="49" charset="-128"/>
              <a:ea typeface="HG創英角ﾎﾟｯﾌﾟ体" pitchFamily="49" charset="-128"/>
            </a:endParaRPr>
          </a:p>
          <a:p>
            <a:r>
              <a:rPr lang="ja-JP" altLang="en-US" sz="2800" dirty="0">
                <a:latin typeface="HG創英角ﾎﾟｯﾌﾟ体" pitchFamily="49" charset="-128"/>
                <a:ea typeface="HG創英角ﾎﾟｯﾌﾟ体" pitchFamily="49" charset="-128"/>
              </a:rPr>
              <a:t>職員間の速やかな連携が</a:t>
            </a:r>
            <a:r>
              <a:rPr lang="ja-JP" altLang="en-US" sz="2800" dirty="0" smtClean="0">
                <a:latin typeface="HG創英角ﾎﾟｯﾌﾟ体" pitchFamily="49" charset="-128"/>
                <a:ea typeface="HG創英角ﾎﾟｯﾌﾟ体" pitchFamily="49" charset="-128"/>
              </a:rPr>
              <a:t>必要</a:t>
            </a:r>
            <a:endParaRPr lang="en-US" altLang="ja-JP" sz="2800" dirty="0">
              <a:latin typeface="HG創英角ﾎﾟｯﾌﾟ体" pitchFamily="49" charset="-128"/>
              <a:ea typeface="HG創英角ﾎﾟｯﾌﾟ体" pitchFamily="49" charset="-128"/>
            </a:endParaRPr>
          </a:p>
          <a:p>
            <a:pPr marL="0" indent="0">
              <a:buNone/>
            </a:pPr>
            <a:r>
              <a:rPr lang="ja-JP" altLang="en-US" sz="2800" b="1" dirty="0">
                <a:latin typeface="HG創英角ﾎﾟｯﾌﾟ体" pitchFamily="49" charset="-128"/>
                <a:ea typeface="HG創英角ﾎﾟｯﾌﾟ体" pitchFamily="49" charset="-128"/>
              </a:rPr>
              <a:t>　</a:t>
            </a:r>
            <a:r>
              <a:rPr lang="ja-JP" altLang="en-US" sz="2800" b="1" dirty="0" smtClean="0">
                <a:latin typeface="HG創英角ﾎﾟｯﾌﾟ体" pitchFamily="49" charset="-128"/>
                <a:ea typeface="HG創英角ﾎﾟｯﾌﾟ体" pitchFamily="49" charset="-128"/>
              </a:rPr>
              <a:t>　　　　↓</a:t>
            </a:r>
            <a:endParaRPr lang="en-US" altLang="ja-JP" sz="2800" b="1" dirty="0">
              <a:latin typeface="HG創英角ﾎﾟｯﾌﾟ体" pitchFamily="49" charset="-128"/>
              <a:ea typeface="HG創英角ﾎﾟｯﾌﾟ体" pitchFamily="49" charset="-128"/>
            </a:endParaRPr>
          </a:p>
          <a:p>
            <a:r>
              <a:rPr lang="ja-JP" altLang="en-US" sz="2800" b="1" dirty="0">
                <a:solidFill>
                  <a:srgbClr val="FF0000"/>
                </a:solidFill>
                <a:latin typeface="HG創英角ﾎﾟｯﾌﾟ体" pitchFamily="49" charset="-128"/>
                <a:ea typeface="HG創英角ﾎﾟｯﾌﾟ体" pitchFamily="49" charset="-128"/>
              </a:rPr>
              <a:t>　</a:t>
            </a:r>
            <a:r>
              <a:rPr lang="ja-JP" altLang="en-US" sz="2800" dirty="0" smtClean="0">
                <a:solidFill>
                  <a:srgbClr val="FF0000"/>
                </a:solidFill>
                <a:latin typeface="HG創英角ﾎﾟｯﾌﾟ体" pitchFamily="49" charset="-128"/>
                <a:ea typeface="HG創英角ﾎﾟｯﾌﾟ体" pitchFamily="49" charset="-128"/>
              </a:rPr>
              <a:t>対応方法を</a:t>
            </a:r>
            <a:r>
              <a:rPr lang="ja-JP" altLang="en-US" sz="2800" dirty="0">
                <a:solidFill>
                  <a:srgbClr val="FF0000"/>
                </a:solidFill>
                <a:latin typeface="HG創英角ﾎﾟｯﾌﾟ体" pitchFamily="49" charset="-128"/>
                <a:ea typeface="HG創英角ﾎﾟｯﾌﾟ体" pitchFamily="49" charset="-128"/>
              </a:rPr>
              <a:t>事前</a:t>
            </a:r>
            <a:r>
              <a:rPr lang="ja-JP" altLang="en-US" sz="2800" dirty="0" smtClean="0">
                <a:solidFill>
                  <a:srgbClr val="FF0000"/>
                </a:solidFill>
                <a:latin typeface="HG創英角ﾎﾟｯﾌﾟ体" pitchFamily="49" charset="-128"/>
                <a:ea typeface="HG創英角ﾎﾟｯﾌﾟ体" pitchFamily="49" charset="-128"/>
              </a:rPr>
              <a:t>に決めておく</a:t>
            </a:r>
            <a:endParaRPr lang="en-US" altLang="ja-JP" sz="2800" dirty="0">
              <a:solidFill>
                <a:srgbClr val="FF0000"/>
              </a:solidFill>
              <a:latin typeface="HG創英角ﾎﾟｯﾌﾟ体" pitchFamily="49" charset="-128"/>
              <a:ea typeface="HG創英角ﾎﾟｯﾌﾟ体" pitchFamily="49" charset="-128"/>
            </a:endParaRPr>
          </a:p>
          <a:p>
            <a:r>
              <a:rPr kumimoji="1" lang="ja-JP" altLang="en-US" sz="2800" dirty="0" smtClean="0">
                <a:solidFill>
                  <a:srgbClr val="FF0000"/>
                </a:solidFill>
                <a:latin typeface="HG創英角ﾎﾟｯﾌﾟ体" pitchFamily="49" charset="-128"/>
                <a:ea typeface="HG創英角ﾎﾟｯﾌﾟ体" pitchFamily="49" charset="-128"/>
              </a:rPr>
              <a:t>　対応方法を全職員に周知する</a:t>
            </a:r>
            <a:endParaRPr kumimoji="1" lang="ja-JP" altLang="en-US" sz="2800" dirty="0">
              <a:solidFill>
                <a:srgbClr val="FF0000"/>
              </a:solidFill>
              <a:latin typeface="HG創英角ﾎﾟｯﾌﾟ体" pitchFamily="49" charset="-128"/>
              <a:ea typeface="HG創英角ﾎﾟｯﾌﾟ体" pitchFamily="49"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216" y="4005064"/>
            <a:ext cx="2232248" cy="2098313"/>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416" y="476672"/>
            <a:ext cx="5684168" cy="796950"/>
          </a:xfrm>
        </p:spPr>
        <p:txBody>
          <a:bodyPr>
            <a:normAutofit/>
          </a:bodyPr>
          <a:lstStyle/>
          <a:p>
            <a:r>
              <a:rPr lang="zh-CN" altLang="en-US" sz="3600" dirty="0">
                <a:latin typeface="HG創英角ﾎﾟｯﾌﾟ体" pitchFamily="49" charset="-128"/>
                <a:ea typeface="HG創英角ﾎﾟｯﾌﾟ体" pitchFamily="49" charset="-128"/>
              </a:rPr>
              <a:t>高齢者虐待防止法</a:t>
            </a:r>
            <a:r>
              <a:rPr lang="zh-CN" altLang="en-US" sz="3600" dirty="0" smtClean="0">
                <a:latin typeface="HG創英角ﾎﾟｯﾌﾟ体" pitchFamily="49" charset="-128"/>
                <a:ea typeface="HG創英角ﾎﾟｯﾌﾟ体" pitchFamily="49" charset="-128"/>
              </a:rPr>
              <a:t>２１条</a:t>
            </a:r>
            <a:endParaRPr lang="ja-JP" altLang="en-US" sz="3600" dirty="0">
              <a:latin typeface="HG創英角ﾎﾟｯﾌﾟ体" pitchFamily="49" charset="-128"/>
              <a:ea typeface="HG創英角ﾎﾟｯﾌﾟ体" pitchFamily="49" charset="-128"/>
            </a:endParaRPr>
          </a:p>
        </p:txBody>
      </p:sp>
      <p:sp>
        <p:nvSpPr>
          <p:cNvPr id="3" name="コンテンツ プレースホルダ 2"/>
          <p:cNvSpPr>
            <a:spLocks noGrp="1"/>
          </p:cNvSpPr>
          <p:nvPr>
            <p:ph sz="quarter" idx="1"/>
          </p:nvPr>
        </p:nvSpPr>
        <p:spPr>
          <a:xfrm>
            <a:off x="551384" y="1412776"/>
            <a:ext cx="11521280" cy="5328592"/>
          </a:xfrm>
        </p:spPr>
        <p:txBody>
          <a:bodyPr>
            <a:normAutofit/>
          </a:bodyPr>
          <a:lstStyle/>
          <a:p>
            <a:pPr marL="514350" indent="-514350">
              <a:lnSpc>
                <a:spcPct val="150000"/>
              </a:lnSpc>
              <a:spcBef>
                <a:spcPts val="0"/>
              </a:spcBef>
              <a:buNone/>
            </a:pPr>
            <a:r>
              <a:rPr lang="ja-JP" altLang="en-US" sz="2800" dirty="0" smtClean="0">
                <a:latin typeface="HGP創英角ﾎﾟｯﾌﾟ体" pitchFamily="50" charset="-128"/>
                <a:ea typeface="HGP創英角ﾎﾟｯﾌﾟ体" pitchFamily="50" charset="-128"/>
              </a:rPr>
              <a:t>　　業務</a:t>
            </a:r>
            <a:r>
              <a:rPr lang="ja-JP" altLang="en-US" sz="2800" dirty="0">
                <a:latin typeface="HGP創英角ﾎﾟｯﾌﾟ体" pitchFamily="50" charset="-128"/>
                <a:ea typeface="HGP創英角ﾎﾟｯﾌﾟ体" pitchFamily="50" charset="-128"/>
              </a:rPr>
              <a:t>に従事している養介護施設又は養介護事業において</a:t>
            </a:r>
            <a:r>
              <a:rPr lang="ja-JP" altLang="en-US" sz="2800" dirty="0" smtClean="0">
                <a:latin typeface="HGP創英角ﾎﾟｯﾌﾟ体" pitchFamily="50" charset="-128"/>
                <a:ea typeface="HGP創英角ﾎﾟｯﾌﾟ体" pitchFamily="50" charset="-128"/>
              </a:rPr>
              <a:t>、業務</a:t>
            </a:r>
            <a:r>
              <a:rPr lang="ja-JP" altLang="en-US" sz="2800" dirty="0">
                <a:latin typeface="HGP創英角ﾎﾟｯﾌﾟ体" pitchFamily="50" charset="-128"/>
                <a:ea typeface="HGP創英角ﾎﾟｯﾌﾟ体" pitchFamily="50" charset="-128"/>
              </a:rPr>
              <a:t>に</a:t>
            </a:r>
            <a:r>
              <a:rPr lang="ja-JP" altLang="en-US" sz="2800" dirty="0" smtClean="0">
                <a:latin typeface="HGP創英角ﾎﾟｯﾌﾟ体" pitchFamily="50" charset="-128"/>
                <a:ea typeface="HGP創英角ﾎﾟｯﾌﾟ体" pitchFamily="50" charset="-128"/>
              </a:rPr>
              <a:t>従事</a:t>
            </a:r>
            <a:endParaRPr lang="en-US" altLang="ja-JP" sz="2800" dirty="0" smtClean="0">
              <a:latin typeface="HGP創英角ﾎﾟｯﾌﾟ体" pitchFamily="50" charset="-128"/>
              <a:ea typeface="HGP創英角ﾎﾟｯﾌﾟ体" pitchFamily="50" charset="-128"/>
            </a:endParaRPr>
          </a:p>
          <a:p>
            <a:pPr marL="514350" indent="-514350">
              <a:lnSpc>
                <a:spcPct val="150000"/>
              </a:lnSpc>
              <a:spcBef>
                <a:spcPts val="0"/>
              </a:spcBef>
              <a:buNone/>
            </a:pPr>
            <a:r>
              <a:rPr lang="ja-JP" altLang="en-US" sz="2800" dirty="0">
                <a:latin typeface="HGP創英角ﾎﾟｯﾌﾟ体" pitchFamily="50" charset="-128"/>
                <a:ea typeface="HGP創英角ﾎﾟｯﾌﾟ体" pitchFamily="50" charset="-128"/>
              </a:rPr>
              <a:t>　</a:t>
            </a:r>
            <a:r>
              <a:rPr lang="ja-JP" altLang="en-US" sz="2800" dirty="0" smtClean="0">
                <a:latin typeface="HGP創英角ﾎﾟｯﾌﾟ体" pitchFamily="50" charset="-128"/>
                <a:ea typeface="HGP創英角ﾎﾟｯﾌﾟ体" pitchFamily="50" charset="-128"/>
              </a:rPr>
              <a:t>する</a:t>
            </a:r>
            <a:r>
              <a:rPr lang="ja-JP" altLang="en-US" sz="2800" dirty="0">
                <a:latin typeface="HGP創英角ﾎﾟｯﾌﾟ体" pitchFamily="50" charset="-128"/>
                <a:ea typeface="HGP創英角ﾎﾟｯﾌﾟ体" pitchFamily="50" charset="-128"/>
              </a:rPr>
              <a:t>養介護施設従事者等による高齢者虐待</a:t>
            </a:r>
            <a:r>
              <a:rPr lang="ja-JP" altLang="en-US" sz="2800" dirty="0" smtClean="0">
                <a:latin typeface="HGP創英角ﾎﾟｯﾌﾟ体" pitchFamily="50" charset="-128"/>
                <a:ea typeface="HGP創英角ﾎﾟｯﾌﾟ体" pitchFamily="50" charset="-128"/>
              </a:rPr>
              <a:t>を受けた</a:t>
            </a:r>
            <a:r>
              <a:rPr lang="ja-JP" altLang="en-US" sz="2800" dirty="0">
                <a:latin typeface="HGP創英角ﾎﾟｯﾌﾟ体" pitchFamily="50" charset="-128"/>
                <a:ea typeface="HGP創英角ﾎﾟｯﾌﾟ体" pitchFamily="50" charset="-128"/>
              </a:rPr>
              <a:t>と思われる高齢者</a:t>
            </a:r>
            <a:r>
              <a:rPr lang="ja-JP" altLang="en-US" sz="2800" dirty="0" smtClean="0">
                <a:latin typeface="HGP創英角ﾎﾟｯﾌﾟ体" pitchFamily="50" charset="-128"/>
                <a:ea typeface="HGP創英角ﾎﾟｯﾌﾟ体" pitchFamily="50" charset="-128"/>
              </a:rPr>
              <a:t>を</a:t>
            </a:r>
            <a:endParaRPr lang="en-US" altLang="ja-JP" sz="2800" dirty="0" smtClean="0">
              <a:latin typeface="HGP創英角ﾎﾟｯﾌﾟ体" pitchFamily="50" charset="-128"/>
              <a:ea typeface="HGP創英角ﾎﾟｯﾌﾟ体" pitchFamily="50" charset="-128"/>
            </a:endParaRPr>
          </a:p>
          <a:p>
            <a:pPr marL="514350" indent="-514350">
              <a:lnSpc>
                <a:spcPct val="150000"/>
              </a:lnSpc>
              <a:spcBef>
                <a:spcPts val="0"/>
              </a:spcBef>
              <a:buNone/>
            </a:pPr>
            <a:r>
              <a:rPr lang="ja-JP" altLang="en-US" sz="2800" dirty="0">
                <a:latin typeface="HGP創英角ﾎﾟｯﾌﾟ体" pitchFamily="50" charset="-128"/>
                <a:ea typeface="HGP創英角ﾎﾟｯﾌﾟ体" pitchFamily="50" charset="-128"/>
              </a:rPr>
              <a:t>　</a:t>
            </a:r>
            <a:r>
              <a:rPr lang="ja-JP" altLang="en-US" sz="2800" dirty="0" smtClean="0">
                <a:latin typeface="HGP創英角ﾎﾟｯﾌﾟ体" pitchFamily="50" charset="-128"/>
                <a:ea typeface="HGP創英角ﾎﾟｯﾌﾟ体" pitchFamily="50" charset="-128"/>
              </a:rPr>
              <a:t>発見</a:t>
            </a:r>
            <a:r>
              <a:rPr lang="ja-JP" altLang="en-US" sz="2800" dirty="0">
                <a:latin typeface="HGP創英角ﾎﾟｯﾌﾟ体" pitchFamily="50" charset="-128"/>
                <a:ea typeface="HGP創英角ﾎﾟｯﾌﾟ体" pitchFamily="50" charset="-128"/>
              </a:rPr>
              <a:t>した場合は</a:t>
            </a:r>
            <a:r>
              <a:rPr lang="ja-JP" altLang="en-US" sz="2800" dirty="0" smtClean="0">
                <a:latin typeface="HGP創英角ﾎﾟｯﾌﾟ体" pitchFamily="50" charset="-128"/>
                <a:ea typeface="HGP創英角ﾎﾟｯﾌﾟ体" pitchFamily="50" charset="-128"/>
              </a:rPr>
              <a:t>、</a:t>
            </a:r>
            <a:r>
              <a:rPr lang="ja-JP" altLang="en-US" sz="2800" u="sng" dirty="0" smtClean="0">
                <a:solidFill>
                  <a:srgbClr val="FF0000"/>
                </a:solidFill>
                <a:latin typeface="HGP創英角ﾎﾟｯﾌﾟ体" pitchFamily="50" charset="-128"/>
                <a:ea typeface="HGP創英角ﾎﾟｯﾌﾟ体" pitchFamily="50" charset="-128"/>
              </a:rPr>
              <a:t>速やか</a:t>
            </a:r>
            <a:r>
              <a:rPr lang="ja-JP" altLang="en-US" sz="2800" u="sng" dirty="0">
                <a:solidFill>
                  <a:srgbClr val="FF0000"/>
                </a:solidFill>
                <a:latin typeface="HGP創英角ﾎﾟｯﾌﾟ体" pitchFamily="50" charset="-128"/>
                <a:ea typeface="HGP創英角ﾎﾟｯﾌﾟ体" pitchFamily="50" charset="-128"/>
              </a:rPr>
              <a:t>にこれを市町村に通報しなけらばならない</a:t>
            </a:r>
            <a:r>
              <a:rPr lang="ja-JP" altLang="en-US" sz="2800" u="sng" dirty="0" smtClean="0">
                <a:solidFill>
                  <a:srgbClr val="FF0000"/>
                </a:solidFill>
                <a:latin typeface="HGP創英角ﾎﾟｯﾌﾟ体" pitchFamily="50" charset="-128"/>
                <a:ea typeface="HGP創英角ﾎﾟｯﾌﾟ体" pitchFamily="50" charset="-128"/>
              </a:rPr>
              <a:t>。</a:t>
            </a:r>
            <a:endParaRPr lang="en-US" altLang="ja-JP" sz="2800" u="sng" dirty="0" smtClean="0">
              <a:solidFill>
                <a:srgbClr val="FF0000"/>
              </a:solidFill>
              <a:latin typeface="HGP創英角ﾎﾟｯﾌﾟ体" pitchFamily="50" charset="-128"/>
              <a:ea typeface="HGP創英角ﾎﾟｯﾌﾟ体" pitchFamily="50" charset="-128"/>
            </a:endParaRPr>
          </a:p>
          <a:p>
            <a:pPr marL="514350" indent="-514350">
              <a:buNone/>
            </a:pPr>
            <a:endParaRPr lang="en-US" altLang="ja-JP" sz="2800" u="sng" dirty="0">
              <a:latin typeface="HGP創英角ﾎﾟｯﾌﾟ体" pitchFamily="50" charset="-128"/>
              <a:ea typeface="HGP創英角ﾎﾟｯﾌﾟ体" pitchFamily="50" charset="-128"/>
            </a:endParaRPr>
          </a:p>
          <a:p>
            <a:pPr marL="514350" indent="-514350">
              <a:lnSpc>
                <a:spcPct val="160000"/>
              </a:lnSpc>
              <a:buNone/>
            </a:pPr>
            <a:r>
              <a:rPr lang="ja-JP" altLang="en-US" sz="2800" dirty="0" smtClean="0">
                <a:solidFill>
                  <a:srgbClr val="FF0000"/>
                </a:solidFill>
                <a:latin typeface="HGP創英角ﾎﾟｯﾌﾟ体" pitchFamily="50" charset="-128"/>
                <a:ea typeface="HGP創英角ﾎﾟｯﾌﾟ体" pitchFamily="50" charset="-128"/>
              </a:rPr>
              <a:t>　★</a:t>
            </a:r>
            <a:r>
              <a:rPr lang="ja-JP" altLang="en-US" sz="2800" u="sng" dirty="0" smtClean="0">
                <a:solidFill>
                  <a:srgbClr val="FF0000"/>
                </a:solidFill>
                <a:latin typeface="HGP創英角ﾎﾟｯﾌﾟ体" pitchFamily="50" charset="-128"/>
                <a:ea typeface="HGP創英角ﾎﾟｯﾌﾟ体" pitchFamily="50" charset="-128"/>
              </a:rPr>
              <a:t>虐待を受けたおそれのある高齢者の安全確保が最優先</a:t>
            </a:r>
            <a:endParaRPr lang="en-US" altLang="ja-JP" sz="2800" u="sng" dirty="0" smtClean="0">
              <a:solidFill>
                <a:srgbClr val="FF0000"/>
              </a:solidFill>
              <a:latin typeface="HGP創英角ﾎﾟｯﾌﾟ体" pitchFamily="50" charset="-128"/>
              <a:ea typeface="HGP創英角ﾎﾟｯﾌﾟ体" pitchFamily="50" charset="-128"/>
            </a:endParaRPr>
          </a:p>
          <a:p>
            <a:pPr marL="514350" indent="-514350">
              <a:lnSpc>
                <a:spcPct val="160000"/>
              </a:lnSpc>
              <a:buNone/>
            </a:pPr>
            <a:r>
              <a:rPr lang="ja-JP" altLang="en-US" sz="2800" dirty="0" smtClean="0">
                <a:solidFill>
                  <a:srgbClr val="FF0000"/>
                </a:solidFill>
                <a:latin typeface="HGP創英角ﾎﾟｯﾌﾟ体" pitchFamily="50" charset="-128"/>
                <a:ea typeface="HGP創英角ﾎﾟｯﾌﾟ体" pitchFamily="50" charset="-128"/>
              </a:rPr>
              <a:t>　</a:t>
            </a:r>
            <a:endParaRPr lang="en-US" altLang="ja-JP" sz="2000" dirty="0"/>
          </a:p>
        </p:txBody>
      </p:sp>
    </p:spTree>
    <p:extLst>
      <p:ext uri="{BB962C8B-B14F-4D97-AF65-F5344CB8AC3E}">
        <p14:creationId xmlns:p14="http://schemas.microsoft.com/office/powerpoint/2010/main" val="19315708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9450" y="255786"/>
            <a:ext cx="9070926" cy="940966"/>
          </a:xfrm>
        </p:spPr>
        <p:txBody>
          <a:bodyPr>
            <a:normAutofit/>
          </a:bodyPr>
          <a:lstStyle/>
          <a:p>
            <a:r>
              <a:rPr lang="ja-JP" altLang="en-US" sz="3600" dirty="0" smtClean="0">
                <a:latin typeface="HG創英角ﾎﾟｯﾌﾟ体" pitchFamily="49" charset="-128"/>
                <a:ea typeface="HG創英角ﾎﾟｯﾌﾟ体" pitchFamily="49" charset="-128"/>
              </a:rPr>
              <a:t>施設内での対応例（１、２）</a:t>
            </a:r>
            <a:endParaRPr lang="ja-JP" altLang="en-US" sz="3600" dirty="0">
              <a:latin typeface="HG創英角ﾎﾟｯﾌﾟ体" pitchFamily="49" charset="-128"/>
              <a:ea typeface="HG創英角ﾎﾟｯﾌﾟ体" pitchFamily="49" charset="-128"/>
            </a:endParaRPr>
          </a:p>
        </p:txBody>
      </p:sp>
      <p:sp>
        <p:nvSpPr>
          <p:cNvPr id="3" name="コンテンツ プレースホルダ 2"/>
          <p:cNvSpPr>
            <a:spLocks noGrp="1"/>
          </p:cNvSpPr>
          <p:nvPr>
            <p:ph sz="quarter" idx="1"/>
          </p:nvPr>
        </p:nvSpPr>
        <p:spPr>
          <a:xfrm>
            <a:off x="407368" y="1196752"/>
            <a:ext cx="11665296" cy="5544616"/>
          </a:xfrm>
        </p:spPr>
        <p:txBody>
          <a:bodyPr>
            <a:normAutofit/>
          </a:bodyPr>
          <a:lstStyle/>
          <a:p>
            <a:pPr marL="514350" indent="-514350">
              <a:buNone/>
            </a:pPr>
            <a:r>
              <a:rPr lang="ja-JP" altLang="en-US" sz="2800" dirty="0" smtClean="0">
                <a:latin typeface="HGP創英角ﾎﾟｯﾌﾟ体" pitchFamily="50" charset="-128"/>
                <a:ea typeface="HGP創英角ﾎﾟｯﾌﾟ体" pitchFamily="50" charset="-128"/>
              </a:rPr>
              <a:t>職員が利用者から、施設内で虐待が行われていると相談を受けた場合</a:t>
            </a:r>
            <a:endParaRPr lang="en-US" altLang="ja-JP" sz="2800" dirty="0" smtClean="0">
              <a:latin typeface="HGP創英角ﾎﾟｯﾌﾟ体" pitchFamily="50" charset="-128"/>
              <a:ea typeface="HGP創英角ﾎﾟｯﾌﾟ体" pitchFamily="50" charset="-128"/>
            </a:endParaRPr>
          </a:p>
          <a:p>
            <a:pPr marL="514350" indent="-514350">
              <a:lnSpc>
                <a:spcPct val="150000"/>
              </a:lnSpc>
              <a:buNone/>
            </a:pPr>
            <a:endParaRPr lang="en-US" altLang="ja-JP" sz="2000" dirty="0" smtClean="0">
              <a:latin typeface="HGP創英角ﾎﾟｯﾌﾟ体" pitchFamily="50" charset="-128"/>
              <a:ea typeface="HGP創英角ﾎﾟｯﾌﾟ体" pitchFamily="50" charset="-128"/>
            </a:endParaRPr>
          </a:p>
          <a:p>
            <a:pPr marL="514350" indent="-514350">
              <a:lnSpc>
                <a:spcPct val="150000"/>
              </a:lnSpc>
              <a:buNone/>
            </a:pPr>
            <a:r>
              <a:rPr lang="ja-JP" altLang="en-US" sz="2800" dirty="0" smtClean="0">
                <a:latin typeface="HGP創英角ﾎﾟｯﾌﾟ体" pitchFamily="50" charset="-128"/>
                <a:ea typeface="HGP創英角ﾎﾟｯﾌﾟ体" pitchFamily="50" charset="-128"/>
              </a:rPr>
              <a:t>１</a:t>
            </a:r>
            <a:r>
              <a:rPr lang="ja-JP" altLang="en-US" sz="2800" dirty="0">
                <a:latin typeface="HGP創英角ﾎﾟｯﾌﾟ体" pitchFamily="50" charset="-128"/>
                <a:ea typeface="HGP創英角ﾎﾟｯﾌﾟ体" pitchFamily="50" charset="-128"/>
              </a:rPr>
              <a:t>．相談を受けた職員は、部署の</a:t>
            </a:r>
            <a:r>
              <a:rPr lang="ja-JP" altLang="en-US" sz="2800" dirty="0" smtClean="0">
                <a:latin typeface="HGP創英角ﾎﾟｯﾌﾟ体" pitchFamily="50" charset="-128"/>
                <a:ea typeface="HGP創英角ﾎﾟｯﾌﾟ体" pitchFamily="50" charset="-128"/>
              </a:rPr>
              <a:t>責任者に報告する。並行して、</a:t>
            </a:r>
            <a:endParaRPr lang="en-US" altLang="ja-JP" sz="2800" dirty="0" smtClean="0">
              <a:latin typeface="HGP創英角ﾎﾟｯﾌﾟ体" pitchFamily="50" charset="-128"/>
              <a:ea typeface="HGP創英角ﾎﾟｯﾌﾟ体" pitchFamily="50" charset="-128"/>
            </a:endParaRPr>
          </a:p>
          <a:p>
            <a:pPr marL="514350" indent="-514350">
              <a:lnSpc>
                <a:spcPct val="150000"/>
              </a:lnSpc>
              <a:buNone/>
            </a:pPr>
            <a:r>
              <a:rPr lang="ja-JP" altLang="en-US" sz="2800" dirty="0">
                <a:latin typeface="HGP創英角ﾎﾟｯﾌﾟ体" pitchFamily="50" charset="-128"/>
                <a:ea typeface="HGP創英角ﾎﾟｯﾌﾟ体" pitchFamily="50" charset="-128"/>
              </a:rPr>
              <a:t>　</a:t>
            </a:r>
            <a:r>
              <a:rPr lang="ja-JP" altLang="en-US" sz="2800" dirty="0" smtClean="0">
                <a:latin typeface="HGP創英角ﾎﾟｯﾌﾟ体" pitchFamily="50" charset="-128"/>
                <a:ea typeface="HGP創英角ﾎﾟｯﾌﾟ体" pitchFamily="50" charset="-128"/>
              </a:rPr>
              <a:t>　複数の職員で、利用者</a:t>
            </a:r>
            <a:r>
              <a:rPr lang="ja-JP" altLang="en-US" sz="2800" dirty="0">
                <a:latin typeface="HGP創英角ﾎﾟｯﾌﾟ体" pitchFamily="50" charset="-128"/>
                <a:ea typeface="HGP創英角ﾎﾟｯﾌﾟ体" pitchFamily="50" charset="-128"/>
              </a:rPr>
              <a:t>の安全確認、安全確保を行う</a:t>
            </a:r>
            <a:r>
              <a:rPr lang="ja-JP" altLang="en-US" sz="2800" dirty="0" smtClean="0">
                <a:latin typeface="HGP創英角ﾎﾟｯﾌﾟ体" pitchFamily="50" charset="-128"/>
                <a:ea typeface="HGP創英角ﾎﾟｯﾌﾟ体" pitchFamily="50" charset="-128"/>
              </a:rPr>
              <a:t>。</a:t>
            </a:r>
            <a:endParaRPr lang="en-US" altLang="ja-JP" sz="2800" dirty="0" smtClean="0">
              <a:latin typeface="HGP創英角ﾎﾟｯﾌﾟ体" pitchFamily="50" charset="-128"/>
              <a:ea typeface="HGP創英角ﾎﾟｯﾌﾟ体" pitchFamily="50" charset="-128"/>
            </a:endParaRPr>
          </a:p>
          <a:p>
            <a:pPr marL="514350" indent="-514350">
              <a:lnSpc>
                <a:spcPct val="150000"/>
              </a:lnSpc>
              <a:buNone/>
            </a:pPr>
            <a:endParaRPr lang="en-US" altLang="ja-JP" sz="2800" dirty="0">
              <a:latin typeface="HGP創英角ﾎﾟｯﾌﾟ体" pitchFamily="50" charset="-128"/>
              <a:ea typeface="HGP創英角ﾎﾟｯﾌﾟ体" pitchFamily="50" charset="-128"/>
            </a:endParaRPr>
          </a:p>
          <a:p>
            <a:pPr marL="514350" indent="-514350">
              <a:lnSpc>
                <a:spcPct val="150000"/>
              </a:lnSpc>
              <a:spcBef>
                <a:spcPts val="1200"/>
              </a:spcBef>
              <a:buNone/>
            </a:pPr>
            <a:r>
              <a:rPr lang="ja-JP" altLang="en-US" sz="2800" dirty="0">
                <a:latin typeface="HGP創英角ﾎﾟｯﾌﾟ体" pitchFamily="50" charset="-128"/>
                <a:ea typeface="HGP創英角ﾎﾟｯﾌﾟ体" pitchFamily="50" charset="-128"/>
              </a:rPr>
              <a:t>２．虐待行為が疑われる事案の発生を把握した時点で、家族</a:t>
            </a:r>
            <a:r>
              <a:rPr lang="ja-JP" altLang="en-US" sz="2800" dirty="0" smtClean="0">
                <a:latin typeface="HGP創英角ﾎﾟｯﾌﾟ体" pitchFamily="50" charset="-128"/>
                <a:ea typeface="HGP創英角ﾎﾟｯﾌﾟ体" pitchFamily="50" charset="-128"/>
              </a:rPr>
              <a:t>へ報告</a:t>
            </a:r>
            <a:r>
              <a:rPr lang="ja-JP" altLang="en-US" sz="2800" dirty="0">
                <a:latin typeface="HGP創英角ﾎﾟｯﾌﾟ体" pitchFamily="50" charset="-128"/>
                <a:ea typeface="HGP創英角ﾎﾟｯﾌﾟ体" pitchFamily="50" charset="-128"/>
              </a:rPr>
              <a:t>し</a:t>
            </a:r>
            <a:r>
              <a:rPr lang="ja-JP" altLang="en-US" sz="2800" dirty="0" smtClean="0">
                <a:latin typeface="HGP創英角ﾎﾟｯﾌﾟ体" pitchFamily="50" charset="-128"/>
                <a:ea typeface="HGP創英角ﾎﾟｯﾌﾟ体" pitchFamily="50" charset="-128"/>
              </a:rPr>
              <a:t>、</a:t>
            </a:r>
            <a:endParaRPr lang="en-US" altLang="ja-JP" sz="2800" dirty="0" smtClean="0">
              <a:latin typeface="HGP創英角ﾎﾟｯﾌﾟ体" pitchFamily="50" charset="-128"/>
              <a:ea typeface="HGP創英角ﾎﾟｯﾌﾟ体" pitchFamily="50" charset="-128"/>
            </a:endParaRPr>
          </a:p>
          <a:p>
            <a:pPr marL="514350" indent="-514350">
              <a:lnSpc>
                <a:spcPct val="150000"/>
              </a:lnSpc>
              <a:spcBef>
                <a:spcPts val="1200"/>
              </a:spcBef>
              <a:buNone/>
            </a:pPr>
            <a:r>
              <a:rPr lang="ja-JP" altLang="en-US" sz="2800" dirty="0">
                <a:latin typeface="HGP創英角ﾎﾟｯﾌﾟ体" pitchFamily="50" charset="-128"/>
                <a:ea typeface="HGP創英角ﾎﾟｯﾌﾟ体" pitchFamily="50" charset="-128"/>
              </a:rPr>
              <a:t>　</a:t>
            </a:r>
            <a:r>
              <a:rPr lang="ja-JP" altLang="en-US" sz="2800" dirty="0" smtClean="0">
                <a:latin typeface="HGP創英角ﾎﾟｯﾌﾟ体" pitchFamily="50" charset="-128"/>
                <a:ea typeface="HGP創英角ﾎﾟｯﾌﾟ体" pitchFamily="50" charset="-128"/>
              </a:rPr>
              <a:t>　行政</a:t>
            </a:r>
            <a:r>
              <a:rPr lang="ja-JP" altLang="en-US" sz="2800" dirty="0">
                <a:latin typeface="HGP創英角ﾎﾟｯﾌﾟ体" pitchFamily="50" charset="-128"/>
                <a:ea typeface="HGP創英角ﾎﾟｯﾌﾟ体" pitchFamily="50" charset="-128"/>
              </a:rPr>
              <a:t>（市町村）へ一報を入れる。</a:t>
            </a:r>
            <a:endParaRPr lang="en-US" altLang="ja-JP" sz="2800" dirty="0">
              <a:latin typeface="HGP創英角ﾎﾟｯﾌﾟ体" pitchFamily="50" charset="-128"/>
              <a:ea typeface="HGP創英角ﾎﾟｯﾌﾟ体" pitchFamily="50" charset="-128"/>
            </a:endParaRPr>
          </a:p>
          <a:p>
            <a:pPr marL="514350" indent="-514350">
              <a:buNone/>
            </a:pPr>
            <a:endParaRPr lang="en-US" altLang="ja-JP" sz="2000" dirty="0"/>
          </a:p>
        </p:txBody>
      </p:sp>
    </p:spTree>
    <p:extLst>
      <p:ext uri="{BB962C8B-B14F-4D97-AF65-F5344CB8AC3E}">
        <p14:creationId xmlns:p14="http://schemas.microsoft.com/office/powerpoint/2010/main" val="27215069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9450" y="255786"/>
            <a:ext cx="8710885" cy="940966"/>
          </a:xfrm>
        </p:spPr>
        <p:txBody>
          <a:bodyPr>
            <a:normAutofit/>
          </a:bodyPr>
          <a:lstStyle/>
          <a:p>
            <a:r>
              <a:rPr lang="ja-JP" altLang="en-US" sz="3600" dirty="0" smtClean="0">
                <a:latin typeface="HG創英角ﾎﾟｯﾌﾟ体" pitchFamily="49" charset="-128"/>
                <a:ea typeface="HG創英角ﾎﾟｯﾌﾟ体" pitchFamily="49" charset="-128"/>
              </a:rPr>
              <a:t>施設内での対応例（３、４）</a:t>
            </a:r>
            <a:endParaRPr lang="ja-JP" altLang="en-US" sz="3600" dirty="0">
              <a:latin typeface="HG創英角ﾎﾟｯﾌﾟ体" pitchFamily="49" charset="-128"/>
              <a:ea typeface="HG創英角ﾎﾟｯﾌﾟ体" pitchFamily="49" charset="-128"/>
            </a:endParaRPr>
          </a:p>
        </p:txBody>
      </p:sp>
      <p:sp>
        <p:nvSpPr>
          <p:cNvPr id="3" name="コンテンツ プレースホルダ 2"/>
          <p:cNvSpPr>
            <a:spLocks noGrp="1"/>
          </p:cNvSpPr>
          <p:nvPr>
            <p:ph sz="quarter" idx="1"/>
          </p:nvPr>
        </p:nvSpPr>
        <p:spPr>
          <a:xfrm>
            <a:off x="407368" y="1628800"/>
            <a:ext cx="11305256" cy="4752528"/>
          </a:xfrm>
        </p:spPr>
        <p:txBody>
          <a:bodyPr>
            <a:normAutofit/>
          </a:bodyPr>
          <a:lstStyle/>
          <a:p>
            <a:pPr marL="514350" indent="-514350">
              <a:lnSpc>
                <a:spcPct val="150000"/>
              </a:lnSpc>
              <a:spcBef>
                <a:spcPts val="1200"/>
              </a:spcBef>
              <a:buNone/>
            </a:pPr>
            <a:r>
              <a:rPr lang="ja-JP" altLang="en-US" sz="2800" dirty="0" smtClean="0">
                <a:latin typeface="HGP創英角ﾎﾟｯﾌﾟ体" pitchFamily="50" charset="-128"/>
                <a:ea typeface="HGP創英角ﾎﾟｯﾌﾟ体" pitchFamily="50" charset="-128"/>
              </a:rPr>
              <a:t>３</a:t>
            </a:r>
            <a:r>
              <a:rPr lang="ja-JP" altLang="en-US" sz="2800" dirty="0">
                <a:latin typeface="HGP創英角ﾎﾟｯﾌﾟ体" pitchFamily="50" charset="-128"/>
                <a:ea typeface="HGP創英角ﾎﾟｯﾌﾟ体" pitchFamily="50" charset="-128"/>
              </a:rPr>
              <a:t>．施設長を中心に</a:t>
            </a:r>
            <a:r>
              <a:rPr lang="ja-JP" altLang="en-US" sz="2800" dirty="0" smtClean="0">
                <a:latin typeface="HGP創英角ﾎﾟｯﾌﾟ体" pitchFamily="50" charset="-128"/>
                <a:ea typeface="HGP創英角ﾎﾟｯﾌﾟ体" pitchFamily="50" charset="-128"/>
              </a:rPr>
              <a:t>虐待行為を</a:t>
            </a:r>
            <a:r>
              <a:rPr lang="ja-JP" altLang="en-US" sz="2800" dirty="0">
                <a:latin typeface="HGP創英角ﾎﾟｯﾌﾟ体" pitchFamily="50" charset="-128"/>
                <a:ea typeface="HGP創英角ﾎﾟｯﾌﾟ体" pitchFamily="50" charset="-128"/>
              </a:rPr>
              <a:t>行った疑いのある職員</a:t>
            </a:r>
            <a:r>
              <a:rPr lang="ja-JP" altLang="en-US" sz="2800" dirty="0" smtClean="0">
                <a:latin typeface="HGP創英角ﾎﾟｯﾌﾟ体" pitchFamily="50" charset="-128"/>
                <a:ea typeface="HGP創英角ﾎﾟｯﾌﾟ体" pitchFamily="50" charset="-128"/>
              </a:rPr>
              <a:t>や、その他の職員へ聞き取りを</a:t>
            </a:r>
            <a:r>
              <a:rPr lang="ja-JP" altLang="en-US" sz="2800" dirty="0">
                <a:latin typeface="HGP創英角ﾎﾟｯﾌﾟ体" pitchFamily="50" charset="-128"/>
                <a:ea typeface="HGP創英角ﾎﾟｯﾌﾟ体" pitchFamily="50" charset="-128"/>
              </a:rPr>
              <a:t>行い、事実を整理する</a:t>
            </a:r>
            <a:r>
              <a:rPr lang="ja-JP" altLang="en-US" sz="2800" dirty="0" smtClean="0">
                <a:latin typeface="HGP創英角ﾎﾟｯﾌﾟ体" pitchFamily="50" charset="-128"/>
                <a:ea typeface="HGP創英角ﾎﾟｯﾌﾟ体" pitchFamily="50" charset="-128"/>
              </a:rPr>
              <a:t>。</a:t>
            </a:r>
            <a:endParaRPr lang="en-US" altLang="ja-JP" sz="2800" dirty="0" smtClean="0">
              <a:latin typeface="HGP創英角ﾎﾟｯﾌﾟ体" pitchFamily="50" charset="-128"/>
              <a:ea typeface="HGP創英角ﾎﾟｯﾌﾟ体" pitchFamily="50" charset="-128"/>
            </a:endParaRPr>
          </a:p>
          <a:p>
            <a:pPr marL="514350" indent="-514350">
              <a:lnSpc>
                <a:spcPct val="150000"/>
              </a:lnSpc>
              <a:spcBef>
                <a:spcPts val="1200"/>
              </a:spcBef>
              <a:buNone/>
            </a:pPr>
            <a:endParaRPr lang="en-US" altLang="ja-JP" sz="2800" dirty="0">
              <a:latin typeface="HGP創英角ﾎﾟｯﾌﾟ体" pitchFamily="50" charset="-128"/>
              <a:ea typeface="HGP創英角ﾎﾟｯﾌﾟ体" pitchFamily="50" charset="-128"/>
            </a:endParaRPr>
          </a:p>
          <a:p>
            <a:pPr marL="514350" indent="-514350">
              <a:lnSpc>
                <a:spcPct val="150000"/>
              </a:lnSpc>
              <a:spcBef>
                <a:spcPts val="1200"/>
              </a:spcBef>
              <a:buNone/>
            </a:pPr>
            <a:r>
              <a:rPr lang="ja-JP" altLang="en-US" sz="2800" dirty="0">
                <a:latin typeface="HGP創英角ﾎﾟｯﾌﾟ体" pitchFamily="50" charset="-128"/>
                <a:ea typeface="HGP創英角ﾎﾟｯﾌﾟ体" pitchFamily="50" charset="-128"/>
              </a:rPr>
              <a:t>４．原因を分析し、再発防止策を検討し、実行</a:t>
            </a:r>
            <a:r>
              <a:rPr lang="ja-JP" altLang="en-US" sz="2800" dirty="0" smtClean="0">
                <a:latin typeface="HGP創英角ﾎﾟｯﾌﾟ体" pitchFamily="50" charset="-128"/>
                <a:ea typeface="HGP創英角ﾎﾟｯﾌﾟ体" pitchFamily="50" charset="-128"/>
              </a:rPr>
              <a:t>する。並行して、本人、家族、</a:t>
            </a:r>
            <a:endParaRPr lang="en-US" altLang="ja-JP" sz="2800" dirty="0" smtClean="0">
              <a:latin typeface="HGP創英角ﾎﾟｯﾌﾟ体" pitchFamily="50" charset="-128"/>
              <a:ea typeface="HGP創英角ﾎﾟｯﾌﾟ体" pitchFamily="50" charset="-128"/>
            </a:endParaRPr>
          </a:p>
          <a:p>
            <a:pPr marL="514350" indent="-514350">
              <a:lnSpc>
                <a:spcPct val="150000"/>
              </a:lnSpc>
              <a:spcBef>
                <a:spcPts val="1200"/>
              </a:spcBef>
              <a:buNone/>
            </a:pPr>
            <a:r>
              <a:rPr lang="ja-JP" altLang="en-US" sz="2800" dirty="0">
                <a:latin typeface="HGP創英角ﾎﾟｯﾌﾟ体" pitchFamily="50" charset="-128"/>
                <a:ea typeface="HGP創英角ﾎﾟｯﾌﾟ体" pitchFamily="50" charset="-128"/>
              </a:rPr>
              <a:t>　</a:t>
            </a:r>
            <a:r>
              <a:rPr lang="ja-JP" altLang="en-US" sz="2800" dirty="0" smtClean="0">
                <a:latin typeface="HGP創英角ﾎﾟｯﾌﾟ体" pitchFamily="50" charset="-128"/>
                <a:ea typeface="HGP創英角ﾎﾟｯﾌﾟ体" pitchFamily="50" charset="-128"/>
              </a:rPr>
              <a:t>　に経過の説明と謝罪を行い、行政（市町村）に報告する。</a:t>
            </a:r>
            <a:endParaRPr lang="ja-JP" altLang="en-US" sz="2800" dirty="0">
              <a:latin typeface="HGP創英角ﾎﾟｯﾌﾟ体" pitchFamily="50" charset="-128"/>
              <a:ea typeface="HGP創英角ﾎﾟｯﾌﾟ体" pitchFamily="50" charset="-128"/>
            </a:endParaRPr>
          </a:p>
          <a:p>
            <a:pPr marL="514350" indent="-514350">
              <a:buNone/>
            </a:pPr>
            <a:endParaRPr lang="en-US" altLang="ja-JP" sz="2000" dirty="0"/>
          </a:p>
        </p:txBody>
      </p:sp>
    </p:spTree>
    <p:extLst>
      <p:ext uri="{BB962C8B-B14F-4D97-AF65-F5344CB8AC3E}">
        <p14:creationId xmlns:p14="http://schemas.microsoft.com/office/powerpoint/2010/main" val="36248650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43472" y="485800"/>
            <a:ext cx="4968552" cy="1143000"/>
          </a:xfrm>
        </p:spPr>
        <p:txBody>
          <a:bodyPr>
            <a:normAutofit/>
          </a:bodyPr>
          <a:lstStyle/>
          <a:p>
            <a:r>
              <a:rPr kumimoji="1" lang="ja-JP" altLang="en-US" sz="3600" dirty="0" smtClean="0">
                <a:latin typeface="HG創英角ﾎﾟｯﾌﾟ体" pitchFamily="49" charset="-128"/>
                <a:ea typeface="HG創英角ﾎﾟｯﾌﾟ体" pitchFamily="49" charset="-128"/>
              </a:rPr>
              <a:t>市町村への通報・報告</a:t>
            </a:r>
            <a:endParaRPr kumimoji="1" lang="ja-JP" altLang="en-US" sz="3600" dirty="0">
              <a:latin typeface="HG創英角ﾎﾟｯﾌﾟ体" pitchFamily="49" charset="-128"/>
              <a:ea typeface="HG創英角ﾎﾟｯﾌﾟ体" pitchFamily="49" charset="-128"/>
            </a:endParaRPr>
          </a:p>
        </p:txBody>
      </p:sp>
      <p:sp>
        <p:nvSpPr>
          <p:cNvPr id="4" name="コンテンツ プレースホルダ 3"/>
          <p:cNvSpPr>
            <a:spLocks noGrp="1"/>
          </p:cNvSpPr>
          <p:nvPr>
            <p:ph sz="quarter" idx="1"/>
          </p:nvPr>
        </p:nvSpPr>
        <p:spPr>
          <a:xfrm>
            <a:off x="1127448" y="1628800"/>
            <a:ext cx="10081120" cy="3888432"/>
          </a:xfrm>
        </p:spPr>
        <p:txBody>
          <a:bodyPr>
            <a:normAutofit/>
          </a:bodyPr>
          <a:lstStyle/>
          <a:p>
            <a:pPr>
              <a:buNone/>
            </a:pPr>
            <a:r>
              <a:rPr lang="ja-JP" altLang="en-US" dirty="0" smtClean="0"/>
              <a:t>　</a:t>
            </a:r>
            <a:endParaRPr lang="en-US" altLang="ja-JP" dirty="0" smtClean="0"/>
          </a:p>
          <a:p>
            <a:pPr>
              <a:buNone/>
            </a:pPr>
            <a:endParaRPr lang="en-US" altLang="ja-JP" dirty="0" smtClean="0"/>
          </a:p>
          <a:p>
            <a:pPr>
              <a:lnSpc>
                <a:spcPct val="150000"/>
              </a:lnSpc>
            </a:pPr>
            <a:r>
              <a:rPr lang="ja-JP" altLang="en-US" sz="2800" dirty="0" smtClean="0">
                <a:latin typeface="HG創英角ﾎﾟｯﾌﾟ体" pitchFamily="49" charset="-128"/>
                <a:ea typeface="HG創英角ﾎﾟｯﾌﾟ体" pitchFamily="49" charset="-128"/>
              </a:rPr>
              <a:t>施設</a:t>
            </a:r>
            <a:r>
              <a:rPr lang="ja-JP" altLang="en-US" sz="2800" dirty="0">
                <a:latin typeface="HG創英角ﾎﾟｯﾌﾟ体" pitchFamily="49" charset="-128"/>
                <a:ea typeface="HG創英角ﾎﾟｯﾌﾟ体" pitchFamily="49" charset="-128"/>
              </a:rPr>
              <a:t>・事業所が所在する</a:t>
            </a:r>
            <a:r>
              <a:rPr lang="ja-JP" altLang="en-US" sz="2800" dirty="0" smtClean="0">
                <a:latin typeface="HG創英角ﾎﾟｯﾌﾟ体" pitchFamily="49" charset="-128"/>
                <a:ea typeface="HG創英角ﾎﾟｯﾌﾟ体" pitchFamily="49" charset="-128"/>
              </a:rPr>
              <a:t>市町村の窓口に通報・報告する。</a:t>
            </a:r>
            <a:endParaRPr lang="en-US" altLang="ja-JP" sz="2800" dirty="0" smtClean="0">
              <a:latin typeface="HG創英角ﾎﾟｯﾌﾟ体" pitchFamily="49" charset="-128"/>
              <a:ea typeface="HG創英角ﾎﾟｯﾌﾟ体" pitchFamily="49" charset="-128"/>
            </a:endParaRPr>
          </a:p>
          <a:p>
            <a:pPr>
              <a:lnSpc>
                <a:spcPct val="150000"/>
              </a:lnSpc>
            </a:pPr>
            <a:r>
              <a:rPr lang="ja-JP" altLang="en-US" sz="2800" dirty="0" smtClean="0">
                <a:latin typeface="HG創英角ﾎﾟｯﾌﾟ体" pitchFamily="49" charset="-128"/>
                <a:ea typeface="HG創英角ﾎﾟｯﾌﾟ体" pitchFamily="49" charset="-128"/>
              </a:rPr>
              <a:t>施設内</a:t>
            </a:r>
            <a:r>
              <a:rPr lang="ja-JP" altLang="en-US" sz="2800" dirty="0">
                <a:latin typeface="HG創英角ﾎﾟｯﾌﾟ体" pitchFamily="49" charset="-128"/>
                <a:ea typeface="HG創英角ﾎﾟｯﾌﾟ体" pitchFamily="49" charset="-128"/>
              </a:rPr>
              <a:t>で解決が図られたとしても市町村への報告は</a:t>
            </a:r>
            <a:r>
              <a:rPr lang="ja-JP" altLang="en-US" sz="2800" dirty="0" smtClean="0">
                <a:latin typeface="HG創英角ﾎﾟｯﾌﾟ体" pitchFamily="49" charset="-128"/>
                <a:ea typeface="HG創英角ﾎﾟｯﾌﾟ体" pitchFamily="49" charset="-128"/>
              </a:rPr>
              <a:t>必要。</a:t>
            </a:r>
            <a:endParaRPr lang="en-US" altLang="ja-JP" sz="2800" dirty="0">
              <a:latin typeface="HG創英角ﾎﾟｯﾌﾟ体" pitchFamily="49" charset="-128"/>
              <a:ea typeface="HG創英角ﾎﾟｯﾌﾟ体" pitchFamily="49" charset="-128"/>
            </a:endParaRPr>
          </a:p>
          <a:p>
            <a:endParaRPr lang="en-US" altLang="ja-JP" sz="2800" dirty="0">
              <a:latin typeface="HG創英角ﾎﾟｯﾌﾟ体" pitchFamily="49" charset="-128"/>
              <a:ea typeface="HG創英角ﾎﾟｯﾌﾟ体" pitchFamily="49" charset="-128"/>
            </a:endParaRPr>
          </a:p>
          <a:p>
            <a:pPr marL="0" indent="0">
              <a:buNone/>
            </a:pPr>
            <a:endParaRPr lang="en-US" altLang="ja-JP" sz="3200" dirty="0">
              <a:latin typeface="HG創英角ﾎﾟｯﾌﾟ体" pitchFamily="49" charset="-128"/>
              <a:ea typeface="HG創英角ﾎﾟｯﾌﾟ体" pitchFamily="49" charset="-128"/>
            </a:endParaRPr>
          </a:p>
          <a:p>
            <a:endParaRPr lang="ja-JP" altLang="en-US" sz="3200" dirty="0">
              <a:latin typeface="HG創英角ﾎﾟｯﾌﾟ体" pitchFamily="49" charset="-128"/>
              <a:ea typeface="HG創英角ﾎﾟｯﾌﾟ体" pitchFamily="49"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224" y="4149080"/>
            <a:ext cx="2484512" cy="2249784"/>
          </a:xfrm>
          <a:prstGeom prst="rect">
            <a:avLst/>
          </a:prstGeom>
        </p:spPr>
      </p:pic>
    </p:spTree>
    <p:extLst>
      <p:ext uri="{BB962C8B-B14F-4D97-AF65-F5344CB8AC3E}">
        <p14:creationId xmlns:p14="http://schemas.microsoft.com/office/powerpoint/2010/main" val="13910431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2947" y="620768"/>
            <a:ext cx="11088000" cy="720000"/>
          </a:xfrm>
        </p:spPr>
        <p:txBody>
          <a:bodyPr>
            <a:normAutofit/>
          </a:bodyPr>
          <a:lstStyle/>
          <a:p>
            <a:r>
              <a:rPr kumimoji="1" lang="ja-JP" altLang="en-US" sz="3600" dirty="0" smtClean="0">
                <a:latin typeface="HG創英角ﾎﾟｯﾌﾟ体" pitchFamily="49" charset="-128"/>
                <a:ea typeface="HG創英角ﾎﾟｯﾌﾟ体" pitchFamily="49" charset="-128"/>
              </a:rPr>
              <a:t>施設職員としての責務</a:t>
            </a:r>
            <a:endParaRPr kumimoji="1" lang="ja-JP" altLang="en-US" sz="3600" dirty="0">
              <a:latin typeface="HG創英角ﾎﾟｯﾌﾟ体" pitchFamily="49" charset="-128"/>
              <a:ea typeface="HG創英角ﾎﾟｯﾌﾟ体" pitchFamily="49" charset="-128"/>
            </a:endParaRPr>
          </a:p>
        </p:txBody>
      </p:sp>
      <p:sp>
        <p:nvSpPr>
          <p:cNvPr id="3" name="コンテンツ プレースホルダ 2"/>
          <p:cNvSpPr>
            <a:spLocks noGrp="1"/>
          </p:cNvSpPr>
          <p:nvPr>
            <p:ph sz="quarter" idx="1"/>
          </p:nvPr>
        </p:nvSpPr>
        <p:spPr>
          <a:xfrm>
            <a:off x="335360" y="1340768"/>
            <a:ext cx="11705587" cy="5400000"/>
          </a:xfrm>
        </p:spPr>
        <p:txBody>
          <a:bodyPr>
            <a:noAutofit/>
          </a:bodyPr>
          <a:lstStyle/>
          <a:p>
            <a:pPr marL="0" indent="0">
              <a:buNone/>
            </a:pPr>
            <a:endParaRPr kumimoji="1" lang="en-US" altLang="ja-JP" sz="2800" dirty="0" smtClean="0">
              <a:latin typeface="HG創英角ﾎﾟｯﾌﾟ体" pitchFamily="49" charset="-128"/>
              <a:ea typeface="HG創英角ﾎﾟｯﾌﾟ体" pitchFamily="49" charset="-128"/>
            </a:endParaRPr>
          </a:p>
          <a:p>
            <a:pPr marL="0" indent="0">
              <a:buNone/>
            </a:pPr>
            <a:r>
              <a:rPr kumimoji="1" lang="ja-JP" altLang="en-US" sz="2800" dirty="0" smtClean="0">
                <a:latin typeface="HG創英角ﾎﾟｯﾌﾟ体" pitchFamily="49" charset="-128"/>
                <a:ea typeface="HG創英角ﾎﾟｯﾌﾟ体" pitchFamily="49" charset="-128"/>
              </a:rPr>
              <a:t>虐待</a:t>
            </a:r>
            <a:r>
              <a:rPr lang="ja-JP" altLang="en-US" sz="2800" dirty="0" smtClean="0">
                <a:latin typeface="HG創英角ﾎﾟｯﾌﾟ体" pitchFamily="49" charset="-128"/>
                <a:ea typeface="HG創英角ﾎﾟｯﾌﾟ体" pitchFamily="49" charset="-128"/>
              </a:rPr>
              <a:t>と思われる</a:t>
            </a:r>
            <a:r>
              <a:rPr kumimoji="1" lang="ja-JP" altLang="en-US" sz="2800" dirty="0" smtClean="0">
                <a:latin typeface="HG創英角ﾎﾟｯﾌﾟ体" pitchFamily="49" charset="-128"/>
                <a:ea typeface="HG創英角ﾎﾟｯﾌﾟ体" pitchFamily="49" charset="-128"/>
              </a:rPr>
              <a:t>行為を発見した場合は、その場で職員に再発防止に向け</a:t>
            </a:r>
            <a:r>
              <a:rPr lang="ja-JP" altLang="en-US" sz="2800" dirty="0">
                <a:latin typeface="HG創英角ﾎﾟｯﾌﾟ体" pitchFamily="49" charset="-128"/>
                <a:ea typeface="HG創英角ﾎﾟｯﾌﾟ体" pitchFamily="49" charset="-128"/>
              </a:rPr>
              <a:t>た</a:t>
            </a:r>
            <a:r>
              <a:rPr kumimoji="1" lang="ja-JP" altLang="en-US" sz="2800" dirty="0" smtClean="0">
                <a:latin typeface="HG創英角ﾎﾟｯﾌﾟ体" pitchFamily="49" charset="-128"/>
                <a:ea typeface="HG創英角ﾎﾟｯﾌﾟ体" pitchFamily="49" charset="-128"/>
              </a:rPr>
              <a:t>注意喚起をする</a:t>
            </a:r>
            <a:endParaRPr kumimoji="1" lang="en-US" altLang="ja-JP" sz="2800" dirty="0" smtClean="0">
              <a:latin typeface="HG創英角ﾎﾟｯﾌﾟ体" pitchFamily="49" charset="-128"/>
              <a:ea typeface="HG創英角ﾎﾟｯﾌﾟ体" pitchFamily="49" charset="-128"/>
            </a:endParaRPr>
          </a:p>
          <a:p>
            <a:pPr>
              <a:buNone/>
            </a:pPr>
            <a:endParaRPr kumimoji="1" lang="en-US" altLang="ja-JP" sz="2800" dirty="0" smtClean="0">
              <a:latin typeface="HG創英角ﾎﾟｯﾌﾟ体" pitchFamily="49" charset="-128"/>
              <a:ea typeface="HG創英角ﾎﾟｯﾌﾟ体" pitchFamily="49" charset="-128"/>
            </a:endParaRPr>
          </a:p>
          <a:p>
            <a:pPr marL="0" indent="0">
              <a:buNone/>
            </a:pPr>
            <a:r>
              <a:rPr lang="ja-JP" altLang="en-US" sz="2800" dirty="0" smtClean="0">
                <a:latin typeface="HG創英角ﾎﾟｯﾌﾟ体" pitchFamily="49" charset="-128"/>
                <a:ea typeface="HG創英角ﾎﾟｯﾌﾟ体" pitchFamily="49" charset="-128"/>
              </a:rPr>
              <a:t>見てみぬ振りをするのではなく、上司や管理者に相談・報告する</a:t>
            </a:r>
            <a:endParaRPr lang="en-US" altLang="ja-JP" sz="2800" dirty="0" smtClean="0">
              <a:latin typeface="HG創英角ﾎﾟｯﾌﾟ体" pitchFamily="49" charset="-128"/>
              <a:ea typeface="HG創英角ﾎﾟｯﾌﾟ体" pitchFamily="49" charset="-128"/>
            </a:endParaRPr>
          </a:p>
          <a:p>
            <a:pPr>
              <a:buNone/>
            </a:pPr>
            <a:endParaRPr lang="en-US" altLang="ja-JP" sz="2800" dirty="0" smtClean="0">
              <a:latin typeface="HG創英角ﾎﾟｯﾌﾟ体" pitchFamily="49" charset="-128"/>
              <a:ea typeface="HG創英角ﾎﾟｯﾌﾟ体" pitchFamily="49" charset="-128"/>
            </a:endParaRPr>
          </a:p>
          <a:p>
            <a:pPr marL="0" indent="0">
              <a:buNone/>
            </a:pPr>
            <a:r>
              <a:rPr kumimoji="1" lang="ja-JP" altLang="en-US" sz="2800" b="1" dirty="0" smtClean="0">
                <a:latin typeface="HG創英角ﾎﾟｯﾌﾟ体" pitchFamily="49" charset="-128"/>
                <a:ea typeface="HG創英角ﾎﾟｯﾌﾟ体" pitchFamily="49" charset="-128"/>
              </a:rPr>
              <a:t>自分自身が</a:t>
            </a:r>
            <a:r>
              <a:rPr kumimoji="1" lang="ja-JP" altLang="en-US" sz="2800" dirty="0" smtClean="0">
                <a:latin typeface="HG創英角ﾎﾟｯﾌﾟ体" pitchFamily="49" charset="-128"/>
                <a:ea typeface="HG創英角ﾎﾟｯﾌﾟ体" pitchFamily="49" charset="-128"/>
              </a:rPr>
              <a:t>虐待と思われる行為を行った場合もすぐに上司に報告する</a:t>
            </a:r>
            <a:endParaRPr kumimoji="1" lang="en-US" altLang="ja-JP" sz="2800" dirty="0" smtClean="0">
              <a:latin typeface="HG創英角ﾎﾟｯﾌﾟ体" pitchFamily="49" charset="-128"/>
              <a:ea typeface="HG創英角ﾎﾟｯﾌﾟ体" pitchFamily="49" charset="-128"/>
            </a:endParaRPr>
          </a:p>
          <a:p>
            <a:endParaRPr lang="en-US" altLang="ja-JP" sz="2800" dirty="0" smtClean="0">
              <a:latin typeface="HG創英角ﾎﾟｯﾌﾟ体" pitchFamily="49" charset="-128"/>
              <a:ea typeface="HG創英角ﾎﾟｯﾌﾟ体" pitchFamily="49" charset="-128"/>
            </a:endParaRPr>
          </a:p>
          <a:p>
            <a:pPr algn="ctr">
              <a:buNone/>
            </a:pPr>
            <a:r>
              <a:rPr lang="ja-JP" altLang="en-US" sz="2800" dirty="0">
                <a:solidFill>
                  <a:srgbClr val="FF0000"/>
                </a:solidFill>
                <a:latin typeface="HG創英角ﾎﾟｯﾌﾟ体" pitchFamily="49" charset="-128"/>
                <a:ea typeface="HG創英角ﾎﾟｯﾌﾟ体" pitchFamily="49" charset="-128"/>
              </a:rPr>
              <a:t>高齢者虐待は組織全体の</a:t>
            </a:r>
            <a:r>
              <a:rPr lang="ja-JP" altLang="en-US" sz="2800" dirty="0" smtClean="0">
                <a:solidFill>
                  <a:srgbClr val="FF0000"/>
                </a:solidFill>
                <a:latin typeface="HG創英角ﾎﾟｯﾌﾟ体" pitchFamily="49" charset="-128"/>
                <a:ea typeface="HG創英角ﾎﾟｯﾌﾟ体" pitchFamily="49" charset="-128"/>
              </a:rPr>
              <a:t>問題</a:t>
            </a:r>
            <a:endParaRPr lang="en-US" altLang="ja-JP" sz="2800" dirty="0">
              <a:solidFill>
                <a:srgbClr val="FF0000"/>
              </a:solidFill>
              <a:latin typeface="HG創英角ﾎﾟｯﾌﾟ体" pitchFamily="49" charset="-128"/>
              <a:ea typeface="HG創英角ﾎﾟｯﾌﾟ体" pitchFamily="49" charset="-128"/>
            </a:endParaRPr>
          </a:p>
          <a:p>
            <a:pPr algn="ctr">
              <a:buNone/>
            </a:pPr>
            <a:r>
              <a:rPr lang="ja-JP" altLang="en-US" sz="2800" dirty="0" smtClean="0">
                <a:solidFill>
                  <a:srgbClr val="FF0000"/>
                </a:solidFill>
                <a:latin typeface="HG創英角ﾎﾟｯﾌﾟ体" pitchFamily="49" charset="-128"/>
                <a:ea typeface="HG創英角ﾎﾟｯﾌﾟ体" pitchFamily="49" charset="-128"/>
              </a:rPr>
              <a:t>高齢者</a:t>
            </a:r>
            <a:r>
              <a:rPr lang="ja-JP" altLang="en-US" sz="2800" dirty="0">
                <a:solidFill>
                  <a:srgbClr val="FF0000"/>
                </a:solidFill>
                <a:latin typeface="HG創英角ﾎﾟｯﾌﾟ体" pitchFamily="49" charset="-128"/>
                <a:ea typeface="HG創英角ﾎﾟｯﾌﾟ体" pitchFamily="49" charset="-128"/>
              </a:rPr>
              <a:t>虐待の通報は職員全員</a:t>
            </a:r>
            <a:r>
              <a:rPr lang="ja-JP" altLang="en-US" sz="2800" dirty="0" smtClean="0">
                <a:solidFill>
                  <a:srgbClr val="FF0000"/>
                </a:solidFill>
                <a:latin typeface="HG創英角ﾎﾟｯﾌﾟ体" pitchFamily="49" charset="-128"/>
                <a:ea typeface="HG創英角ﾎﾟｯﾌﾟ体" pitchFamily="49" charset="-128"/>
              </a:rPr>
              <a:t>の責務</a:t>
            </a:r>
            <a:endParaRPr lang="en-US" altLang="ja-JP" sz="2800" dirty="0" smtClean="0">
              <a:solidFill>
                <a:srgbClr val="FF0000"/>
              </a:solidFill>
              <a:latin typeface="HG創英角ﾎﾟｯﾌﾟ体" pitchFamily="49" charset="-128"/>
              <a:ea typeface="HG創英角ﾎﾟｯﾌﾟ体" pitchFamily="49"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474018"/>
            <a:ext cx="11088000" cy="720000"/>
          </a:xfrm>
        </p:spPr>
        <p:txBody>
          <a:bodyPr>
            <a:normAutofit/>
          </a:bodyPr>
          <a:lstStyle/>
          <a:p>
            <a:r>
              <a:rPr lang="ja-JP" altLang="en-US" sz="3600" dirty="0" smtClean="0">
                <a:latin typeface="HGP創英角ﾎﾟｯﾌﾟ体" pitchFamily="50" charset="-128"/>
                <a:ea typeface="HGP創英角ﾎﾟｯﾌﾟ体" pitchFamily="50" charset="-128"/>
              </a:rPr>
              <a:t>再発防止に向けた取組み</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983432" y="1309355"/>
            <a:ext cx="11088000" cy="5400000"/>
          </a:xfrm>
        </p:spPr>
        <p:txBody>
          <a:bodyPr>
            <a:normAutofit/>
          </a:bodyPr>
          <a:lstStyle/>
          <a:p>
            <a:pPr>
              <a:buNone/>
            </a:pPr>
            <a:r>
              <a:rPr lang="ja-JP" altLang="en-US" sz="2800" dirty="0" smtClean="0">
                <a:latin typeface="HGP創英角ﾎﾟｯﾌﾟ体" pitchFamily="50" charset="-128"/>
                <a:ea typeface="HGP創英角ﾎﾟｯﾌﾟ体" pitchFamily="50" charset="-128"/>
              </a:rPr>
              <a:t>１　虐待の発生要因の調査分析</a:t>
            </a: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２　再発防止に向けた職員会議の活性化</a:t>
            </a: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３　苦情処理体制の見直し</a:t>
            </a: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４　個別ケアの重視とケアの改善</a:t>
            </a: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５　職場内</a:t>
            </a:r>
            <a:r>
              <a:rPr lang="ja-JP" altLang="en-US" sz="2800" dirty="0">
                <a:latin typeface="HGP創英角ﾎﾟｯﾌﾟ体" pitchFamily="50" charset="-128"/>
                <a:ea typeface="HGP創英角ﾎﾟｯﾌﾟ体" pitchFamily="50" charset="-128"/>
              </a:rPr>
              <a:t>教育</a:t>
            </a:r>
            <a:r>
              <a:rPr lang="ja-JP" altLang="en-US" sz="2800" dirty="0" smtClean="0">
                <a:latin typeface="HGP創英角ﾎﾟｯﾌﾟ体" pitchFamily="50" charset="-128"/>
                <a:ea typeface="HGP創英角ﾎﾟｯﾌﾟ体" pitchFamily="50" charset="-128"/>
              </a:rPr>
              <a:t>の</a:t>
            </a:r>
            <a:r>
              <a:rPr lang="ja-JP" altLang="en-US" sz="2800" dirty="0">
                <a:latin typeface="HGP創英角ﾎﾟｯﾌﾟ体" pitchFamily="50" charset="-128"/>
                <a:ea typeface="HGP創英角ﾎﾟｯﾌﾟ体" pitchFamily="50" charset="-128"/>
              </a:rPr>
              <a:t>徹底</a:t>
            </a: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６　働きやすく風通しのよい職場環境づく</a:t>
            </a:r>
            <a:r>
              <a:rPr lang="ja-JP" altLang="en-US" sz="2800" dirty="0">
                <a:latin typeface="HGP創英角ﾎﾟｯﾌﾟ体" pitchFamily="50" charset="-128"/>
                <a:ea typeface="HGP創英角ﾎﾟｯﾌﾟ体" pitchFamily="50" charset="-128"/>
              </a:rPr>
              <a:t>り</a:t>
            </a: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７　開かれた施設づくり</a:t>
            </a:r>
            <a:endParaRPr lang="en-US" altLang="ja-JP" sz="2800" dirty="0" smtClean="0">
              <a:latin typeface="HGP創英角ﾎﾟｯﾌﾟ体" pitchFamily="50" charset="-128"/>
              <a:ea typeface="HGP創英角ﾎﾟｯﾌﾟ体" pitchFamily="50" charset="-128"/>
            </a:endParaRPr>
          </a:p>
          <a:p>
            <a:pPr>
              <a:buNone/>
            </a:pPr>
            <a:endParaRPr lang="en-US" altLang="ja-JP" sz="2800" dirty="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神奈川県</a:t>
            </a:r>
            <a:r>
              <a:rPr lang="ja-JP" altLang="en-US" sz="2800" dirty="0" smtClean="0">
                <a:latin typeface="HGP創英角ﾎﾟｯﾌﾟ体" pitchFamily="50" charset="-128"/>
                <a:ea typeface="HGP創英角ﾎﾟｯﾌﾟ体" pitchFamily="50" charset="-128"/>
              </a:rPr>
              <a:t>ホームページ「高齢者</a:t>
            </a:r>
            <a:r>
              <a:rPr lang="ja-JP" altLang="en-US" sz="2800" dirty="0">
                <a:latin typeface="HGP創英角ﾎﾟｯﾌﾟ体" pitchFamily="50" charset="-128"/>
                <a:ea typeface="HGP創英角ﾎﾟｯﾌﾟ体" pitchFamily="50" charset="-128"/>
              </a:rPr>
              <a:t>虐待発生後対応</a:t>
            </a:r>
            <a:r>
              <a:rPr lang="ja-JP" altLang="en-US" sz="2800" dirty="0" smtClean="0">
                <a:latin typeface="HGP創英角ﾎﾟｯﾌﾟ体" pitchFamily="50" charset="-128"/>
                <a:ea typeface="HGP創英角ﾎﾟｯﾌﾟ体" pitchFamily="50" charset="-128"/>
              </a:rPr>
              <a:t>マニュアル」</a:t>
            </a:r>
            <a:endParaRPr lang="en-US" altLang="ja-JP" sz="2800" dirty="0" smtClean="0">
              <a:latin typeface="HGP創英角ﾎﾟｯﾌﾟ体" pitchFamily="50" charset="-128"/>
              <a:ea typeface="HGP創英角ﾎﾟｯﾌﾟ体" pitchFamily="50" charset="-128"/>
            </a:endParaRPr>
          </a:p>
          <a:p>
            <a:pPr>
              <a:buNone/>
            </a:pPr>
            <a:r>
              <a:rPr lang="en-US" altLang="ja-JP" sz="2000" dirty="0">
                <a:latin typeface="HGP創英角ﾎﾟｯﾌﾟ体" pitchFamily="50" charset="-128"/>
                <a:ea typeface="HGP創英角ﾎﾟｯﾌﾟ体" pitchFamily="50" charset="-128"/>
              </a:rPr>
              <a:t>https://www.pref.kanagawa.jp/docs/u6s/cnt/f3673/p1082205.html</a:t>
            </a:r>
          </a:p>
          <a:p>
            <a:pPr>
              <a:buNone/>
            </a:pPr>
            <a:endParaRPr lang="en-US" altLang="ja-JP" sz="2800" dirty="0" smtClean="0">
              <a:latin typeface="HGP創英角ﾎﾟｯﾌﾟ体" pitchFamily="50" charset="-128"/>
              <a:ea typeface="HGP創英角ﾎﾟｯﾌﾟ体" pitchFamily="50" charset="-128"/>
            </a:endParaRPr>
          </a:p>
          <a:p>
            <a:pPr>
              <a:buNone/>
            </a:pPr>
            <a:endParaRPr lang="en-US" altLang="ja-JP" dirty="0" smtClean="0"/>
          </a:p>
        </p:txBody>
      </p:sp>
      <p:pic>
        <p:nvPicPr>
          <p:cNvPr id="2057" name="Picture 9" descr="D:\Users\46630581\AppData\Local\Microsoft\Windows\Temporary Internet Files\Content.IE5\2754BL3D\gatag-00011353[1].jpg"/>
          <p:cNvPicPr>
            <a:picLocks noChangeAspect="1" noChangeArrowheads="1"/>
          </p:cNvPicPr>
          <p:nvPr/>
        </p:nvPicPr>
        <p:blipFill>
          <a:blip r:embed="rId3" cstate="print"/>
          <a:srcRect/>
          <a:stretch>
            <a:fillRect/>
          </a:stretch>
        </p:blipFill>
        <p:spPr bwMode="auto">
          <a:xfrm>
            <a:off x="9120336" y="163594"/>
            <a:ext cx="1813927" cy="206084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79576" y="2636912"/>
            <a:ext cx="7772400" cy="1143000"/>
          </a:xfrm>
        </p:spPr>
        <p:txBody>
          <a:bodyPr>
            <a:normAutofit/>
          </a:bodyPr>
          <a:lstStyle/>
          <a:p>
            <a:pPr algn="ctr"/>
            <a:r>
              <a:rPr lang="ja-JP" altLang="en-US" sz="4800" dirty="0">
                <a:latin typeface="HG創英角ﾎﾟｯﾌﾟ体" pitchFamily="49" charset="-128"/>
                <a:ea typeface="HG創英角ﾎﾟｯﾌﾟ体" pitchFamily="49" charset="-128"/>
              </a:rPr>
              <a:t>お疲れ様でした</a:t>
            </a:r>
          </a:p>
        </p:txBody>
      </p:sp>
      <p:pic>
        <p:nvPicPr>
          <p:cNvPr id="1028" name="Picture 4" descr="「無料イラスト　安心」の画像検索結果">
            <a:hlinkClick r:id=""/>
          </p:cNvPr>
          <p:cNvPicPr>
            <a:picLocks noChangeAspect="1" noChangeArrowheads="1"/>
          </p:cNvPicPr>
          <p:nvPr/>
        </p:nvPicPr>
        <p:blipFill>
          <a:blip r:embed="rId3" cstate="print"/>
          <a:srcRect/>
          <a:stretch>
            <a:fillRect/>
          </a:stretch>
        </p:blipFill>
        <p:spPr bwMode="auto">
          <a:xfrm>
            <a:off x="7680176" y="581658"/>
            <a:ext cx="2987824" cy="2059464"/>
          </a:xfrm>
          <a:prstGeom prst="rect">
            <a:avLst/>
          </a:prstGeom>
          <a:noFill/>
        </p:spPr>
      </p:pic>
      <p:pic>
        <p:nvPicPr>
          <p:cNvPr id="1032" name="Picture 8" descr="「無料イラスト　安心」の画像検索結果">
            <a:hlinkClick r:id=""/>
          </p:cNvPr>
          <p:cNvPicPr>
            <a:picLocks noChangeAspect="1" noChangeArrowheads="1"/>
          </p:cNvPicPr>
          <p:nvPr/>
        </p:nvPicPr>
        <p:blipFill>
          <a:blip r:embed="rId4" cstate="print"/>
          <a:srcRect/>
          <a:stretch>
            <a:fillRect/>
          </a:stretch>
        </p:blipFill>
        <p:spPr bwMode="auto">
          <a:xfrm>
            <a:off x="2423592" y="2780929"/>
            <a:ext cx="3790950" cy="37433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lang="ja-JP" altLang="en-US" sz="3600" dirty="0" smtClean="0">
                <a:latin typeface="HGP創英角ﾎﾟｯﾌﾟ体" pitchFamily="50" charset="-128"/>
                <a:ea typeface="HGP創英角ﾎﾟｯﾌﾟ体" pitchFamily="50" charset="-128"/>
              </a:rPr>
              <a:t>高齢者虐待防止法の定義</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983432" y="1340768"/>
            <a:ext cx="11088000" cy="5400000"/>
          </a:xfrm>
        </p:spPr>
        <p:txBody>
          <a:bodyPr>
            <a:normAutofit lnSpcReduction="10000"/>
          </a:bodyPr>
          <a:lstStyle/>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Ａ</a:t>
            </a:r>
            <a:r>
              <a:rPr lang="ja-JP" altLang="en-US" sz="2800" dirty="0" smtClean="0">
                <a:latin typeface="HGP創英角ﾎﾟｯﾌﾟ体" pitchFamily="50" charset="-128"/>
                <a:ea typeface="HGP創英角ﾎﾟｯﾌﾟ体" pitchFamily="50" charset="-128"/>
              </a:rPr>
              <a:t>「</a:t>
            </a:r>
            <a:r>
              <a:rPr lang="ja-JP" altLang="en-US" sz="2800" dirty="0">
                <a:solidFill>
                  <a:srgbClr val="FF0000"/>
                </a:solidFill>
                <a:latin typeface="HGP創英角ﾎﾟｯﾌﾟ体" pitchFamily="50" charset="-128"/>
                <a:ea typeface="HGP創英角ﾎﾟｯﾌﾟ体" pitchFamily="50" charset="-128"/>
              </a:rPr>
              <a:t>養護者</a:t>
            </a:r>
            <a:r>
              <a:rPr lang="ja-JP" altLang="en-US" sz="2800" dirty="0">
                <a:latin typeface="HGP創英角ﾎﾟｯﾌﾟ体" pitchFamily="50" charset="-128"/>
                <a:ea typeface="HGP創英角ﾎﾟｯﾌﾟ体" pitchFamily="50" charset="-128"/>
              </a:rPr>
              <a:t>による高齢者虐待</a:t>
            </a:r>
            <a:r>
              <a:rPr lang="ja-JP" altLang="en-US" sz="2800" dirty="0" smtClean="0">
                <a:latin typeface="HGP創英角ﾎﾟｯﾌﾟ体" pitchFamily="50" charset="-128"/>
                <a:ea typeface="HGP創英角ﾎﾟｯﾌﾟ体" pitchFamily="50" charset="-128"/>
              </a:rPr>
              <a:t>」</a:t>
            </a:r>
            <a:endParaRPr lang="en-US" altLang="ja-JP" sz="2800" dirty="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Ｂ</a:t>
            </a:r>
            <a:r>
              <a:rPr lang="ja-JP" altLang="en-US" sz="2800" dirty="0" smtClean="0">
                <a:latin typeface="HGP創英角ﾎﾟｯﾌﾟ体" pitchFamily="50" charset="-128"/>
                <a:ea typeface="HGP創英角ﾎﾟｯﾌﾟ体" pitchFamily="50" charset="-128"/>
              </a:rPr>
              <a:t>「</a:t>
            </a:r>
            <a:r>
              <a:rPr lang="ja-JP" altLang="en-US" sz="2800" dirty="0">
                <a:solidFill>
                  <a:srgbClr val="FF0000"/>
                </a:solidFill>
                <a:latin typeface="HGP創英角ﾎﾟｯﾌﾟ体" pitchFamily="50" charset="-128"/>
                <a:ea typeface="HGP創英角ﾎﾟｯﾌﾟ体" pitchFamily="50" charset="-128"/>
              </a:rPr>
              <a:t>養介護施設従事者等</a:t>
            </a:r>
            <a:r>
              <a:rPr lang="ja-JP" altLang="en-US" sz="2800" dirty="0">
                <a:latin typeface="HGP創英角ﾎﾟｯﾌﾟ体" pitchFamily="50" charset="-128"/>
                <a:ea typeface="HGP創英角ﾎﾟｯﾌﾟ体" pitchFamily="50" charset="-128"/>
              </a:rPr>
              <a:t>による</a:t>
            </a:r>
            <a:r>
              <a:rPr lang="ja-JP" altLang="en-US" sz="2800" dirty="0" smtClean="0">
                <a:latin typeface="HGP創英角ﾎﾟｯﾌﾟ体" pitchFamily="50" charset="-128"/>
                <a:ea typeface="HGP創英角ﾎﾟｯﾌﾟ体" pitchFamily="50" charset="-128"/>
              </a:rPr>
              <a:t>高齢者虐待」</a:t>
            </a:r>
            <a:r>
              <a:rPr lang="ja-JP" altLang="en-US" sz="2800" dirty="0">
                <a:latin typeface="HGP創英角ﾎﾟｯﾌﾟ体" pitchFamily="50" charset="-128"/>
                <a:ea typeface="HGP創英角ﾎﾟｯﾌﾟ体" pitchFamily="50" charset="-128"/>
              </a:rPr>
              <a:t>　に分かれる</a:t>
            </a:r>
            <a:endParaRPr lang="en-US" altLang="ja-JP" sz="2800" dirty="0">
              <a:latin typeface="HGP創英角ﾎﾟｯﾌﾟ体" pitchFamily="50" charset="-128"/>
              <a:ea typeface="HGP創英角ﾎﾟｯﾌﾟ体" pitchFamily="50" charset="-128"/>
            </a:endParaRPr>
          </a:p>
          <a:p>
            <a:pPr>
              <a:buNone/>
            </a:pPr>
            <a:endParaRPr lang="en-US" altLang="ja-JP" sz="2800" dirty="0">
              <a:latin typeface="HGP創英角ﾎﾟｯﾌﾟ体" pitchFamily="50" charset="-128"/>
              <a:ea typeface="HGP創英角ﾎﾟｯﾌﾟ体" pitchFamily="50" charset="-128"/>
            </a:endParaRPr>
          </a:p>
          <a:p>
            <a:r>
              <a:rPr lang="ja-JP" altLang="en-US" sz="2800" dirty="0">
                <a:latin typeface="HGP創英角ﾎﾟｯﾌﾟ体" pitchFamily="50" charset="-128"/>
                <a:ea typeface="HGP創英角ﾎﾟｯﾌﾟ体" pitchFamily="50" charset="-128"/>
              </a:rPr>
              <a:t>「高齢者」とは、６５歳以上の</a:t>
            </a:r>
            <a:r>
              <a:rPr lang="ja-JP" altLang="en-US" sz="2800" dirty="0" smtClean="0">
                <a:latin typeface="HGP創英角ﾎﾟｯﾌﾟ体" pitchFamily="50" charset="-128"/>
                <a:ea typeface="HGP創英角ﾎﾟｯﾌﾟ体" pitchFamily="50" charset="-128"/>
              </a:rPr>
              <a:t>者</a:t>
            </a:r>
            <a:endParaRPr lang="en-US" altLang="ja-JP" sz="2800" dirty="0" smtClean="0">
              <a:latin typeface="HGP創英角ﾎﾟｯﾌﾟ体" pitchFamily="50" charset="-128"/>
              <a:ea typeface="HGP創英角ﾎﾟｯﾌﾟ体" pitchFamily="50" charset="-128"/>
            </a:endParaRPr>
          </a:p>
          <a:p>
            <a:pPr marL="0" indent="0">
              <a:buNone/>
            </a:pPr>
            <a:r>
              <a:rPr lang="ja-JP" altLang="en-US" sz="2800" dirty="0">
                <a:latin typeface="HGP創英角ﾎﾟｯﾌﾟ体" pitchFamily="50" charset="-128"/>
                <a:ea typeface="HGP創英角ﾎﾟｯﾌﾟ体" pitchFamily="50" charset="-128"/>
              </a:rPr>
              <a:t>　</a:t>
            </a:r>
            <a:r>
              <a:rPr lang="ja-JP" altLang="en-US" sz="2800" dirty="0" smtClean="0">
                <a:latin typeface="HGP創英角ﾎﾟｯﾌﾟ体" pitchFamily="50" charset="-128"/>
                <a:ea typeface="HGP創英角ﾎﾟｯﾌﾟ体" pitchFamily="50" charset="-128"/>
              </a:rPr>
              <a:t>（介護サービスを利用する</a:t>
            </a:r>
            <a:r>
              <a:rPr lang="en-US" altLang="ja-JP" sz="2800" dirty="0" smtClean="0">
                <a:latin typeface="HGP創英角ﾎﾟｯﾌﾟ体" pitchFamily="50" charset="-128"/>
                <a:ea typeface="HGP創英角ﾎﾟｯﾌﾟ体" pitchFamily="50" charset="-128"/>
              </a:rPr>
              <a:t>40</a:t>
            </a:r>
            <a:r>
              <a:rPr lang="ja-JP" altLang="en-US" sz="2800" dirty="0" smtClean="0">
                <a:latin typeface="HGP創英角ﾎﾟｯﾌﾟ体" pitchFamily="50" charset="-128"/>
                <a:ea typeface="HGP創英角ﾎﾟｯﾌﾟ体" pitchFamily="50" charset="-128"/>
              </a:rPr>
              <a:t>歳以上</a:t>
            </a:r>
            <a:r>
              <a:rPr lang="en-US" altLang="ja-JP" sz="2800" dirty="0" smtClean="0">
                <a:latin typeface="HGP創英角ﾎﾟｯﾌﾟ体" pitchFamily="50" charset="-128"/>
                <a:ea typeface="HGP創英角ﾎﾟｯﾌﾟ体" pitchFamily="50" charset="-128"/>
              </a:rPr>
              <a:t>65</a:t>
            </a:r>
            <a:r>
              <a:rPr lang="ja-JP" altLang="en-US" sz="2800" dirty="0" smtClean="0">
                <a:latin typeface="HGP創英角ﾎﾟｯﾌﾟ体" pitchFamily="50" charset="-128"/>
                <a:ea typeface="HGP創英角ﾎﾟｯﾌﾟ体" pitchFamily="50" charset="-128"/>
              </a:rPr>
              <a:t>歳未満の者も「高齢者」</a:t>
            </a:r>
            <a:endParaRPr lang="en-US" altLang="ja-JP" sz="2800" dirty="0" smtClean="0">
              <a:latin typeface="HGP創英角ﾎﾟｯﾌﾟ体" pitchFamily="50" charset="-128"/>
              <a:ea typeface="HGP創英角ﾎﾟｯﾌﾟ体" pitchFamily="50" charset="-128"/>
            </a:endParaRPr>
          </a:p>
          <a:p>
            <a:pPr marL="0" indent="0">
              <a:buNone/>
            </a:pPr>
            <a:r>
              <a:rPr lang="ja-JP" altLang="en-US" sz="2800" dirty="0">
                <a:latin typeface="HGP創英角ﾎﾟｯﾌﾟ体" pitchFamily="50" charset="-128"/>
                <a:ea typeface="HGP創英角ﾎﾟｯﾌﾟ体" pitchFamily="50" charset="-128"/>
              </a:rPr>
              <a:t>　</a:t>
            </a:r>
            <a:r>
              <a:rPr lang="ja-JP" altLang="en-US" sz="2800" dirty="0" smtClean="0">
                <a:latin typeface="HGP創英角ﾎﾟｯﾌﾟ体" pitchFamily="50" charset="-128"/>
                <a:ea typeface="HGP創英角ﾎﾟｯﾌﾟ体" pitchFamily="50" charset="-128"/>
              </a:rPr>
              <a:t>とみなして対応する）</a:t>
            </a:r>
            <a:endParaRPr lang="en-US" altLang="ja-JP" sz="2800" dirty="0" smtClean="0">
              <a:latin typeface="HGP創英角ﾎﾟｯﾌﾟ体" pitchFamily="50" charset="-128"/>
              <a:ea typeface="HGP創英角ﾎﾟｯﾌﾟ体" pitchFamily="50" charset="-128"/>
            </a:endParaRPr>
          </a:p>
          <a:p>
            <a:pPr>
              <a:buNone/>
            </a:pPr>
            <a:endParaRPr lang="en-US" altLang="ja-JP" sz="2800" dirty="0">
              <a:latin typeface="HGP創英角ﾎﾟｯﾌﾟ体" pitchFamily="50" charset="-128"/>
              <a:ea typeface="HGP創英角ﾎﾟｯﾌﾟ体" pitchFamily="50" charset="-128"/>
            </a:endParaRPr>
          </a:p>
          <a:p>
            <a:r>
              <a:rPr lang="ja-JP" altLang="en-US" sz="2800" dirty="0" smtClean="0">
                <a:latin typeface="HGP創英角ﾎﾟｯﾌﾟ体" pitchFamily="50" charset="-128"/>
                <a:ea typeface="HGP創英角ﾎﾟｯﾌﾟ体" pitchFamily="50" charset="-128"/>
              </a:rPr>
              <a:t>高齢者虐待５つ</a:t>
            </a:r>
            <a:r>
              <a:rPr lang="ja-JP" altLang="en-US" sz="2800" dirty="0">
                <a:latin typeface="HGP創英角ﾎﾟｯﾌﾟ体" pitchFamily="50" charset="-128"/>
                <a:ea typeface="HGP創英角ﾎﾟｯﾌﾟ体" pitchFamily="50" charset="-128"/>
              </a:rPr>
              <a:t>の類型</a:t>
            </a:r>
            <a:endParaRPr lang="en-US" altLang="ja-JP" sz="2800" dirty="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　</a:t>
            </a:r>
            <a:r>
              <a:rPr lang="ja-JP" altLang="en-US" sz="2800" dirty="0">
                <a:solidFill>
                  <a:srgbClr val="FF0000"/>
                </a:solidFill>
                <a:latin typeface="HGP創英角ﾎﾟｯﾌﾟ体" pitchFamily="50" charset="-128"/>
                <a:ea typeface="HGP創英角ﾎﾟｯﾌﾟ体" pitchFamily="50" charset="-128"/>
              </a:rPr>
              <a:t>身体的虐待</a:t>
            </a:r>
            <a:r>
              <a:rPr lang="ja-JP" altLang="en-US" sz="2800" dirty="0" smtClean="0">
                <a:solidFill>
                  <a:srgbClr val="FF0000"/>
                </a:solidFill>
                <a:latin typeface="HGP創英角ﾎﾟｯﾌﾟ体" pitchFamily="50" charset="-128"/>
                <a:ea typeface="HGP創英角ﾎﾟｯﾌﾟ体" pitchFamily="50" charset="-128"/>
              </a:rPr>
              <a:t>、介護・世話の放棄放任（ネグレクト）、</a:t>
            </a:r>
            <a:r>
              <a:rPr lang="ja-JP" altLang="en-US" sz="2800" dirty="0">
                <a:solidFill>
                  <a:srgbClr val="FF0000"/>
                </a:solidFill>
                <a:latin typeface="HGP創英角ﾎﾟｯﾌﾟ体" pitchFamily="50" charset="-128"/>
                <a:ea typeface="HGP創英角ﾎﾟｯﾌﾟ体" pitchFamily="50" charset="-128"/>
              </a:rPr>
              <a:t>心理的虐待</a:t>
            </a:r>
            <a:r>
              <a:rPr lang="ja-JP" altLang="en-US" sz="2800" dirty="0" smtClean="0">
                <a:solidFill>
                  <a:srgbClr val="FF0000"/>
                </a:solidFill>
                <a:latin typeface="HGP創英角ﾎﾟｯﾌﾟ体" pitchFamily="50" charset="-128"/>
                <a:ea typeface="HGP創英角ﾎﾟｯﾌﾟ体" pitchFamily="50" charset="-128"/>
              </a:rPr>
              <a:t>、</a:t>
            </a:r>
            <a:endParaRPr lang="en-US" altLang="ja-JP" sz="2800" dirty="0" smtClean="0">
              <a:solidFill>
                <a:srgbClr val="FF0000"/>
              </a:solidFill>
              <a:latin typeface="HGP創英角ﾎﾟｯﾌﾟ体" pitchFamily="50" charset="-128"/>
              <a:ea typeface="HGP創英角ﾎﾟｯﾌﾟ体" pitchFamily="50" charset="-128"/>
            </a:endParaRPr>
          </a:p>
          <a:p>
            <a:pPr>
              <a:buNone/>
            </a:pPr>
            <a:r>
              <a:rPr lang="ja-JP" altLang="en-US" sz="2800" dirty="0">
                <a:solidFill>
                  <a:srgbClr val="FF0000"/>
                </a:solidFill>
                <a:latin typeface="HGP創英角ﾎﾟｯﾌﾟ体" pitchFamily="50" charset="-128"/>
                <a:ea typeface="HGP創英角ﾎﾟｯﾌﾟ体" pitchFamily="50" charset="-128"/>
              </a:rPr>
              <a:t>　</a:t>
            </a:r>
            <a:r>
              <a:rPr lang="ja-JP" altLang="en-US" sz="2800" dirty="0" smtClean="0">
                <a:solidFill>
                  <a:srgbClr val="FF0000"/>
                </a:solidFill>
                <a:latin typeface="HGP創英角ﾎﾟｯﾌﾟ体" pitchFamily="50" charset="-128"/>
                <a:ea typeface="HGP創英角ﾎﾟｯﾌﾟ体" pitchFamily="50" charset="-128"/>
              </a:rPr>
              <a:t>性的虐待、経済的</a:t>
            </a:r>
            <a:r>
              <a:rPr lang="ja-JP" altLang="en-US" sz="2800" dirty="0">
                <a:solidFill>
                  <a:srgbClr val="FF0000"/>
                </a:solidFill>
                <a:latin typeface="HGP創英角ﾎﾟｯﾌﾟ体" pitchFamily="50" charset="-128"/>
                <a:ea typeface="HGP創英角ﾎﾟｯﾌﾟ体" pitchFamily="50" charset="-128"/>
              </a:rPr>
              <a:t>虐待</a:t>
            </a:r>
            <a:endParaRPr lang="en-US" altLang="ja-JP" sz="2800" dirty="0">
              <a:solidFill>
                <a:srgbClr val="FF0000"/>
              </a:solidFill>
              <a:latin typeface="HGP創英角ﾎﾟｯﾌﾟ体" pitchFamily="50" charset="-128"/>
              <a:ea typeface="HGP創英角ﾎﾟｯﾌﾟ体" pitchFamily="50" charset="-128"/>
            </a:endParaRPr>
          </a:p>
          <a:p>
            <a:endParaRPr lang="en-US" altLang="ja-JP" sz="3200" dirty="0"/>
          </a:p>
          <a:p>
            <a:pPr>
              <a:buNone/>
            </a:pPr>
            <a:endParaRPr lang="en-US" altLang="ja-JP" sz="3200" dirty="0"/>
          </a:p>
          <a:p>
            <a:endParaRPr kumimoji="1" lang="ja-JP" alt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1" y="255786"/>
            <a:ext cx="7772400" cy="796950"/>
          </a:xfrm>
        </p:spPr>
        <p:txBody>
          <a:bodyPr>
            <a:normAutofit/>
          </a:bodyPr>
          <a:lstStyle/>
          <a:p>
            <a:r>
              <a:rPr lang="ja-JP" altLang="en-US" sz="3600" dirty="0" smtClean="0">
                <a:latin typeface="HGP創英角ﾎﾟｯﾌﾟ体" pitchFamily="50" charset="-128"/>
                <a:ea typeface="HGP創英角ﾎﾟｯﾌﾟ体" pitchFamily="50" charset="-128"/>
              </a:rPr>
              <a:t>「養介護施設従事者等」の</a:t>
            </a:r>
            <a:r>
              <a:rPr lang="ja-JP" altLang="en-US" sz="3600" dirty="0">
                <a:latin typeface="HGP創英角ﾎﾟｯﾌﾟ体" pitchFamily="50" charset="-128"/>
                <a:ea typeface="HGP創英角ﾎﾟｯﾌﾟ体" pitchFamily="50" charset="-128"/>
              </a:rPr>
              <a:t>範囲</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839416" y="6103041"/>
            <a:ext cx="8856984" cy="638700"/>
          </a:xfrm>
        </p:spPr>
        <p:txBody>
          <a:bodyPr>
            <a:noAutofit/>
          </a:bodyPr>
          <a:lstStyle/>
          <a:p>
            <a:pPr>
              <a:buNone/>
            </a:pPr>
            <a:r>
              <a:rPr lang="ja-JP" altLang="en-US" sz="2800" dirty="0" smtClean="0">
                <a:latin typeface="HGP創英角ﾎﾟｯﾌﾟ体" pitchFamily="50" charset="-128"/>
                <a:ea typeface="HGP創英角ﾎﾟｯﾌﾟ体" pitchFamily="50" charset="-128"/>
              </a:rPr>
              <a:t>これらの養介護施設や養介護事業の業務に従事する人</a:t>
            </a:r>
            <a:endParaRPr kumimoji="1" lang="en-US" altLang="ja-JP" sz="2800" dirty="0" smtClean="0">
              <a:latin typeface="HGP創英角ﾎﾟｯﾌﾟ体" pitchFamily="50" charset="-128"/>
              <a:ea typeface="HGP創英角ﾎﾟｯﾌﾟ体"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618579044"/>
              </p:ext>
            </p:extLst>
          </p:nvPr>
        </p:nvGraphicFramePr>
        <p:xfrm>
          <a:off x="623391" y="1052736"/>
          <a:ext cx="10729193" cy="5050305"/>
        </p:xfrm>
        <a:graphic>
          <a:graphicData uri="http://schemas.openxmlformats.org/drawingml/2006/table">
            <a:tbl>
              <a:tblPr firstRow="1" bandRow="1">
                <a:tableStyleId>{5C22544A-7EE6-4342-B048-85BDC9FD1C3A}</a:tableStyleId>
              </a:tblPr>
              <a:tblGrid>
                <a:gridCol w="2223166">
                  <a:extLst>
                    <a:ext uri="{9D8B030D-6E8A-4147-A177-3AD203B41FA5}">
                      <a16:colId xmlns:a16="http://schemas.microsoft.com/office/drawing/2014/main" val="20000"/>
                    </a:ext>
                  </a:extLst>
                </a:gridCol>
                <a:gridCol w="3769717">
                  <a:extLst>
                    <a:ext uri="{9D8B030D-6E8A-4147-A177-3AD203B41FA5}">
                      <a16:colId xmlns:a16="http://schemas.microsoft.com/office/drawing/2014/main" val="20001"/>
                    </a:ext>
                  </a:extLst>
                </a:gridCol>
                <a:gridCol w="4736310">
                  <a:extLst>
                    <a:ext uri="{9D8B030D-6E8A-4147-A177-3AD203B41FA5}">
                      <a16:colId xmlns:a16="http://schemas.microsoft.com/office/drawing/2014/main" val="20002"/>
                    </a:ext>
                  </a:extLst>
                </a:gridCol>
              </a:tblGrid>
              <a:tr h="685852">
                <a:tc>
                  <a:txBody>
                    <a:bodyPr/>
                    <a:lstStyle/>
                    <a:p>
                      <a:pPr algn="ctr"/>
                      <a:endParaRPr kumimoji="1" lang="ja-JP" altLang="en-US" sz="2000" b="0" dirty="0">
                        <a:solidFill>
                          <a:schemeClr val="tx1"/>
                        </a:solidFill>
                        <a:latin typeface="HGP創英角ﾎﾟｯﾌﾟ体" pitchFamily="50" charset="-128"/>
                        <a:ea typeface="HGP創英角ﾎﾟｯﾌﾟ体"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chemeClr val="tx1"/>
                          </a:solidFill>
                          <a:latin typeface="HGP創英角ﾎﾟｯﾌﾟ体" pitchFamily="50" charset="-128"/>
                          <a:ea typeface="HGP創英角ﾎﾟｯﾌﾟ体" pitchFamily="50" charset="-128"/>
                        </a:rPr>
                        <a:t>養介護施設</a:t>
                      </a:r>
                      <a:endParaRPr kumimoji="1" lang="en-US" altLang="ja-JP" sz="2800" b="1" dirty="0" smtClean="0">
                        <a:solidFill>
                          <a:schemeClr val="tx1"/>
                        </a:solidFill>
                        <a:latin typeface="HGP創英角ﾎﾟｯﾌﾟ体" pitchFamily="50" charset="-128"/>
                        <a:ea typeface="HGP創英角ﾎﾟｯﾌﾟ体"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2800" b="1" dirty="0" smtClean="0">
                          <a:solidFill>
                            <a:schemeClr val="tx1"/>
                          </a:solidFill>
                          <a:latin typeface="HGP創英角ﾎﾟｯﾌﾟ体" pitchFamily="50" charset="-128"/>
                          <a:ea typeface="HGP創英角ﾎﾟｯﾌﾟ体" pitchFamily="50" charset="-128"/>
                        </a:rPr>
                        <a:t>養介護事業</a:t>
                      </a:r>
                      <a:endParaRPr kumimoji="1" lang="en-US" altLang="ja-JP" sz="2800" b="1" dirty="0" smtClean="0">
                        <a:solidFill>
                          <a:schemeClr val="tx1"/>
                        </a:solidFill>
                        <a:latin typeface="HGP創英角ﾎﾟｯﾌﾟ体" pitchFamily="50" charset="-128"/>
                        <a:ea typeface="HGP創英角ﾎﾟｯﾌﾟ体"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85973">
                <a:tc>
                  <a:txBody>
                    <a:bodyPr/>
                    <a:lstStyle/>
                    <a:p>
                      <a:pPr algn="ctr"/>
                      <a:r>
                        <a:rPr kumimoji="1" lang="ja-JP" altLang="en-US" sz="2800" b="0" dirty="0" smtClean="0">
                          <a:solidFill>
                            <a:schemeClr val="tx1"/>
                          </a:solidFill>
                          <a:latin typeface="HGP創英角ﾎﾟｯﾌﾟ体" pitchFamily="50" charset="-128"/>
                          <a:ea typeface="HGP創英角ﾎﾟｯﾌﾟ体" pitchFamily="50" charset="-128"/>
                        </a:rPr>
                        <a:t>老人福祉法による規定</a:t>
                      </a:r>
                      <a:endParaRPr kumimoji="1" lang="ja-JP" altLang="en-US" sz="2800" b="0" dirty="0">
                        <a:solidFill>
                          <a:schemeClr val="tx1"/>
                        </a:solidFill>
                        <a:latin typeface="HGP創英角ﾎﾟｯﾌﾟ体" pitchFamily="50" charset="-128"/>
                        <a:ea typeface="HGP創英角ﾎﾟｯﾌﾟ体"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2800" b="0" dirty="0" smtClean="0">
                          <a:solidFill>
                            <a:schemeClr val="tx1"/>
                          </a:solidFill>
                          <a:latin typeface="HGP創英角ﾎﾟｯﾌﾟ体" pitchFamily="50" charset="-128"/>
                          <a:ea typeface="HGP創英角ﾎﾟｯﾌﾟ体" pitchFamily="50" charset="-128"/>
                        </a:rPr>
                        <a:t>老人福祉施設</a:t>
                      </a:r>
                      <a:endParaRPr kumimoji="1" lang="en-US" altLang="ja-JP" sz="2800" b="0" dirty="0" smtClean="0">
                        <a:solidFill>
                          <a:schemeClr val="tx1"/>
                        </a:solidFill>
                        <a:latin typeface="HGP創英角ﾎﾟｯﾌﾟ体" pitchFamily="50" charset="-128"/>
                        <a:ea typeface="HGP創英角ﾎﾟｯﾌﾟ体" pitchFamily="50" charset="-128"/>
                      </a:endParaRPr>
                    </a:p>
                    <a:p>
                      <a:r>
                        <a:rPr kumimoji="1" lang="ja-JP" altLang="en-US" sz="2800" b="0" dirty="0" smtClean="0">
                          <a:solidFill>
                            <a:schemeClr val="tx1"/>
                          </a:solidFill>
                          <a:latin typeface="HGP創英角ﾎﾟｯﾌﾟ体" pitchFamily="50" charset="-128"/>
                          <a:ea typeface="HGP創英角ﾎﾟｯﾌﾟ体" pitchFamily="50" charset="-128"/>
                        </a:rPr>
                        <a:t>有料老人ホーム</a:t>
                      </a:r>
                      <a:endParaRPr kumimoji="1" lang="en-US" altLang="ja-JP" sz="2800" b="0" dirty="0" smtClean="0">
                        <a:solidFill>
                          <a:schemeClr val="tx1"/>
                        </a:solidFill>
                        <a:latin typeface="HGP創英角ﾎﾟｯﾌﾟ体" pitchFamily="50" charset="-128"/>
                        <a:ea typeface="HGP創英角ﾎﾟｯﾌﾟ体"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2800" b="0" dirty="0" smtClean="0">
                          <a:solidFill>
                            <a:schemeClr val="tx1"/>
                          </a:solidFill>
                          <a:latin typeface="HGP創英角ﾎﾟｯﾌﾟ体" pitchFamily="50" charset="-128"/>
                          <a:ea typeface="HGP創英角ﾎﾟｯﾌﾟ体" pitchFamily="50" charset="-128"/>
                        </a:rPr>
                        <a:t>老人居宅生活支援事業</a:t>
                      </a:r>
                      <a:endParaRPr kumimoji="1" lang="en-US" altLang="ja-JP" sz="2800" b="0" dirty="0" smtClean="0">
                        <a:solidFill>
                          <a:schemeClr val="tx1"/>
                        </a:solidFill>
                        <a:latin typeface="HGP創英角ﾎﾟｯﾌﾟ体" pitchFamily="50" charset="-128"/>
                        <a:ea typeface="HGP創英角ﾎﾟｯﾌﾟ体"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06848">
                <a:tc>
                  <a:txBody>
                    <a:bodyPr/>
                    <a:lstStyle/>
                    <a:p>
                      <a:pPr algn="ctr"/>
                      <a:r>
                        <a:rPr kumimoji="1" lang="ja-JP" altLang="en-US" sz="2800" b="0" dirty="0" smtClean="0">
                          <a:solidFill>
                            <a:schemeClr val="tx1"/>
                          </a:solidFill>
                          <a:latin typeface="HGP創英角ﾎﾟｯﾌﾟ体" pitchFamily="50" charset="-128"/>
                          <a:ea typeface="HGP創英角ﾎﾟｯﾌﾟ体" pitchFamily="50" charset="-128"/>
                        </a:rPr>
                        <a:t>介護保険法による規定</a:t>
                      </a:r>
                      <a:endParaRPr kumimoji="1" lang="ja-JP" altLang="en-US" sz="2800" b="0" dirty="0">
                        <a:solidFill>
                          <a:schemeClr val="tx1"/>
                        </a:solidFill>
                        <a:latin typeface="HGP創英角ﾎﾟｯﾌﾟ体" pitchFamily="50" charset="-128"/>
                        <a:ea typeface="HGP創英角ﾎﾟｯﾌﾟ体"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2800" b="0" dirty="0" smtClean="0">
                          <a:solidFill>
                            <a:schemeClr val="tx1"/>
                          </a:solidFill>
                          <a:latin typeface="HGP創英角ﾎﾟｯﾌﾟ体" pitchFamily="50" charset="-128"/>
                          <a:ea typeface="HGP創英角ﾎﾟｯﾌﾟ体" pitchFamily="50" charset="-128"/>
                        </a:rPr>
                        <a:t>介護老人福祉施設</a:t>
                      </a:r>
                      <a:endParaRPr kumimoji="1" lang="en-US" altLang="ja-JP" sz="2800" b="0" dirty="0" smtClean="0">
                        <a:solidFill>
                          <a:schemeClr val="tx1"/>
                        </a:solidFill>
                        <a:latin typeface="HGP創英角ﾎﾟｯﾌﾟ体" pitchFamily="50" charset="-128"/>
                        <a:ea typeface="HGP創英角ﾎﾟｯﾌﾟ体" pitchFamily="50" charset="-128"/>
                      </a:endParaRPr>
                    </a:p>
                    <a:p>
                      <a:r>
                        <a:rPr kumimoji="1" lang="ja-JP" altLang="en-US" sz="2800" b="0" dirty="0" smtClean="0">
                          <a:solidFill>
                            <a:schemeClr val="tx1"/>
                          </a:solidFill>
                          <a:latin typeface="HGP創英角ﾎﾟｯﾌﾟ体" pitchFamily="50" charset="-128"/>
                          <a:ea typeface="HGP創英角ﾎﾟｯﾌﾟ体" pitchFamily="50" charset="-128"/>
                        </a:rPr>
                        <a:t>介護老人保健施設</a:t>
                      </a:r>
                      <a:endParaRPr kumimoji="1" lang="en-US" altLang="ja-JP" sz="2800" b="0" dirty="0" smtClean="0">
                        <a:solidFill>
                          <a:schemeClr val="tx1"/>
                        </a:solidFill>
                        <a:latin typeface="HGP創英角ﾎﾟｯﾌﾟ体" pitchFamily="50" charset="-128"/>
                        <a:ea typeface="HGP創英角ﾎﾟｯﾌﾟ体" pitchFamily="50" charset="-128"/>
                      </a:endParaRPr>
                    </a:p>
                    <a:p>
                      <a:r>
                        <a:rPr kumimoji="1" lang="ja-JP" altLang="en-US" sz="2800" b="0" strike="noStrike" dirty="0" smtClean="0">
                          <a:solidFill>
                            <a:schemeClr val="tx1"/>
                          </a:solidFill>
                          <a:latin typeface="HGP創英角ﾎﾟｯﾌﾟ体" pitchFamily="50" charset="-128"/>
                          <a:ea typeface="HGP創英角ﾎﾟｯﾌﾟ体" pitchFamily="50" charset="-128"/>
                        </a:rPr>
                        <a:t>介護医療院</a:t>
                      </a:r>
                      <a:endParaRPr kumimoji="1" lang="en-US" altLang="ja-JP" sz="2800" b="0" strike="noStrike" dirty="0" smtClean="0">
                        <a:solidFill>
                          <a:schemeClr val="tx1"/>
                        </a:solidFill>
                        <a:latin typeface="HGP創英角ﾎﾟｯﾌﾟ体" pitchFamily="50" charset="-128"/>
                        <a:ea typeface="HGP創英角ﾎﾟｯﾌﾟ体" pitchFamily="50" charset="-128"/>
                      </a:endParaRPr>
                    </a:p>
                    <a:p>
                      <a:r>
                        <a:rPr kumimoji="1" lang="ja-JP" altLang="en-US" sz="2800" b="0" dirty="0" smtClean="0">
                          <a:solidFill>
                            <a:schemeClr val="tx1"/>
                          </a:solidFill>
                          <a:latin typeface="HGP創英角ﾎﾟｯﾌﾟ体" pitchFamily="50" charset="-128"/>
                          <a:ea typeface="HGP創英角ﾎﾟｯﾌﾟ体" pitchFamily="50" charset="-128"/>
                        </a:rPr>
                        <a:t>地域密着型介護老人　福祉施設</a:t>
                      </a:r>
                      <a:endParaRPr kumimoji="1" lang="en-US" altLang="ja-JP" sz="2800" b="0" dirty="0" smtClean="0">
                        <a:solidFill>
                          <a:schemeClr val="tx1"/>
                        </a:solidFill>
                        <a:latin typeface="HGP創英角ﾎﾟｯﾌﾟ体" pitchFamily="50" charset="-128"/>
                        <a:ea typeface="HGP創英角ﾎﾟｯﾌﾟ体" pitchFamily="50" charset="-128"/>
                      </a:endParaRPr>
                    </a:p>
                    <a:p>
                      <a:r>
                        <a:rPr kumimoji="1" lang="ja-JP" altLang="en-US" sz="2800" b="0" dirty="0" smtClean="0">
                          <a:solidFill>
                            <a:schemeClr val="tx1"/>
                          </a:solidFill>
                          <a:latin typeface="HGP創英角ﾎﾟｯﾌﾟ体" pitchFamily="50" charset="-128"/>
                          <a:ea typeface="HGP創英角ﾎﾟｯﾌﾟ体" pitchFamily="50" charset="-128"/>
                        </a:rPr>
                        <a:t>地域包括支援センター</a:t>
                      </a:r>
                      <a:endParaRPr kumimoji="1" lang="ja-JP" altLang="en-US" sz="2800" b="0" dirty="0">
                        <a:solidFill>
                          <a:schemeClr val="tx1"/>
                        </a:solidFill>
                        <a:latin typeface="HGP創英角ﾎﾟｯﾌﾟ体" pitchFamily="50" charset="-128"/>
                        <a:ea typeface="HGP創英角ﾎﾟｯﾌﾟ体"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2800" b="0" dirty="0" smtClean="0">
                          <a:solidFill>
                            <a:schemeClr val="tx1"/>
                          </a:solidFill>
                          <a:latin typeface="HGP創英角ﾎﾟｯﾌﾟ体" pitchFamily="50" charset="-128"/>
                          <a:ea typeface="HGP創英角ﾎﾟｯﾌﾟ体" pitchFamily="50" charset="-128"/>
                        </a:rPr>
                        <a:t>居宅サービス事業</a:t>
                      </a:r>
                      <a:endParaRPr kumimoji="1" lang="en-US" altLang="ja-JP" sz="2800" b="0" dirty="0" smtClean="0">
                        <a:solidFill>
                          <a:schemeClr val="tx1"/>
                        </a:solidFill>
                        <a:latin typeface="HGP創英角ﾎﾟｯﾌﾟ体" pitchFamily="50" charset="-128"/>
                        <a:ea typeface="HGP創英角ﾎﾟｯﾌﾟ体" pitchFamily="50" charset="-128"/>
                      </a:endParaRPr>
                    </a:p>
                    <a:p>
                      <a:r>
                        <a:rPr kumimoji="1" lang="ja-JP" altLang="en-US" sz="2800" b="0" dirty="0" smtClean="0">
                          <a:solidFill>
                            <a:schemeClr val="tx1"/>
                          </a:solidFill>
                          <a:latin typeface="HGP創英角ﾎﾟｯﾌﾟ体" pitchFamily="50" charset="-128"/>
                          <a:ea typeface="HGP創英角ﾎﾟｯﾌﾟ体" pitchFamily="50" charset="-128"/>
                        </a:rPr>
                        <a:t>地域密着型サービス事業</a:t>
                      </a:r>
                      <a:endParaRPr kumimoji="1" lang="en-US" altLang="ja-JP" sz="2800" b="0" dirty="0" smtClean="0">
                        <a:solidFill>
                          <a:schemeClr val="tx1"/>
                        </a:solidFill>
                        <a:latin typeface="HGP創英角ﾎﾟｯﾌﾟ体" pitchFamily="50" charset="-128"/>
                        <a:ea typeface="HGP創英角ﾎﾟｯﾌﾟ体" pitchFamily="50" charset="-128"/>
                      </a:endParaRPr>
                    </a:p>
                    <a:p>
                      <a:r>
                        <a:rPr kumimoji="1" lang="ja-JP" altLang="en-US" sz="2800" b="0" dirty="0" smtClean="0">
                          <a:solidFill>
                            <a:schemeClr val="tx1"/>
                          </a:solidFill>
                          <a:latin typeface="HGP創英角ﾎﾟｯﾌﾟ体" pitchFamily="50" charset="-128"/>
                          <a:ea typeface="HGP創英角ﾎﾟｯﾌﾟ体" pitchFamily="50" charset="-128"/>
                        </a:rPr>
                        <a:t>居宅介護支援事業</a:t>
                      </a:r>
                      <a:endParaRPr kumimoji="1" lang="en-US" altLang="ja-JP" sz="2800" b="0" dirty="0" smtClean="0">
                        <a:solidFill>
                          <a:schemeClr val="tx1"/>
                        </a:solidFill>
                        <a:latin typeface="HGP創英角ﾎﾟｯﾌﾟ体" pitchFamily="50" charset="-128"/>
                        <a:ea typeface="HGP創英角ﾎﾟｯﾌﾟ体" pitchFamily="50" charset="-128"/>
                      </a:endParaRPr>
                    </a:p>
                    <a:p>
                      <a:r>
                        <a:rPr kumimoji="1" lang="ja-JP" altLang="en-US" sz="2800" b="0" dirty="0" smtClean="0">
                          <a:solidFill>
                            <a:schemeClr val="tx1"/>
                          </a:solidFill>
                          <a:latin typeface="HGP創英角ﾎﾟｯﾌﾟ体" pitchFamily="50" charset="-128"/>
                          <a:ea typeface="HGP創英角ﾎﾟｯﾌﾟ体" pitchFamily="50" charset="-128"/>
                        </a:rPr>
                        <a:t>介護予防サービス事業</a:t>
                      </a:r>
                      <a:endParaRPr kumimoji="1" lang="en-US" altLang="ja-JP" sz="2800" b="0" dirty="0" smtClean="0">
                        <a:solidFill>
                          <a:schemeClr val="tx1"/>
                        </a:solidFill>
                        <a:latin typeface="HGP創英角ﾎﾟｯﾌﾟ体" pitchFamily="50" charset="-128"/>
                        <a:ea typeface="HGP創英角ﾎﾟｯﾌﾟ体" pitchFamily="50" charset="-128"/>
                      </a:endParaRPr>
                    </a:p>
                    <a:p>
                      <a:r>
                        <a:rPr kumimoji="1" lang="ja-JP" altLang="en-US" sz="2800" b="0" dirty="0" smtClean="0">
                          <a:solidFill>
                            <a:schemeClr val="tx1"/>
                          </a:solidFill>
                          <a:latin typeface="HGP創英角ﾎﾟｯﾌﾟ体" pitchFamily="50" charset="-128"/>
                          <a:ea typeface="HGP創英角ﾎﾟｯﾌﾟ体" pitchFamily="50" charset="-128"/>
                        </a:rPr>
                        <a:t>地域密着型介護予防サービス事業</a:t>
                      </a:r>
                      <a:endParaRPr kumimoji="1" lang="en-US" altLang="ja-JP" sz="2800" b="0" dirty="0" smtClean="0">
                        <a:solidFill>
                          <a:schemeClr val="tx1"/>
                        </a:solidFill>
                        <a:latin typeface="HGP創英角ﾎﾟｯﾌﾟ体" pitchFamily="50" charset="-128"/>
                        <a:ea typeface="HGP創英角ﾎﾟｯﾌﾟ体" pitchFamily="50" charset="-128"/>
                      </a:endParaRPr>
                    </a:p>
                    <a:p>
                      <a:r>
                        <a:rPr kumimoji="1" lang="ja-JP" altLang="en-US" sz="2800" b="0" dirty="0" smtClean="0">
                          <a:solidFill>
                            <a:schemeClr val="tx1"/>
                          </a:solidFill>
                          <a:latin typeface="HGP創英角ﾎﾟｯﾌﾟ体" pitchFamily="50" charset="-128"/>
                          <a:ea typeface="HGP創英角ﾎﾟｯﾌﾟ体" pitchFamily="50" charset="-128"/>
                        </a:rPr>
                        <a:t>介護予防支援事業</a:t>
                      </a:r>
                      <a:endParaRPr kumimoji="1" lang="ja-JP" altLang="en-US" sz="2800" b="0" dirty="0">
                        <a:solidFill>
                          <a:schemeClr val="tx1"/>
                        </a:solidFill>
                        <a:latin typeface="HGP創英角ﾎﾟｯﾌﾟ体" pitchFamily="50" charset="-128"/>
                        <a:ea typeface="HGP創英角ﾎﾟｯﾌﾟ体"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688"/>
            <a:ext cx="11088000" cy="720000"/>
          </a:xfrm>
        </p:spPr>
        <p:txBody>
          <a:bodyPr>
            <a:normAutofit/>
          </a:bodyPr>
          <a:lstStyle/>
          <a:p>
            <a:r>
              <a:rPr kumimoji="1" lang="ja-JP" altLang="en-US" sz="3600" dirty="0" smtClean="0">
                <a:latin typeface="HGP創英角ﾎﾟｯﾌﾟ体" pitchFamily="50" charset="-128"/>
                <a:ea typeface="HGP創英角ﾎﾟｯﾌﾟ体" pitchFamily="50" charset="-128"/>
              </a:rPr>
              <a:t>養介護施設</a:t>
            </a:r>
            <a:r>
              <a:rPr lang="ja-JP" altLang="en-US" sz="3600" dirty="0" smtClean="0">
                <a:latin typeface="HGP創英角ﾎﾟｯﾌﾟ体" pitchFamily="50" charset="-128"/>
                <a:ea typeface="HGP創英角ﾎﾟｯﾌﾟ体" pitchFamily="50" charset="-128"/>
              </a:rPr>
              <a:t>従事者等</a:t>
            </a:r>
            <a:r>
              <a:rPr kumimoji="1" lang="ja-JP" altLang="en-US" sz="3600" dirty="0" smtClean="0">
                <a:latin typeface="HGP創英角ﾎﾟｯﾌﾟ体" pitchFamily="50" charset="-128"/>
                <a:ea typeface="HGP創英角ﾎﾟｯﾌﾟ体" pitchFamily="50" charset="-128"/>
              </a:rPr>
              <a:t>の責務</a:t>
            </a:r>
            <a:endParaRPr kumimoji="1" lang="ja-JP" altLang="en-US" sz="36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sz="quarter" idx="1"/>
          </p:nvPr>
        </p:nvSpPr>
        <p:spPr>
          <a:xfrm>
            <a:off x="983432" y="1340688"/>
            <a:ext cx="11088000" cy="5400000"/>
          </a:xfrm>
        </p:spPr>
        <p:txBody>
          <a:bodyPr>
            <a:normAutofit/>
          </a:bodyPr>
          <a:lstStyle/>
          <a:p>
            <a:pPr>
              <a:buNone/>
            </a:pPr>
            <a:endParaRPr lang="en-US" altLang="ja-JP" sz="2800" dirty="0" smtClean="0">
              <a:latin typeface="HGP創英角ﾎﾟｯﾌﾟ体" pitchFamily="50" charset="-128"/>
              <a:ea typeface="HGP創英角ﾎﾟｯﾌﾟ体" pitchFamily="50" charset="-128"/>
            </a:endParaRPr>
          </a:p>
          <a:p>
            <a:pPr>
              <a:buNone/>
            </a:pPr>
            <a:r>
              <a:rPr lang="ja-JP" altLang="en-US" sz="2800" dirty="0" smtClean="0">
                <a:latin typeface="HGP創英角ﾎﾟｯﾌﾟ体" pitchFamily="50" charset="-128"/>
                <a:ea typeface="HGP創英角ﾎﾟｯﾌﾟ体" pitchFamily="50" charset="-128"/>
              </a:rPr>
              <a:t>１</a:t>
            </a:r>
            <a:r>
              <a:rPr lang="ja-JP" altLang="en-US" sz="2800" dirty="0">
                <a:latin typeface="HGP創英角ﾎﾟｯﾌﾟ体" pitchFamily="50" charset="-128"/>
                <a:ea typeface="HGP創英角ﾎﾟｯﾌﾟ体" pitchFamily="50" charset="-128"/>
              </a:rPr>
              <a:t>　高齢者虐待の早期発見（法第</a:t>
            </a:r>
            <a:r>
              <a:rPr lang="en-US" altLang="ja-JP" sz="2800" dirty="0">
                <a:latin typeface="HGP創英角ﾎﾟｯﾌﾟ体" pitchFamily="50" charset="-128"/>
                <a:ea typeface="HGP創英角ﾎﾟｯﾌﾟ体" pitchFamily="50" charset="-128"/>
              </a:rPr>
              <a:t>5</a:t>
            </a:r>
            <a:r>
              <a:rPr lang="ja-JP" altLang="en-US" sz="2800" dirty="0">
                <a:latin typeface="HGP創英角ﾎﾟｯﾌﾟ体" pitchFamily="50" charset="-128"/>
                <a:ea typeface="HGP創英角ﾎﾟｯﾌﾟ体" pitchFamily="50" charset="-128"/>
              </a:rPr>
              <a:t>条）</a:t>
            </a:r>
            <a:endParaRPr lang="en-US" altLang="ja-JP" sz="2800" dirty="0">
              <a:latin typeface="HGP創英角ﾎﾟｯﾌﾟ体" pitchFamily="50" charset="-128"/>
              <a:ea typeface="HGP創英角ﾎﾟｯﾌﾟ体" pitchFamily="50" charset="-128"/>
            </a:endParaRPr>
          </a:p>
          <a:p>
            <a:endParaRPr lang="en-US" altLang="ja-JP" sz="2800" dirty="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２　養介護施設従事者等による高齢者</a:t>
            </a:r>
            <a:r>
              <a:rPr lang="ja-JP" altLang="en-US" sz="2800" dirty="0" smtClean="0">
                <a:latin typeface="HGP創英角ﾎﾟｯﾌﾟ体" pitchFamily="50" charset="-128"/>
                <a:ea typeface="HGP創英角ﾎﾟｯﾌﾟ体" pitchFamily="50" charset="-128"/>
              </a:rPr>
              <a:t>虐待防止</a:t>
            </a:r>
            <a:r>
              <a:rPr lang="ja-JP" altLang="en-US" sz="2800" dirty="0">
                <a:latin typeface="HGP創英角ﾎﾟｯﾌﾟ体" pitchFamily="50" charset="-128"/>
                <a:ea typeface="HGP創英角ﾎﾟｯﾌﾟ体" pitchFamily="50" charset="-128"/>
              </a:rPr>
              <a:t>のための</a:t>
            </a:r>
            <a:r>
              <a:rPr lang="ja-JP" altLang="en-US" sz="2800" dirty="0" smtClean="0">
                <a:latin typeface="HGP創英角ﾎﾟｯﾌﾟ体" pitchFamily="50" charset="-128"/>
                <a:ea typeface="HGP創英角ﾎﾟｯﾌﾟ体" pitchFamily="50" charset="-128"/>
              </a:rPr>
              <a:t>措置</a:t>
            </a:r>
            <a:endParaRPr lang="en-US" altLang="ja-JP" sz="2800" dirty="0" smtClean="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　</a:t>
            </a:r>
            <a:r>
              <a:rPr lang="ja-JP" altLang="en-US" sz="2800" dirty="0" smtClean="0">
                <a:latin typeface="HGP創英角ﾎﾟｯﾌﾟ体" pitchFamily="50" charset="-128"/>
                <a:ea typeface="HGP創英角ﾎﾟｯﾌﾟ体" pitchFamily="50" charset="-128"/>
              </a:rPr>
              <a:t>（</a:t>
            </a:r>
            <a:r>
              <a:rPr lang="ja-JP" altLang="en-US" sz="2800" dirty="0">
                <a:latin typeface="HGP創英角ﾎﾟｯﾌﾟ体" pitchFamily="50" charset="-128"/>
                <a:ea typeface="HGP創英角ﾎﾟｯﾌﾟ体" pitchFamily="50" charset="-128"/>
              </a:rPr>
              <a:t>法第</a:t>
            </a:r>
            <a:r>
              <a:rPr lang="en-US" altLang="ja-JP" sz="2800" dirty="0">
                <a:latin typeface="HGP創英角ﾎﾟｯﾌﾟ体" pitchFamily="50" charset="-128"/>
                <a:ea typeface="HGP創英角ﾎﾟｯﾌﾟ体" pitchFamily="50" charset="-128"/>
              </a:rPr>
              <a:t>20</a:t>
            </a:r>
            <a:r>
              <a:rPr lang="ja-JP" altLang="en-US" sz="2800" dirty="0">
                <a:latin typeface="HGP創英角ﾎﾟｯﾌﾟ体" pitchFamily="50" charset="-128"/>
                <a:ea typeface="HGP創英角ﾎﾟｯﾌﾟ体" pitchFamily="50" charset="-128"/>
              </a:rPr>
              <a:t>条）</a:t>
            </a:r>
            <a:endParaRPr lang="en-US" altLang="ja-JP" sz="2800" dirty="0">
              <a:latin typeface="HGP創英角ﾎﾟｯﾌﾟ体" pitchFamily="50" charset="-128"/>
              <a:ea typeface="HGP創英角ﾎﾟｯﾌﾟ体" pitchFamily="50" charset="-128"/>
            </a:endParaRPr>
          </a:p>
          <a:p>
            <a:endParaRPr lang="en-US" altLang="ja-JP" sz="2800" dirty="0">
              <a:latin typeface="HGP創英角ﾎﾟｯﾌﾟ体" pitchFamily="50" charset="-128"/>
              <a:ea typeface="HGP創英角ﾎﾟｯﾌﾟ体" pitchFamily="50" charset="-128"/>
            </a:endParaRPr>
          </a:p>
          <a:p>
            <a:pPr>
              <a:buNone/>
            </a:pPr>
            <a:r>
              <a:rPr lang="ja-JP" altLang="en-US" sz="2800" dirty="0">
                <a:latin typeface="HGP創英角ﾎﾟｯﾌﾟ体" pitchFamily="50" charset="-128"/>
                <a:ea typeface="HGP創英角ﾎﾟｯﾌﾟ体" pitchFamily="50" charset="-128"/>
              </a:rPr>
              <a:t>３　通報義務（法第</a:t>
            </a:r>
            <a:r>
              <a:rPr lang="en-US" altLang="ja-JP" sz="2800" dirty="0">
                <a:latin typeface="HGP創英角ﾎﾟｯﾌﾟ体" pitchFamily="50" charset="-128"/>
                <a:ea typeface="HGP創英角ﾎﾟｯﾌﾟ体" pitchFamily="50" charset="-128"/>
              </a:rPr>
              <a:t>21</a:t>
            </a:r>
            <a:r>
              <a:rPr lang="ja-JP" altLang="en-US" sz="2800" dirty="0">
                <a:latin typeface="HGP創英角ﾎﾟｯﾌﾟ体" pitchFamily="50" charset="-128"/>
                <a:ea typeface="HGP創英角ﾎﾟｯﾌﾟ体" pitchFamily="50" charset="-128"/>
              </a:rPr>
              <a:t>条）</a:t>
            </a:r>
            <a:endParaRPr lang="en-US" altLang="ja-JP" sz="2800" dirty="0">
              <a:latin typeface="HGP創英角ﾎﾟｯﾌﾟ体" pitchFamily="50" charset="-128"/>
              <a:ea typeface="HGP創英角ﾎﾟｯﾌﾟ体" pitchFamily="50" charset="-128"/>
            </a:endParaRPr>
          </a:p>
          <a:p>
            <a:pPr>
              <a:buNone/>
            </a:pPr>
            <a:r>
              <a:rPr lang="ja-JP" altLang="en-US" sz="2800" dirty="0">
                <a:solidFill>
                  <a:srgbClr val="FF0000"/>
                </a:solidFill>
                <a:latin typeface="HGP創英角ﾎﾟｯﾌﾟ体" pitchFamily="50" charset="-128"/>
                <a:ea typeface="HGP創英角ﾎﾟｯﾌﾟ体" pitchFamily="50" charset="-128"/>
              </a:rPr>
              <a:t>　「養介護施設従事者等による高齢者虐待を受けたと思われる</a:t>
            </a:r>
            <a:r>
              <a:rPr lang="ja-JP" altLang="en-US" sz="2800" dirty="0" smtClean="0">
                <a:solidFill>
                  <a:srgbClr val="FF0000"/>
                </a:solidFill>
                <a:latin typeface="HGP創英角ﾎﾟｯﾌﾟ体" pitchFamily="50" charset="-128"/>
                <a:ea typeface="HGP創英角ﾎﾟｯﾌﾟ体" pitchFamily="50" charset="-128"/>
              </a:rPr>
              <a:t>高齢者を</a:t>
            </a:r>
            <a:endParaRPr lang="en-US" altLang="ja-JP" sz="2800" dirty="0" smtClean="0">
              <a:solidFill>
                <a:srgbClr val="FF0000"/>
              </a:solidFill>
              <a:latin typeface="HGP創英角ﾎﾟｯﾌﾟ体" pitchFamily="50" charset="-128"/>
              <a:ea typeface="HGP創英角ﾎﾟｯﾌﾟ体" pitchFamily="50" charset="-128"/>
            </a:endParaRPr>
          </a:p>
          <a:p>
            <a:pPr>
              <a:buNone/>
            </a:pPr>
            <a:r>
              <a:rPr lang="ja-JP" altLang="en-US" sz="2800" dirty="0" smtClean="0">
                <a:solidFill>
                  <a:srgbClr val="FF0000"/>
                </a:solidFill>
                <a:latin typeface="HGP創英角ﾎﾟｯﾌﾟ体" pitchFamily="50" charset="-128"/>
                <a:ea typeface="HGP創英角ﾎﾟｯﾌﾟ体" pitchFamily="50" charset="-128"/>
              </a:rPr>
              <a:t>発見</a:t>
            </a:r>
            <a:r>
              <a:rPr lang="ja-JP" altLang="en-US" sz="2800" dirty="0">
                <a:solidFill>
                  <a:srgbClr val="FF0000"/>
                </a:solidFill>
                <a:latin typeface="HGP創英角ﾎﾟｯﾌﾟ体" pitchFamily="50" charset="-128"/>
                <a:ea typeface="HGP創英角ﾎﾟｯﾌﾟ体" pitchFamily="50" charset="-128"/>
              </a:rPr>
              <a:t>した場合は、速やかに、市町村に通報しなければならない。」</a:t>
            </a:r>
            <a:endParaRPr lang="en-US" altLang="ja-JP" sz="2800" dirty="0">
              <a:solidFill>
                <a:srgbClr val="FF0000"/>
              </a:solidFill>
              <a:latin typeface="HGP創英角ﾎﾟｯﾌﾟ体" pitchFamily="50" charset="-128"/>
              <a:ea typeface="HGP創英角ﾎﾟｯﾌﾟ体" pitchFamily="50" charset="-128"/>
            </a:endParaRPr>
          </a:p>
          <a:p>
            <a:pPr>
              <a:buNone/>
            </a:pPr>
            <a:endParaRPr lang="en-US" altLang="ja-JP" sz="3000" dirty="0"/>
          </a:p>
          <a:p>
            <a:endParaRPr lang="en-US" altLang="ja-JP" sz="2800" dirty="0"/>
          </a:p>
          <a:p>
            <a:endParaRPr lang="en-US" altLang="ja-JP" sz="2800" dirty="0"/>
          </a:p>
          <a:p>
            <a:endParaRPr lang="en-US" altLang="ja-JP" sz="2800" dirty="0"/>
          </a:p>
          <a:p>
            <a:endParaRPr lang="en-US" altLang="ja-JP"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648" y="620768"/>
            <a:ext cx="11088000" cy="720000"/>
          </a:xfrm>
        </p:spPr>
        <p:txBody>
          <a:bodyPr>
            <a:noAutofit/>
          </a:bodyPr>
          <a:lstStyle/>
          <a:p>
            <a:r>
              <a:rPr kumimoji="1" lang="ja-JP" altLang="en-US" sz="3600" dirty="0" smtClean="0">
                <a:latin typeface="HGP創英角ﾎﾟｯﾌﾟ体" panose="040B0A00000000000000" pitchFamily="50" charset="-128"/>
                <a:ea typeface="HGP創英角ﾎﾟｯﾌﾟ体" panose="040B0A00000000000000" pitchFamily="50" charset="-128"/>
              </a:rPr>
              <a:t>高齢者虐待防止措置</a:t>
            </a:r>
            <a:endParaRPr kumimoji="1" lang="ja-JP" altLang="en-US" sz="3600" dirty="0">
              <a:latin typeface="HGP創英角ﾎﾟｯﾌﾟ体" panose="040B0A00000000000000" pitchFamily="50" charset="-128"/>
              <a:ea typeface="HGP創英角ﾎﾟｯﾌﾟ体" panose="040B0A00000000000000" pitchFamily="50" charset="-128"/>
            </a:endParaRPr>
          </a:p>
        </p:txBody>
      </p:sp>
      <p:sp>
        <p:nvSpPr>
          <p:cNvPr id="4" name="コンテンツ プレースホルダー 3"/>
          <p:cNvSpPr>
            <a:spLocks noGrp="1"/>
          </p:cNvSpPr>
          <p:nvPr>
            <p:ph sz="quarter" idx="1"/>
          </p:nvPr>
        </p:nvSpPr>
        <p:spPr>
          <a:xfrm>
            <a:off x="984648" y="1340768"/>
            <a:ext cx="11088000" cy="5400000"/>
          </a:xfrm>
        </p:spPr>
        <p:txBody>
          <a:bodyPr>
            <a:normAutofit/>
          </a:bodyPr>
          <a:lstStyle/>
          <a:p>
            <a:pPr marL="0" indent="0">
              <a:buNone/>
            </a:pPr>
            <a:endParaRPr lang="en-US" altLang="ja-JP" sz="2800"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smtClean="0">
                <a:latin typeface="HGP創英角ﾎﾟｯﾌﾟ体" panose="040B0A00000000000000" pitchFamily="50" charset="-128"/>
                <a:ea typeface="HGP創英角ﾎﾟｯﾌﾟ体" panose="040B0A00000000000000" pitchFamily="50" charset="-128"/>
              </a:rPr>
              <a:t>すべて</a:t>
            </a:r>
            <a:r>
              <a:rPr lang="ja-JP" altLang="en-US" sz="2800" dirty="0">
                <a:latin typeface="HGP創英角ﾎﾟｯﾌﾟ体" panose="040B0A00000000000000" pitchFamily="50" charset="-128"/>
                <a:ea typeface="HGP創英角ﾎﾟｯﾌﾟ体" panose="040B0A00000000000000" pitchFamily="50" charset="-128"/>
              </a:rPr>
              <a:t>の介護サービス事業者を対象に、利用者の人権の養護、虐待</a:t>
            </a:r>
            <a:r>
              <a:rPr lang="ja-JP" altLang="en-US" sz="2800" dirty="0" smtClean="0">
                <a:latin typeface="HGP創英角ﾎﾟｯﾌﾟ体" panose="040B0A00000000000000" pitchFamily="50" charset="-128"/>
                <a:ea typeface="HGP創英角ﾎﾟｯﾌﾟ体" panose="040B0A00000000000000" pitchFamily="50" charset="-128"/>
              </a:rPr>
              <a:t>の</a:t>
            </a:r>
            <a:endParaRPr lang="en-US" altLang="ja-JP" sz="2800"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smtClean="0">
                <a:latin typeface="HGP創英角ﾎﾟｯﾌﾟ体" panose="040B0A00000000000000" pitchFamily="50" charset="-128"/>
                <a:ea typeface="HGP創英角ﾎﾟｯﾌﾟ体" panose="040B0A00000000000000" pitchFamily="50" charset="-128"/>
              </a:rPr>
              <a:t>防止</a:t>
            </a:r>
            <a:r>
              <a:rPr lang="ja-JP" altLang="en-US" sz="2800" dirty="0">
                <a:latin typeface="HGP創英角ﾎﾟｯﾌﾟ体" panose="040B0A00000000000000" pitchFamily="50" charset="-128"/>
                <a:ea typeface="HGP創英角ﾎﾟｯﾌﾟ体" panose="040B0A00000000000000" pitchFamily="50" charset="-128"/>
              </a:rPr>
              <a:t>等の観点から、以下の虐待の防止のための措置を講じること</a:t>
            </a:r>
            <a:r>
              <a:rPr lang="ja-JP" altLang="en-US" sz="2800" dirty="0" smtClean="0">
                <a:latin typeface="HGP創英角ﾎﾟｯﾌﾟ体" panose="040B0A00000000000000" pitchFamily="50" charset="-128"/>
                <a:ea typeface="HGP創英角ﾎﾟｯﾌﾟ体" panose="040B0A00000000000000" pitchFamily="50" charset="-128"/>
              </a:rPr>
              <a:t>が</a:t>
            </a:r>
            <a:endParaRPr lang="en-US" altLang="ja-JP" sz="2800"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smtClean="0">
                <a:latin typeface="HGP創英角ﾎﾟｯﾌﾟ体" panose="040B0A00000000000000" pitchFamily="50" charset="-128"/>
                <a:ea typeface="HGP創英角ﾎﾟｯﾌﾟ体" panose="040B0A00000000000000" pitchFamily="50" charset="-128"/>
              </a:rPr>
              <a:t>義務づけられて</a:t>
            </a:r>
            <a:r>
              <a:rPr lang="ja-JP" altLang="en-US" sz="2800" dirty="0">
                <a:latin typeface="HGP創英角ﾎﾟｯﾌﾟ体" panose="040B0A00000000000000" pitchFamily="50" charset="-128"/>
                <a:ea typeface="HGP創英角ﾎﾟｯﾌﾟ体" panose="040B0A00000000000000" pitchFamily="50" charset="-128"/>
              </a:rPr>
              <a:t>います</a:t>
            </a:r>
          </a:p>
          <a:p>
            <a:pPr marL="0" indent="0">
              <a:buNone/>
            </a:pPr>
            <a:endParaRPr lang="en-US" altLang="ja-JP" sz="2800"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smtClean="0">
                <a:latin typeface="HGP創英角ﾎﾟｯﾌﾟ体" panose="040B0A00000000000000" pitchFamily="50" charset="-128"/>
                <a:ea typeface="HGP創英角ﾎﾟｯﾌﾟ体" panose="040B0A00000000000000" pitchFamily="50" charset="-128"/>
              </a:rPr>
              <a:t>①虐待の防止のための対策を検討する</a:t>
            </a: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委員会</a:t>
            </a:r>
            <a:r>
              <a:rPr lang="ja-JP" altLang="en-US" sz="2800" dirty="0" smtClean="0">
                <a:latin typeface="HGP創英角ﾎﾟｯﾌﾟ体" panose="040B0A00000000000000" pitchFamily="50" charset="-128"/>
                <a:ea typeface="HGP創英角ﾎﾟｯﾌﾟ体" panose="040B0A00000000000000" pitchFamily="50" charset="-128"/>
              </a:rPr>
              <a:t>を定期的に開催すると</a:t>
            </a:r>
            <a:endParaRPr lang="en-US" altLang="ja-JP" sz="2800"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smtClean="0">
                <a:latin typeface="HGP創英角ﾎﾟｯﾌﾟ体" panose="040B0A00000000000000" pitchFamily="50" charset="-128"/>
                <a:ea typeface="HGP創英角ﾎﾟｯﾌﾟ体" panose="040B0A00000000000000" pitchFamily="50" charset="-128"/>
              </a:rPr>
              <a:t>ともに、その結果について、従業者に周知徹底を図ること</a:t>
            </a:r>
            <a:endParaRPr lang="en-US" altLang="ja-JP" sz="2800"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smtClean="0">
                <a:latin typeface="HGP創英角ﾎﾟｯﾌﾟ体" panose="040B0A00000000000000" pitchFamily="50" charset="-128"/>
                <a:ea typeface="HGP創英角ﾎﾟｯﾌﾟ体" panose="040B0A00000000000000" pitchFamily="50" charset="-128"/>
              </a:rPr>
              <a:t>②虐待の防止</a:t>
            </a:r>
            <a:r>
              <a:rPr lang="ja-JP" altLang="en-US" sz="2800" dirty="0">
                <a:latin typeface="HGP創英角ﾎﾟｯﾌﾟ体" panose="040B0A00000000000000" pitchFamily="50" charset="-128"/>
                <a:ea typeface="HGP創英角ﾎﾟｯﾌﾟ体" panose="040B0A00000000000000" pitchFamily="50" charset="-128"/>
              </a:rPr>
              <a:t>のための</a:t>
            </a: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指針</a:t>
            </a:r>
            <a:r>
              <a:rPr lang="ja-JP" altLang="en-US" sz="2800" dirty="0" smtClean="0">
                <a:latin typeface="HGP創英角ﾎﾟｯﾌﾟ体" panose="040B0A00000000000000" pitchFamily="50" charset="-128"/>
                <a:ea typeface="HGP創英角ﾎﾟｯﾌﾟ体" panose="040B0A00000000000000" pitchFamily="50" charset="-128"/>
              </a:rPr>
              <a:t>を整備すること</a:t>
            </a:r>
            <a:endParaRPr lang="en-US" altLang="ja-JP" sz="28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a:latin typeface="HGP創英角ﾎﾟｯﾌﾟ体" panose="040B0A00000000000000" pitchFamily="50" charset="-128"/>
                <a:ea typeface="HGP創英角ﾎﾟｯﾌﾟ体" panose="040B0A00000000000000" pitchFamily="50" charset="-128"/>
              </a:rPr>
              <a:t>③従業者に</a:t>
            </a:r>
            <a:r>
              <a:rPr lang="ja-JP" altLang="en-US" sz="2800" dirty="0" smtClean="0">
                <a:latin typeface="HGP創英角ﾎﾟｯﾌﾟ体" panose="040B0A00000000000000" pitchFamily="50" charset="-128"/>
                <a:ea typeface="HGP創英角ﾎﾟｯﾌﾟ体" panose="040B0A00000000000000" pitchFamily="50" charset="-128"/>
              </a:rPr>
              <a:t>対し、虐待</a:t>
            </a:r>
            <a:r>
              <a:rPr lang="ja-JP" altLang="en-US" sz="2800" dirty="0">
                <a:latin typeface="HGP創英角ﾎﾟｯﾌﾟ体" panose="040B0A00000000000000" pitchFamily="50" charset="-128"/>
                <a:ea typeface="HGP創英角ﾎﾟｯﾌﾟ体" panose="040B0A00000000000000" pitchFamily="50" charset="-128"/>
              </a:rPr>
              <a:t>防止のための</a:t>
            </a: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研修</a:t>
            </a:r>
            <a:r>
              <a:rPr lang="ja-JP" altLang="en-US" sz="2800" dirty="0" smtClean="0">
                <a:latin typeface="HGP創英角ﾎﾟｯﾌﾟ体" panose="040B0A00000000000000" pitchFamily="50" charset="-128"/>
                <a:ea typeface="HGP創英角ﾎﾟｯﾌﾟ体" panose="040B0A00000000000000" pitchFamily="50" charset="-128"/>
              </a:rPr>
              <a:t>を定期的</a:t>
            </a:r>
            <a:r>
              <a:rPr lang="ja-JP" altLang="en-US" sz="2800" dirty="0">
                <a:latin typeface="HGP創英角ﾎﾟｯﾌﾟ体" panose="040B0A00000000000000" pitchFamily="50" charset="-128"/>
                <a:ea typeface="HGP創英角ﾎﾟｯﾌﾟ体" panose="040B0A00000000000000" pitchFamily="50" charset="-128"/>
              </a:rPr>
              <a:t>に</a:t>
            </a:r>
            <a:r>
              <a:rPr lang="ja-JP" altLang="en-US" sz="2800" dirty="0" smtClean="0">
                <a:latin typeface="HGP創英角ﾎﾟｯﾌﾟ体" panose="040B0A00000000000000" pitchFamily="50" charset="-128"/>
                <a:ea typeface="HGP創英角ﾎﾟｯﾌﾟ体" panose="040B0A00000000000000" pitchFamily="50" charset="-128"/>
              </a:rPr>
              <a:t>実施すること</a:t>
            </a:r>
            <a:endParaRPr lang="en-US" altLang="ja-JP" sz="28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a:latin typeface="HGP創英角ﾎﾟｯﾌﾟ体" panose="040B0A00000000000000" pitchFamily="50" charset="-128"/>
                <a:ea typeface="HGP創英角ﾎﾟｯﾌﾟ体" panose="040B0A00000000000000" pitchFamily="50" charset="-128"/>
              </a:rPr>
              <a:t>④</a:t>
            </a:r>
            <a:r>
              <a:rPr lang="ja-JP" altLang="en-US" sz="2800" dirty="0" smtClean="0">
                <a:latin typeface="HGP創英角ﾎﾟｯﾌﾟ体" panose="040B0A00000000000000" pitchFamily="50" charset="-128"/>
                <a:ea typeface="HGP創英角ﾎﾟｯﾌﾟ体" panose="040B0A00000000000000" pitchFamily="50" charset="-128"/>
              </a:rPr>
              <a:t>上記措置</a:t>
            </a:r>
            <a:r>
              <a:rPr lang="ja-JP" altLang="en-US" sz="2800" dirty="0">
                <a:latin typeface="HGP創英角ﾎﾟｯﾌﾟ体" panose="040B0A00000000000000" pitchFamily="50" charset="-128"/>
                <a:ea typeface="HGP創英角ﾎﾟｯﾌﾟ体" panose="040B0A00000000000000" pitchFamily="50" charset="-128"/>
              </a:rPr>
              <a:t>を適切に実施するための</a:t>
            </a: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担当者</a:t>
            </a:r>
            <a:r>
              <a:rPr lang="ja-JP" altLang="en-US" sz="2800" dirty="0">
                <a:latin typeface="HGP創英角ﾎﾟｯﾌﾟ体" panose="040B0A00000000000000" pitchFamily="50" charset="-128"/>
                <a:ea typeface="HGP創英角ﾎﾟｯﾌﾟ体" panose="040B0A00000000000000" pitchFamily="50" charset="-128"/>
              </a:rPr>
              <a:t>を</a:t>
            </a:r>
            <a:r>
              <a:rPr lang="ja-JP" altLang="en-US" sz="2800" dirty="0" smtClean="0">
                <a:latin typeface="HGP創英角ﾎﾟｯﾌﾟ体" panose="040B0A00000000000000" pitchFamily="50" charset="-128"/>
                <a:ea typeface="HGP創英角ﾎﾟｯﾌﾟ体" panose="040B0A00000000000000" pitchFamily="50" charset="-128"/>
              </a:rPr>
              <a:t>置くこと</a:t>
            </a:r>
            <a:endParaRPr lang="en-US" altLang="ja-JP" sz="28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222229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ジャパネスク">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01_概要版</Template>
  <TotalTime>236</TotalTime>
  <Words>9183</Words>
  <Application>Microsoft Office PowerPoint</Application>
  <PresentationFormat>ワイド画面</PresentationFormat>
  <Paragraphs>791</Paragraphs>
  <Slides>58</Slides>
  <Notes>58</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58</vt:i4>
      </vt:variant>
    </vt:vector>
  </HeadingPairs>
  <TitlesOfParts>
    <vt:vector size="73" baseType="lpstr">
      <vt:lpstr>ＤＦ特太ゴシック体</vt:lpstr>
      <vt:lpstr>HGP創英角ﾎﾟｯﾌﾟ体</vt:lpstr>
      <vt:lpstr>HGS創英角ﾎﾟｯﾌﾟ体</vt:lpstr>
      <vt:lpstr>HGｺﾞｼｯｸM</vt:lpstr>
      <vt:lpstr>HG創英ﾌﾟﾚｾﾞﾝｽEB</vt:lpstr>
      <vt:lpstr>HG創英角ﾎﾟｯﾌﾟ体</vt:lpstr>
      <vt:lpstr>ＭＳ Ｐゴシック</vt:lpstr>
      <vt:lpstr>游ゴシック</vt:lpstr>
      <vt:lpstr>游ゴシック Light</vt:lpstr>
      <vt:lpstr>Arial</vt:lpstr>
      <vt:lpstr>Calibri</vt:lpstr>
      <vt:lpstr>Franklin Gothic Book</vt:lpstr>
      <vt:lpstr>Perpetua</vt:lpstr>
      <vt:lpstr>Wingdings 2</vt:lpstr>
      <vt:lpstr>ジャパネスク</vt:lpstr>
      <vt:lpstr> 高齢者の権利擁護のための 研修プログラム　概要版 </vt:lpstr>
      <vt:lpstr>内容</vt:lpstr>
      <vt:lpstr>１　養介護施設従事者等による高齢者虐待とは　　　</vt:lpstr>
      <vt:lpstr>高齢者虐待防止法とは</vt:lpstr>
      <vt:lpstr>高齢者虐待防止法の趣旨</vt:lpstr>
      <vt:lpstr>高齢者虐待防止法の定義</vt:lpstr>
      <vt:lpstr>「養介護施設従事者等」の範囲</vt:lpstr>
      <vt:lpstr>養介護施設従事者等の責務</vt:lpstr>
      <vt:lpstr>高齢者虐待防止措置</vt:lpstr>
      <vt:lpstr>守秘義務と通報者保護</vt:lpstr>
      <vt:lpstr>（参考：県ホームページ　https://www.pref.kanagawa.jp/docs/u6s/cnt/f4302/index.html）</vt:lpstr>
      <vt:lpstr>高齢者虐待の５つの類型</vt:lpstr>
      <vt:lpstr>虐待と犯罪の関係</vt:lpstr>
      <vt:lpstr>身体的虐待</vt:lpstr>
      <vt:lpstr>介護・世話の放棄放任（ネグレクト）</vt:lpstr>
      <vt:lpstr>心理的虐待</vt:lpstr>
      <vt:lpstr>性的虐待</vt:lpstr>
      <vt:lpstr>経済的虐待</vt:lpstr>
      <vt:lpstr>高齢者虐待の判断</vt:lpstr>
      <vt:lpstr>身体拘束</vt:lpstr>
      <vt:lpstr>身体拘束の具体例　11項目（1～5）</vt:lpstr>
      <vt:lpstr>身体拘束の具体例　11項目（６～11）</vt:lpstr>
      <vt:lpstr>１１項目以外の身体拘束</vt:lpstr>
      <vt:lpstr>身体拘束の弊害①②</vt:lpstr>
      <vt:lpstr>身体拘束の弊害③</vt:lpstr>
      <vt:lpstr>緊急やむを得ない場合の３要件</vt:lpstr>
      <vt:lpstr>慎重な手続き（1）</vt:lpstr>
      <vt:lpstr>慎重な手続き(２)</vt:lpstr>
      <vt:lpstr> ２　神奈川県の高齢者虐待の捉え方</vt:lpstr>
      <vt:lpstr>高齢者虐待防止法のねらい</vt:lpstr>
      <vt:lpstr>神奈川県の高齢者虐待の捉え方</vt:lpstr>
      <vt:lpstr>快適なケアを実現するために</vt:lpstr>
      <vt:lpstr>高齢者本人又は家族が感じていること</vt:lpstr>
      <vt:lpstr>身体的虐待？</vt:lpstr>
      <vt:lpstr>介護・世話の放棄・放任？</vt:lpstr>
      <vt:lpstr>心理的虐待？</vt:lpstr>
      <vt:lpstr>性的虐待？</vt:lpstr>
      <vt:lpstr>経済的虐待？</vt:lpstr>
      <vt:lpstr>快適なケアを実現するために</vt:lpstr>
      <vt:lpstr>神奈川県における高齢者虐待防止に向けた理念</vt:lpstr>
      <vt:lpstr>３　高齢者虐待を防ぐためには</vt:lpstr>
      <vt:lpstr>高齢者虐待が発生する要因と予防のポイント（1～３）</vt:lpstr>
      <vt:lpstr>高齢者虐待が発生する要因と予防のポイント（４、５）</vt:lpstr>
      <vt:lpstr>１　組織運営の健全化</vt:lpstr>
      <vt:lpstr>２　チームアプローチの充実</vt:lpstr>
      <vt:lpstr>３　ケアの質の向上</vt:lpstr>
      <vt:lpstr>４　倫理観と法令遵守の意識を高めるための教育の実施</vt:lpstr>
      <vt:lpstr>５　職員の負担・ストレスの軽減と組織風土の改善</vt:lpstr>
      <vt:lpstr>５つの要因　取組みのポイント</vt:lpstr>
      <vt:lpstr>４　高齢者虐待が起きた時は</vt:lpstr>
      <vt:lpstr>施設内の体制の確立</vt:lpstr>
      <vt:lpstr>高齢者虐待防止法２１条</vt:lpstr>
      <vt:lpstr>施設内での対応例（１、２）</vt:lpstr>
      <vt:lpstr>施設内での対応例（３、４）</vt:lpstr>
      <vt:lpstr>市町村への通報・報告</vt:lpstr>
      <vt:lpstr>施設職員としての責務</vt:lpstr>
      <vt:lpstr>再発防止に向けた取組み</vt:lpstr>
      <vt:lpstr>お疲れ様でした</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高齢者の権利擁護のための 研修プログラム　概要版 </dc:title>
  <dc:creator>千代</dc:creator>
  <cp:lastModifiedBy>user</cp:lastModifiedBy>
  <cp:revision>21</cp:revision>
  <cp:lastPrinted>2025-02-14T01:11:03Z</cp:lastPrinted>
  <dcterms:created xsi:type="dcterms:W3CDTF">2025-02-25T06:26:58Z</dcterms:created>
  <dcterms:modified xsi:type="dcterms:W3CDTF">2025-02-26T04:25:22Z</dcterms:modified>
</cp:coreProperties>
</file>