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7" r:id="rId2"/>
    <p:sldId id="258" r:id="rId3"/>
    <p:sldId id="260" r:id="rId4"/>
    <p:sldId id="259" r:id="rId5"/>
    <p:sldId id="261" r:id="rId6"/>
    <p:sldId id="263" r:id="rId7"/>
    <p:sldId id="262" r:id="rId8"/>
    <p:sldId id="271" r:id="rId9"/>
    <p:sldId id="265" r:id="rId10"/>
    <p:sldId id="266" r:id="rId11"/>
    <p:sldId id="267" r:id="rId12"/>
    <p:sldId id="268" r:id="rId13"/>
    <p:sldId id="270" r:id="rId1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6D1E3-D1E1-4A07-BA0C-D71D05731F8E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B8ED7-B143-451B-A537-A786685B1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724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86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2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15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9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81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38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76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80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99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75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81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8FEAA9-2705-4CEC-8962-35E84005E8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6ED397B-A9CD-438F-9845-7F0FFF90E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72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______1.xls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10613" y="1249251"/>
            <a:ext cx="100068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神奈川県における輸入食品の安全性確保の</a:t>
            </a:r>
            <a:endParaRPr kumimoji="1" lang="en-US" altLang="ja-JP" sz="40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取組みについて</a:t>
            </a:r>
            <a:endParaRPr kumimoji="1" lang="en-US" altLang="ja-JP" sz="40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ja-JP" altLang="en-US" sz="4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81081" y="3580328"/>
            <a:ext cx="6065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+mn-ea"/>
              </a:rPr>
              <a:t>神奈川県保健福祉局生活衛生部</a:t>
            </a:r>
            <a:endParaRPr kumimoji="1" lang="en-US" altLang="ja-JP" sz="2400" dirty="0" smtClean="0">
              <a:latin typeface="+mn-ea"/>
            </a:endParaRPr>
          </a:p>
          <a:p>
            <a:pPr algn="ctr"/>
            <a:r>
              <a:rPr kumimoji="1" lang="ja-JP" altLang="en-US" sz="2400" dirty="0" smtClean="0">
                <a:latin typeface="+mn-ea"/>
              </a:rPr>
              <a:t>生活衛生課食品衛生グループ</a:t>
            </a:r>
            <a:endParaRPr kumimoji="1" lang="en-US" altLang="ja-JP" sz="2400" dirty="0" smtClean="0">
              <a:latin typeface="+mn-ea"/>
            </a:endParaRPr>
          </a:p>
          <a:p>
            <a:pPr algn="ctr"/>
            <a:r>
              <a:rPr lang="ja-JP" altLang="en-US" sz="2400" dirty="0" smtClean="0">
                <a:latin typeface="+mn-ea"/>
              </a:rPr>
              <a:t>鈴木　健太郎</a:t>
            </a:r>
            <a:endParaRPr kumimoji="1"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9821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40911" y="1201262"/>
            <a:ext cx="1137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自主回収の相談先・・・</a:t>
            </a:r>
            <a:endParaRPr lang="en-US" altLang="ja-JP" b="1" dirty="0" smtClean="0"/>
          </a:p>
          <a:p>
            <a:r>
              <a:rPr kumimoji="1" lang="ja-JP" altLang="en-US" b="1" dirty="0"/>
              <a:t>　</a:t>
            </a:r>
            <a:r>
              <a:rPr kumimoji="1" lang="ja-JP" altLang="en-US" b="1" dirty="0" smtClean="0"/>
              <a:t>　輸入した製品の自主回収を行う場合は、</a:t>
            </a:r>
            <a:r>
              <a:rPr kumimoji="1" lang="ja-JP" altLang="en-US" b="1" u="sng" dirty="0" smtClean="0">
                <a:solidFill>
                  <a:srgbClr val="FF0000"/>
                </a:solidFill>
              </a:rPr>
              <a:t>輸入事務所の所在地を所管する保健福祉事務所等</a:t>
            </a:r>
            <a:r>
              <a:rPr kumimoji="1" lang="ja-JP" altLang="en-US" b="1" dirty="0" smtClean="0"/>
              <a:t>に相談</a:t>
            </a:r>
            <a:r>
              <a:rPr lang="ja-JP" altLang="en-US" b="1" dirty="0" smtClean="0"/>
              <a:t>してください。</a:t>
            </a:r>
            <a:endParaRPr kumimoji="1" lang="en-US" altLang="ja-JP" b="1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913" y="2496621"/>
            <a:ext cx="3438661" cy="170858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415" y="2496620"/>
            <a:ext cx="3438661" cy="170858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73106" y="4231351"/>
            <a:ext cx="4546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輸入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事務所の所在地が鎌倉市内の場合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90197" y="4230355"/>
            <a:ext cx="4597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輸入事務所の所在地が大和市内の場合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2524256" y="4728936"/>
            <a:ext cx="643946" cy="564282"/>
          </a:xfrm>
          <a:prstGeom prst="downArrow">
            <a:avLst/>
          </a:prstGeom>
          <a:solidFill>
            <a:srgbClr val="00B0F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8993745" y="4655615"/>
            <a:ext cx="643946" cy="564282"/>
          </a:xfrm>
          <a:prstGeom prst="downArrow">
            <a:avLst/>
          </a:prstGeom>
          <a:solidFill>
            <a:srgbClr val="00B0F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75009" y="5293218"/>
            <a:ext cx="3593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相談先は、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鎌倉保健福祉事務所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50991" y="5219897"/>
            <a:ext cx="4608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相談先は、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厚木保健福祉事務所大和センター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41288" y="5784179"/>
            <a:ext cx="11571670" cy="907010"/>
          </a:xfrm>
          <a:prstGeom prst="roundRect">
            <a:avLst>
              <a:gd name="adj" fmla="val 1240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※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横浜市、川崎市、相模原市、横須賀市、藤沢市、茅ヶ崎市（寒川町を含む）</a:t>
            </a:r>
            <a:r>
              <a:rPr lang="ja-JP" altLang="en-US" sz="2400" dirty="0" smtClean="0">
                <a:solidFill>
                  <a:schemeClr val="tx1"/>
                </a:solidFill>
              </a:rPr>
              <a:t>では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当該自治体の保健所等（自治体により名称が異なります。）に相談してください。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" y="106691"/>
            <a:ext cx="6967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2.</a:t>
            </a:r>
            <a:r>
              <a:rPr lang="ja-JP" altLang="en-US" sz="3200" dirty="0"/>
              <a:t>食品等の自主回収報告制度について</a:t>
            </a:r>
          </a:p>
        </p:txBody>
      </p:sp>
    </p:spTree>
    <p:extLst>
      <p:ext uri="{BB962C8B-B14F-4D97-AF65-F5344CB8AC3E}">
        <p14:creationId xmlns:p14="http://schemas.microsoft.com/office/powerpoint/2010/main" val="327534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5" grpId="0"/>
      <p:bldP spid="16" grpId="0" animBg="1"/>
      <p:bldP spid="17" grpId="0" animBg="1"/>
      <p:bldP spid="18" grpId="0"/>
      <p:bldP spid="19" grpId="0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12122" y="2498503"/>
            <a:ext cx="11432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食品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衛生法の今後の動向について</a:t>
            </a:r>
          </a:p>
        </p:txBody>
      </p:sp>
    </p:spTree>
    <p:extLst>
      <p:ext uri="{BB962C8B-B14F-4D97-AF65-F5344CB8AC3E}">
        <p14:creationId xmlns:p14="http://schemas.microsoft.com/office/powerpoint/2010/main" val="215083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0152" y="147038"/>
            <a:ext cx="12582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3.</a:t>
            </a:r>
            <a:r>
              <a:rPr lang="ja-JP" altLang="en-US" sz="3200" dirty="0" smtClean="0"/>
              <a:t>食品衛生法の今後の動向について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3487" y="940382"/>
            <a:ext cx="109856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平成３０年１月</a:t>
            </a:r>
            <a:r>
              <a:rPr kumimoji="1" lang="en-US" altLang="ja-JP" sz="2400" dirty="0" smtClean="0"/>
              <a:t>16</a:t>
            </a:r>
            <a:r>
              <a:rPr kumimoji="1" lang="ja-JP" altLang="en-US" sz="2400" dirty="0" smtClean="0"/>
              <a:t>日現在、厚生労働省は</a:t>
            </a:r>
            <a:r>
              <a:rPr lang="ja-JP" altLang="en-US" sz="2400" dirty="0"/>
              <a:t>「</a:t>
            </a:r>
            <a:r>
              <a:rPr lang="ja-JP" altLang="en-US" sz="2400" dirty="0" smtClean="0"/>
              <a:t>食品</a:t>
            </a:r>
            <a:r>
              <a:rPr lang="ja-JP" altLang="en-US" sz="2400" dirty="0"/>
              <a:t>衛生規制の見直しに関する骨子案（食品衛生法等の改正骨子案</a:t>
            </a:r>
            <a:r>
              <a:rPr lang="ja-JP" altLang="en-US" sz="2400" dirty="0" smtClean="0"/>
              <a:t>）に</a:t>
            </a:r>
            <a:r>
              <a:rPr lang="ja-JP" altLang="en-US" sz="2400" dirty="0"/>
              <a:t>関する意見募集に</a:t>
            </a:r>
            <a:r>
              <a:rPr lang="ja-JP" altLang="en-US" sz="2400" dirty="0" smtClean="0"/>
              <a:t>ついて」として、パブリックコメントを募集した。（意見募集は２月７日で終了）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3486" y="3127645"/>
            <a:ext cx="10985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その骨子案の中に、</a:t>
            </a:r>
            <a:r>
              <a:rPr lang="ja-JP" altLang="en-US" sz="2400" dirty="0" smtClean="0"/>
              <a:t>輸入</a:t>
            </a:r>
            <a:r>
              <a:rPr lang="ja-JP" altLang="en-US" sz="2400" dirty="0"/>
              <a:t>食品の安全性</a:t>
            </a:r>
            <a:r>
              <a:rPr lang="ja-JP" altLang="en-US" sz="2400" dirty="0" smtClean="0"/>
              <a:t>確保に関する項目が設定されており、食品等を</a:t>
            </a:r>
            <a:r>
              <a:rPr lang="ja-JP" altLang="en-US" sz="2400" dirty="0"/>
              <a:t>輸入</a:t>
            </a:r>
            <a:r>
              <a:rPr lang="ja-JP" altLang="en-US" sz="2400" dirty="0" smtClean="0"/>
              <a:t>する際の要件に変更が生じる可能性がある。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655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12122" y="2498503"/>
            <a:ext cx="11432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清聴ありがとう</a:t>
            </a:r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ございました。</a:t>
            </a:r>
            <a:endParaRPr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57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481848" y="66575"/>
            <a:ext cx="38250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本日のお話</a:t>
            </a:r>
            <a:endParaRPr kumimoji="1"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6442" y="1070895"/>
            <a:ext cx="10959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1</a:t>
            </a:r>
            <a:r>
              <a:rPr lang="en-US" altLang="ja-JP" sz="3200" dirty="0" smtClean="0"/>
              <a:t>.</a:t>
            </a:r>
            <a:r>
              <a:rPr lang="ja-JP" altLang="en-US" sz="3200" dirty="0" smtClean="0"/>
              <a:t>神奈川県における輸入食品検査状況（平成</a:t>
            </a:r>
            <a:r>
              <a:rPr lang="en-US" altLang="ja-JP" sz="3200" dirty="0" smtClean="0"/>
              <a:t>28</a:t>
            </a:r>
            <a:r>
              <a:rPr lang="ja-JP" altLang="en-US" sz="3200" dirty="0" smtClean="0"/>
              <a:t>年度）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6442" y="2880567"/>
            <a:ext cx="12582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r>
              <a:rPr lang="en-US" altLang="ja-JP" sz="3200" dirty="0" smtClean="0"/>
              <a:t>.</a:t>
            </a:r>
            <a:r>
              <a:rPr lang="ja-JP" altLang="en-US" sz="3200" dirty="0" smtClean="0"/>
              <a:t>食品等の自主回収報告制度について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4744796"/>
            <a:ext cx="12582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3.</a:t>
            </a:r>
            <a:r>
              <a:rPr lang="ja-JP" altLang="en-US" sz="3200" dirty="0" smtClean="0"/>
              <a:t>食品衛生法の今後の動向について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5854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178293"/>
            <a:ext cx="10959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●</a:t>
            </a:r>
            <a:r>
              <a:rPr lang="ja-JP" altLang="en-US" sz="3200" dirty="0" smtClean="0"/>
              <a:t>神奈川県における輸入食品検査状況（平成</a:t>
            </a:r>
            <a:r>
              <a:rPr lang="en-US" altLang="ja-JP" sz="3200" dirty="0" smtClean="0"/>
              <a:t>28</a:t>
            </a:r>
            <a:r>
              <a:rPr lang="ja-JP" altLang="en-US" sz="3200" dirty="0" smtClean="0"/>
              <a:t>年度）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3487" y="940382"/>
            <a:ext cx="10985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神奈川県では、毎年度神奈川県食品衛生監視指導計画を定め、食品の安全性確保の取組みを推進している。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3486" y="2689764"/>
            <a:ext cx="10689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本</a:t>
            </a:r>
            <a:r>
              <a:rPr kumimoji="1" lang="ja-JP" altLang="en-US" sz="2400" dirty="0" smtClean="0"/>
              <a:t>計画の中で、「輸入食品</a:t>
            </a:r>
            <a:r>
              <a:rPr lang="ja-JP" altLang="en-US" sz="2400" dirty="0" smtClean="0"/>
              <a:t>の衛生対策」を重点的に取り組む事案として位置づけ</a:t>
            </a:r>
            <a:r>
              <a:rPr kumimoji="1" lang="ja-JP" altLang="en-US" sz="2400" dirty="0" smtClean="0"/>
              <a:t>、輸入食品の検査等を行っている。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3486" y="4439146"/>
            <a:ext cx="10689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輸入食品の検査にあたっては、国</a:t>
            </a:r>
            <a:r>
              <a:rPr lang="ja-JP" altLang="en-US" sz="2400" dirty="0"/>
              <a:t>の輸入食品監視指導計画を踏まえ、検疫所等における違反事例や流通</a:t>
            </a:r>
            <a:r>
              <a:rPr lang="ja-JP" altLang="en-US" sz="2400" dirty="0" smtClean="0"/>
              <a:t>実態を</a:t>
            </a:r>
            <a:r>
              <a:rPr lang="ja-JP" altLang="en-US" sz="2400" dirty="0"/>
              <a:t>参考として</a:t>
            </a:r>
            <a:r>
              <a:rPr lang="ja-JP" altLang="en-US" sz="2400" dirty="0" smtClean="0"/>
              <a:t>、輸入食品の</a:t>
            </a:r>
            <a:r>
              <a:rPr lang="ja-JP" altLang="en-US" sz="2400" dirty="0"/>
              <a:t>検査を実施し、</a:t>
            </a:r>
            <a:r>
              <a:rPr lang="ja-JP" altLang="en-US" sz="2400" dirty="0" smtClean="0"/>
              <a:t>違反</a:t>
            </a:r>
            <a:r>
              <a:rPr lang="ja-JP" altLang="en-US" sz="2400" dirty="0"/>
              <a:t>食品の排除に</a:t>
            </a:r>
            <a:r>
              <a:rPr lang="ja-JP" altLang="en-US" sz="2400" dirty="0" smtClean="0"/>
              <a:t>努めてい</a:t>
            </a:r>
            <a:r>
              <a:rPr lang="ja-JP" altLang="en-US" sz="2400" dirty="0"/>
              <a:t>る</a:t>
            </a:r>
            <a:r>
              <a:rPr lang="ja-JP" altLang="en-US" sz="2400" dirty="0" smtClean="0"/>
              <a:t>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7522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6442" y="116584"/>
            <a:ext cx="10959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● 神奈川県における輸入食品検査状況（平成</a:t>
            </a:r>
            <a:r>
              <a:rPr lang="en-US" altLang="ja-JP" sz="3200" dirty="0" smtClean="0"/>
              <a:t>28</a:t>
            </a:r>
            <a:r>
              <a:rPr lang="ja-JP" altLang="en-US" sz="3200" dirty="0" smtClean="0"/>
              <a:t>年度）</a:t>
            </a:r>
            <a:endParaRPr kumimoji="1" lang="ja-JP" altLang="en-US" sz="32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7109" y="694964"/>
            <a:ext cx="474049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r"/>
                <a:tab pos="2700338" algn="ctr"/>
                <a:tab pos="5400675" algn="r"/>
              </a:tabLst>
            </a:pP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　検査結果の概要</a:t>
            </a:r>
            <a:endParaRPr kumimoji="0" lang="ja-JP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r"/>
                <a:tab pos="2700338" algn="ctr"/>
                <a:tab pos="5400675" algn="r"/>
              </a:tabLst>
            </a:pP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 </a:t>
            </a:r>
            <a:r>
              <a:rPr kumimoji="0" lang="ja-JP" altLang="en-US" sz="20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平成</a:t>
            </a:r>
            <a:r>
              <a:rPr kumimoji="0" lang="en-US" altLang="ja-JP" sz="20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28</a:t>
            </a:r>
            <a:r>
              <a:rPr kumimoji="0" lang="ja-JP" altLang="en-US" sz="20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年度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の検査結果</a:t>
            </a:r>
            <a:endParaRPr kumimoji="0" lang="ja-JP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405854"/>
              </p:ext>
            </p:extLst>
          </p:nvPr>
        </p:nvGraphicFramePr>
        <p:xfrm>
          <a:off x="1954726" y="1414744"/>
          <a:ext cx="8128000" cy="1173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595"/>
                <a:gridCol w="1210614"/>
                <a:gridCol w="1107583"/>
                <a:gridCol w="5034208"/>
              </a:tblGrid>
              <a:tr h="4724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年度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検体数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違反数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違反内容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 smtClean="0">
                          <a:solidFill>
                            <a:sysClr val="windowText" lastClr="000000"/>
                          </a:solidFill>
                        </a:rPr>
                        <a:t>28</a:t>
                      </a:r>
                      <a:endParaRPr kumimoji="1" lang="ja-JP" alt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 smtClean="0">
                          <a:solidFill>
                            <a:sysClr val="windowText" lastClr="000000"/>
                          </a:solidFill>
                        </a:rPr>
                        <a:t>719</a:t>
                      </a:r>
                      <a:endParaRPr kumimoji="1" lang="ja-JP" alt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kumimoji="1" lang="ja-JP" alt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>
                          <a:solidFill>
                            <a:sysClr val="windowText" lastClr="000000"/>
                          </a:solidFill>
                        </a:rPr>
                        <a:t>基準値を上回る農薬成分（プロピコナゾール）が検出されたかんきつ類</a:t>
                      </a:r>
                      <a:endParaRPr kumimoji="1" lang="ja-JP" alt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17108" y="2757071"/>
            <a:ext cx="47404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r"/>
                <a:tab pos="2700338" algn="ctr"/>
                <a:tab pos="5400675" algn="r"/>
              </a:tabLst>
            </a:pP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20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 国別検査状況</a:t>
            </a:r>
            <a:endParaRPr kumimoji="0" lang="ja-JP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874" y="2769454"/>
            <a:ext cx="5661943" cy="4002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9092485" y="2769454"/>
            <a:ext cx="2820474" cy="14474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ja-JP" altLang="en-US" dirty="0" smtClean="0">
                <a:solidFill>
                  <a:sysClr val="windowText" lastClr="000000"/>
                </a:solidFill>
              </a:rPr>
              <a:t>国別検査状況（上位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3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か国）</a:t>
            </a:r>
            <a:endParaRPr kumimoji="1" lang="en-US" altLang="ja-JP" dirty="0" smtClean="0">
              <a:solidFill>
                <a:sysClr val="windowText" lastClr="000000"/>
              </a:solidFill>
            </a:endParaRPr>
          </a:p>
          <a:p>
            <a:pPr algn="ctr">
              <a:lnSpc>
                <a:spcPts val="2500"/>
              </a:lnSpc>
            </a:pPr>
            <a:r>
              <a:rPr kumimoji="1" lang="en-US" altLang="ja-JP" dirty="0" smtClean="0">
                <a:solidFill>
                  <a:sysClr val="windowText" lastClr="000000"/>
                </a:solidFill>
              </a:rPr>
              <a:t>1</a:t>
            </a:r>
            <a:r>
              <a:rPr kumimoji="1" lang="ja-JP" altLang="en-US" dirty="0" smtClean="0">
                <a:solidFill>
                  <a:sysClr val="windowText" lastClr="000000"/>
                </a:solidFill>
              </a:rPr>
              <a:t>位　中国　（</a:t>
            </a:r>
            <a:r>
              <a:rPr lang="en-US" altLang="ja-JP" dirty="0">
                <a:solidFill>
                  <a:sysClr val="windowText" lastClr="000000"/>
                </a:solidFill>
              </a:rPr>
              <a:t>22.3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%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）</a:t>
            </a:r>
            <a:endParaRPr lang="en-US" altLang="ja-JP" dirty="0" smtClean="0">
              <a:solidFill>
                <a:sysClr val="windowText" lastClr="000000"/>
              </a:solidFill>
            </a:endParaRPr>
          </a:p>
          <a:p>
            <a:pPr algn="ctr">
              <a:lnSpc>
                <a:spcPts val="2500"/>
              </a:lnSpc>
            </a:pPr>
            <a:r>
              <a:rPr lang="en-US" altLang="ja-JP" dirty="0">
                <a:solidFill>
                  <a:sysClr val="windowText" lastClr="000000"/>
                </a:solidFill>
              </a:rPr>
              <a:t>2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位　アメリカ（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12.9%)</a:t>
            </a:r>
          </a:p>
          <a:p>
            <a:pPr algn="ctr">
              <a:lnSpc>
                <a:spcPts val="2500"/>
              </a:lnSpc>
            </a:pPr>
            <a:r>
              <a:rPr lang="en-US" altLang="ja-JP" dirty="0">
                <a:solidFill>
                  <a:sysClr val="windowText" lastClr="000000"/>
                </a:solidFill>
              </a:rPr>
              <a:t>3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位　タイ（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10.0%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）</a:t>
            </a:r>
            <a:endParaRPr lang="en-US" altLang="ja-JP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8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6442" y="116584"/>
            <a:ext cx="10959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● 神奈川県における輸入食品検査状況（平成</a:t>
            </a:r>
            <a:r>
              <a:rPr lang="en-US" altLang="ja-JP" sz="3200" dirty="0" smtClean="0"/>
              <a:t>28</a:t>
            </a:r>
            <a:r>
              <a:rPr lang="ja-JP" altLang="en-US" sz="3200" dirty="0" smtClean="0"/>
              <a:t>年度）</a:t>
            </a:r>
            <a:endParaRPr kumimoji="1" lang="ja-JP" altLang="en-US" sz="3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42211" y="13468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66788"/>
              </p:ext>
            </p:extLst>
          </p:nvPr>
        </p:nvGraphicFramePr>
        <p:xfrm>
          <a:off x="1815923" y="1078901"/>
          <a:ext cx="8628004" cy="5240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ワークシート" r:id="rId4" imgW="5934216" imgH="3895910" progId="Excel.Sheet.12">
                  <p:embed/>
                </p:oleObj>
              </mc:Choice>
              <mc:Fallback>
                <p:oleObj name="ワークシート" r:id="rId4" imgW="5934216" imgH="389591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5923" y="1078901"/>
                        <a:ext cx="8628004" cy="52404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46651" y="678791"/>
            <a:ext cx="47404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r"/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r"/>
                <a:tab pos="2700338" algn="ctr"/>
                <a:tab pos="5400675" algn="r"/>
              </a:tabLst>
            </a:pP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20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 検査検体数及び検査項目数内訳</a:t>
            </a:r>
            <a:endParaRPr kumimoji="0" lang="ja-JP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75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6516" y="2318199"/>
            <a:ext cx="11432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食品等の自主回収報告制度について</a:t>
            </a:r>
            <a:endParaRPr kumimoji="1"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3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" y="106691"/>
            <a:ext cx="6967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2.</a:t>
            </a:r>
            <a:r>
              <a:rPr lang="ja-JP" altLang="en-US" sz="3200" dirty="0"/>
              <a:t>食品等の自主回収報告制度について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6366" y="1231394"/>
            <a:ext cx="10985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　神奈川県では、</a:t>
            </a:r>
            <a:r>
              <a:rPr lang="ja-JP" altLang="en-US" sz="2400" dirty="0" smtClean="0"/>
              <a:t>神奈川県食の安全・安心の確保推進条例を定め、その中で食品等の自主回収報告制度を設けている。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6366" y="2770153"/>
            <a:ext cx="109856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　この自主回収制度は、食品関連事業者が</a:t>
            </a:r>
            <a:r>
              <a:rPr kumimoji="1" lang="ja-JP" altLang="en-US" sz="2400" u="sng" dirty="0" smtClean="0">
                <a:solidFill>
                  <a:srgbClr val="FF0000"/>
                </a:solidFill>
              </a:rPr>
              <a:t>食品衛生法</a:t>
            </a:r>
            <a:r>
              <a:rPr kumimoji="1" lang="ja-JP" altLang="en-US" sz="2400" dirty="0" smtClean="0"/>
              <a:t>又は</a:t>
            </a:r>
            <a:r>
              <a:rPr kumimoji="1" lang="ja-JP" altLang="en-US" sz="2400" u="sng" dirty="0" smtClean="0">
                <a:solidFill>
                  <a:srgbClr val="FF0000"/>
                </a:solidFill>
              </a:rPr>
              <a:t>食品表示法（</a:t>
            </a:r>
            <a:r>
              <a:rPr kumimoji="1" lang="en-US" altLang="ja-JP" sz="2400" u="sng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2400" u="sng" dirty="0" smtClean="0">
                <a:solidFill>
                  <a:srgbClr val="FF0000"/>
                </a:solidFill>
              </a:rPr>
              <a:t>）</a:t>
            </a:r>
            <a:r>
              <a:rPr kumimoji="1" lang="ja-JP" altLang="en-US" sz="2400" dirty="0" smtClean="0"/>
              <a:t>に違反すると思料したとき、その食品等を自主回収する旨を報告する義務を課している。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（</a:t>
            </a:r>
            <a:r>
              <a:rPr lang="en-US" altLang="ja-JP" sz="2400" dirty="0" smtClean="0">
                <a:solidFill>
                  <a:srgbClr val="FF0000"/>
                </a:solidFill>
              </a:rPr>
              <a:t>※</a:t>
            </a:r>
            <a:r>
              <a:rPr lang="ja-JP" altLang="en-US" sz="2400" dirty="0" smtClean="0">
                <a:solidFill>
                  <a:srgbClr val="FF0000"/>
                </a:solidFill>
              </a:rPr>
              <a:t>アレルギー物質（特定原材料のみ）、期限表示及び保存方法に係る表示のみ</a:t>
            </a:r>
            <a:r>
              <a:rPr lang="ja-JP" altLang="en-US" sz="2400" dirty="0" smtClean="0"/>
              <a:t>）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6365" y="4815882"/>
            <a:ext cx="10985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　食品等輸入事業者は、報告の義務を課せられている食品関連事業者の中に含まれる。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257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" y="106691"/>
            <a:ext cx="6967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2.</a:t>
            </a:r>
            <a:r>
              <a:rPr lang="ja-JP" altLang="en-US" sz="3200" dirty="0"/>
              <a:t>食品等の自主回収報告制度について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2276" y="1017431"/>
            <a:ext cx="8603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平成</a:t>
            </a:r>
            <a:r>
              <a:rPr kumimoji="1" lang="en-US" altLang="ja-JP" sz="2400" dirty="0" smtClean="0"/>
              <a:t>28</a:t>
            </a:r>
            <a:r>
              <a:rPr kumimoji="1" lang="ja-JP" altLang="en-US" sz="2400" dirty="0" smtClean="0"/>
              <a:t>年度の自主回収着手報告の件数・・・</a:t>
            </a:r>
            <a:r>
              <a:rPr kumimoji="1" lang="en-US" altLang="ja-JP" sz="2400" dirty="0" smtClean="0"/>
              <a:t>90</a:t>
            </a:r>
            <a:r>
              <a:rPr kumimoji="1" lang="ja-JP" altLang="en-US" sz="2400" dirty="0" smtClean="0"/>
              <a:t>件</a:t>
            </a:r>
            <a:endParaRPr kumimoji="1" lang="ja-JP" altLang="en-US" sz="24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130866"/>
              </p:ext>
            </p:extLst>
          </p:nvPr>
        </p:nvGraphicFramePr>
        <p:xfrm>
          <a:off x="1735785" y="2671594"/>
          <a:ext cx="8128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回収理由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件数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アレルゲン表示の不備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39</a:t>
                      </a:r>
                      <a:r>
                        <a:rPr kumimoji="1" lang="ja-JP" altLang="en-US" sz="2000" dirty="0" smtClean="0"/>
                        <a:t>件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期限表示の不備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16</a:t>
                      </a:r>
                      <a:r>
                        <a:rPr kumimoji="1" lang="ja-JP" altLang="en-US" sz="2000" dirty="0" smtClean="0"/>
                        <a:t>件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異物の混入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10</a:t>
                      </a:r>
                      <a:r>
                        <a:rPr kumimoji="1" lang="ja-JP" altLang="en-US" sz="2000" dirty="0" smtClean="0"/>
                        <a:t>件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02274" y="4381155"/>
            <a:ext cx="8603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自主回収を行った輸入品の事例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2275" y="2118190"/>
            <a:ext cx="8603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自主回収を行った理由上位３項目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7124" y="4928615"/>
            <a:ext cx="84356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・下痢性貝毒が検出されたムール貝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・カビ毒が検出されたリンゴジュース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・指定外添加物が検出されたチョコレート　　　　　　　　　　　　　　　　　　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955370" y="3856742"/>
            <a:ext cx="1030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計</a:t>
            </a:r>
            <a:r>
              <a:rPr kumimoji="1" lang="en-US" altLang="ja-JP" dirty="0" smtClean="0"/>
              <a:t>65</a:t>
            </a:r>
            <a:r>
              <a:rPr kumimoji="1" lang="ja-JP" altLang="en-US" dirty="0" smtClean="0"/>
              <a:t>件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89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708338" y="1858807"/>
            <a:ext cx="5222381" cy="36791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40911" y="1201262"/>
            <a:ext cx="2717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報告</a:t>
            </a:r>
            <a:r>
              <a:rPr lang="ja-JP" altLang="en-US" b="1" dirty="0" smtClean="0"/>
              <a:t>が必要な理由の例</a:t>
            </a:r>
            <a:endParaRPr kumimoji="1" lang="ja-JP" altLang="en-US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5930719" y="1855963"/>
            <a:ext cx="5351174" cy="368195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899633" y="1566218"/>
            <a:ext cx="2537138" cy="40550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ysClr val="windowText" lastClr="000000"/>
                </a:solidFill>
              </a:rPr>
              <a:t>食品衛生法</a:t>
            </a:r>
            <a:endParaRPr kumimoji="1" lang="ja-JP" altLang="en-US" sz="2400" dirty="0">
              <a:solidFill>
                <a:sysClr val="windowText" lastClr="0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463305" y="1650367"/>
            <a:ext cx="2537138" cy="40550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ysClr val="windowText" lastClr="000000"/>
                </a:solidFill>
              </a:rPr>
              <a:t>食品表示法</a:t>
            </a:r>
            <a:endParaRPr kumimoji="1" lang="ja-JP" altLang="en-US" sz="2400" dirty="0">
              <a:solidFill>
                <a:sysClr val="windowText" lastClr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8338" y="4245758"/>
            <a:ext cx="4713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・健康被害が生じる可能性がある異物が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混入してしまった。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例えば・・・金属異物、ガラス片等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8338" y="2014177"/>
            <a:ext cx="5112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・規格基準違反の可能性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例えば・・・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自主検査で残留農薬が基準を超過していた。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自主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検査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で使用基準を上回る添加物が検出　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された　　　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40186" y="2055868"/>
            <a:ext cx="511291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・アレルゲン（特定原材料のみ）の表示欠落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例えば・・・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邦文表示をし忘れてしまったため、アレルゲ　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ンの表示がなかった。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・消費期限（賞味期限）を本来より長く表示して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しまった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・翻訳ミスにより誤った保存方法を記載して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しまった。　　　　　　　　　　　　　　　　　　　　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895080" y="5756462"/>
            <a:ext cx="10180745" cy="907010"/>
          </a:xfrm>
          <a:prstGeom prst="roundRect">
            <a:avLst>
              <a:gd name="adj" fmla="val 1240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こういったケースは、自主回収を検討する必要が</a:t>
            </a:r>
            <a:r>
              <a:rPr lang="ja-JP" altLang="en-US" sz="2400" dirty="0">
                <a:solidFill>
                  <a:schemeClr val="tx1"/>
                </a:solidFill>
              </a:rPr>
              <a:t>あ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" y="106691"/>
            <a:ext cx="6967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2.</a:t>
            </a:r>
            <a:r>
              <a:rPr lang="ja-JP" altLang="en-US" sz="3200" dirty="0"/>
              <a:t>食品等の自主回収報告制度について</a:t>
            </a:r>
          </a:p>
        </p:txBody>
      </p:sp>
    </p:spTree>
    <p:extLst>
      <p:ext uri="{BB962C8B-B14F-4D97-AF65-F5344CB8AC3E}">
        <p14:creationId xmlns:p14="http://schemas.microsoft.com/office/powerpoint/2010/main" val="281945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4" grpId="0" animBg="1"/>
      <p:bldP spid="13" grpId="0" animBg="1"/>
      <p:bldP spid="9" grpId="0"/>
      <p:bldP spid="10" grpId="0"/>
      <p:bldP spid="11" grpId="0"/>
      <p:bldP spid="5" grpId="0" animBg="1"/>
    </p:bld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162</TotalTime>
  <Words>615</Words>
  <Application>Microsoft Office PowerPoint</Application>
  <PresentationFormat>ワイド画面</PresentationFormat>
  <Paragraphs>92</Paragraphs>
  <Slides>13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5" baseType="lpstr">
      <vt:lpstr>HGPｺﾞｼｯｸE</vt:lpstr>
      <vt:lpstr>HGP創英角ﾎﾟｯﾌﾟ体</vt:lpstr>
      <vt:lpstr>HGS創英角ｺﾞｼｯｸUB</vt:lpstr>
      <vt:lpstr>ＭＳ Ｐゴシック</vt:lpstr>
      <vt:lpstr>ＭＳ ゴシック</vt:lpstr>
      <vt:lpstr>ＭＳ 明朝</vt:lpstr>
      <vt:lpstr>Arial</vt:lpstr>
      <vt:lpstr>Calibri</vt:lpstr>
      <vt:lpstr>Calibri Light</vt:lpstr>
      <vt:lpstr>Times New Roman</vt:lpstr>
      <vt:lpstr>レトロスペクト</vt:lpstr>
      <vt:lpstr>ワークシート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29</cp:revision>
  <cp:lastPrinted>2018-02-01T02:46:19Z</cp:lastPrinted>
  <dcterms:created xsi:type="dcterms:W3CDTF">2018-01-26T06:44:41Z</dcterms:created>
  <dcterms:modified xsi:type="dcterms:W3CDTF">2018-03-05T08:26:25Z</dcterms:modified>
</cp:coreProperties>
</file>