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FF"/>
    <a:srgbClr val="FF99FF"/>
    <a:srgbClr val="80808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23" autoAdjust="0"/>
    <p:restoredTop sz="95388" autoAdjust="0"/>
  </p:normalViewPr>
  <p:slideViewPr>
    <p:cSldViewPr>
      <p:cViewPr>
        <p:scale>
          <a:sx n="75" d="100"/>
          <a:sy n="75" d="100"/>
        </p:scale>
        <p:origin x="504" y="-174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1" tIns="45716" rIns="91431" bIns="45716" rtlCol="0"/>
          <a:lstStyle>
            <a:lvl1pPr algn="r">
              <a:defRPr sz="1200"/>
            </a:lvl1pPr>
          </a:lstStyle>
          <a:p>
            <a:fld id="{65439C87-1043-4087-9B19-05EA1D461825}" type="datetimeFigureOut">
              <a:rPr kumimoji="1" lang="ja-JP" altLang="en-US" smtClean="0"/>
              <a:t>2023/7/19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1" tIns="45716" rIns="91431"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6" cy="3913187"/>
          </a:xfrm>
          <a:prstGeom prst="rect">
            <a:avLst/>
          </a:prstGeom>
        </p:spPr>
        <p:txBody>
          <a:bodyPr vert="horz" lIns="91431" tIns="45716" rIns="91431"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1" tIns="45716" rIns="91431"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1" tIns="45716" rIns="91431" bIns="45716" rtlCol="0" anchor="b"/>
          <a:lstStyle>
            <a:lvl1pPr algn="r">
              <a:defRPr sz="1200"/>
            </a:lvl1pPr>
          </a:lstStyle>
          <a:p>
            <a:fld id="{F148C165-EBBE-472C-9B90-DC8604AD31FC}" type="slidenum">
              <a:rPr kumimoji="1" lang="ja-JP" altLang="en-US" smtClean="0"/>
              <a:t>‹#›</a:t>
            </a:fld>
            <a:endParaRPr kumimoji="1" lang="ja-JP" altLang="en-US"/>
          </a:p>
        </p:txBody>
      </p:sp>
    </p:spTree>
    <p:extLst>
      <p:ext uri="{BB962C8B-B14F-4D97-AF65-F5344CB8AC3E}">
        <p14:creationId xmlns:p14="http://schemas.microsoft.com/office/powerpoint/2010/main" val="4085628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48C165-EBBE-472C-9B90-DC8604AD31FC}" type="slidenum">
              <a:rPr kumimoji="1" lang="ja-JP" altLang="en-US" smtClean="0"/>
              <a:t>1</a:t>
            </a:fld>
            <a:endParaRPr kumimoji="1" lang="ja-JP" altLang="en-US"/>
          </a:p>
        </p:txBody>
      </p:sp>
    </p:spTree>
    <p:extLst>
      <p:ext uri="{BB962C8B-B14F-4D97-AF65-F5344CB8AC3E}">
        <p14:creationId xmlns:p14="http://schemas.microsoft.com/office/powerpoint/2010/main" val="387961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F4A3296-1AED-44DE-A72D-B737E74CB080}" type="datetimeFigureOut">
              <a:rPr kumimoji="1" lang="ja-JP" altLang="en-US" smtClean="0"/>
              <a:pPr/>
              <a:t>2023/7/19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7782E5F-F509-4D6D-88F1-C5BF1729A56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F4A3296-1AED-44DE-A72D-B737E74CB080}" type="datetimeFigureOut">
              <a:rPr kumimoji="1" lang="ja-JP" altLang="en-US" smtClean="0"/>
              <a:pPr/>
              <a:t>2023/7/19</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7782E5F-F509-4D6D-88F1-C5BF1729A56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http://www.pref.kanagawa.jp/uploaded/image/687155.jpg"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dshinsei.e-kanagawa.lg.jp/140007-u/offer/offerList_detail?tempSeq=563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376537" y="7455373"/>
            <a:ext cx="6273631" cy="2031325"/>
          </a:xfrm>
          <a:prstGeom prst="rect">
            <a:avLst/>
          </a:prstGeom>
          <a:noFill/>
        </p:spPr>
        <p:txBody>
          <a:bodyPr wrap="square" rtlCol="0">
            <a:spAutoFit/>
          </a:bodyPr>
          <a:lstStyle/>
          <a:p>
            <a:pPr>
              <a:lnSpc>
                <a:spcPct val="150000"/>
              </a:lnSpc>
            </a:pPr>
            <a:r>
              <a:rPr lang="ja-JP" altLang="en-US" sz="1400" b="1" dirty="0" smtClean="0">
                <a:latin typeface="BIZ UDゴシック" panose="020B0400000000000000" pitchFamily="49" charset="-128"/>
                <a:ea typeface="BIZ UDゴシック" panose="020B0400000000000000" pitchFamily="49" charset="-128"/>
              </a:rPr>
              <a:t>■会場　鎌倉保健福祉事務所　１階　講堂</a:t>
            </a:r>
            <a:endParaRPr lang="en-US" altLang="ja-JP" sz="1400" b="1" dirty="0" smtClean="0">
              <a:latin typeface="BIZ UDゴシック" panose="020B0400000000000000" pitchFamily="49" charset="-128"/>
              <a:ea typeface="BIZ UDゴシック" panose="020B0400000000000000" pitchFamily="49" charset="-128"/>
            </a:endParaRPr>
          </a:p>
          <a:p>
            <a:pPr>
              <a:lnSpc>
                <a:spcPct val="150000"/>
              </a:lnSpc>
            </a:pPr>
            <a:r>
              <a:rPr lang="ja-JP" altLang="en-US" sz="1400" b="1" dirty="0" smtClean="0">
                <a:latin typeface="BIZ UDゴシック" panose="020B0400000000000000" pitchFamily="49" charset="-128"/>
                <a:ea typeface="BIZ UDゴシック" panose="020B0400000000000000" pitchFamily="49" charset="-128"/>
              </a:rPr>
              <a:t>■申込み</a:t>
            </a:r>
            <a:r>
              <a:rPr lang="ja-JP" altLang="en-US" sz="1400" b="1" dirty="0">
                <a:latin typeface="BIZ UDゴシック" panose="020B0400000000000000" pitchFamily="49" charset="-128"/>
                <a:ea typeface="BIZ UDゴシック" panose="020B0400000000000000" pitchFamily="49" charset="-128"/>
              </a:rPr>
              <a:t>　</a:t>
            </a:r>
            <a:r>
              <a:rPr lang="ja-JP" altLang="en-US" sz="1400" dirty="0" smtClean="0">
                <a:latin typeface="BIZ UDゴシック" panose="020B0400000000000000" pitchFamily="49" charset="-128"/>
                <a:ea typeface="BIZ UDゴシック" panose="020B0400000000000000" pitchFamily="49" charset="-128"/>
              </a:rPr>
              <a:t>電子申請（裏面二次元バーコード）または電話</a:t>
            </a:r>
            <a:r>
              <a:rPr lang="en-US" altLang="ja-JP" sz="1400" b="1" dirty="0" smtClean="0">
                <a:latin typeface="BIZ UDゴシック" panose="020B0400000000000000" pitchFamily="49" charset="-128"/>
                <a:ea typeface="BIZ UDゴシック" panose="020B0400000000000000" pitchFamily="49" charset="-128"/>
              </a:rPr>
              <a:t>0467</a:t>
            </a:r>
            <a:r>
              <a:rPr lang="ja-JP" altLang="en-US" sz="1400" b="1" dirty="0" smtClean="0">
                <a:latin typeface="BIZ UDゴシック" panose="020B0400000000000000" pitchFamily="49" charset="-128"/>
                <a:ea typeface="BIZ UDゴシック" panose="020B0400000000000000" pitchFamily="49" charset="-128"/>
              </a:rPr>
              <a:t>－</a:t>
            </a:r>
            <a:r>
              <a:rPr lang="en-US" altLang="ja-JP" sz="1400" b="1" dirty="0" smtClean="0">
                <a:latin typeface="BIZ UDゴシック" panose="020B0400000000000000" pitchFamily="49" charset="-128"/>
                <a:ea typeface="BIZ UDゴシック" panose="020B0400000000000000" pitchFamily="49" charset="-128"/>
              </a:rPr>
              <a:t>24</a:t>
            </a:r>
            <a:r>
              <a:rPr lang="ja-JP" altLang="en-US" sz="1400" b="1" dirty="0" smtClean="0">
                <a:latin typeface="BIZ UDゴシック" panose="020B0400000000000000" pitchFamily="49" charset="-128"/>
                <a:ea typeface="BIZ UDゴシック" panose="020B0400000000000000" pitchFamily="49" charset="-128"/>
              </a:rPr>
              <a:t>－</a:t>
            </a:r>
            <a:r>
              <a:rPr lang="en-US" altLang="ja-JP" sz="1400" b="1" dirty="0" smtClean="0">
                <a:latin typeface="BIZ UDゴシック" panose="020B0400000000000000" pitchFamily="49" charset="-128"/>
                <a:ea typeface="BIZ UDゴシック" panose="020B0400000000000000" pitchFamily="49" charset="-128"/>
              </a:rPr>
              <a:t>3900</a:t>
            </a: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dirty="0" smtClean="0">
                <a:latin typeface="BIZ UDゴシック" panose="020B0400000000000000" pitchFamily="49" charset="-128"/>
                <a:ea typeface="BIZ UDゴシック" panose="020B0400000000000000" pitchFamily="49" charset="-128"/>
              </a:rPr>
              <a:t>　　　　電話の際は「さくらんぼの会の申込み」とお伝えください</a:t>
            </a:r>
            <a:endParaRPr lang="en-US" altLang="ja-JP" sz="14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400" b="1" dirty="0" smtClean="0">
                <a:latin typeface="BIZ UDゴシック" panose="020B0400000000000000" pitchFamily="49" charset="-128"/>
                <a:ea typeface="BIZ UDゴシック" panose="020B0400000000000000" pitchFamily="49" charset="-128"/>
              </a:rPr>
              <a:t>■申込期限　各回の</a:t>
            </a:r>
            <a:r>
              <a:rPr lang="en-US" altLang="ja-JP" sz="1400" b="1" dirty="0" smtClean="0">
                <a:latin typeface="BIZ UDゴシック" panose="020B0400000000000000" pitchFamily="49" charset="-128"/>
                <a:ea typeface="BIZ UDゴシック" panose="020B0400000000000000" pitchFamily="49" charset="-128"/>
              </a:rPr>
              <a:t>7</a:t>
            </a:r>
            <a:r>
              <a:rPr lang="ja-JP" altLang="en-US" sz="1400" b="1" dirty="0" smtClean="0">
                <a:latin typeface="BIZ UDゴシック" panose="020B0400000000000000" pitchFamily="49" charset="-128"/>
                <a:ea typeface="BIZ UDゴシック" panose="020B0400000000000000" pitchFamily="49" charset="-128"/>
              </a:rPr>
              <a:t>日前まで</a:t>
            </a:r>
            <a:endParaRPr lang="en-US" altLang="ja-JP" sz="1400" b="1" dirty="0" smtClean="0">
              <a:latin typeface="BIZ UDゴシック" panose="020B0400000000000000" pitchFamily="49" charset="-128"/>
              <a:ea typeface="BIZ UDゴシック" panose="020B0400000000000000" pitchFamily="49" charset="-128"/>
            </a:endParaRPr>
          </a:p>
          <a:p>
            <a:pPr>
              <a:lnSpc>
                <a:spcPct val="150000"/>
              </a:lnSpc>
            </a:pPr>
            <a:r>
              <a:rPr lang="ja-JP" altLang="en-US" sz="1400" b="1" dirty="0" smtClean="0">
                <a:latin typeface="BIZ UDゴシック" panose="020B0400000000000000" pitchFamily="49" charset="-128"/>
                <a:ea typeface="BIZ UDゴシック" panose="020B0400000000000000" pitchFamily="49" charset="-128"/>
              </a:rPr>
              <a:t>■問合せ　鎌倉保健福祉事務所　保健福祉課</a:t>
            </a:r>
            <a:endParaRPr lang="en-US" altLang="ja-JP" sz="1400" b="1" dirty="0" smtClean="0">
              <a:latin typeface="BIZ UDゴシック" panose="020B0400000000000000" pitchFamily="49" charset="-128"/>
              <a:ea typeface="BIZ UDゴシック" panose="020B0400000000000000" pitchFamily="49" charset="-128"/>
            </a:endParaRPr>
          </a:p>
          <a:p>
            <a:pPr>
              <a:lnSpc>
                <a:spcPct val="150000"/>
              </a:lnSpc>
            </a:pPr>
            <a:r>
              <a:rPr lang="ja-JP" altLang="en-US" sz="1400" b="1" dirty="0">
                <a:latin typeface="BIZ UDゴシック" panose="020B0400000000000000" pitchFamily="49" charset="-128"/>
                <a:ea typeface="BIZ UDゴシック" panose="020B0400000000000000" pitchFamily="49" charset="-128"/>
              </a:rPr>
              <a:t>　</a:t>
            </a:r>
            <a:r>
              <a:rPr lang="ja-JP" altLang="en-US" sz="1400" b="1" dirty="0" smtClean="0">
                <a:latin typeface="BIZ UDゴシック" panose="020B0400000000000000" pitchFamily="49" charset="-128"/>
                <a:ea typeface="BIZ UDゴシック" panose="020B0400000000000000" pitchFamily="49" charset="-128"/>
              </a:rPr>
              <a:t>　　　　電話</a:t>
            </a:r>
            <a:r>
              <a:rPr lang="en-US" altLang="ja-JP" sz="1400" b="1" dirty="0" smtClean="0">
                <a:latin typeface="BIZ UDゴシック" panose="020B0400000000000000" pitchFamily="49" charset="-128"/>
                <a:ea typeface="BIZ UDゴシック" panose="020B0400000000000000" pitchFamily="49" charset="-128"/>
              </a:rPr>
              <a:t>0467-24-3900</a:t>
            </a:r>
            <a:r>
              <a:rPr lang="ja-JP" altLang="en-US" sz="1400" b="1" dirty="0" smtClean="0">
                <a:latin typeface="BIZ UDゴシック" panose="020B0400000000000000" pitchFamily="49" charset="-128"/>
                <a:ea typeface="BIZ UDゴシック" panose="020B0400000000000000" pitchFamily="49" charset="-128"/>
              </a:rPr>
              <a:t>（内線</a:t>
            </a:r>
            <a:r>
              <a:rPr lang="en-US" altLang="ja-JP" sz="1400" b="1" dirty="0" smtClean="0">
                <a:latin typeface="BIZ UDゴシック" panose="020B0400000000000000" pitchFamily="49" charset="-128"/>
                <a:ea typeface="BIZ UDゴシック" panose="020B0400000000000000" pitchFamily="49" charset="-128"/>
              </a:rPr>
              <a:t>244</a:t>
            </a:r>
            <a:r>
              <a:rPr lang="ja-JP" altLang="en-US" sz="1400" b="1" dirty="0" err="1" smtClean="0">
                <a:latin typeface="BIZ UDゴシック" panose="020B0400000000000000" pitchFamily="49" charset="-128"/>
                <a:ea typeface="BIZ UDゴシック" panose="020B0400000000000000" pitchFamily="49" charset="-128"/>
              </a:rPr>
              <a:t>、</a:t>
            </a:r>
            <a:r>
              <a:rPr lang="en-US" altLang="ja-JP" sz="1400" b="1" dirty="0" smtClean="0">
                <a:latin typeface="BIZ UDゴシック" panose="020B0400000000000000" pitchFamily="49" charset="-128"/>
                <a:ea typeface="BIZ UDゴシック" panose="020B0400000000000000" pitchFamily="49" charset="-128"/>
              </a:rPr>
              <a:t>245</a:t>
            </a:r>
            <a:r>
              <a:rPr lang="ja-JP" altLang="en-US" sz="1400" b="1" dirty="0" smtClean="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　</a:t>
            </a:r>
            <a:r>
              <a:rPr lang="ja-JP" altLang="en-US" sz="1400" dirty="0" smtClean="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　</a:t>
            </a:r>
            <a:r>
              <a:rPr lang="ja-JP" altLang="en-US" sz="1400" b="1" u="sng" dirty="0" smtClean="0">
                <a:latin typeface="BIZ UDゴシック" panose="020B0400000000000000" pitchFamily="49" charset="-128"/>
                <a:ea typeface="BIZ UDゴシック" panose="020B0400000000000000" pitchFamily="49" charset="-128"/>
              </a:rPr>
              <a:t>　</a:t>
            </a:r>
            <a:endParaRPr lang="en-US" altLang="ja-JP" sz="1400" b="1" u="sng" dirty="0" smtClean="0">
              <a:latin typeface="BIZ UDゴシック" panose="020B0400000000000000" pitchFamily="49" charset="-128"/>
              <a:ea typeface="BIZ UDゴシック" panose="020B0400000000000000" pitchFamily="49" charset="-128"/>
            </a:endParaRPr>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094" y="778661"/>
            <a:ext cx="921162" cy="819649"/>
          </a:xfrm>
          <a:prstGeom prst="rect">
            <a:avLst/>
          </a:prstGeom>
        </p:spPr>
      </p:pic>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54327" y="752611"/>
            <a:ext cx="855572" cy="754088"/>
          </a:xfrm>
          <a:prstGeom prst="rect">
            <a:avLst/>
          </a:prstGeom>
        </p:spPr>
      </p:pic>
      <p:sp>
        <p:nvSpPr>
          <p:cNvPr id="4" name="テキスト ボックス 3"/>
          <p:cNvSpPr txBox="1"/>
          <p:nvPr/>
        </p:nvSpPr>
        <p:spPr>
          <a:xfrm>
            <a:off x="411183" y="560583"/>
            <a:ext cx="5799002" cy="307777"/>
          </a:xfrm>
          <a:prstGeom prst="rect">
            <a:avLst/>
          </a:prstGeom>
          <a:noFill/>
        </p:spPr>
        <p:txBody>
          <a:bodyPr wrap="square" rtlCol="0">
            <a:spAutoFit/>
          </a:bodyPr>
          <a:lstStyle/>
          <a:p>
            <a:pPr algn="ctr"/>
            <a:r>
              <a:rPr kumimoji="1" lang="ja-JP" altLang="en-US" sz="1400" b="1" dirty="0" smtClean="0">
                <a:latin typeface="UD デジタル 教科書体 N-R" panose="02020400000000000000" pitchFamily="17" charset="-128"/>
                <a:ea typeface="UD デジタル 教科書体 N-R" panose="02020400000000000000" pitchFamily="17" charset="-128"/>
              </a:rPr>
              <a:t>鎌倉保健福祉事務所　ダウン症等の児の親子の会</a:t>
            </a:r>
            <a:endParaRPr kumimoji="1" lang="ja-JP" altLang="en-US" sz="1400" b="1" dirty="0">
              <a:latin typeface="UD デジタル 教科書体 N-R" panose="02020400000000000000" pitchFamily="17" charset="-128"/>
              <a:ea typeface="UD デジタル 教科書体 N-R" panose="02020400000000000000" pitchFamily="17" charset="-128"/>
            </a:endParaRPr>
          </a:p>
        </p:txBody>
      </p:sp>
      <p:sp>
        <p:nvSpPr>
          <p:cNvPr id="26" name="テキスト ボックス 25"/>
          <p:cNvSpPr txBox="1"/>
          <p:nvPr/>
        </p:nvSpPr>
        <p:spPr>
          <a:xfrm>
            <a:off x="229327" y="1598310"/>
            <a:ext cx="6361745" cy="1246495"/>
          </a:xfrm>
          <a:prstGeom prst="rect">
            <a:avLst/>
          </a:prstGeom>
          <a:noFill/>
        </p:spPr>
        <p:txBody>
          <a:bodyPr wrap="square" rtlCol="0">
            <a:spAutoFit/>
          </a:bodyPr>
          <a:lstStyle/>
          <a:p>
            <a:pPr>
              <a:lnSpc>
                <a:spcPts val="1800"/>
              </a:lnSpc>
            </a:pPr>
            <a:r>
              <a:rPr lang="ja-JP" altLang="en-US" sz="1400" dirty="0">
                <a:latin typeface="HG丸ｺﾞｼｯｸM-PRO" pitchFamily="50" charset="-128"/>
                <a:ea typeface="HG丸ｺﾞｼｯｸM-PRO" pitchFamily="50" charset="-128"/>
              </a:rPr>
              <a:t>　</a:t>
            </a:r>
            <a:r>
              <a:rPr lang="ja-JP" altLang="en-US" sz="1400" dirty="0" smtClean="0">
                <a:latin typeface="UD デジタル 教科書体 N-R" panose="02020400000000000000" pitchFamily="17" charset="-128"/>
                <a:ea typeface="UD デジタル 教科書体 N-R" panose="02020400000000000000" pitchFamily="17" charset="-128"/>
              </a:rPr>
              <a:t>鎌倉保健福祉事務所では、鎌倉市・逗子市・葉山町</a:t>
            </a:r>
            <a:r>
              <a:rPr lang="ja-JP" altLang="en-US" sz="1400" dirty="0">
                <a:latin typeface="UD デジタル 教科書体 N-R" panose="02020400000000000000" pitchFamily="17" charset="-128"/>
                <a:ea typeface="UD デジタル 教科書体 N-R" panose="02020400000000000000" pitchFamily="17" charset="-128"/>
              </a:rPr>
              <a:t>等</a:t>
            </a:r>
            <a:r>
              <a:rPr lang="ja-JP" altLang="en-US" sz="1400" dirty="0" smtClean="0">
                <a:latin typeface="UD デジタル 教科書体 N-R" panose="02020400000000000000" pitchFamily="17" charset="-128"/>
                <a:ea typeface="UD デジタル 教科書体 N-R" panose="02020400000000000000" pitchFamily="17" charset="-128"/>
              </a:rPr>
              <a:t>にお住まいの就学前　　　　　の</a:t>
            </a:r>
            <a:r>
              <a:rPr lang="ja-JP" altLang="ja-JP" sz="1400" dirty="0" smtClean="0">
                <a:latin typeface="UD デジタル 教科書体 N-R" panose="02020400000000000000" pitchFamily="17" charset="-128"/>
                <a:ea typeface="UD デジタル 教科書体 N-R" panose="02020400000000000000" pitchFamily="17" charset="-128"/>
              </a:rPr>
              <a:t>ダウン症</a:t>
            </a:r>
            <a:r>
              <a:rPr lang="ja-JP" altLang="ja-JP" sz="1400" dirty="0">
                <a:latin typeface="UD デジタル 教科書体 N-R" panose="02020400000000000000" pitchFamily="17" charset="-128"/>
                <a:ea typeface="UD デジタル 教科書体 N-R" panose="02020400000000000000" pitchFamily="17" charset="-128"/>
              </a:rPr>
              <a:t>等のお子</a:t>
            </a:r>
            <a:r>
              <a:rPr lang="ja-JP" altLang="ja-JP" sz="1400" dirty="0" smtClean="0">
                <a:latin typeface="UD デジタル 教科書体 N-R" panose="02020400000000000000" pitchFamily="17" charset="-128"/>
                <a:ea typeface="UD デジタル 教科書体 N-R" panose="02020400000000000000" pitchFamily="17" charset="-128"/>
              </a:rPr>
              <a:t>さん</a:t>
            </a:r>
            <a:r>
              <a:rPr lang="ja-JP" altLang="en-US" sz="1400" dirty="0" smtClean="0">
                <a:latin typeface="UD デジタル 教科書体 N-R" panose="02020400000000000000" pitchFamily="17" charset="-128"/>
                <a:ea typeface="UD デジタル 教科書体 N-R" panose="02020400000000000000" pitchFamily="17" charset="-128"/>
              </a:rPr>
              <a:t>とご家族</a:t>
            </a:r>
            <a:r>
              <a:rPr lang="ja-JP" altLang="ja-JP" sz="1400" dirty="0" smtClean="0">
                <a:latin typeface="UD デジタル 教科書体 N-R" panose="02020400000000000000" pitchFamily="17" charset="-128"/>
                <a:ea typeface="UD デジタル 教科書体 N-R" panose="02020400000000000000" pitchFamily="17" charset="-128"/>
              </a:rPr>
              <a:t>を対象</a:t>
            </a:r>
            <a:r>
              <a:rPr lang="ja-JP" altLang="en-US" sz="1400" dirty="0">
                <a:latin typeface="UD デジタル 教科書体 N-R" panose="02020400000000000000" pitchFamily="17" charset="-128"/>
                <a:ea typeface="UD デジタル 教科書体 N-R" panose="02020400000000000000" pitchFamily="17" charset="-128"/>
              </a:rPr>
              <a:t>と</a:t>
            </a:r>
            <a:r>
              <a:rPr lang="ja-JP" altLang="en-US" sz="1400" dirty="0" smtClean="0">
                <a:latin typeface="UD デジタル 教科書体 N-R" panose="02020400000000000000" pitchFamily="17" charset="-128"/>
                <a:ea typeface="UD デジタル 教科書体 N-R" panose="02020400000000000000" pitchFamily="17" charset="-128"/>
              </a:rPr>
              <a:t>した、</a:t>
            </a:r>
            <a:r>
              <a:rPr lang="ja-JP" altLang="ja-JP" sz="1400" dirty="0" smtClean="0">
                <a:latin typeface="UD デジタル 教科書体 N-R" panose="02020400000000000000" pitchFamily="17" charset="-128"/>
                <a:ea typeface="UD デジタル 教科書体 N-R" panose="02020400000000000000" pitchFamily="17" charset="-128"/>
              </a:rPr>
              <a:t>育児</a:t>
            </a:r>
            <a:r>
              <a:rPr lang="ja-JP" altLang="ja-JP" sz="1400" dirty="0">
                <a:latin typeface="UD デジタル 教科書体 N-R" panose="02020400000000000000" pitchFamily="17" charset="-128"/>
                <a:ea typeface="UD デジタル 教科書体 N-R" panose="02020400000000000000" pitchFamily="17" charset="-128"/>
              </a:rPr>
              <a:t>教室を開催しています</a:t>
            </a:r>
            <a:r>
              <a:rPr lang="ja-JP" altLang="ja-JP" sz="1400" dirty="0" smtClean="0">
                <a:latin typeface="UD デジタル 教科書体 N-R" panose="02020400000000000000" pitchFamily="17" charset="-128"/>
                <a:ea typeface="UD デジタル 教科書体 N-R" panose="02020400000000000000" pitchFamily="17" charset="-128"/>
              </a:rPr>
              <a:t>。</a:t>
            </a:r>
            <a:endParaRPr lang="en-US" altLang="ja-JP" sz="1400" dirty="0" smtClean="0">
              <a:latin typeface="UD デジタル 教科書体 N-R" panose="02020400000000000000" pitchFamily="17" charset="-128"/>
              <a:ea typeface="UD デジタル 教科書体 N-R" panose="02020400000000000000" pitchFamily="17" charset="-128"/>
            </a:endParaRPr>
          </a:p>
          <a:p>
            <a:pPr>
              <a:lnSpc>
                <a:spcPts val="1800"/>
              </a:lnSpc>
            </a:pPr>
            <a:r>
              <a:rPr lang="ja-JP" altLang="en-US" sz="1400" dirty="0" smtClean="0">
                <a:latin typeface="UD デジタル 教科書体 N-R" panose="02020400000000000000" pitchFamily="17" charset="-128"/>
                <a:ea typeface="UD デジタル 教科書体 N-R" panose="02020400000000000000" pitchFamily="17" charset="-128"/>
              </a:rPr>
              <a:t>　お子さんとその保護者の日頃の育児の悩みや地域の情報交換の機会として交流会を企画しました。</a:t>
            </a:r>
            <a:endParaRPr lang="en-US" altLang="ja-JP" sz="1400" dirty="0" smtClean="0">
              <a:latin typeface="UD デジタル 教科書体 N-R" panose="02020400000000000000" pitchFamily="17" charset="-128"/>
              <a:ea typeface="UD デジタル 教科書体 N-R" panose="02020400000000000000" pitchFamily="17" charset="-128"/>
            </a:endParaRPr>
          </a:p>
          <a:p>
            <a:pPr>
              <a:lnSpc>
                <a:spcPts val="1800"/>
              </a:lnSpc>
            </a:pPr>
            <a:r>
              <a:rPr lang="ja-JP" altLang="en-US" sz="1400" dirty="0" smtClean="0">
                <a:latin typeface="UD デジタル 教科書体 N-R" panose="02020400000000000000" pitchFamily="17" charset="-128"/>
                <a:ea typeface="UD デジタル 教科書体 N-R" panose="02020400000000000000" pitchFamily="17" charset="-128"/>
              </a:rPr>
              <a:t>　みなさまのご参加をお待ちしています。</a:t>
            </a:r>
            <a:endParaRPr lang="en-US" altLang="ja-JP" sz="1400" dirty="0" smtClean="0">
              <a:latin typeface="UD デジタル 教科書体 N-R" panose="02020400000000000000" pitchFamily="17" charset="-128"/>
              <a:ea typeface="UD デジタル 教科書体 N-R" panose="02020400000000000000" pitchFamily="17" charset="-128"/>
            </a:endParaRPr>
          </a:p>
        </p:txBody>
      </p:sp>
      <p:sp>
        <p:nvSpPr>
          <p:cNvPr id="50" name="テキスト ボックス 49"/>
          <p:cNvSpPr txBox="1"/>
          <p:nvPr/>
        </p:nvSpPr>
        <p:spPr>
          <a:xfrm>
            <a:off x="1185556" y="870546"/>
            <a:ext cx="4980906" cy="646331"/>
          </a:xfrm>
          <a:prstGeom prst="rect">
            <a:avLst/>
          </a:prstGeom>
          <a:noFill/>
        </p:spPr>
        <p:txBody>
          <a:bodyPr wrap="square" rtlCol="0">
            <a:spAutoFit/>
          </a:bodyPr>
          <a:lstStyle/>
          <a:p>
            <a:r>
              <a:rPr lang="ja-JP" altLang="en-US" sz="3600" b="1" dirty="0">
                <a:latin typeface="UD デジタル 教科書体 N-R" panose="02020400000000000000" pitchFamily="17" charset="-128"/>
                <a:ea typeface="UD デジタル 教科書体 N-R" panose="02020400000000000000" pitchFamily="17" charset="-128"/>
              </a:rPr>
              <a:t>　</a:t>
            </a:r>
            <a:r>
              <a:rPr lang="ja-JP" altLang="en-US" sz="3600" b="1" dirty="0" smtClean="0">
                <a:latin typeface="UD デジタル 教科書体 N-R" panose="02020400000000000000" pitchFamily="17" charset="-128"/>
                <a:ea typeface="UD デジタル 教科書体 N-R" panose="02020400000000000000" pitchFamily="17" charset="-128"/>
              </a:rPr>
              <a:t>さくらんぼの会</a:t>
            </a:r>
          </a:p>
        </p:txBody>
      </p:sp>
      <p:sp>
        <p:nvSpPr>
          <p:cNvPr id="27" name="テキスト ボックス 26"/>
          <p:cNvSpPr txBox="1"/>
          <p:nvPr/>
        </p:nvSpPr>
        <p:spPr>
          <a:xfrm>
            <a:off x="203994" y="1746575"/>
            <a:ext cx="773209" cy="792088"/>
          </a:xfrm>
          <a:prstGeom prst="rect">
            <a:avLst/>
          </a:prstGeom>
          <a:noFill/>
        </p:spPr>
        <p:txBody>
          <a:bodyPr wrap="square" rtlCol="0">
            <a:spAutoFit/>
          </a:bodyPr>
          <a:lstStyle/>
          <a:p>
            <a:endParaRPr kumimoji="1" lang="ja-JP" altLang="en-US" dirty="0"/>
          </a:p>
        </p:txBody>
      </p:sp>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0429" y="8985448"/>
            <a:ext cx="679470" cy="699546"/>
          </a:xfrm>
          <a:prstGeom prst="rect">
            <a:avLst/>
          </a:prstGeom>
        </p:spPr>
      </p:pic>
      <p:pic>
        <p:nvPicPr>
          <p:cNvPr id="32" name="図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55708" y="9213777"/>
            <a:ext cx="415161" cy="545843"/>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4047838422"/>
              </p:ext>
            </p:extLst>
          </p:nvPr>
        </p:nvGraphicFramePr>
        <p:xfrm>
          <a:off x="460342" y="2964392"/>
          <a:ext cx="6130729" cy="4148848"/>
        </p:xfrm>
        <a:graphic>
          <a:graphicData uri="http://schemas.openxmlformats.org/drawingml/2006/table">
            <a:tbl>
              <a:tblPr firstRow="1" bandRow="1">
                <a:tableStyleId>{5940675A-B579-460E-94D1-54222C63F5DA}</a:tableStyleId>
              </a:tblPr>
              <a:tblGrid>
                <a:gridCol w="284830">
                  <a:extLst>
                    <a:ext uri="{9D8B030D-6E8A-4147-A177-3AD203B41FA5}">
                      <a16:colId xmlns:a16="http://schemas.microsoft.com/office/drawing/2014/main" val="3060034814"/>
                    </a:ext>
                  </a:extLst>
                </a:gridCol>
                <a:gridCol w="1051450">
                  <a:extLst>
                    <a:ext uri="{9D8B030D-6E8A-4147-A177-3AD203B41FA5}">
                      <a16:colId xmlns:a16="http://schemas.microsoft.com/office/drawing/2014/main" val="4255611445"/>
                    </a:ext>
                  </a:extLst>
                </a:gridCol>
                <a:gridCol w="3604971">
                  <a:extLst>
                    <a:ext uri="{9D8B030D-6E8A-4147-A177-3AD203B41FA5}">
                      <a16:colId xmlns:a16="http://schemas.microsoft.com/office/drawing/2014/main" val="2149390137"/>
                    </a:ext>
                  </a:extLst>
                </a:gridCol>
                <a:gridCol w="1189478">
                  <a:extLst>
                    <a:ext uri="{9D8B030D-6E8A-4147-A177-3AD203B41FA5}">
                      <a16:colId xmlns:a16="http://schemas.microsoft.com/office/drawing/2014/main" val="1901310694"/>
                    </a:ext>
                  </a:extLst>
                </a:gridCol>
              </a:tblGrid>
              <a:tr h="308368">
                <a:tc>
                  <a:txBody>
                    <a:bodyPr/>
                    <a:lstStyle/>
                    <a:p>
                      <a:pPr marL="0" algn="ctr"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回</a:t>
                      </a:r>
                      <a:endPar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日時</a:t>
                      </a:r>
                      <a:endPar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テーマ</a:t>
                      </a:r>
                    </a:p>
                  </a:txBody>
                  <a:tcPr marL="68580" marR="68580" marT="0" marB="0" anchor="ctr"/>
                </a:tc>
                <a:tc>
                  <a:txBody>
                    <a:bodyPr/>
                    <a:lstStyle/>
                    <a:p>
                      <a:pPr marL="0" algn="ctr"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主な内容</a:t>
                      </a:r>
                    </a:p>
                  </a:txBody>
                  <a:tcPr marL="68580" marR="68580" marT="0" marB="0" anchor="ctr"/>
                </a:tc>
                <a:extLst>
                  <a:ext uri="{0D108BD9-81ED-4DB2-BD59-A6C34878D82A}">
                    <a16:rowId xmlns:a16="http://schemas.microsoft.com/office/drawing/2014/main" val="1559515825"/>
                  </a:ext>
                </a:extLst>
              </a:tr>
              <a:tr h="509783">
                <a:tc>
                  <a:txBody>
                    <a:bodyPr/>
                    <a:lstStyle/>
                    <a:p>
                      <a:pPr marL="0" algn="ctr"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第１回</a:t>
                      </a:r>
                    </a:p>
                  </a:txBody>
                  <a:tcPr marL="68580" marR="68580" marT="0" marB="0" vert="eaVert" anchor="ctr"/>
                </a:tc>
                <a:tc>
                  <a:txBody>
                    <a:bodyPr/>
                    <a:lstStyle/>
                    <a:p>
                      <a:pPr marL="0" indent="-127000" algn="ctr"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mn-ea"/>
                          <a:cs typeface="Times New Roman" panose="02020603050405020304" pitchFamily="18" charset="0"/>
                        </a:rPr>
                        <a:t>６月</a:t>
                      </a:r>
                      <a:r>
                        <a:rPr kumimoji="1" lang="en-US" altLang="ja-JP" sz="1400" b="1" kern="100" dirty="0" smtClean="0">
                          <a:solidFill>
                            <a:schemeClr val="tx1"/>
                          </a:solidFill>
                          <a:effectLst/>
                          <a:latin typeface="游明朝" panose="02020400000000000000" pitchFamily="18" charset="-128"/>
                          <a:ea typeface="+mn-ea"/>
                          <a:cs typeface="Times New Roman" panose="02020603050405020304" pitchFamily="18" charset="0"/>
                        </a:rPr>
                        <a:t>14</a:t>
                      </a:r>
                      <a:r>
                        <a:rPr kumimoji="1" lang="ja-JP" altLang="en-US" sz="1400" b="1" kern="100" dirty="0" smtClean="0">
                          <a:solidFill>
                            <a:schemeClr val="tx1"/>
                          </a:solidFill>
                          <a:effectLst/>
                          <a:latin typeface="游明朝" panose="02020400000000000000" pitchFamily="18" charset="-128"/>
                          <a:ea typeface="+mn-ea"/>
                          <a:cs typeface="Times New Roman" panose="02020603050405020304" pitchFamily="18" charset="0"/>
                        </a:rPr>
                        <a:t>日（火）</a:t>
                      </a:r>
                      <a:endParaRPr kumimoji="1" lang="en-US" altLang="ja-JP" sz="1400" b="1" kern="100" dirty="0" smtClean="0">
                        <a:solidFill>
                          <a:schemeClr val="tx1"/>
                        </a:solidFill>
                        <a:effectLst/>
                        <a:latin typeface="游明朝" panose="02020400000000000000" pitchFamily="18" charset="-128"/>
                        <a:ea typeface="+mn-ea"/>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mn-ea"/>
                          <a:cs typeface="Times New Roman" panose="02020603050405020304" pitchFamily="18" charset="0"/>
                        </a:rPr>
                        <a:t>10</a:t>
                      </a:r>
                      <a:r>
                        <a:rPr kumimoji="1" lang="ja-JP" altLang="en-US" sz="1400" b="1" kern="100" dirty="0" smtClean="0">
                          <a:solidFill>
                            <a:schemeClr val="tx1"/>
                          </a:solidFill>
                          <a:effectLst/>
                          <a:latin typeface="游明朝" panose="02020400000000000000" pitchFamily="18" charset="-128"/>
                          <a:ea typeface="+mn-ea"/>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mn-ea"/>
                          <a:cs typeface="Times New Roman" panose="02020603050405020304" pitchFamily="18" charset="0"/>
                        </a:rPr>
                        <a:t>00</a:t>
                      </a:r>
                      <a:r>
                        <a:rPr kumimoji="1" lang="ja-JP" altLang="en-US" sz="1400" b="1" kern="100" dirty="0" smtClean="0">
                          <a:solidFill>
                            <a:schemeClr val="tx1"/>
                          </a:solidFill>
                          <a:effectLst/>
                          <a:latin typeface="游明朝" panose="02020400000000000000" pitchFamily="18" charset="-128"/>
                          <a:ea typeface="+mn-ea"/>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mn-ea"/>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mn-ea"/>
                          <a:cs typeface="Times New Roman" panose="02020603050405020304" pitchFamily="18" charset="0"/>
                        </a:rPr>
                        <a:t>11</a:t>
                      </a:r>
                      <a:r>
                        <a:rPr kumimoji="1" lang="ja-JP" altLang="en-US" sz="1400" b="1" kern="100" dirty="0" smtClean="0">
                          <a:solidFill>
                            <a:schemeClr val="tx1"/>
                          </a:solidFill>
                          <a:effectLst/>
                          <a:latin typeface="游明朝" panose="02020400000000000000" pitchFamily="18" charset="-128"/>
                          <a:ea typeface="+mn-ea"/>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mn-ea"/>
                          <a:cs typeface="Times New Roman" panose="02020603050405020304" pitchFamily="18" charset="0"/>
                        </a:rPr>
                        <a:t>00</a:t>
                      </a:r>
                      <a:endParaRPr kumimoji="1" lang="ja-JP" altLang="ja-JP" sz="1400" b="1" kern="100" dirty="0" smtClean="0">
                        <a:solidFill>
                          <a:schemeClr val="tx1"/>
                        </a:solidFill>
                        <a:effectLst/>
                        <a:latin typeface="游明朝" panose="02020400000000000000" pitchFamily="18" charset="-128"/>
                        <a:ea typeface="+mn-ea"/>
                        <a:cs typeface="Times New Roman" panose="02020603050405020304" pitchFamily="18" charset="0"/>
                      </a:endParaRPr>
                    </a:p>
                  </a:txBody>
                  <a:tcPr marL="68580" marR="68580" marT="0" marB="0" anchor="ctr"/>
                </a:tc>
                <a:tc>
                  <a:txBody>
                    <a:bodyPr/>
                    <a:lstStyle/>
                    <a:p>
                      <a:pPr marL="0" algn="l"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「のんびりお話し</a:t>
                      </a:r>
                      <a:r>
                        <a:rPr kumimoji="1" lang="ja-JP" sz="1400" b="1" kern="100" dirty="0" err="1">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ましょ</a:t>
                      </a:r>
                      <a:endPar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ctr"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～ダウン症児と親の方々の交流会～</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ct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終了）</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spcAft>
                          <a:spcPts val="0"/>
                        </a:spcAft>
                      </a:pPr>
                      <a:r>
                        <a:rPr kumimoji="1" lang="en-US"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866807533"/>
                  </a:ext>
                </a:extLst>
              </a:tr>
              <a:tr h="877815">
                <a:tc>
                  <a:txBody>
                    <a:bodyPr/>
                    <a:lstStyle/>
                    <a:p>
                      <a:pPr marL="0" algn="ct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第</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２</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回</a:t>
                      </a:r>
                      <a:endPar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vert="eaVert" anchor="ctr"/>
                </a:tc>
                <a:tc>
                  <a:txBody>
                    <a:bodyPr/>
                    <a:lstStyle/>
                    <a:p>
                      <a:pPr marL="0" indent="-127000" algn="ctr"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８月</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29</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日（火）</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10</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00</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11</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30</a:t>
                      </a:r>
                      <a:endParaRPr kumimoji="1" lang="ja-JP"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marL="0" algn="l"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「聞いてみよう</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ct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認定遺伝カウンセラーさんの</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お話</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l"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講師</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神奈川県立こども医療センター　</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l"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外来看護科</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認定</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遺伝カウンセラー　西川　智子氏</a:t>
                      </a:r>
                    </a:p>
                  </a:txBody>
                  <a:tcPr marL="68580" marR="68580" marT="0" marB="0" anchor="ctr"/>
                </a:tc>
                <a:tc>
                  <a:txBody>
                    <a:bodyPr/>
                    <a:lstStyle/>
                    <a:p>
                      <a:pPr marL="0" algn="l"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外来</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の様子や</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兄弟児</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の遺伝の</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お話</a:t>
                      </a:r>
                      <a:endParaRPr kumimoji="1" lang="ja-JP" sz="1400" b="1" strike="sngStrike"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92033894"/>
                  </a:ext>
                </a:extLst>
              </a:tr>
              <a:tr h="788647">
                <a:tc>
                  <a:txBody>
                    <a:bodyPr/>
                    <a:lstStyle/>
                    <a:p>
                      <a:pPr marL="0" algn="ct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第３回</a:t>
                      </a:r>
                      <a:endPar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vert="eaVert" anchor="ctr"/>
                </a:tc>
                <a:tc>
                  <a:txBody>
                    <a:bodyPr/>
                    <a:lstStyle/>
                    <a:p>
                      <a:pPr marL="0" indent="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10</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月</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18</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日</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ctr"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（水）</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10</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00</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11</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30</a:t>
                      </a:r>
                      <a:endParaRPr kumimoji="1" lang="ja-JP"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marL="0" algn="l"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「“食べる”を</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はぐくむ</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ct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からだに合わせた食べ方支援～</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l"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講師</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神奈川歯科</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大学</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障害児</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歯科分野</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l"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教授</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小松　知子氏</a:t>
                      </a:r>
                    </a:p>
                  </a:txBody>
                  <a:tcPr marL="68580" marR="68580" marT="0" marB="0"/>
                </a:tc>
                <a:tc>
                  <a:txBody>
                    <a:bodyPr/>
                    <a:lstStyle/>
                    <a:p>
                      <a:pPr marL="0" algn="l"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口腔ケア、食べ方の</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方</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等のお話</a:t>
                      </a:r>
                      <a:endParaRPr kumimoji="1" lang="ja-JP" sz="1400" b="1" strike="sngStrike"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64103432"/>
                  </a:ext>
                </a:extLst>
              </a:tr>
              <a:tr h="826905">
                <a:tc>
                  <a:txBody>
                    <a:bodyPr/>
                    <a:lstStyle/>
                    <a:p>
                      <a:pPr marL="0" algn="ct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第４回</a:t>
                      </a:r>
                      <a:endPar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vert="eaVert" anchor="ctr"/>
                </a:tc>
                <a:tc>
                  <a:txBody>
                    <a:bodyPr/>
                    <a:lstStyle/>
                    <a:p>
                      <a:pPr marL="0" algn="ctr"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令和６年</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ctr"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２月</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16</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日（金）</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10</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00</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127000" algn="ctr" defTabSz="914400" rtl="0" eaLnBrk="1" latinLnBrk="0" hangingPunct="1">
                        <a:spcAft>
                          <a:spcPts val="0"/>
                        </a:spcAft>
                      </a:pP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11</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30</a:t>
                      </a:r>
                      <a:endParaRPr kumimoji="1" lang="ja-JP"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marL="0" algn="l"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「いっしょに</a:t>
                      </a:r>
                      <a:r>
                        <a:rPr kumimoji="1" lang="ja-JP" sz="1400" b="1" kern="100" dirty="0" err="1">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あそぼ</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ctr"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遊びから教えてもらえること～</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l" defTabSz="914400" rtl="0" eaLnBrk="1" latinLnBrk="0" hangingPunct="1">
                        <a:spcAft>
                          <a:spcPts val="0"/>
                        </a:spcAft>
                      </a:pP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講師</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神奈川県立こども医療センター　</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l"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作業療法科</a:t>
                      </a:r>
                      <a:endParaRPr kumimoji="1" lang="en-US" alt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algn="l" defTabSz="914400" rtl="0" eaLnBrk="1" latinLnBrk="0" hangingPunct="1">
                        <a:spcAft>
                          <a:spcPts val="0"/>
                        </a:spcAft>
                      </a:pP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作業</a:t>
                      </a: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療法士　山崎　雅美氏</a:t>
                      </a:r>
                    </a:p>
                  </a:txBody>
                  <a:tcPr marL="68580" marR="68580" marT="0" marB="0"/>
                </a:tc>
                <a:tc>
                  <a:txBody>
                    <a:bodyPr/>
                    <a:lstStyle/>
                    <a:p>
                      <a:pPr marL="0" algn="l" defTabSz="914400" rtl="0" eaLnBrk="1" latinLnBrk="0" hangingPunct="1">
                        <a:spcAft>
                          <a:spcPts val="0"/>
                        </a:spcAft>
                      </a:pPr>
                      <a:r>
                        <a:rPr kumimoji="1" lang="ja-JP" sz="1400" b="1" kern="100" dirty="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発達に</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つなが</a:t>
                      </a:r>
                      <a:r>
                        <a:rPr kumimoji="1" lang="ja-JP" altLang="en-US"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る遊びの</a:t>
                      </a:r>
                      <a:r>
                        <a:rPr kumimoji="1" lang="ja-JP" sz="1400" b="1" kern="100" dirty="0" smtClean="0">
                          <a:solidFill>
                            <a:schemeClr val="tx1"/>
                          </a:solidFill>
                          <a:effectLst/>
                          <a:latin typeface="游明朝" panose="02020400000000000000" pitchFamily="18" charset="-128"/>
                          <a:ea typeface="ＭＳ Ｐゴシック" panose="020B0600070205080204" pitchFamily="50" charset="-128"/>
                          <a:cs typeface="Times New Roman" panose="02020603050405020304" pitchFamily="18" charset="0"/>
                        </a:rPr>
                        <a:t>お話</a:t>
                      </a:r>
                      <a:endParaRPr kumimoji="1" lang="ja-JP" sz="1400" b="1" strike="sngStrike"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00559331"/>
                  </a:ext>
                </a:extLst>
              </a:tr>
            </a:tbl>
          </a:graphicData>
        </a:graphic>
      </p:graphicFrame>
      <p:sp>
        <p:nvSpPr>
          <p:cNvPr id="15" name="テキスト ボックス 14"/>
          <p:cNvSpPr txBox="1"/>
          <p:nvPr/>
        </p:nvSpPr>
        <p:spPr>
          <a:xfrm>
            <a:off x="5852821" y="72928"/>
            <a:ext cx="797347" cy="369332"/>
          </a:xfrm>
          <a:prstGeom prst="rect">
            <a:avLst/>
          </a:prstGeom>
          <a:noFill/>
        </p:spPr>
        <p:txBody>
          <a:bodyPr wrap="square" rtlCol="0">
            <a:spAutoFit/>
          </a:bodyPr>
          <a:lstStyle/>
          <a:p>
            <a:r>
              <a:rPr kumimoji="1" lang="ja-JP" altLang="en-US" dirty="0" smtClean="0"/>
              <a:t>おもて</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案内図"/>
          <p:cNvPicPr>
            <a:picLocks noChangeAspect="1" noChangeArrowheads="1"/>
          </p:cNvPicPr>
          <p:nvPr/>
        </p:nvPicPr>
        <p:blipFill>
          <a:blip r:embed="rId2" r:link="rId3" cstate="print"/>
          <a:srcRect/>
          <a:stretch>
            <a:fillRect/>
          </a:stretch>
        </p:blipFill>
        <p:spPr bwMode="auto">
          <a:xfrm>
            <a:off x="168391" y="5664730"/>
            <a:ext cx="3431871" cy="3680758"/>
          </a:xfrm>
          <a:prstGeom prst="rect">
            <a:avLst/>
          </a:prstGeom>
          <a:noFill/>
          <a:ln w="9525">
            <a:noFill/>
            <a:miter lim="800000"/>
            <a:headEnd/>
            <a:tailEnd/>
          </a:ln>
        </p:spPr>
      </p:pic>
      <p:sp>
        <p:nvSpPr>
          <p:cNvPr id="9" name="テキスト ボックス 8"/>
          <p:cNvSpPr txBox="1"/>
          <p:nvPr/>
        </p:nvSpPr>
        <p:spPr>
          <a:xfrm>
            <a:off x="3545632" y="5958435"/>
            <a:ext cx="3312368" cy="2600712"/>
          </a:xfrm>
          <a:prstGeom prst="rect">
            <a:avLst/>
          </a:prstGeom>
          <a:noFill/>
        </p:spPr>
        <p:txBody>
          <a:bodyPr wrap="square" rtlCol="0">
            <a:spAutoFit/>
          </a:bodyPr>
          <a:lstStyle/>
          <a:p>
            <a:r>
              <a:rPr kumimoji="1" lang="ja-JP" altLang="en-US" dirty="0" smtClean="0">
                <a:latin typeface="UD デジタル 教科書体 N-R" panose="02020400000000000000" pitchFamily="17" charset="-128"/>
                <a:ea typeface="UD デジタル 教科書体 N-R" panose="02020400000000000000" pitchFamily="17" charset="-128"/>
              </a:rPr>
              <a:t>住所：〒</a:t>
            </a:r>
            <a:r>
              <a:rPr kumimoji="1" lang="en-US" altLang="ja-JP" dirty="0" smtClean="0">
                <a:latin typeface="UD デジタル 教科書体 N-R" panose="02020400000000000000" pitchFamily="17" charset="-128"/>
                <a:ea typeface="UD デジタル 教科書体 N-R" panose="02020400000000000000" pitchFamily="17" charset="-128"/>
              </a:rPr>
              <a:t>248-0014</a:t>
            </a:r>
          </a:p>
          <a:p>
            <a:r>
              <a:rPr lang="ja-JP" altLang="en-US" dirty="0" smtClean="0">
                <a:latin typeface="UD デジタル 教科書体 N-R" panose="02020400000000000000" pitchFamily="17" charset="-128"/>
                <a:ea typeface="UD デジタル 教科書体 N-R" panose="02020400000000000000" pitchFamily="17" charset="-128"/>
              </a:rPr>
              <a:t>　鎌倉市由比ガ浜</a:t>
            </a:r>
            <a:r>
              <a:rPr lang="en-US" altLang="ja-JP" dirty="0" smtClean="0">
                <a:latin typeface="UD デジタル 教科書体 N-R" panose="02020400000000000000" pitchFamily="17" charset="-128"/>
                <a:ea typeface="UD デジタル 教科書体 N-R" panose="02020400000000000000" pitchFamily="17" charset="-128"/>
              </a:rPr>
              <a:t>2</a:t>
            </a:r>
            <a:r>
              <a:rPr lang="ja-JP" altLang="en-US" dirty="0" smtClean="0">
                <a:latin typeface="UD デジタル 教科書体 N-R" panose="02020400000000000000" pitchFamily="17" charset="-128"/>
                <a:ea typeface="UD デジタル 教科書体 N-R" panose="02020400000000000000" pitchFamily="17" charset="-128"/>
              </a:rPr>
              <a:t>－</a:t>
            </a:r>
            <a:r>
              <a:rPr lang="en-US" altLang="ja-JP" dirty="0" smtClean="0">
                <a:latin typeface="UD デジタル 教科書体 N-R" panose="02020400000000000000" pitchFamily="17" charset="-128"/>
                <a:ea typeface="UD デジタル 教科書体 N-R" panose="02020400000000000000" pitchFamily="17" charset="-128"/>
              </a:rPr>
              <a:t>16</a:t>
            </a:r>
            <a:r>
              <a:rPr lang="ja-JP" altLang="en-US" dirty="0" smtClean="0">
                <a:latin typeface="UD デジタル 教科書体 N-R" panose="02020400000000000000" pitchFamily="17" charset="-128"/>
                <a:ea typeface="UD デジタル 教科書体 N-R" panose="02020400000000000000" pitchFamily="17" charset="-128"/>
              </a:rPr>
              <a:t>－</a:t>
            </a:r>
            <a:r>
              <a:rPr lang="en-US" altLang="ja-JP" dirty="0" smtClean="0">
                <a:latin typeface="UD デジタル 教科書体 N-R" panose="02020400000000000000" pitchFamily="17" charset="-128"/>
                <a:ea typeface="UD デジタル 教科書体 N-R" panose="02020400000000000000" pitchFamily="17" charset="-128"/>
              </a:rPr>
              <a:t>13</a:t>
            </a:r>
          </a:p>
          <a:p>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smtClean="0">
                <a:latin typeface="UD デジタル 教科書体 N-R" panose="02020400000000000000" pitchFamily="17" charset="-128"/>
                <a:ea typeface="UD デジタル 教科書体 N-R" panose="02020400000000000000" pitchFamily="17" charset="-128"/>
              </a:rPr>
              <a:t>　　</a:t>
            </a:r>
            <a:r>
              <a:rPr kumimoji="1" lang="en-US" altLang="ja-JP" dirty="0" smtClean="0">
                <a:latin typeface="UD デジタル 教科書体 N-R" panose="02020400000000000000" pitchFamily="17" charset="-128"/>
                <a:ea typeface="UD デジタル 教科書体 N-R" panose="02020400000000000000" pitchFamily="17" charset="-128"/>
              </a:rPr>
              <a:t>JR</a:t>
            </a:r>
            <a:r>
              <a:rPr kumimoji="1" lang="ja-JP" altLang="en-US" dirty="0" smtClean="0">
                <a:latin typeface="UD デジタル 教科書体 N-R" panose="02020400000000000000" pitchFamily="17" charset="-128"/>
                <a:ea typeface="UD デジタル 教科書体 N-R" panose="02020400000000000000" pitchFamily="17" charset="-128"/>
              </a:rPr>
              <a:t>横須賀線鎌倉駅下車</a:t>
            </a:r>
            <a:endParaRPr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smtClean="0">
                <a:latin typeface="UD デジタル 教科書体 N-R" panose="02020400000000000000" pitchFamily="17" charset="-128"/>
                <a:ea typeface="UD デジタル 教科書体 N-R" panose="02020400000000000000" pitchFamily="17" charset="-128"/>
              </a:rPr>
              <a:t>　　徒歩</a:t>
            </a:r>
            <a:r>
              <a:rPr kumimoji="1" lang="en-US" altLang="ja-JP" dirty="0" smtClean="0">
                <a:latin typeface="UD デジタル 教科書体 N-R" panose="02020400000000000000" pitchFamily="17" charset="-128"/>
                <a:ea typeface="UD デジタル 教科書体 N-R" panose="02020400000000000000" pitchFamily="17" charset="-128"/>
              </a:rPr>
              <a:t>13</a:t>
            </a:r>
            <a:r>
              <a:rPr kumimoji="1" lang="ja-JP" altLang="en-US" dirty="0" smtClean="0">
                <a:latin typeface="UD デジタル 教科書体 N-R" panose="02020400000000000000" pitchFamily="17" charset="-128"/>
                <a:ea typeface="UD デジタル 教科書体 N-R" panose="02020400000000000000" pitchFamily="17" charset="-128"/>
              </a:rPr>
              <a:t>分</a:t>
            </a:r>
            <a:endParaRPr kumimoji="1" lang="en-US" altLang="ja-JP" dirty="0" smtClean="0">
              <a:latin typeface="UD デジタル 教科書体 N-R" panose="02020400000000000000" pitchFamily="17" charset="-128"/>
              <a:ea typeface="UD デジタル 教科書体 N-R" panose="02020400000000000000" pitchFamily="17" charset="-128"/>
            </a:endParaRPr>
          </a:p>
          <a:p>
            <a:endParaRPr kumimoji="1" lang="en-US" altLang="ja-JP" dirty="0" smtClean="0">
              <a:latin typeface="UD デジタル 教科書体 N-R" panose="02020400000000000000" pitchFamily="17" charset="-128"/>
              <a:ea typeface="UD デジタル 教科書体 N-R" panose="02020400000000000000" pitchFamily="17" charset="-128"/>
            </a:endParaRPr>
          </a:p>
          <a:p>
            <a:r>
              <a:rPr lang="ja-JP" altLang="en-US" sz="1100" dirty="0">
                <a:latin typeface="UD デジタル 教科書体 N-R" panose="02020400000000000000" pitchFamily="17" charset="-128"/>
                <a:ea typeface="UD デジタル 教科書体 N-R" panose="02020400000000000000" pitchFamily="17" charset="-128"/>
              </a:rPr>
              <a:t>　</a:t>
            </a:r>
            <a:endParaRPr lang="en-US" altLang="ja-JP" sz="1100" dirty="0" smtClean="0">
              <a:latin typeface="UD デジタル 教科書体 N-R" panose="02020400000000000000" pitchFamily="17" charset="-128"/>
              <a:ea typeface="UD デジタル 教科書体 N-R" panose="02020400000000000000" pitchFamily="17" charset="-128"/>
            </a:endParaRPr>
          </a:p>
          <a:p>
            <a:r>
              <a:rPr lang="ja-JP" altLang="en-US" sz="1100" dirty="0" smtClean="0">
                <a:latin typeface="UD デジタル 教科書体 N-R" panose="02020400000000000000" pitchFamily="17" charset="-128"/>
                <a:ea typeface="UD デジタル 教科書体 N-R" panose="02020400000000000000" pitchFamily="17" charset="-128"/>
              </a:rPr>
              <a:t>🍒駐車場に限りがございますので、近隣の</a:t>
            </a:r>
            <a:endParaRPr lang="en-US" altLang="ja-JP" sz="1100" dirty="0" smtClean="0">
              <a:latin typeface="UD デジタル 教科書体 N-R" panose="02020400000000000000" pitchFamily="17" charset="-128"/>
              <a:ea typeface="UD デジタル 教科書体 N-R" panose="02020400000000000000" pitchFamily="17" charset="-128"/>
            </a:endParaRPr>
          </a:p>
          <a:p>
            <a:r>
              <a:rPr lang="ja-JP" altLang="en-US" sz="1100" dirty="0">
                <a:latin typeface="UD デジタル 教科書体 N-R" panose="02020400000000000000" pitchFamily="17" charset="-128"/>
                <a:ea typeface="UD デジタル 教科書体 N-R" panose="02020400000000000000" pitchFamily="17" charset="-128"/>
              </a:rPr>
              <a:t>　</a:t>
            </a:r>
            <a:r>
              <a:rPr lang="ja-JP" altLang="en-US" sz="1100" dirty="0" smtClean="0">
                <a:latin typeface="UD デジタル 教科書体 N-R" panose="02020400000000000000" pitchFamily="17" charset="-128"/>
                <a:ea typeface="UD デジタル 教科書体 N-R" panose="02020400000000000000" pitchFamily="17" charset="-128"/>
              </a:rPr>
              <a:t>　コインパーキングへの駐車や、公共交通</a:t>
            </a:r>
            <a:endParaRPr lang="en-US" altLang="ja-JP" sz="1100" dirty="0" smtClean="0">
              <a:latin typeface="UD デジタル 教科書体 N-R" panose="02020400000000000000" pitchFamily="17" charset="-128"/>
              <a:ea typeface="UD デジタル 教科書体 N-R" panose="02020400000000000000" pitchFamily="17" charset="-128"/>
            </a:endParaRPr>
          </a:p>
          <a:p>
            <a:r>
              <a:rPr lang="ja-JP" altLang="en-US" sz="1100" dirty="0">
                <a:latin typeface="UD デジタル 教科書体 N-R" panose="02020400000000000000" pitchFamily="17" charset="-128"/>
                <a:ea typeface="UD デジタル 教科書体 N-R" panose="02020400000000000000" pitchFamily="17" charset="-128"/>
              </a:rPr>
              <a:t>　</a:t>
            </a:r>
            <a:r>
              <a:rPr lang="ja-JP" altLang="en-US" sz="1100" dirty="0" smtClean="0">
                <a:latin typeface="UD デジタル 教科書体 N-R" panose="02020400000000000000" pitchFamily="17" charset="-128"/>
                <a:ea typeface="UD デジタル 教科書体 N-R" panose="02020400000000000000" pitchFamily="17" charset="-128"/>
              </a:rPr>
              <a:t>　機関のご利用を検討いただけると幸いです🍒。</a:t>
            </a:r>
            <a:endParaRPr kumimoji="1" lang="en-US" altLang="ja-JP" sz="1100" dirty="0" smtClean="0">
              <a:latin typeface="UD デジタル 教科書体 N-R" panose="02020400000000000000" pitchFamily="17" charset="-128"/>
              <a:ea typeface="UD デジタル 教科書体 N-R" panose="02020400000000000000" pitchFamily="17" charset="-128"/>
            </a:endParaRPr>
          </a:p>
          <a:p>
            <a:r>
              <a:rPr lang="ja-JP" altLang="en-US" sz="1100" dirty="0" smtClean="0">
                <a:latin typeface="UD デジタル 教科書体 N-R" panose="02020400000000000000" pitchFamily="17" charset="-128"/>
                <a:ea typeface="UD デジタル 教科書体 N-R" panose="02020400000000000000" pitchFamily="17" charset="-128"/>
              </a:rPr>
              <a:t>　</a:t>
            </a:r>
            <a:endParaRPr lang="en-US" altLang="ja-JP" sz="1100" dirty="0" smtClean="0">
              <a:latin typeface="UD デジタル 教科書体 N-R" panose="02020400000000000000" pitchFamily="17" charset="-128"/>
              <a:ea typeface="UD デジタル 教科書体 N-R" panose="02020400000000000000" pitchFamily="17" charset="-128"/>
            </a:endParaRPr>
          </a:p>
        </p:txBody>
      </p:sp>
      <p:sp>
        <p:nvSpPr>
          <p:cNvPr id="3" name="テキスト ボックス 2"/>
          <p:cNvSpPr txBox="1"/>
          <p:nvPr/>
        </p:nvSpPr>
        <p:spPr>
          <a:xfrm>
            <a:off x="726419" y="632520"/>
            <a:ext cx="5747685" cy="5632311"/>
          </a:xfrm>
          <a:prstGeom prst="rect">
            <a:avLst/>
          </a:prstGeom>
          <a:noFill/>
        </p:spPr>
        <p:txBody>
          <a:bodyPr wrap="square" rtlCol="0">
            <a:spAutoFit/>
          </a:bodyPr>
          <a:lstStyle/>
          <a:p>
            <a:pPr>
              <a:lnSpc>
                <a:spcPct val="150000"/>
              </a:lnSpc>
            </a:pPr>
            <a:r>
              <a:rPr lang="en-US" altLang="ja-JP" dirty="0" smtClean="0"/>
              <a:t>【</a:t>
            </a:r>
            <a:r>
              <a:rPr lang="ja-JP" altLang="en-US" dirty="0" smtClean="0"/>
              <a:t>電子申請の場合</a:t>
            </a:r>
            <a:r>
              <a:rPr lang="en-US" altLang="ja-JP" dirty="0" smtClean="0"/>
              <a:t>】</a:t>
            </a:r>
          </a:p>
          <a:p>
            <a:pPr>
              <a:lnSpc>
                <a:spcPct val="150000"/>
              </a:lnSpc>
            </a:pPr>
            <a:r>
              <a:rPr lang="ja-JP" altLang="en-US" dirty="0" smtClean="0"/>
              <a:t>　右記二次元バーコード、もしくは</a:t>
            </a:r>
            <a:endParaRPr lang="en-US" altLang="ja-JP" dirty="0" smtClean="0"/>
          </a:p>
          <a:p>
            <a:pPr>
              <a:lnSpc>
                <a:spcPct val="150000"/>
              </a:lnSpc>
            </a:pPr>
            <a:r>
              <a:rPr lang="ja-JP" altLang="en-US" dirty="0" smtClean="0"/>
              <a:t>　こちらの</a:t>
            </a:r>
            <a:r>
              <a:rPr lang="ja-JP" altLang="en-US" dirty="0" smtClean="0"/>
              <a:t>アドレスにアクセスして</a:t>
            </a:r>
            <a:endParaRPr lang="en-US" altLang="ja-JP" dirty="0" smtClean="0"/>
          </a:p>
          <a:p>
            <a:pPr>
              <a:lnSpc>
                <a:spcPct val="150000"/>
              </a:lnSpc>
            </a:pPr>
            <a:r>
              <a:rPr lang="ja-JP" altLang="en-US" dirty="0"/>
              <a:t>　</a:t>
            </a:r>
            <a:r>
              <a:rPr lang="ja-JP" altLang="en-US" dirty="0" smtClean="0"/>
              <a:t>お申し込み</a:t>
            </a:r>
            <a:r>
              <a:rPr lang="ja-JP" altLang="en-US" dirty="0" smtClean="0"/>
              <a:t>ください</a:t>
            </a:r>
            <a:r>
              <a:rPr lang="ja-JP" altLang="en-US" dirty="0" smtClean="0"/>
              <a:t>。</a:t>
            </a:r>
            <a:endParaRPr lang="en-US" altLang="ja-JP" dirty="0" smtClean="0"/>
          </a:p>
          <a:p>
            <a:pPr>
              <a:lnSpc>
                <a:spcPct val="150000"/>
              </a:lnSpc>
            </a:pPr>
            <a:r>
              <a:rPr lang="en-US" altLang="ja-JP" sz="1200" dirty="0">
                <a:hlinkClick r:id="rId4"/>
              </a:rPr>
              <a:t>https://</a:t>
            </a:r>
            <a:r>
              <a:rPr lang="en-US" altLang="ja-JP" sz="1200" dirty="0" smtClean="0">
                <a:hlinkClick r:id="rId4"/>
              </a:rPr>
              <a:t>dshinsei.e-kanagawa.lg.jp/140007-u/offer/offerList_detail?tempSeq=56370</a:t>
            </a:r>
            <a:endParaRPr lang="en-US" altLang="ja-JP" sz="1200" dirty="0" smtClean="0"/>
          </a:p>
          <a:p>
            <a:pPr>
              <a:lnSpc>
                <a:spcPct val="150000"/>
              </a:lnSpc>
            </a:pPr>
            <a:endParaRPr lang="en-US" altLang="ja-JP" sz="1200" dirty="0" smtClean="0"/>
          </a:p>
          <a:p>
            <a:pPr>
              <a:lnSpc>
                <a:spcPct val="150000"/>
              </a:lnSpc>
            </a:pPr>
            <a:r>
              <a:rPr lang="en-US" altLang="ja-JP" dirty="0" smtClean="0"/>
              <a:t>【</a:t>
            </a:r>
            <a:r>
              <a:rPr lang="ja-JP" altLang="en-US" dirty="0" smtClean="0"/>
              <a:t>電話の場合</a:t>
            </a:r>
            <a:r>
              <a:rPr lang="en-US" altLang="ja-JP" dirty="0" smtClean="0"/>
              <a:t>】</a:t>
            </a:r>
          </a:p>
          <a:p>
            <a:pPr>
              <a:lnSpc>
                <a:spcPct val="150000"/>
              </a:lnSpc>
            </a:pPr>
            <a:r>
              <a:rPr lang="ja-JP" altLang="en-US" dirty="0"/>
              <a:t>　</a:t>
            </a:r>
            <a:r>
              <a:rPr lang="ja-JP" altLang="en-US" dirty="0" smtClean="0"/>
              <a:t>平日９時～</a:t>
            </a:r>
            <a:r>
              <a:rPr lang="en-US" altLang="ja-JP" dirty="0" smtClean="0"/>
              <a:t>17</a:t>
            </a:r>
            <a:r>
              <a:rPr lang="ja-JP" altLang="en-US" dirty="0" smtClean="0"/>
              <a:t>時</a:t>
            </a:r>
            <a:r>
              <a:rPr lang="ja-JP" altLang="en-US" dirty="0"/>
              <a:t>　</a:t>
            </a:r>
            <a:r>
              <a:rPr lang="ja-JP" altLang="en-US" dirty="0" smtClean="0"/>
              <a:t>電話番号　</a:t>
            </a:r>
            <a:r>
              <a:rPr lang="en-US" altLang="ja-JP" dirty="0" smtClean="0"/>
              <a:t>0467</a:t>
            </a:r>
            <a:r>
              <a:rPr lang="ja-JP" altLang="en-US" dirty="0" smtClean="0"/>
              <a:t>－</a:t>
            </a:r>
            <a:r>
              <a:rPr lang="en-US" altLang="ja-JP" dirty="0" smtClean="0"/>
              <a:t>24</a:t>
            </a:r>
            <a:r>
              <a:rPr lang="ja-JP" altLang="en-US" dirty="0" smtClean="0"/>
              <a:t>－</a:t>
            </a:r>
            <a:r>
              <a:rPr lang="en-US" altLang="ja-JP" dirty="0" smtClean="0"/>
              <a:t>3900</a:t>
            </a:r>
            <a:r>
              <a:rPr lang="ja-JP" altLang="en-US" dirty="0" smtClean="0"/>
              <a:t>　</a:t>
            </a:r>
            <a:endParaRPr lang="en-US" altLang="ja-JP" dirty="0" smtClean="0"/>
          </a:p>
          <a:p>
            <a:pPr>
              <a:lnSpc>
                <a:spcPct val="150000"/>
              </a:lnSpc>
            </a:pPr>
            <a:r>
              <a:rPr lang="ja-JP" altLang="en-US" dirty="0"/>
              <a:t>　</a:t>
            </a:r>
            <a:r>
              <a:rPr lang="ja-JP" altLang="en-US" dirty="0" smtClean="0"/>
              <a:t>鎌倉保健福祉事務所　保健福祉課　保健師あてに、</a:t>
            </a:r>
            <a:endParaRPr lang="en-US" altLang="ja-JP" dirty="0" smtClean="0"/>
          </a:p>
          <a:p>
            <a:pPr>
              <a:lnSpc>
                <a:spcPct val="150000"/>
              </a:lnSpc>
            </a:pPr>
            <a:r>
              <a:rPr lang="ja-JP" altLang="en-US" dirty="0"/>
              <a:t>　</a:t>
            </a:r>
            <a:r>
              <a:rPr lang="ja-JP" altLang="en-US" dirty="0" smtClean="0"/>
              <a:t>以下をお知らせください。</a:t>
            </a:r>
            <a:endParaRPr lang="en-US" altLang="ja-JP" dirty="0" smtClean="0"/>
          </a:p>
          <a:p>
            <a:pPr>
              <a:lnSpc>
                <a:spcPct val="150000"/>
              </a:lnSpc>
            </a:pPr>
            <a:r>
              <a:rPr lang="ja-JP" altLang="en-US" dirty="0" smtClean="0"/>
              <a:t>　（申込者氏名、お子さんの氏名と年齢、住所、電話番号、</a:t>
            </a:r>
            <a:endParaRPr lang="en-US" altLang="ja-JP" dirty="0" smtClean="0"/>
          </a:p>
          <a:p>
            <a:pPr>
              <a:lnSpc>
                <a:spcPct val="150000"/>
              </a:lnSpc>
            </a:pPr>
            <a:r>
              <a:rPr lang="ja-JP" altLang="en-US" dirty="0" smtClean="0"/>
              <a:t>　　当所までの交通手段、ご質問。）　</a:t>
            </a:r>
            <a:endParaRPr lang="en-US" altLang="ja-JP" dirty="0" smtClean="0"/>
          </a:p>
          <a:p>
            <a:pPr>
              <a:lnSpc>
                <a:spcPct val="150000"/>
              </a:lnSpc>
            </a:pPr>
            <a:r>
              <a:rPr lang="ja-JP" altLang="en-US" dirty="0" smtClean="0"/>
              <a:t>　　　　　　　　　　　　　　　　　　</a:t>
            </a:r>
            <a:r>
              <a:rPr lang="ja-JP" altLang="en-US" dirty="0" smtClean="0"/>
              <a:t>🍒</a:t>
            </a:r>
            <a:r>
              <a:rPr lang="ja-JP" altLang="en-US" dirty="0" smtClean="0"/>
              <a:t>お申し込み</a:t>
            </a:r>
            <a:r>
              <a:rPr lang="ja-JP" altLang="en-US" dirty="0"/>
              <a:t>は</a:t>
            </a:r>
            <a:r>
              <a:rPr lang="en-US" altLang="ja-JP" dirty="0"/>
              <a:t>7</a:t>
            </a:r>
            <a:r>
              <a:rPr lang="ja-JP" altLang="en-US" dirty="0"/>
              <a:t>日前</a:t>
            </a:r>
            <a:r>
              <a:rPr lang="ja-JP" altLang="en-US" dirty="0" smtClean="0"/>
              <a:t>まで🍒</a:t>
            </a:r>
            <a:endParaRPr lang="en-US" altLang="ja-JP" dirty="0" smtClean="0"/>
          </a:p>
          <a:p>
            <a:pPr>
              <a:lnSpc>
                <a:spcPct val="150000"/>
              </a:lnSpc>
            </a:pPr>
            <a:endParaRPr lang="en-US" altLang="ja-JP" dirty="0"/>
          </a:p>
        </p:txBody>
      </p:sp>
      <p:sp>
        <p:nvSpPr>
          <p:cNvPr id="10" name="角丸四角形 9"/>
          <p:cNvSpPr/>
          <p:nvPr/>
        </p:nvSpPr>
        <p:spPr>
          <a:xfrm>
            <a:off x="260648" y="560512"/>
            <a:ext cx="6402009" cy="4845049"/>
          </a:xfrm>
          <a:prstGeom prst="roundRect">
            <a:avLst/>
          </a:prstGeom>
          <a:noFill/>
          <a:ln w="4445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7343" y="8260308"/>
            <a:ext cx="2155008" cy="1102561"/>
          </a:xfrm>
          <a:prstGeom prst="rect">
            <a:avLst/>
          </a:prstGeom>
        </p:spPr>
      </p:pic>
      <p:sp>
        <p:nvSpPr>
          <p:cNvPr id="11" name="テキスト ボックス 10"/>
          <p:cNvSpPr txBox="1"/>
          <p:nvPr/>
        </p:nvSpPr>
        <p:spPr>
          <a:xfrm>
            <a:off x="5852821" y="72928"/>
            <a:ext cx="797347" cy="369332"/>
          </a:xfrm>
          <a:prstGeom prst="rect">
            <a:avLst/>
          </a:prstGeom>
          <a:noFill/>
        </p:spPr>
        <p:txBody>
          <a:bodyPr wrap="square" rtlCol="0">
            <a:spAutoFit/>
          </a:bodyPr>
          <a:lstStyle/>
          <a:p>
            <a:r>
              <a:rPr kumimoji="1" lang="ja-JP" altLang="en-US" dirty="0" smtClean="0"/>
              <a:t>うら</a:t>
            </a:r>
            <a:endParaRPr kumimoji="1" lang="ja-JP" altLang="en-US" dirty="0"/>
          </a:p>
        </p:txBody>
      </p:sp>
      <p:pic>
        <p:nvPicPr>
          <p:cNvPr id="5" name="図 4"/>
          <p:cNvPicPr>
            <a:picLocks noChangeAspect="1"/>
          </p:cNvPicPr>
          <p:nvPr/>
        </p:nvPicPr>
        <p:blipFill>
          <a:blip r:embed="rId6"/>
          <a:stretch>
            <a:fillRect/>
          </a:stretch>
        </p:blipFill>
        <p:spPr>
          <a:xfrm>
            <a:off x="4653136" y="920552"/>
            <a:ext cx="1199685" cy="1222179"/>
          </a:xfrm>
          <a:prstGeom prst="rect">
            <a:avLst/>
          </a:prstGeom>
        </p:spPr>
      </p:pic>
    </p:spTree>
    <p:extLst>
      <p:ext uri="{BB962C8B-B14F-4D97-AF65-F5344CB8AC3E}">
        <p14:creationId xmlns:p14="http://schemas.microsoft.com/office/powerpoint/2010/main" val="3260448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3034</TotalTime>
  <Words>588</Words>
  <Application>Microsoft Office PowerPoint</Application>
  <PresentationFormat>A4 210 x 297 mm</PresentationFormat>
  <Paragraphs>81</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HG丸ｺﾞｼｯｸM-PRO</vt:lpstr>
      <vt:lpstr>ＭＳ Ｐゴシック</vt:lpstr>
      <vt:lpstr>UD デジタル 教科書体 N-R</vt:lpstr>
      <vt:lpstr>游明朝</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矢部志織</dc:creator>
  <cp:lastModifiedBy>user</cp:lastModifiedBy>
  <cp:revision>263</cp:revision>
  <cp:lastPrinted>2023-07-19T05:55:42Z</cp:lastPrinted>
  <dcterms:created xsi:type="dcterms:W3CDTF">2017-04-16T23:35:43Z</dcterms:created>
  <dcterms:modified xsi:type="dcterms:W3CDTF">2023-07-19T05:59:23Z</dcterms:modified>
</cp:coreProperties>
</file>