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2" r:id="rId2"/>
    <p:sldMasterId id="2147483758" r:id="rId3"/>
    <p:sldMasterId id="2147483786" r:id="rId4"/>
    <p:sldMasterId id="2147483803" r:id="rId5"/>
  </p:sldMasterIdLst>
  <p:notesMasterIdLst>
    <p:notesMasterId r:id="rId26"/>
  </p:notesMasterIdLst>
  <p:handoutMasterIdLst>
    <p:handoutMasterId r:id="rId27"/>
  </p:handoutMasterIdLst>
  <p:sldIdLst>
    <p:sldId id="426" r:id="rId6"/>
    <p:sldId id="440" r:id="rId7"/>
    <p:sldId id="439" r:id="rId8"/>
    <p:sldId id="434" r:id="rId9"/>
    <p:sldId id="446" r:id="rId10"/>
    <p:sldId id="428" r:id="rId11"/>
    <p:sldId id="451" r:id="rId12"/>
    <p:sldId id="460" r:id="rId13"/>
    <p:sldId id="453" r:id="rId14"/>
    <p:sldId id="461" r:id="rId15"/>
    <p:sldId id="463" r:id="rId16"/>
    <p:sldId id="464" r:id="rId17"/>
    <p:sldId id="454" r:id="rId18"/>
    <p:sldId id="455" r:id="rId19"/>
    <p:sldId id="456" r:id="rId20"/>
    <p:sldId id="457" r:id="rId21"/>
    <p:sldId id="458" r:id="rId22"/>
    <p:sldId id="429" r:id="rId23"/>
    <p:sldId id="425" r:id="rId24"/>
    <p:sldId id="459" r:id="rId2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B1D0CC1-E7F5-4B5A-AFD9-6E2441471A32}">
          <p14:sldIdLst>
            <p14:sldId id="426"/>
            <p14:sldId id="440"/>
            <p14:sldId id="439"/>
            <p14:sldId id="434"/>
            <p14:sldId id="446"/>
            <p14:sldId id="428"/>
            <p14:sldId id="451"/>
            <p14:sldId id="460"/>
            <p14:sldId id="453"/>
            <p14:sldId id="461"/>
            <p14:sldId id="463"/>
            <p14:sldId id="464"/>
            <p14:sldId id="454"/>
            <p14:sldId id="455"/>
            <p14:sldId id="456"/>
            <p14:sldId id="457"/>
            <p14:sldId id="458"/>
            <p14:sldId id="429"/>
            <p14:sldId id="425"/>
            <p14:sldId id="459"/>
          </p14:sldIdLst>
        </p14:section>
        <p14:section name="タイトルなしのセクション" id="{C7E71E3A-79E0-4F3F-A398-9AC63691D1E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0"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FA9"/>
    <a:srgbClr val="FFCCCC"/>
    <a:srgbClr val="111111"/>
    <a:srgbClr val="000000"/>
    <a:srgbClr val="FFCC99"/>
    <a:srgbClr val="FFFFFF"/>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1548" autoAdjust="0"/>
  </p:normalViewPr>
  <p:slideViewPr>
    <p:cSldViewPr snapToGrid="0">
      <p:cViewPr varScale="1">
        <p:scale>
          <a:sx n="92" d="100"/>
          <a:sy n="92" d="100"/>
        </p:scale>
        <p:origin x="346" y="5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sz="2000"/>
              <a:t>雇用形態別（実数）の比較</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22662923989546316"/>
          <c:y val="0.20557972478983402"/>
          <c:w val="0.54925024642802822"/>
          <c:h val="0.70417971577385696"/>
        </c:manualLayout>
      </c:layout>
      <c:radarChart>
        <c:radarStyle val="marker"/>
        <c:varyColors val="0"/>
        <c:ser>
          <c:idx val="0"/>
          <c:order val="0"/>
          <c:tx>
            <c:strRef>
              <c:f>Sheet18!$D$35</c:f>
              <c:strCache>
                <c:ptCount val="1"/>
                <c:pt idx="0">
                  <c:v>求職者の希望（実数）</c:v>
                </c:pt>
              </c:strCache>
            </c:strRef>
          </c:tx>
          <c:spPr>
            <a:ln w="28575" cap="rnd">
              <a:solidFill>
                <a:schemeClr val="accent1"/>
              </a:solidFill>
              <a:round/>
            </a:ln>
            <a:effectLst/>
          </c:spPr>
          <c:marker>
            <c:symbol val="none"/>
          </c:marker>
          <c:cat>
            <c:strRef>
              <c:f>Sheet18!$C$36:$C$38</c:f>
              <c:strCache>
                <c:ptCount val="3"/>
                <c:pt idx="0">
                  <c:v>常勤</c:v>
                </c:pt>
                <c:pt idx="1">
                  <c:v>非常勤</c:v>
                </c:pt>
                <c:pt idx="2">
                  <c:v>臨時雇用</c:v>
                </c:pt>
              </c:strCache>
            </c:strRef>
          </c:cat>
          <c:val>
            <c:numRef>
              <c:f>Sheet18!$D$36:$D$38</c:f>
              <c:numCache>
                <c:formatCode>General</c:formatCode>
                <c:ptCount val="3"/>
                <c:pt idx="0">
                  <c:v>1705</c:v>
                </c:pt>
                <c:pt idx="1">
                  <c:v>1072</c:v>
                </c:pt>
                <c:pt idx="2">
                  <c:v>470</c:v>
                </c:pt>
              </c:numCache>
            </c:numRef>
          </c:val>
          <c:extLst>
            <c:ext xmlns:c16="http://schemas.microsoft.com/office/drawing/2014/chart" uri="{C3380CC4-5D6E-409C-BE32-E72D297353CC}">
              <c16:uniqueId val="{00000000-CE17-43DD-8396-1527C261FFB3}"/>
            </c:ext>
          </c:extLst>
        </c:ser>
        <c:ser>
          <c:idx val="1"/>
          <c:order val="1"/>
          <c:tx>
            <c:strRef>
              <c:f>Sheet18!$E$35</c:f>
              <c:strCache>
                <c:ptCount val="1"/>
                <c:pt idx="0">
                  <c:v>求人側の希望（実数）</c:v>
                </c:pt>
              </c:strCache>
            </c:strRef>
          </c:tx>
          <c:spPr>
            <a:ln w="28575" cap="rnd">
              <a:solidFill>
                <a:schemeClr val="accent2"/>
              </a:solidFill>
              <a:round/>
            </a:ln>
            <a:effectLst/>
          </c:spPr>
          <c:marker>
            <c:symbol val="none"/>
          </c:marker>
          <c:cat>
            <c:strRef>
              <c:f>Sheet18!$C$36:$C$38</c:f>
              <c:strCache>
                <c:ptCount val="3"/>
                <c:pt idx="0">
                  <c:v>常勤</c:v>
                </c:pt>
                <c:pt idx="1">
                  <c:v>非常勤</c:v>
                </c:pt>
                <c:pt idx="2">
                  <c:v>臨時雇用</c:v>
                </c:pt>
              </c:strCache>
            </c:strRef>
          </c:cat>
          <c:val>
            <c:numRef>
              <c:f>Sheet18!$E$36:$E$38</c:f>
              <c:numCache>
                <c:formatCode>General</c:formatCode>
                <c:ptCount val="3"/>
                <c:pt idx="0">
                  <c:v>4441</c:v>
                </c:pt>
                <c:pt idx="1">
                  <c:v>1819</c:v>
                </c:pt>
                <c:pt idx="2">
                  <c:v>21</c:v>
                </c:pt>
              </c:numCache>
            </c:numRef>
          </c:val>
          <c:extLst>
            <c:ext xmlns:c16="http://schemas.microsoft.com/office/drawing/2014/chart" uri="{C3380CC4-5D6E-409C-BE32-E72D297353CC}">
              <c16:uniqueId val="{00000001-CE17-43DD-8396-1527C261FFB3}"/>
            </c:ext>
          </c:extLst>
        </c:ser>
        <c:dLbls>
          <c:showLegendKey val="0"/>
          <c:showVal val="0"/>
          <c:showCatName val="0"/>
          <c:showSerName val="0"/>
          <c:showPercent val="0"/>
          <c:showBubbleSize val="0"/>
        </c:dLbls>
        <c:axId val="347496160"/>
        <c:axId val="347499904"/>
      </c:radarChart>
      <c:catAx>
        <c:axId val="34749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47499904"/>
        <c:crosses val="autoZero"/>
        <c:auto val="1"/>
        <c:lblAlgn val="ctr"/>
        <c:lblOffset val="100"/>
        <c:noMultiLvlLbl val="0"/>
      </c:catAx>
      <c:valAx>
        <c:axId val="34749990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4749616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4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Entry>
      <c:layout>
        <c:manualLayout>
          <c:xMode val="edge"/>
          <c:yMode val="edge"/>
          <c:x val="6.518915203078425E-2"/>
          <c:y val="0.82641331771239335"/>
          <c:w val="0.86468424618703243"/>
          <c:h val="6.902777777777777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1">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BIZ UDPゴシック" panose="020B0400000000000000" pitchFamily="50" charset="-128"/>
                <a:ea typeface="BIZ UDPゴシック" panose="020B0400000000000000" pitchFamily="50" charset="-128"/>
                <a:cs typeface="+mn-cs"/>
              </a:defRPr>
            </a:pPr>
            <a:r>
              <a:rPr lang="ja-JP" sz="2000" b="1" dirty="0"/>
              <a:t>雇用形態別（割合）の比較</a:t>
            </a:r>
          </a:p>
        </c:rich>
      </c:tx>
      <c:layout>
        <c:manualLayout>
          <c:xMode val="edge"/>
          <c:yMode val="edge"/>
          <c:x val="0.21861471861471862"/>
          <c:y val="1.8561484918793503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26144288782084057"/>
          <c:y val="0.24447278196953917"/>
          <c:w val="0.46629171353580801"/>
          <c:h val="0.6664401288586026"/>
        </c:manualLayout>
      </c:layout>
      <c:radarChart>
        <c:radarStyle val="marker"/>
        <c:varyColors val="0"/>
        <c:ser>
          <c:idx val="0"/>
          <c:order val="0"/>
          <c:tx>
            <c:strRef>
              <c:f>Sheet18!$G$4</c:f>
              <c:strCache>
                <c:ptCount val="1"/>
                <c:pt idx="0">
                  <c:v>求職者の希望（割合）</c:v>
                </c:pt>
              </c:strCache>
            </c:strRef>
          </c:tx>
          <c:spPr>
            <a:ln w="28575" cap="rnd">
              <a:solidFill>
                <a:schemeClr val="accent1"/>
              </a:solidFill>
              <a:round/>
            </a:ln>
            <a:effectLst/>
          </c:spPr>
          <c:marker>
            <c:symbol val="none"/>
          </c:marker>
          <c:cat>
            <c:strRef>
              <c:f>Sheet18!$F$5:$F$7</c:f>
              <c:strCache>
                <c:ptCount val="3"/>
                <c:pt idx="0">
                  <c:v>常勤</c:v>
                </c:pt>
                <c:pt idx="1">
                  <c:v>非常勤</c:v>
                </c:pt>
                <c:pt idx="2">
                  <c:v>臨時雇用</c:v>
                </c:pt>
              </c:strCache>
            </c:strRef>
          </c:cat>
          <c:val>
            <c:numRef>
              <c:f>Sheet18!$G$5:$G$7</c:f>
              <c:numCache>
                <c:formatCode>0.00%</c:formatCode>
                <c:ptCount val="3"/>
                <c:pt idx="0">
                  <c:v>0.52510009239297817</c:v>
                </c:pt>
                <c:pt idx="1">
                  <c:v>0.33015090853095164</c:v>
                </c:pt>
                <c:pt idx="2">
                  <c:v>0.14474899907607022</c:v>
                </c:pt>
              </c:numCache>
            </c:numRef>
          </c:val>
          <c:extLst>
            <c:ext xmlns:c16="http://schemas.microsoft.com/office/drawing/2014/chart" uri="{C3380CC4-5D6E-409C-BE32-E72D297353CC}">
              <c16:uniqueId val="{00000000-3D20-4303-AB99-61E4F3677E44}"/>
            </c:ext>
          </c:extLst>
        </c:ser>
        <c:ser>
          <c:idx val="1"/>
          <c:order val="1"/>
          <c:tx>
            <c:strRef>
              <c:f>Sheet18!$H$4</c:f>
              <c:strCache>
                <c:ptCount val="1"/>
                <c:pt idx="0">
                  <c:v>求人側の希望（割合）</c:v>
                </c:pt>
              </c:strCache>
            </c:strRef>
          </c:tx>
          <c:spPr>
            <a:ln w="28575" cap="rnd">
              <a:solidFill>
                <a:schemeClr val="accent2"/>
              </a:solidFill>
              <a:round/>
            </a:ln>
            <a:effectLst/>
          </c:spPr>
          <c:marker>
            <c:symbol val="none"/>
          </c:marker>
          <c:cat>
            <c:strRef>
              <c:f>Sheet18!$F$5:$F$7</c:f>
              <c:strCache>
                <c:ptCount val="3"/>
                <c:pt idx="0">
                  <c:v>常勤</c:v>
                </c:pt>
                <c:pt idx="1">
                  <c:v>非常勤</c:v>
                </c:pt>
                <c:pt idx="2">
                  <c:v>臨時雇用</c:v>
                </c:pt>
              </c:strCache>
            </c:strRef>
          </c:cat>
          <c:val>
            <c:numRef>
              <c:f>Sheet18!$H$5:$H$7</c:f>
              <c:numCache>
                <c:formatCode>0.00%</c:formatCode>
                <c:ptCount val="3"/>
                <c:pt idx="0">
                  <c:v>0.70705301703550394</c:v>
                </c:pt>
                <c:pt idx="1">
                  <c:v>0.28960356631109696</c:v>
                </c:pt>
                <c:pt idx="2">
                  <c:v>3.3434166533991404E-3</c:v>
                </c:pt>
              </c:numCache>
            </c:numRef>
          </c:val>
          <c:extLst>
            <c:ext xmlns:c16="http://schemas.microsoft.com/office/drawing/2014/chart" uri="{C3380CC4-5D6E-409C-BE32-E72D297353CC}">
              <c16:uniqueId val="{00000001-3D20-4303-AB99-61E4F3677E44}"/>
            </c:ext>
          </c:extLst>
        </c:ser>
        <c:dLbls>
          <c:showLegendKey val="0"/>
          <c:showVal val="0"/>
          <c:showCatName val="0"/>
          <c:showSerName val="0"/>
          <c:showPercent val="0"/>
          <c:showBubbleSize val="0"/>
        </c:dLbls>
        <c:axId val="1784986192"/>
        <c:axId val="1784980784"/>
      </c:radarChart>
      <c:catAx>
        <c:axId val="178498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784980784"/>
        <c:crosses val="autoZero"/>
        <c:auto val="1"/>
        <c:lblAlgn val="ctr"/>
        <c:lblOffset val="100"/>
        <c:noMultiLvlLbl val="0"/>
      </c:catAx>
      <c:valAx>
        <c:axId val="17849807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784986192"/>
        <c:crosses val="autoZero"/>
        <c:crossBetween val="between"/>
      </c:valAx>
      <c:spPr>
        <a:noFill/>
        <a:ln>
          <a:noFill/>
        </a:ln>
        <a:effectLst/>
      </c:spPr>
    </c:plotArea>
    <c:legend>
      <c:legendPos val="t"/>
      <c:layout>
        <c:manualLayout>
          <c:xMode val="edge"/>
          <c:yMode val="edge"/>
          <c:x val="0.1688311688311688"/>
          <c:y val="0.86859688195991092"/>
          <c:w val="0.72077922077922074"/>
          <c:h val="5.5345211581291756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solidFill>
            <a:sysClr val="windowText" lastClr="000000"/>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62250737729523"/>
          <c:y val="5.9877289182632056E-2"/>
          <c:w val="0.86019493291046856"/>
          <c:h val="0.75709950948920834"/>
        </c:manualLayout>
      </c:layout>
      <c:barChart>
        <c:barDir val="col"/>
        <c:grouping val="clustered"/>
        <c:varyColors val="0"/>
        <c:ser>
          <c:idx val="0"/>
          <c:order val="0"/>
          <c:tx>
            <c:strRef>
              <c:f>Sheet1!$B$1</c:f>
              <c:strCache>
                <c:ptCount val="1"/>
                <c:pt idx="0">
                  <c:v>受講者数</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R1</c:v>
                </c:pt>
                <c:pt idx="1">
                  <c:v>R2</c:v>
                </c:pt>
                <c:pt idx="2">
                  <c:v>R3</c:v>
                </c:pt>
                <c:pt idx="3">
                  <c:v>R4</c:v>
                </c:pt>
                <c:pt idx="4">
                  <c:v>R5</c:v>
                </c:pt>
              </c:strCache>
            </c:strRef>
          </c:cat>
          <c:val>
            <c:numRef>
              <c:f>Sheet1!$B$2:$B$7</c:f>
              <c:numCache>
                <c:formatCode>#,##0</c:formatCode>
                <c:ptCount val="5"/>
                <c:pt idx="0">
                  <c:v>235</c:v>
                </c:pt>
                <c:pt idx="1">
                  <c:v>33</c:v>
                </c:pt>
                <c:pt idx="2">
                  <c:v>144</c:v>
                </c:pt>
                <c:pt idx="3">
                  <c:v>136</c:v>
                </c:pt>
                <c:pt idx="4">
                  <c:v>140</c:v>
                </c:pt>
              </c:numCache>
            </c:numRef>
          </c:val>
          <c:extLst>
            <c:ext xmlns:c16="http://schemas.microsoft.com/office/drawing/2014/chart" uri="{C3380CC4-5D6E-409C-BE32-E72D297353CC}">
              <c16:uniqueId val="{00000000-14BF-49CF-BDB5-232C97A651E9}"/>
            </c:ext>
          </c:extLst>
        </c:ser>
        <c:dLbls>
          <c:showLegendKey val="0"/>
          <c:showVal val="1"/>
          <c:showCatName val="0"/>
          <c:showSerName val="0"/>
          <c:showPercent val="0"/>
          <c:showBubbleSize val="0"/>
        </c:dLbls>
        <c:gapWidth val="219"/>
        <c:overlap val="-27"/>
        <c:axId val="467379376"/>
        <c:axId val="467377024"/>
      </c:barChart>
      <c:lineChart>
        <c:grouping val="standard"/>
        <c:varyColors val="0"/>
        <c:ser>
          <c:idx val="1"/>
          <c:order val="1"/>
          <c:tx>
            <c:strRef>
              <c:f>Sheet1!$C$1</c:f>
              <c:strCache>
                <c:ptCount val="1"/>
                <c:pt idx="0">
                  <c:v>就職者数</c:v>
                </c:pt>
              </c:strCache>
            </c:strRef>
          </c:tx>
          <c:spPr>
            <a:ln w="28575" cap="rnd">
              <a:solidFill>
                <a:schemeClr val="accent2"/>
              </a:solidFill>
              <a:round/>
            </a:ln>
            <a:effectLst/>
          </c:spPr>
          <c:marker>
            <c:symbol val="none"/>
          </c:marker>
          <c:dLbls>
            <c:dLbl>
              <c:idx val="2"/>
              <c:layout>
                <c:manualLayout>
                  <c:x val="2.8419345115351289E-3"/>
                  <c:y val="3.71613054249653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B3-4F03-B152-141F9DEB662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R1</c:v>
                </c:pt>
                <c:pt idx="1">
                  <c:v>R2</c:v>
                </c:pt>
                <c:pt idx="2">
                  <c:v>R3</c:v>
                </c:pt>
                <c:pt idx="3">
                  <c:v>R4</c:v>
                </c:pt>
                <c:pt idx="4">
                  <c:v>R5</c:v>
                </c:pt>
              </c:strCache>
            </c:strRef>
          </c:cat>
          <c:val>
            <c:numRef>
              <c:f>Sheet1!$C$2:$C$7</c:f>
              <c:numCache>
                <c:formatCode>#,##0</c:formatCode>
                <c:ptCount val="5"/>
                <c:pt idx="0">
                  <c:v>36</c:v>
                </c:pt>
                <c:pt idx="1">
                  <c:v>11</c:v>
                </c:pt>
                <c:pt idx="2">
                  <c:v>19</c:v>
                </c:pt>
                <c:pt idx="3">
                  <c:v>27</c:v>
                </c:pt>
                <c:pt idx="4">
                  <c:v>32</c:v>
                </c:pt>
              </c:numCache>
            </c:numRef>
          </c:val>
          <c:smooth val="0"/>
          <c:extLst>
            <c:ext xmlns:c16="http://schemas.microsoft.com/office/drawing/2014/chart" uri="{C3380CC4-5D6E-409C-BE32-E72D297353CC}">
              <c16:uniqueId val="{00000001-14BF-49CF-BDB5-232C97A651E9}"/>
            </c:ext>
          </c:extLst>
        </c:ser>
        <c:dLbls>
          <c:showLegendKey val="0"/>
          <c:showVal val="1"/>
          <c:showCatName val="0"/>
          <c:showSerName val="0"/>
          <c:showPercent val="0"/>
          <c:showBubbleSize val="0"/>
        </c:dLbls>
        <c:marker val="1"/>
        <c:smooth val="0"/>
        <c:axId val="467379376"/>
        <c:axId val="467377024"/>
      </c:lineChart>
      <c:catAx>
        <c:axId val="46737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67377024"/>
        <c:crosses val="autoZero"/>
        <c:auto val="1"/>
        <c:lblAlgn val="ctr"/>
        <c:lblOffset val="100"/>
        <c:noMultiLvlLbl val="0"/>
      </c:catAx>
      <c:valAx>
        <c:axId val="467377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67379376"/>
        <c:crosses val="autoZero"/>
        <c:crossBetween val="between"/>
      </c:valAx>
      <c:spPr>
        <a:solidFill>
          <a:schemeClr val="bg1"/>
        </a:solidFill>
        <a:ln>
          <a:noFill/>
        </a:ln>
        <a:effectLst/>
      </c:spPr>
    </c:plotArea>
    <c:legend>
      <c:legendPos val="b"/>
      <c:layout>
        <c:manualLayout>
          <c:xMode val="edge"/>
          <c:yMode val="edge"/>
          <c:x val="0.18677683007075391"/>
          <c:y val="0.89977477969956055"/>
          <c:w val="0.61926693153218748"/>
          <c:h val="9.012708149873872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solidFill>
      <a:schemeClr val="bg1"/>
    </a:solidFill>
    <a:ln w="19050">
      <a:solidFill>
        <a:srgbClr val="1D6FA9"/>
      </a:solid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62250737729523"/>
          <c:y val="5.9877289182632056E-2"/>
          <c:w val="0.86019493291046856"/>
          <c:h val="0.75709950948920834"/>
        </c:manualLayout>
      </c:layout>
      <c:barChart>
        <c:barDir val="col"/>
        <c:grouping val="clustered"/>
        <c:varyColors val="0"/>
        <c:ser>
          <c:idx val="0"/>
          <c:order val="0"/>
          <c:tx>
            <c:strRef>
              <c:f>Sheet1!$B$1</c:f>
              <c:strCache>
                <c:ptCount val="1"/>
                <c:pt idx="0">
                  <c:v>面談数</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R1</c:v>
                </c:pt>
                <c:pt idx="1">
                  <c:v>R2</c:v>
                </c:pt>
                <c:pt idx="2">
                  <c:v>R3</c:v>
                </c:pt>
                <c:pt idx="3">
                  <c:v>R4</c:v>
                </c:pt>
                <c:pt idx="4">
                  <c:v>R5</c:v>
                </c:pt>
              </c:strCache>
            </c:strRef>
          </c:cat>
          <c:val>
            <c:numRef>
              <c:f>Sheet1!$B$2:$B$7</c:f>
              <c:numCache>
                <c:formatCode>General</c:formatCode>
                <c:ptCount val="5"/>
                <c:pt idx="0">
                  <c:v>125</c:v>
                </c:pt>
                <c:pt idx="1">
                  <c:v>108</c:v>
                </c:pt>
                <c:pt idx="2" formatCode="#,##0">
                  <c:v>155</c:v>
                </c:pt>
                <c:pt idx="3">
                  <c:v>174</c:v>
                </c:pt>
                <c:pt idx="4">
                  <c:v>182</c:v>
                </c:pt>
              </c:numCache>
            </c:numRef>
          </c:val>
          <c:extLst>
            <c:ext xmlns:c16="http://schemas.microsoft.com/office/drawing/2014/chart" uri="{C3380CC4-5D6E-409C-BE32-E72D297353CC}">
              <c16:uniqueId val="{00000000-5675-4342-9A6F-07B4DF81BF98}"/>
            </c:ext>
          </c:extLst>
        </c:ser>
        <c:dLbls>
          <c:showLegendKey val="0"/>
          <c:showVal val="1"/>
          <c:showCatName val="0"/>
          <c:showSerName val="0"/>
          <c:showPercent val="0"/>
          <c:showBubbleSize val="0"/>
        </c:dLbls>
        <c:gapWidth val="219"/>
        <c:overlap val="-27"/>
        <c:axId val="467379376"/>
        <c:axId val="467377024"/>
      </c:barChart>
      <c:catAx>
        <c:axId val="46737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67377024"/>
        <c:crosses val="autoZero"/>
        <c:auto val="1"/>
        <c:lblAlgn val="ctr"/>
        <c:lblOffset val="100"/>
        <c:noMultiLvlLbl val="0"/>
      </c:catAx>
      <c:valAx>
        <c:axId val="467377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67379376"/>
        <c:crosses val="autoZero"/>
        <c:crossBetween val="between"/>
      </c:valAx>
      <c:spPr>
        <a:solidFill>
          <a:schemeClr val="bg1"/>
        </a:solidFill>
        <a:ln>
          <a:noFill/>
        </a:ln>
        <a:effectLst/>
      </c:spPr>
    </c:plotArea>
    <c:legend>
      <c:legendPos val="b"/>
      <c:layout>
        <c:manualLayout>
          <c:xMode val="edge"/>
          <c:yMode val="edge"/>
          <c:x val="0.391491598804247"/>
          <c:y val="0.90987291850126129"/>
          <c:w val="0.20953598303562224"/>
          <c:h val="9.012708149873874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solidFill>
      <a:schemeClr val="bg1"/>
    </a:solidFill>
    <a:ln w="19050">
      <a:solidFill>
        <a:srgbClr val="1D6FA9"/>
      </a:solid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2" tIns="45716" rIns="91432" bIns="45716"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6039" y="0"/>
            <a:ext cx="2949575" cy="498475"/>
          </a:xfrm>
          <a:prstGeom prst="rect">
            <a:avLst/>
          </a:prstGeom>
        </p:spPr>
        <p:txBody>
          <a:bodyPr vert="horz" lIns="91432" tIns="45716" rIns="91432" bIns="45716" rtlCol="0"/>
          <a:lstStyle>
            <a:lvl1pPr algn="r">
              <a:defRPr sz="1200"/>
            </a:lvl1pPr>
          </a:lstStyle>
          <a:p>
            <a:fld id="{2D45BFA3-C8CB-44A4-8273-97445FC189CF}" type="datetimeFigureOut">
              <a:rPr kumimoji="1" lang="ja-JP" altLang="en-US" smtClean="0"/>
              <a:t>2025/3/11</a:t>
            </a:fld>
            <a:endParaRPr kumimoji="1" lang="ja-JP" altLang="en-US" dirty="0"/>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32" tIns="45716" rIns="91432" bIns="45716"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6039" y="9440864"/>
            <a:ext cx="2949575" cy="498475"/>
          </a:xfrm>
          <a:prstGeom prst="rect">
            <a:avLst/>
          </a:prstGeom>
        </p:spPr>
        <p:txBody>
          <a:bodyPr vert="horz" lIns="91432" tIns="45716" rIns="91432" bIns="45716" rtlCol="0" anchor="b"/>
          <a:lstStyle>
            <a:lvl1pPr algn="r">
              <a:defRPr sz="1200"/>
            </a:lvl1pPr>
          </a:lstStyle>
          <a:p>
            <a:fld id="{114616E2-0E06-4DF6-9DD7-01EDC50BE231}" type="slidenum">
              <a:rPr kumimoji="1" lang="ja-JP" altLang="en-US" smtClean="0"/>
              <a:t>‹#›</a:t>
            </a:fld>
            <a:endParaRPr kumimoji="1" lang="ja-JP" altLang="en-US" dirty="0"/>
          </a:p>
        </p:txBody>
      </p:sp>
    </p:spTree>
    <p:extLst>
      <p:ext uri="{BB962C8B-B14F-4D97-AF65-F5344CB8AC3E}">
        <p14:creationId xmlns:p14="http://schemas.microsoft.com/office/powerpoint/2010/main" val="3014492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2" tIns="45716" rIns="91432" bIns="45716"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9" y="0"/>
            <a:ext cx="2949575" cy="498475"/>
          </a:xfrm>
          <a:prstGeom prst="rect">
            <a:avLst/>
          </a:prstGeom>
        </p:spPr>
        <p:txBody>
          <a:bodyPr vert="horz" lIns="91432" tIns="45716" rIns="91432" bIns="45716" rtlCol="0"/>
          <a:lstStyle>
            <a:lvl1pPr algn="r">
              <a:defRPr sz="1200"/>
            </a:lvl1pPr>
          </a:lstStyle>
          <a:p>
            <a:fld id="{CA2C4EC0-F977-4226-B816-1F9C28F9E079}" type="datetimeFigureOut">
              <a:rPr kumimoji="1" lang="ja-JP" altLang="en-US" smtClean="0"/>
              <a:t>2025/3/11</a:t>
            </a:fld>
            <a:endParaRPr kumimoji="1" lang="ja-JP" altLang="en-US" dirty="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2" tIns="45716" rIns="91432" bIns="45716" rtlCol="0" anchor="ctr"/>
          <a:lstStyle/>
          <a:p>
            <a:endParaRPr lang="ja-JP" altLang="en-US" dirty="0"/>
          </a:p>
        </p:txBody>
      </p:sp>
      <p:sp>
        <p:nvSpPr>
          <p:cNvPr id="5" name="ノート プレースホルダー 4"/>
          <p:cNvSpPr>
            <a:spLocks noGrp="1"/>
          </p:cNvSpPr>
          <p:nvPr>
            <p:ph type="body" sz="quarter" idx="3"/>
          </p:nvPr>
        </p:nvSpPr>
        <p:spPr>
          <a:xfrm>
            <a:off x="681039" y="4783138"/>
            <a:ext cx="5445125" cy="3913187"/>
          </a:xfrm>
          <a:prstGeom prst="rect">
            <a:avLst/>
          </a:prstGeom>
        </p:spPr>
        <p:txBody>
          <a:bodyPr vert="horz" lIns="91432" tIns="45716" rIns="91432"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2" tIns="45716" rIns="91432" bIns="4571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32" tIns="45716" rIns="91432" bIns="45716" rtlCol="0" anchor="b"/>
          <a:lstStyle>
            <a:lvl1pPr algn="r">
              <a:defRPr sz="1200"/>
            </a:lvl1pPr>
          </a:lstStyle>
          <a:p>
            <a:fld id="{7017F3A1-0CCA-40F0-99CB-89B0E7B57C18}" type="slidenum">
              <a:rPr kumimoji="1" lang="ja-JP" altLang="en-US" smtClean="0"/>
              <a:t>‹#›</a:t>
            </a:fld>
            <a:endParaRPr kumimoji="1" lang="ja-JP" altLang="en-US" dirty="0"/>
          </a:p>
        </p:txBody>
      </p:sp>
    </p:spTree>
    <p:extLst>
      <p:ext uri="{BB962C8B-B14F-4D97-AF65-F5344CB8AC3E}">
        <p14:creationId xmlns:p14="http://schemas.microsoft.com/office/powerpoint/2010/main" val="27307341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17F3A1-0CCA-40F0-99CB-89B0E7B57C18}" type="slidenum">
              <a:rPr kumimoji="1" lang="ja-JP" altLang="en-US" smtClean="0"/>
              <a:t>3</a:t>
            </a:fld>
            <a:endParaRPr kumimoji="1" lang="ja-JP" altLang="en-US" dirty="0"/>
          </a:p>
        </p:txBody>
      </p:sp>
    </p:spTree>
    <p:extLst>
      <p:ext uri="{BB962C8B-B14F-4D97-AF65-F5344CB8AC3E}">
        <p14:creationId xmlns:p14="http://schemas.microsoft.com/office/powerpoint/2010/main" val="4067711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17F3A1-0CCA-40F0-99CB-89B0E7B57C18}" type="slidenum">
              <a:rPr kumimoji="1" lang="ja-JP" altLang="en-US" smtClean="0"/>
              <a:t>14</a:t>
            </a:fld>
            <a:endParaRPr kumimoji="1" lang="ja-JP" altLang="en-US" dirty="0"/>
          </a:p>
        </p:txBody>
      </p:sp>
    </p:spTree>
    <p:extLst>
      <p:ext uri="{BB962C8B-B14F-4D97-AF65-F5344CB8AC3E}">
        <p14:creationId xmlns:p14="http://schemas.microsoft.com/office/powerpoint/2010/main" val="771401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17F3A1-0CCA-40F0-99CB-89B0E7B57C18}" type="slidenum">
              <a:rPr kumimoji="1" lang="ja-JP" altLang="en-US" smtClean="0"/>
              <a:t>15</a:t>
            </a:fld>
            <a:endParaRPr kumimoji="1" lang="ja-JP" altLang="en-US" dirty="0"/>
          </a:p>
        </p:txBody>
      </p:sp>
    </p:spTree>
    <p:extLst>
      <p:ext uri="{BB962C8B-B14F-4D97-AF65-F5344CB8AC3E}">
        <p14:creationId xmlns:p14="http://schemas.microsoft.com/office/powerpoint/2010/main" val="3381190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25000" dirty="0" smtClean="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7017F3A1-0CCA-40F0-99CB-89B0E7B57C18}" type="slidenum">
              <a:rPr kumimoji="1" lang="ja-JP" altLang="en-US" smtClean="0"/>
              <a:t>16</a:t>
            </a:fld>
            <a:endParaRPr kumimoji="1" lang="ja-JP" altLang="en-US" dirty="0"/>
          </a:p>
        </p:txBody>
      </p:sp>
    </p:spTree>
    <p:extLst>
      <p:ext uri="{BB962C8B-B14F-4D97-AF65-F5344CB8AC3E}">
        <p14:creationId xmlns:p14="http://schemas.microsoft.com/office/powerpoint/2010/main" val="324672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17F3A1-0CCA-40F0-99CB-89B0E7B57C18}" type="slidenum">
              <a:rPr kumimoji="1" lang="ja-JP" altLang="en-US" smtClean="0"/>
              <a:t>18</a:t>
            </a:fld>
            <a:endParaRPr kumimoji="1" lang="ja-JP" altLang="en-US" dirty="0"/>
          </a:p>
        </p:txBody>
      </p:sp>
    </p:spTree>
    <p:extLst>
      <p:ext uri="{BB962C8B-B14F-4D97-AF65-F5344CB8AC3E}">
        <p14:creationId xmlns:p14="http://schemas.microsoft.com/office/powerpoint/2010/main" val="2683095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17F3A1-0CCA-40F0-99CB-89B0E7B57C18}" type="slidenum">
              <a:rPr kumimoji="1" lang="ja-JP" altLang="en-US" smtClean="0"/>
              <a:t>4</a:t>
            </a:fld>
            <a:endParaRPr kumimoji="1" lang="ja-JP" altLang="en-US" dirty="0"/>
          </a:p>
        </p:txBody>
      </p:sp>
    </p:spTree>
    <p:extLst>
      <p:ext uri="{BB962C8B-B14F-4D97-AF65-F5344CB8AC3E}">
        <p14:creationId xmlns:p14="http://schemas.microsoft.com/office/powerpoint/2010/main" val="3042309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17F3A1-0CCA-40F0-99CB-89B0E7B57C18}" type="slidenum">
              <a:rPr kumimoji="1" lang="ja-JP" altLang="en-US" smtClean="0"/>
              <a:t>5</a:t>
            </a:fld>
            <a:endParaRPr kumimoji="1" lang="ja-JP" altLang="en-US" dirty="0"/>
          </a:p>
        </p:txBody>
      </p:sp>
    </p:spTree>
    <p:extLst>
      <p:ext uri="{BB962C8B-B14F-4D97-AF65-F5344CB8AC3E}">
        <p14:creationId xmlns:p14="http://schemas.microsoft.com/office/powerpoint/2010/main" val="807866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17F3A1-0CCA-40F0-99CB-89B0E7B57C18}" type="slidenum">
              <a:rPr kumimoji="1" lang="ja-JP" altLang="en-US" smtClean="0"/>
              <a:t>7</a:t>
            </a:fld>
            <a:endParaRPr kumimoji="1" lang="ja-JP" altLang="en-US" dirty="0"/>
          </a:p>
        </p:txBody>
      </p:sp>
    </p:spTree>
    <p:extLst>
      <p:ext uri="{BB962C8B-B14F-4D97-AF65-F5344CB8AC3E}">
        <p14:creationId xmlns:p14="http://schemas.microsoft.com/office/powerpoint/2010/main" val="260921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17F3A1-0CCA-40F0-99CB-89B0E7B57C18}" type="slidenum">
              <a:rPr kumimoji="1" lang="ja-JP" altLang="en-US" smtClean="0"/>
              <a:t>8</a:t>
            </a:fld>
            <a:endParaRPr kumimoji="1" lang="ja-JP" altLang="en-US" dirty="0"/>
          </a:p>
        </p:txBody>
      </p:sp>
    </p:spTree>
    <p:extLst>
      <p:ext uri="{BB962C8B-B14F-4D97-AF65-F5344CB8AC3E}">
        <p14:creationId xmlns:p14="http://schemas.microsoft.com/office/powerpoint/2010/main" val="2269695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17F3A1-0CCA-40F0-99CB-89B0E7B57C18}" type="slidenum">
              <a:rPr kumimoji="1" lang="ja-JP" altLang="en-US" smtClean="0"/>
              <a:t>9</a:t>
            </a:fld>
            <a:endParaRPr kumimoji="1" lang="ja-JP" altLang="en-US" dirty="0"/>
          </a:p>
        </p:txBody>
      </p:sp>
    </p:spTree>
    <p:extLst>
      <p:ext uri="{BB962C8B-B14F-4D97-AF65-F5344CB8AC3E}">
        <p14:creationId xmlns:p14="http://schemas.microsoft.com/office/powerpoint/2010/main" val="3963962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17F3A1-0CCA-40F0-99CB-89B0E7B57C18}" type="slidenum">
              <a:rPr kumimoji="1" lang="ja-JP" altLang="en-US" smtClean="0"/>
              <a:t>10</a:t>
            </a:fld>
            <a:endParaRPr kumimoji="1" lang="ja-JP" altLang="en-US" dirty="0"/>
          </a:p>
        </p:txBody>
      </p:sp>
    </p:spTree>
    <p:extLst>
      <p:ext uri="{BB962C8B-B14F-4D97-AF65-F5344CB8AC3E}">
        <p14:creationId xmlns:p14="http://schemas.microsoft.com/office/powerpoint/2010/main" val="2059165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17F3A1-0CCA-40F0-99CB-89B0E7B57C18}" type="slidenum">
              <a:rPr kumimoji="1" lang="ja-JP" altLang="en-US" smtClean="0"/>
              <a:t>11</a:t>
            </a:fld>
            <a:endParaRPr kumimoji="1" lang="ja-JP" altLang="en-US" dirty="0"/>
          </a:p>
        </p:txBody>
      </p:sp>
    </p:spTree>
    <p:extLst>
      <p:ext uri="{BB962C8B-B14F-4D97-AF65-F5344CB8AC3E}">
        <p14:creationId xmlns:p14="http://schemas.microsoft.com/office/powerpoint/2010/main" val="2003979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017F3A1-0CCA-40F0-99CB-89B0E7B57C18}" type="slidenum">
              <a:rPr kumimoji="1" lang="ja-JP" altLang="en-US" smtClean="0"/>
              <a:t>12</a:t>
            </a:fld>
            <a:endParaRPr kumimoji="1" lang="ja-JP" altLang="en-US" dirty="0"/>
          </a:p>
        </p:txBody>
      </p:sp>
    </p:spTree>
    <p:extLst>
      <p:ext uri="{BB962C8B-B14F-4D97-AF65-F5344CB8AC3E}">
        <p14:creationId xmlns:p14="http://schemas.microsoft.com/office/powerpoint/2010/main" val="2396437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8" name="サブタイトル 2"/>
          <p:cNvSpPr txBox="1">
            <a:spLocks/>
          </p:cNvSpPr>
          <p:nvPr userDrawn="1"/>
        </p:nvSpPr>
        <p:spPr>
          <a:xfrm>
            <a:off x="1380813" y="4215611"/>
            <a:ext cx="8736971" cy="816496"/>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18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endParaRPr lang="ja-JP" altLang="en-US" sz="1800" dirty="0">
              <a:solidFill>
                <a:prstClr val="white">
                  <a:lumMod val="50000"/>
                </a:prstClr>
              </a:solidFill>
            </a:endParaRPr>
          </a:p>
        </p:txBody>
      </p:sp>
      <p:sp>
        <p:nvSpPr>
          <p:cNvPr id="9" name="タイトル 1"/>
          <p:cNvSpPr>
            <a:spLocks noGrp="1"/>
          </p:cNvSpPr>
          <p:nvPr>
            <p:ph type="ctrTitle" hasCustomPrompt="1"/>
          </p:nvPr>
        </p:nvSpPr>
        <p:spPr>
          <a:xfrm>
            <a:off x="1380812" y="2239851"/>
            <a:ext cx="7680853" cy="1800200"/>
          </a:xfrm>
        </p:spPr>
        <p:txBody>
          <a:bodyPr anchor="t"/>
          <a:lstStyle>
            <a:lvl1pPr algn="l">
              <a:lnSpc>
                <a:spcPts val="4400"/>
              </a:lnSpc>
              <a:defRPr sz="32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10" name="サブタイトル 2"/>
          <p:cNvSpPr>
            <a:spLocks noGrp="1"/>
          </p:cNvSpPr>
          <p:nvPr>
            <p:ph type="subTitle" idx="1"/>
          </p:nvPr>
        </p:nvSpPr>
        <p:spPr>
          <a:xfrm>
            <a:off x="1380813" y="4391171"/>
            <a:ext cx="8736971" cy="816496"/>
          </a:xfrm>
        </p:spPr>
        <p:txBody>
          <a:bodyPr>
            <a:normAutofit/>
          </a:bodyPr>
          <a:lstStyle>
            <a:lvl1pPr marL="0" indent="0" algn="l">
              <a:buNone/>
              <a:defRPr sz="1800">
                <a:solidFill>
                  <a:srgbClr val="595757"/>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803" y="-56707"/>
            <a:ext cx="12239803" cy="7128000"/>
          </a:xfrm>
          <a:prstGeom prst="rect">
            <a:avLst/>
          </a:prstGeom>
        </p:spPr>
      </p:pic>
    </p:spTree>
    <p:extLst>
      <p:ext uri="{BB962C8B-B14F-4D97-AF65-F5344CB8AC3E}">
        <p14:creationId xmlns:p14="http://schemas.microsoft.com/office/powerpoint/2010/main" val="3202982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72043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33"/>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ja-JP" altLang="en-US" dirty="0" smtClean="0"/>
              <a:t>図を追加</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73287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1465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3" y="365126"/>
            <a:ext cx="7734300" cy="581183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491287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タイトル スライド">
    <p:spTree>
      <p:nvGrpSpPr>
        <p:cNvPr id="1" name=""/>
        <p:cNvGrpSpPr/>
        <p:nvPr/>
      </p:nvGrpSpPr>
      <p:grpSpPr>
        <a:xfrm>
          <a:off x="0" y="0"/>
          <a:ext cx="0" cy="0"/>
          <a:chOff x="0" y="0"/>
          <a:chExt cx="0" cy="0"/>
        </a:xfrm>
      </p:grpSpPr>
      <p:sp>
        <p:nvSpPr>
          <p:cNvPr id="8" name="サブタイトル 2"/>
          <p:cNvSpPr txBox="1">
            <a:spLocks/>
          </p:cNvSpPr>
          <p:nvPr/>
        </p:nvSpPr>
        <p:spPr>
          <a:xfrm>
            <a:off x="1380811" y="4215610"/>
            <a:ext cx="8736971" cy="816496"/>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18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endParaRPr lang="ja-JP" altLang="en-US" sz="1800" dirty="0">
              <a:solidFill>
                <a:prstClr val="white">
                  <a:lumMod val="50000"/>
                </a:prstClr>
              </a:solidFill>
            </a:endParaRPr>
          </a:p>
        </p:txBody>
      </p:sp>
      <p:sp>
        <p:nvSpPr>
          <p:cNvPr id="9" name="タイトル 1"/>
          <p:cNvSpPr>
            <a:spLocks noGrp="1"/>
          </p:cNvSpPr>
          <p:nvPr>
            <p:ph type="ctrTitle" hasCustomPrompt="1"/>
          </p:nvPr>
        </p:nvSpPr>
        <p:spPr>
          <a:xfrm>
            <a:off x="1380811" y="2239850"/>
            <a:ext cx="7680853" cy="1800200"/>
          </a:xfrm>
        </p:spPr>
        <p:txBody>
          <a:bodyPr anchor="t"/>
          <a:lstStyle>
            <a:lvl1pPr algn="l">
              <a:lnSpc>
                <a:spcPts val="4400"/>
              </a:lnSpc>
              <a:defRPr sz="32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10" name="サブタイトル 2"/>
          <p:cNvSpPr>
            <a:spLocks noGrp="1"/>
          </p:cNvSpPr>
          <p:nvPr>
            <p:ph type="subTitle" idx="1"/>
          </p:nvPr>
        </p:nvSpPr>
        <p:spPr>
          <a:xfrm>
            <a:off x="1380811" y="4391170"/>
            <a:ext cx="8736971" cy="816496"/>
          </a:xfrm>
        </p:spPr>
        <p:txBody>
          <a:bodyPr>
            <a:normAutofit/>
          </a:bodyPr>
          <a:lstStyle>
            <a:lvl1pPr marL="0" indent="0" algn="l">
              <a:buNone/>
              <a:defRPr sz="1800">
                <a:solidFill>
                  <a:srgbClr val="5957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45" y="-35858"/>
            <a:ext cx="12240000" cy="7068996"/>
          </a:xfrm>
          <a:prstGeom prst="rect">
            <a:avLst/>
          </a:prstGeom>
        </p:spPr>
      </p:pic>
      <p:sp>
        <p:nvSpPr>
          <p:cNvPr id="6" name="サブタイトル 2"/>
          <p:cNvSpPr txBox="1">
            <a:spLocks/>
          </p:cNvSpPr>
          <p:nvPr/>
        </p:nvSpPr>
        <p:spPr>
          <a:xfrm>
            <a:off x="1380811" y="4215610"/>
            <a:ext cx="8736971" cy="816496"/>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18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endParaRPr lang="ja-JP" altLang="en-US" sz="1800" dirty="0">
              <a:solidFill>
                <a:prstClr val="white">
                  <a:lumMod val="50000"/>
                </a:prstClr>
              </a:solidFill>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45" y="-35858"/>
            <a:ext cx="12240000" cy="7068996"/>
          </a:xfrm>
          <a:prstGeom prst="rect">
            <a:avLst/>
          </a:prstGeom>
        </p:spPr>
      </p:pic>
      <p:sp>
        <p:nvSpPr>
          <p:cNvPr id="11" name="サブタイトル 2"/>
          <p:cNvSpPr txBox="1">
            <a:spLocks/>
          </p:cNvSpPr>
          <p:nvPr userDrawn="1"/>
        </p:nvSpPr>
        <p:spPr>
          <a:xfrm>
            <a:off x="1380813" y="4215611"/>
            <a:ext cx="8736971" cy="816496"/>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18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endParaRPr lang="ja-JP" altLang="en-US" sz="1800" dirty="0">
              <a:solidFill>
                <a:prstClr val="white">
                  <a:lumMod val="50000"/>
                </a:prstClr>
              </a:solidFill>
            </a:endParaRP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803" y="-56707"/>
            <a:ext cx="12239803" cy="7128000"/>
          </a:xfrm>
          <a:prstGeom prst="rect">
            <a:avLst/>
          </a:prstGeom>
        </p:spPr>
      </p:pic>
    </p:spTree>
    <p:extLst>
      <p:ext uri="{BB962C8B-B14F-4D97-AF65-F5344CB8AC3E}">
        <p14:creationId xmlns:p14="http://schemas.microsoft.com/office/powerpoint/2010/main" val="28873065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8" name="タイトル 1"/>
          <p:cNvSpPr>
            <a:spLocks noGrp="1"/>
          </p:cNvSpPr>
          <p:nvPr>
            <p:ph type="ctrTitle"/>
          </p:nvPr>
        </p:nvSpPr>
        <p:spPr>
          <a:xfrm>
            <a:off x="1295467" y="2334478"/>
            <a:ext cx="8736971" cy="1059904"/>
          </a:xfrm>
        </p:spPr>
        <p:txBody>
          <a:bodyPr>
            <a:normAutofit/>
          </a:bodyPr>
          <a:lstStyle>
            <a:lvl1pPr algn="l">
              <a:defRPr sz="3000" b="0">
                <a:solidFill>
                  <a:schemeClr val="bg1">
                    <a:lumMod val="50000"/>
                  </a:schemeClr>
                </a:solidFill>
              </a:defRPr>
            </a:lvl1pPr>
          </a:lstStyle>
          <a:p>
            <a:r>
              <a:rPr kumimoji="1" lang="ja-JP" altLang="en-US" smtClean="0"/>
              <a:t>マスター タイトルの書式設定</a:t>
            </a:r>
            <a:endParaRPr kumimoji="1" lang="ja-JP" altLang="en-US" dirty="0"/>
          </a:p>
        </p:txBody>
      </p:sp>
      <p:sp>
        <p:nvSpPr>
          <p:cNvPr id="9" name="サブタイトル 2"/>
          <p:cNvSpPr>
            <a:spLocks noGrp="1"/>
          </p:cNvSpPr>
          <p:nvPr>
            <p:ph type="subTitle" idx="1"/>
          </p:nvPr>
        </p:nvSpPr>
        <p:spPr>
          <a:xfrm>
            <a:off x="1295467" y="3789040"/>
            <a:ext cx="7680853" cy="1368152"/>
          </a:xfrm>
        </p:spPr>
        <p:txBody>
          <a:bodyPr>
            <a:normAutofit/>
          </a:bodyPr>
          <a:lstStyle>
            <a:lvl1pPr marL="0" indent="0" algn="l">
              <a:buNone/>
              <a:defRPr sz="2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5" y="-9147"/>
            <a:ext cx="12240000" cy="7040185"/>
          </a:xfrm>
          <a:prstGeom prst="rect">
            <a:avLst/>
          </a:prstGeom>
        </p:spPr>
      </p:pic>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5" y="-9147"/>
            <a:ext cx="12240000" cy="7040185"/>
          </a:xfrm>
          <a:prstGeom prst="rect">
            <a:avLst/>
          </a:prstGeom>
        </p:spPr>
      </p:pic>
      <p:pic>
        <p:nvPicPr>
          <p:cNvPr id="11" name="図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02" y="0"/>
            <a:ext cx="12233903" cy="7092000"/>
          </a:xfrm>
          <a:prstGeom prst="rect">
            <a:avLst/>
          </a:prstGeom>
        </p:spPr>
      </p:pic>
    </p:spTree>
    <p:extLst>
      <p:ext uri="{BB962C8B-B14F-4D97-AF65-F5344CB8AC3E}">
        <p14:creationId xmlns:p14="http://schemas.microsoft.com/office/powerpoint/2010/main" val="1884125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コンテンツ プレースホルダー 2"/>
          <p:cNvSpPr>
            <a:spLocks noGrp="1"/>
          </p:cNvSpPr>
          <p:nvPr>
            <p:ph idx="1"/>
          </p:nvPr>
        </p:nvSpPr>
        <p:spPr>
          <a:xfrm>
            <a:off x="838200" y="1825625"/>
            <a:ext cx="10058333" cy="4351338"/>
          </a:xfrm>
        </p:spPr>
        <p:txBody>
          <a:bodyPr/>
          <a:lstStyle>
            <a:lvl3pPr>
              <a:defRPr sz="1800"/>
            </a:lvl3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p:txBody>
      </p:sp>
    </p:spTree>
    <p:extLst>
      <p:ext uri="{BB962C8B-B14F-4D97-AF65-F5344CB8AC3E}">
        <p14:creationId xmlns:p14="http://schemas.microsoft.com/office/powerpoint/2010/main" val="12990922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タイトルのみ">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02" y="0"/>
            <a:ext cx="12233903" cy="7092000"/>
          </a:xfrm>
          <a:prstGeom prst="rect">
            <a:avLst/>
          </a:prstGeom>
        </p:spPr>
      </p:pic>
      <p:sp>
        <p:nvSpPr>
          <p:cNvPr id="2" name="Title 1"/>
          <p:cNvSpPr>
            <a:spLocks noGrp="1"/>
          </p:cNvSpPr>
          <p:nvPr>
            <p:ph type="title"/>
          </p:nvPr>
        </p:nvSpPr>
        <p:spPr>
          <a:xfrm>
            <a:off x="217098" y="115634"/>
            <a:ext cx="9984000" cy="686623"/>
          </a:xfrm>
        </p:spPr>
        <p:txBody>
          <a:bodyPr>
            <a:normAutofit/>
          </a:bodyPr>
          <a:lstStyle>
            <a:lvl1pPr>
              <a:defRPr sz="2400" b="1">
                <a:solidFill>
                  <a:srgbClr val="0070C0"/>
                </a:solidFill>
              </a:defRPr>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defTabSz="914377"/>
            <a:endParaRPr lang="ja-JP"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914377"/>
            <a:endParaRPr lang="ja-JP"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fld id="{BFFF0799-BCF5-4C8E-BCD2-41538FEDF1AE}" type="slidenum">
              <a:rPr lang="ja-JP" altLang="en-US" smtClean="0">
                <a:solidFill>
                  <a:prstClr val="black">
                    <a:tint val="75000"/>
                  </a:prstClr>
                </a:solidFill>
              </a:rPr>
              <a:pPr defTabSz="914377"/>
              <a:t>‹#›</a:t>
            </a:fld>
            <a:endParaRPr lang="ja-JP" altLang="en-US" dirty="0">
              <a:solidFill>
                <a:prstClr val="black">
                  <a:tint val="75000"/>
                </a:prstClr>
              </a:solidFill>
            </a:endParaRPr>
          </a:p>
        </p:txBody>
      </p:sp>
      <p:sp>
        <p:nvSpPr>
          <p:cNvPr id="7" name="コンテンツ プレースホルダー 6"/>
          <p:cNvSpPr>
            <a:spLocks noGrp="1"/>
          </p:cNvSpPr>
          <p:nvPr>
            <p:ph sz="quarter" idx="13"/>
          </p:nvPr>
        </p:nvSpPr>
        <p:spPr>
          <a:xfrm>
            <a:off x="838200" y="1958196"/>
            <a:ext cx="10113963" cy="4261450"/>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 name="テキスト プレースホルダー 10"/>
          <p:cNvSpPr>
            <a:spLocks noGrp="1"/>
          </p:cNvSpPr>
          <p:nvPr>
            <p:ph type="body" sz="quarter" idx="17"/>
          </p:nvPr>
        </p:nvSpPr>
        <p:spPr>
          <a:xfrm>
            <a:off x="838200" y="990438"/>
            <a:ext cx="10113963" cy="842768"/>
          </a:xfrm>
          <a:solidFill>
            <a:schemeClr val="bg1"/>
          </a:solidFill>
          <a:ln>
            <a:solidFill>
              <a:schemeClr val="tx1"/>
            </a:solidFill>
            <a:prstDash val="sysDot"/>
          </a:ln>
        </p:spPr>
        <p:txBody>
          <a:bodyPr anchor="ctr">
            <a:no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Tree>
    <p:extLst>
      <p:ext uri="{BB962C8B-B14F-4D97-AF65-F5344CB8AC3E}">
        <p14:creationId xmlns:p14="http://schemas.microsoft.com/office/powerpoint/2010/main" val="2637499071"/>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8_タイトルのみ">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03" y="0"/>
            <a:ext cx="12233903" cy="7092000"/>
          </a:xfrm>
          <a:prstGeom prst="rect">
            <a:avLst/>
          </a:prstGeom>
        </p:spPr>
      </p:pic>
      <p:sp>
        <p:nvSpPr>
          <p:cNvPr id="2" name="Title 1"/>
          <p:cNvSpPr>
            <a:spLocks noGrp="1"/>
          </p:cNvSpPr>
          <p:nvPr>
            <p:ph type="title"/>
          </p:nvPr>
        </p:nvSpPr>
        <p:spPr>
          <a:xfrm>
            <a:off x="217098" y="115634"/>
            <a:ext cx="9984000" cy="686623"/>
          </a:xfrm>
        </p:spPr>
        <p:txBody>
          <a:bodyPr>
            <a:normAutofit/>
          </a:bodyPr>
          <a:lstStyle>
            <a:lvl1pPr>
              <a:defRPr sz="2400" b="1">
                <a:solidFill>
                  <a:srgbClr val="0070C0"/>
                </a:solidFill>
              </a:defRPr>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defTabSz="914377"/>
            <a:endParaRPr lang="ja-JP"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914377"/>
            <a:endParaRPr lang="ja-JP"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fld id="{BFFF0799-BCF5-4C8E-BCD2-41538FEDF1AE}" type="slidenum">
              <a:rPr lang="ja-JP" altLang="en-US" smtClean="0">
                <a:solidFill>
                  <a:prstClr val="black">
                    <a:tint val="75000"/>
                  </a:prstClr>
                </a:solidFill>
              </a:rPr>
              <a:pPr defTabSz="914377"/>
              <a:t>‹#›</a:t>
            </a:fld>
            <a:endParaRPr lang="ja-JP" altLang="en-US" dirty="0">
              <a:solidFill>
                <a:prstClr val="black">
                  <a:tint val="75000"/>
                </a:prstClr>
              </a:solidFill>
            </a:endParaRPr>
          </a:p>
        </p:txBody>
      </p:sp>
      <p:sp>
        <p:nvSpPr>
          <p:cNvPr id="18" name="コンテンツ プレースホルダー 6"/>
          <p:cNvSpPr>
            <a:spLocks noGrp="1"/>
          </p:cNvSpPr>
          <p:nvPr>
            <p:ph sz="quarter" idx="13"/>
          </p:nvPr>
        </p:nvSpPr>
        <p:spPr>
          <a:xfrm>
            <a:off x="298012" y="1039931"/>
            <a:ext cx="2199684" cy="248050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9" name="コンテンツ プレースホルダー 6"/>
          <p:cNvSpPr>
            <a:spLocks noGrp="1"/>
          </p:cNvSpPr>
          <p:nvPr>
            <p:ph sz="quarter" idx="14"/>
          </p:nvPr>
        </p:nvSpPr>
        <p:spPr>
          <a:xfrm>
            <a:off x="298011" y="3583260"/>
            <a:ext cx="2199684" cy="2480509"/>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23" name="コンテンツ プレースホルダー 6"/>
          <p:cNvSpPr>
            <a:spLocks noGrp="1"/>
          </p:cNvSpPr>
          <p:nvPr>
            <p:ph sz="quarter" idx="15"/>
          </p:nvPr>
        </p:nvSpPr>
        <p:spPr>
          <a:xfrm>
            <a:off x="2678673" y="1039931"/>
            <a:ext cx="2199684" cy="248050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24" name="コンテンツ プレースホルダー 6"/>
          <p:cNvSpPr>
            <a:spLocks noGrp="1"/>
          </p:cNvSpPr>
          <p:nvPr>
            <p:ph sz="quarter" idx="16"/>
          </p:nvPr>
        </p:nvSpPr>
        <p:spPr>
          <a:xfrm>
            <a:off x="2678672" y="3583260"/>
            <a:ext cx="2199684" cy="2480509"/>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25" name="コンテンツ プレースホルダー 6"/>
          <p:cNvSpPr>
            <a:spLocks noGrp="1"/>
          </p:cNvSpPr>
          <p:nvPr>
            <p:ph sz="quarter" idx="17"/>
          </p:nvPr>
        </p:nvSpPr>
        <p:spPr>
          <a:xfrm>
            <a:off x="5059334" y="1039931"/>
            <a:ext cx="2199684" cy="248050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26" name="コンテンツ プレースホルダー 6"/>
          <p:cNvSpPr>
            <a:spLocks noGrp="1"/>
          </p:cNvSpPr>
          <p:nvPr>
            <p:ph sz="quarter" idx="18"/>
          </p:nvPr>
        </p:nvSpPr>
        <p:spPr>
          <a:xfrm>
            <a:off x="5059333" y="3583260"/>
            <a:ext cx="2199684" cy="248050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27" name="コンテンツ プレースホルダー 6"/>
          <p:cNvSpPr>
            <a:spLocks noGrp="1"/>
          </p:cNvSpPr>
          <p:nvPr>
            <p:ph sz="quarter" idx="19"/>
          </p:nvPr>
        </p:nvSpPr>
        <p:spPr>
          <a:xfrm>
            <a:off x="7439995" y="1064941"/>
            <a:ext cx="2199684" cy="248050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28" name="コンテンツ プレースホルダー 6"/>
          <p:cNvSpPr>
            <a:spLocks noGrp="1"/>
          </p:cNvSpPr>
          <p:nvPr>
            <p:ph sz="quarter" idx="20"/>
          </p:nvPr>
        </p:nvSpPr>
        <p:spPr>
          <a:xfrm>
            <a:off x="7439994" y="3608270"/>
            <a:ext cx="2199684" cy="248050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29" name="コンテンツ プレースホルダー 6"/>
          <p:cNvSpPr>
            <a:spLocks noGrp="1"/>
          </p:cNvSpPr>
          <p:nvPr>
            <p:ph sz="quarter" idx="21"/>
          </p:nvPr>
        </p:nvSpPr>
        <p:spPr>
          <a:xfrm>
            <a:off x="9820657" y="1064941"/>
            <a:ext cx="2199684" cy="248050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30" name="コンテンツ プレースホルダー 6"/>
          <p:cNvSpPr>
            <a:spLocks noGrp="1"/>
          </p:cNvSpPr>
          <p:nvPr>
            <p:ph sz="quarter" idx="22"/>
          </p:nvPr>
        </p:nvSpPr>
        <p:spPr>
          <a:xfrm>
            <a:off x="9820656" y="3608270"/>
            <a:ext cx="2199684" cy="248050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3355631575"/>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7_タイトルのみ">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02" y="0"/>
            <a:ext cx="12233903" cy="7092000"/>
          </a:xfrm>
          <a:prstGeom prst="rect">
            <a:avLst/>
          </a:prstGeom>
        </p:spPr>
      </p:pic>
      <p:sp>
        <p:nvSpPr>
          <p:cNvPr id="2" name="Title 1"/>
          <p:cNvSpPr>
            <a:spLocks noGrp="1"/>
          </p:cNvSpPr>
          <p:nvPr>
            <p:ph type="title"/>
          </p:nvPr>
        </p:nvSpPr>
        <p:spPr>
          <a:xfrm>
            <a:off x="838200" y="296562"/>
            <a:ext cx="9984000" cy="527219"/>
          </a:xfrm>
        </p:spPr>
        <p:txBody>
          <a:bodyPr>
            <a:normAutofit/>
          </a:bodyPr>
          <a:lstStyle>
            <a:lvl1pPr>
              <a:defRPr sz="2400" b="1">
                <a:solidFill>
                  <a:schemeClr val="accent5"/>
                </a:solidFill>
              </a:defRPr>
            </a:lvl1pPr>
          </a:lstStyle>
          <a:p>
            <a:r>
              <a:rPr lang="ja-JP" altLang="en-US" dirty="0" smtClean="0"/>
              <a:t>マスター タイトルの書式設定</a:t>
            </a:r>
            <a:endParaRPr lang="en-US" dirty="0"/>
          </a:p>
        </p:txBody>
      </p:sp>
      <p:sp>
        <p:nvSpPr>
          <p:cNvPr id="3" name="Date Placeholder 2"/>
          <p:cNvSpPr>
            <a:spLocks noGrp="1"/>
          </p:cNvSpPr>
          <p:nvPr>
            <p:ph type="dt" sz="half" idx="10"/>
          </p:nvPr>
        </p:nvSpPr>
        <p:spPr/>
        <p:txBody>
          <a:bodyPr/>
          <a:lstStyle/>
          <a:p>
            <a:pPr defTabSz="914377"/>
            <a:endParaRPr lang="ja-JP"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914377"/>
            <a:endParaRPr lang="ja-JP"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fld id="{BFFF0799-BCF5-4C8E-BCD2-41538FEDF1AE}" type="slidenum">
              <a:rPr lang="ja-JP" altLang="en-US" smtClean="0">
                <a:solidFill>
                  <a:prstClr val="black">
                    <a:tint val="75000"/>
                  </a:prstClr>
                </a:solidFill>
              </a:rPr>
              <a:pPr defTabSz="914377"/>
              <a:t>‹#›</a:t>
            </a:fld>
            <a:endParaRPr lang="ja-JP" altLang="en-US" dirty="0">
              <a:solidFill>
                <a:prstClr val="black">
                  <a:tint val="75000"/>
                </a:prstClr>
              </a:solidFill>
            </a:endParaRPr>
          </a:p>
        </p:txBody>
      </p:sp>
      <p:sp>
        <p:nvSpPr>
          <p:cNvPr id="7" name="コンテンツ プレースホルダー 6"/>
          <p:cNvSpPr>
            <a:spLocks noGrp="1"/>
          </p:cNvSpPr>
          <p:nvPr>
            <p:ph sz="quarter" idx="13"/>
          </p:nvPr>
        </p:nvSpPr>
        <p:spPr>
          <a:xfrm>
            <a:off x="838201" y="1780595"/>
            <a:ext cx="5114025" cy="4624547"/>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 name="テキスト プレースホルダー 10"/>
          <p:cNvSpPr>
            <a:spLocks noGrp="1"/>
          </p:cNvSpPr>
          <p:nvPr>
            <p:ph type="body" sz="quarter" idx="17"/>
          </p:nvPr>
        </p:nvSpPr>
        <p:spPr>
          <a:xfrm>
            <a:off x="838200" y="906463"/>
            <a:ext cx="10113963" cy="854195"/>
          </a:xfrm>
          <a:solidFill>
            <a:schemeClr val="bg1"/>
          </a:solidFill>
          <a:ln>
            <a:solidFill>
              <a:schemeClr val="tx1"/>
            </a:solidFill>
            <a:prstDash val="sysDot"/>
          </a:ln>
        </p:spPr>
        <p:txBody>
          <a:bodyPr anchor="ctr">
            <a:no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8" name="コンテンツ プレースホルダー 6"/>
          <p:cNvSpPr>
            <a:spLocks noGrp="1"/>
          </p:cNvSpPr>
          <p:nvPr>
            <p:ph sz="quarter" idx="18"/>
          </p:nvPr>
        </p:nvSpPr>
        <p:spPr>
          <a:xfrm>
            <a:off x="5980078" y="1780595"/>
            <a:ext cx="5114025" cy="4624547"/>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2264087905"/>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8" name="タイトル 1"/>
          <p:cNvSpPr>
            <a:spLocks noGrp="1"/>
          </p:cNvSpPr>
          <p:nvPr>
            <p:ph type="ctrTitle"/>
          </p:nvPr>
        </p:nvSpPr>
        <p:spPr>
          <a:xfrm>
            <a:off x="1295469" y="2334479"/>
            <a:ext cx="8736971" cy="1059904"/>
          </a:xfrm>
        </p:spPr>
        <p:txBody>
          <a:bodyPr>
            <a:normAutofit/>
          </a:bodyPr>
          <a:lstStyle>
            <a:lvl1pPr algn="l">
              <a:defRPr sz="30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9" name="サブタイトル 2"/>
          <p:cNvSpPr>
            <a:spLocks noGrp="1"/>
          </p:cNvSpPr>
          <p:nvPr>
            <p:ph type="subTitle" idx="1"/>
          </p:nvPr>
        </p:nvSpPr>
        <p:spPr>
          <a:xfrm>
            <a:off x="1295468" y="3789040"/>
            <a:ext cx="7680853" cy="1368152"/>
          </a:xfrm>
        </p:spPr>
        <p:txBody>
          <a:bodyPr>
            <a:normAutofit/>
          </a:bodyPr>
          <a:lstStyle>
            <a:lvl1pPr marL="0" indent="0" algn="l">
              <a:buNone/>
              <a:defRPr sz="2000">
                <a:solidFill>
                  <a:schemeClr val="bg1">
                    <a:lumMod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02" y="0"/>
            <a:ext cx="12233903" cy="7092000"/>
          </a:xfrm>
          <a:prstGeom prst="rect">
            <a:avLst/>
          </a:prstGeom>
        </p:spPr>
      </p:pic>
    </p:spTree>
    <p:extLst>
      <p:ext uri="{BB962C8B-B14F-4D97-AF65-F5344CB8AC3E}">
        <p14:creationId xmlns:p14="http://schemas.microsoft.com/office/powerpoint/2010/main" val="29316745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38200" y="296562"/>
            <a:ext cx="9984000" cy="527219"/>
          </a:xfrm>
        </p:spPr>
        <p:txBody>
          <a:bodyPr>
            <a:normAutofit/>
          </a:bodyPr>
          <a:lstStyle>
            <a:lvl1pPr>
              <a:defRPr sz="2400"/>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defTabSz="914377"/>
            <a:endParaRPr lang="ja-JP"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914377"/>
            <a:endParaRPr lang="ja-JP"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fld id="{BFFF0799-BCF5-4C8E-BCD2-41538FEDF1AE}" type="slidenum">
              <a:rPr lang="ja-JP" altLang="en-US" smtClean="0">
                <a:solidFill>
                  <a:prstClr val="black">
                    <a:tint val="75000"/>
                  </a:prstClr>
                </a:solidFill>
              </a:rPr>
              <a:pPr defTabSz="914377"/>
              <a:t>‹#›</a:t>
            </a:fld>
            <a:endParaRPr lang="ja-JP" altLang="en-US" dirty="0">
              <a:solidFill>
                <a:prstClr val="black">
                  <a:tint val="75000"/>
                </a:prstClr>
              </a:solidFill>
            </a:endParaRPr>
          </a:p>
        </p:txBody>
      </p:sp>
      <p:sp>
        <p:nvSpPr>
          <p:cNvPr id="7" name="コンテンツ プレースホルダー 6"/>
          <p:cNvSpPr>
            <a:spLocks noGrp="1"/>
          </p:cNvSpPr>
          <p:nvPr>
            <p:ph sz="quarter" idx="13"/>
          </p:nvPr>
        </p:nvSpPr>
        <p:spPr>
          <a:xfrm>
            <a:off x="838200" y="1783280"/>
            <a:ext cx="4994275"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8" name="コンテンツ プレースホルダー 6"/>
          <p:cNvSpPr>
            <a:spLocks noGrp="1"/>
          </p:cNvSpPr>
          <p:nvPr>
            <p:ph sz="quarter" idx="14"/>
          </p:nvPr>
        </p:nvSpPr>
        <p:spPr>
          <a:xfrm>
            <a:off x="838200" y="4094205"/>
            <a:ext cx="4994275"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9" name="コンテンツ プレースホルダー 6"/>
          <p:cNvSpPr>
            <a:spLocks noGrp="1"/>
          </p:cNvSpPr>
          <p:nvPr>
            <p:ph sz="quarter" idx="15"/>
          </p:nvPr>
        </p:nvSpPr>
        <p:spPr>
          <a:xfrm>
            <a:off x="5958016" y="1783280"/>
            <a:ext cx="4994275"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 name="コンテンツ プレースホルダー 6"/>
          <p:cNvSpPr>
            <a:spLocks noGrp="1"/>
          </p:cNvSpPr>
          <p:nvPr>
            <p:ph sz="quarter" idx="16"/>
          </p:nvPr>
        </p:nvSpPr>
        <p:spPr>
          <a:xfrm>
            <a:off x="5958016" y="4094205"/>
            <a:ext cx="4994275"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 name="テキスト プレースホルダー 10"/>
          <p:cNvSpPr>
            <a:spLocks noGrp="1"/>
          </p:cNvSpPr>
          <p:nvPr>
            <p:ph type="body" sz="quarter" idx="17"/>
          </p:nvPr>
        </p:nvSpPr>
        <p:spPr>
          <a:xfrm>
            <a:off x="838200" y="906463"/>
            <a:ext cx="10113963" cy="854195"/>
          </a:xfrm>
          <a:solidFill>
            <a:schemeClr val="bg1"/>
          </a:solidFill>
          <a:ln>
            <a:solidFill>
              <a:schemeClr val="tx1"/>
            </a:solidFill>
            <a:prstDash val="sysDot"/>
          </a:ln>
        </p:spPr>
        <p:txBody>
          <a:bodyPr anchor="ctr">
            <a:no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Tree>
    <p:extLst>
      <p:ext uri="{BB962C8B-B14F-4D97-AF65-F5344CB8AC3E}">
        <p14:creationId xmlns:p14="http://schemas.microsoft.com/office/powerpoint/2010/main" val="667987901"/>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38200" y="296562"/>
            <a:ext cx="9984000" cy="527219"/>
          </a:xfrm>
        </p:spPr>
        <p:txBody>
          <a:bodyPr>
            <a:normAutofit/>
          </a:bodyPr>
          <a:lstStyle>
            <a:lvl1pPr>
              <a:defRPr sz="2400"/>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defTabSz="914377"/>
            <a:endParaRPr lang="ja-JP"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914377"/>
            <a:endParaRPr lang="ja-JP"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fld id="{BFFF0799-BCF5-4C8E-BCD2-41538FEDF1AE}" type="slidenum">
              <a:rPr lang="ja-JP" altLang="en-US" smtClean="0">
                <a:solidFill>
                  <a:prstClr val="black">
                    <a:tint val="75000"/>
                  </a:prstClr>
                </a:solidFill>
              </a:rPr>
              <a:pPr defTabSz="914377"/>
              <a:t>‹#›</a:t>
            </a:fld>
            <a:endParaRPr lang="ja-JP" altLang="en-US" dirty="0">
              <a:solidFill>
                <a:prstClr val="black">
                  <a:tint val="75000"/>
                </a:prstClr>
              </a:solidFill>
            </a:endParaRPr>
          </a:p>
        </p:txBody>
      </p:sp>
      <p:sp>
        <p:nvSpPr>
          <p:cNvPr id="7" name="コンテンツ プレースホルダー 6"/>
          <p:cNvSpPr>
            <a:spLocks noGrp="1"/>
          </p:cNvSpPr>
          <p:nvPr>
            <p:ph sz="quarter" idx="13"/>
          </p:nvPr>
        </p:nvSpPr>
        <p:spPr>
          <a:xfrm>
            <a:off x="393033" y="1783280"/>
            <a:ext cx="3699252"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8" name="コンテンツ プレースホルダー 6"/>
          <p:cNvSpPr>
            <a:spLocks noGrp="1"/>
          </p:cNvSpPr>
          <p:nvPr>
            <p:ph sz="quarter" idx="14"/>
          </p:nvPr>
        </p:nvSpPr>
        <p:spPr>
          <a:xfrm>
            <a:off x="393033" y="4094205"/>
            <a:ext cx="3699252"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9" name="コンテンツ プレースホルダー 6"/>
          <p:cNvSpPr>
            <a:spLocks noGrp="1"/>
          </p:cNvSpPr>
          <p:nvPr>
            <p:ph sz="quarter" idx="15"/>
          </p:nvPr>
        </p:nvSpPr>
        <p:spPr>
          <a:xfrm>
            <a:off x="4224317" y="1760658"/>
            <a:ext cx="3699252"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 name="コンテンツ プレースホルダー 6"/>
          <p:cNvSpPr>
            <a:spLocks noGrp="1"/>
          </p:cNvSpPr>
          <p:nvPr>
            <p:ph sz="quarter" idx="16"/>
          </p:nvPr>
        </p:nvSpPr>
        <p:spPr>
          <a:xfrm>
            <a:off x="4224317" y="4071583"/>
            <a:ext cx="3699252"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 name="テキスト プレースホルダー 10"/>
          <p:cNvSpPr>
            <a:spLocks noGrp="1"/>
          </p:cNvSpPr>
          <p:nvPr>
            <p:ph type="body" sz="quarter" idx="17"/>
          </p:nvPr>
        </p:nvSpPr>
        <p:spPr>
          <a:xfrm>
            <a:off x="838200" y="906463"/>
            <a:ext cx="10113963" cy="854195"/>
          </a:xfrm>
          <a:solidFill>
            <a:schemeClr val="bg1"/>
          </a:solidFill>
          <a:ln>
            <a:solidFill>
              <a:schemeClr val="tx1"/>
            </a:solidFill>
            <a:prstDash val="sysDot"/>
          </a:ln>
        </p:spPr>
        <p:txBody>
          <a:bodyPr anchor="ctr">
            <a:no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2" name="コンテンツ プレースホルダー 6"/>
          <p:cNvSpPr>
            <a:spLocks noGrp="1"/>
          </p:cNvSpPr>
          <p:nvPr>
            <p:ph sz="quarter" idx="18"/>
          </p:nvPr>
        </p:nvSpPr>
        <p:spPr>
          <a:xfrm>
            <a:off x="8055602" y="1770621"/>
            <a:ext cx="3699252"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3" name="コンテンツ プレースホルダー 6"/>
          <p:cNvSpPr>
            <a:spLocks noGrp="1"/>
          </p:cNvSpPr>
          <p:nvPr>
            <p:ph sz="quarter" idx="19"/>
          </p:nvPr>
        </p:nvSpPr>
        <p:spPr>
          <a:xfrm>
            <a:off x="8055602" y="4081546"/>
            <a:ext cx="3699252"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4032587148"/>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タイトルのみ">
    <p:spTree>
      <p:nvGrpSpPr>
        <p:cNvPr id="1" name=""/>
        <p:cNvGrpSpPr/>
        <p:nvPr/>
      </p:nvGrpSpPr>
      <p:grpSpPr>
        <a:xfrm>
          <a:off x="0" y="0"/>
          <a:ext cx="0" cy="0"/>
          <a:chOff x="0" y="0"/>
          <a:chExt cx="0" cy="0"/>
        </a:xfrm>
      </p:grpSpPr>
      <p:sp>
        <p:nvSpPr>
          <p:cNvPr id="7" name="コンテンツ プレースホルダー 6"/>
          <p:cNvSpPr>
            <a:spLocks noGrp="1"/>
          </p:cNvSpPr>
          <p:nvPr>
            <p:ph sz="quarter" idx="13"/>
          </p:nvPr>
        </p:nvSpPr>
        <p:spPr>
          <a:xfrm>
            <a:off x="838200" y="1783280"/>
            <a:ext cx="4994275"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8" name="コンテンツ プレースホルダー 6"/>
          <p:cNvSpPr>
            <a:spLocks noGrp="1"/>
          </p:cNvSpPr>
          <p:nvPr>
            <p:ph sz="quarter" idx="14"/>
          </p:nvPr>
        </p:nvSpPr>
        <p:spPr>
          <a:xfrm>
            <a:off x="838200" y="4094205"/>
            <a:ext cx="4994275"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9" name="コンテンツ プレースホルダー 6"/>
          <p:cNvSpPr>
            <a:spLocks noGrp="1"/>
          </p:cNvSpPr>
          <p:nvPr>
            <p:ph sz="quarter" idx="15"/>
          </p:nvPr>
        </p:nvSpPr>
        <p:spPr>
          <a:xfrm>
            <a:off x="5958016" y="1783280"/>
            <a:ext cx="4994275"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 name="コンテンツ プレースホルダー 6"/>
          <p:cNvSpPr>
            <a:spLocks noGrp="1"/>
          </p:cNvSpPr>
          <p:nvPr>
            <p:ph sz="quarter" idx="16"/>
          </p:nvPr>
        </p:nvSpPr>
        <p:spPr>
          <a:xfrm>
            <a:off x="5958016" y="4094205"/>
            <a:ext cx="4994275"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 name="テキスト プレースホルダー 10"/>
          <p:cNvSpPr>
            <a:spLocks noGrp="1"/>
          </p:cNvSpPr>
          <p:nvPr>
            <p:ph type="body" sz="quarter" idx="17"/>
          </p:nvPr>
        </p:nvSpPr>
        <p:spPr>
          <a:xfrm>
            <a:off x="838200" y="906463"/>
            <a:ext cx="10113963" cy="854195"/>
          </a:xfrm>
          <a:solidFill>
            <a:schemeClr val="bg1"/>
          </a:solidFill>
          <a:ln>
            <a:solidFill>
              <a:schemeClr val="tx1"/>
            </a:solidFill>
            <a:prstDash val="sysDot"/>
          </a:ln>
        </p:spPr>
        <p:txBody>
          <a:bodyPr anchor="ctr">
            <a:no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5" name="縦書きテキスト プレースホルダー 14"/>
          <p:cNvSpPr>
            <a:spLocks noGrp="1"/>
          </p:cNvSpPr>
          <p:nvPr>
            <p:ph type="body" orient="vert" sz="quarter" idx="18"/>
          </p:nvPr>
        </p:nvSpPr>
        <p:spPr>
          <a:xfrm>
            <a:off x="350256" y="1760538"/>
            <a:ext cx="450850" cy="4646612"/>
          </a:xfrm>
          <a:noFill/>
        </p:spPr>
        <p:txBody>
          <a:bodyPr vert="eaVert" wrap="none" anchor="ctr">
            <a:noAutofit/>
          </a:bodyPr>
          <a:lstStyle>
            <a:lvl1pPr marL="0" indent="0" algn="ctr">
              <a:buFontTx/>
              <a:buNone/>
              <a:defRPr b="1"/>
            </a:lvl1pPr>
            <a:lvl2pPr marL="457200" indent="0">
              <a:buFontTx/>
              <a:buNone/>
              <a:defRPr b="1"/>
            </a:lvl2pPr>
            <a:lvl3pPr marL="914400" indent="0">
              <a:buFontTx/>
              <a:buNone/>
              <a:defRPr b="1"/>
            </a:lvl3pPr>
            <a:lvl4pPr marL="1371600" indent="0">
              <a:buFontTx/>
              <a:buNone/>
              <a:defRPr b="1"/>
            </a:lvl4pPr>
            <a:lvl5pPr>
              <a:buFontTx/>
              <a:buNone/>
              <a:defRPr b="1"/>
            </a:lvl5pPr>
          </a:lstStyle>
          <a:p>
            <a:pPr lvl="0"/>
            <a:r>
              <a:rPr kumimoji="1" lang="ja-JP" altLang="en-US" smtClean="0"/>
              <a:t>マスター テキストの書式設定</a:t>
            </a:r>
          </a:p>
        </p:txBody>
      </p:sp>
      <p:sp>
        <p:nvSpPr>
          <p:cNvPr id="16" name="縦書きテキスト プレースホルダー 14"/>
          <p:cNvSpPr>
            <a:spLocks noGrp="1"/>
          </p:cNvSpPr>
          <p:nvPr>
            <p:ph type="body" orient="vert" sz="quarter" idx="19"/>
          </p:nvPr>
        </p:nvSpPr>
        <p:spPr>
          <a:xfrm>
            <a:off x="11001291" y="1760538"/>
            <a:ext cx="450850" cy="4646612"/>
          </a:xfrm>
          <a:noFill/>
        </p:spPr>
        <p:txBody>
          <a:bodyPr vert="eaVert" wrap="none" anchor="ctr">
            <a:noAutofit/>
          </a:bodyPr>
          <a:lstStyle>
            <a:lvl1pPr marL="0" indent="0" algn="ctr">
              <a:buFontTx/>
              <a:buNone/>
              <a:defRPr b="1"/>
            </a:lvl1pPr>
            <a:lvl2pPr marL="457200" indent="0">
              <a:buFontTx/>
              <a:buNone/>
              <a:defRPr b="1"/>
            </a:lvl2pPr>
            <a:lvl3pPr marL="914400" indent="0">
              <a:buFontTx/>
              <a:buNone/>
              <a:defRPr b="1"/>
            </a:lvl3pPr>
            <a:lvl4pPr marL="1371600" indent="0">
              <a:buFontTx/>
              <a:buNone/>
              <a:defRPr b="1"/>
            </a:lvl4pPr>
            <a:lvl5pPr>
              <a:buFontTx/>
              <a:buNone/>
              <a:defRPr b="1"/>
            </a:lvl5pPr>
          </a:lstStyle>
          <a:p>
            <a:pPr lvl="0"/>
            <a:r>
              <a:rPr kumimoji="1" lang="ja-JP" altLang="en-US" smtClean="0"/>
              <a:t>マスター テキストの書式設定</a:t>
            </a:r>
          </a:p>
        </p:txBody>
      </p:sp>
      <p:sp>
        <p:nvSpPr>
          <p:cNvPr id="17" name="日付プレースホルダー 16"/>
          <p:cNvSpPr>
            <a:spLocks noGrp="1"/>
          </p:cNvSpPr>
          <p:nvPr>
            <p:ph type="dt" sz="half" idx="20"/>
          </p:nvPr>
        </p:nvSpPr>
        <p:spPr/>
        <p:txBody>
          <a:bodyPr/>
          <a:lstStyle/>
          <a:p>
            <a:pPr defTabSz="914377"/>
            <a:endParaRPr lang="ja-JP" altLang="en-US" dirty="0">
              <a:solidFill>
                <a:prstClr val="black">
                  <a:tint val="75000"/>
                </a:prstClr>
              </a:solidFill>
            </a:endParaRPr>
          </a:p>
        </p:txBody>
      </p:sp>
      <p:sp>
        <p:nvSpPr>
          <p:cNvPr id="18" name="フッター プレースホルダー 17"/>
          <p:cNvSpPr>
            <a:spLocks noGrp="1"/>
          </p:cNvSpPr>
          <p:nvPr>
            <p:ph type="ftr" sz="quarter" idx="21"/>
          </p:nvPr>
        </p:nvSpPr>
        <p:spPr/>
        <p:txBody>
          <a:bodyPr/>
          <a:lstStyle/>
          <a:p>
            <a:pPr defTabSz="914377"/>
            <a:endParaRPr lang="ja-JP" altLang="en-US" dirty="0">
              <a:solidFill>
                <a:prstClr val="black">
                  <a:tint val="75000"/>
                </a:prstClr>
              </a:solidFill>
            </a:endParaRPr>
          </a:p>
        </p:txBody>
      </p:sp>
      <p:sp>
        <p:nvSpPr>
          <p:cNvPr id="19" name="スライド番号プレースホルダー 18"/>
          <p:cNvSpPr>
            <a:spLocks noGrp="1"/>
          </p:cNvSpPr>
          <p:nvPr>
            <p:ph type="sldNum" sz="quarter" idx="22"/>
          </p:nvPr>
        </p:nvSpPr>
        <p:spPr/>
        <p:txBody>
          <a:bodyPr/>
          <a:lstStyle/>
          <a:p>
            <a:pPr defTabSz="914377"/>
            <a:fld id="{BFFF0799-BCF5-4C8E-BCD2-41538FEDF1AE}" type="slidenum">
              <a:rPr lang="ja-JP" altLang="en-US" smtClean="0">
                <a:solidFill>
                  <a:prstClr val="black">
                    <a:tint val="75000"/>
                  </a:prstClr>
                </a:solidFill>
              </a:rPr>
              <a:pPr defTabSz="914377"/>
              <a:t>‹#›</a:t>
            </a:fld>
            <a:endParaRPr lang="ja-JP" altLang="en-US" dirty="0">
              <a:solidFill>
                <a:prstClr val="black">
                  <a:tint val="75000"/>
                </a:prstClr>
              </a:solidFill>
            </a:endParaRPr>
          </a:p>
        </p:txBody>
      </p:sp>
      <p:sp>
        <p:nvSpPr>
          <p:cNvPr id="20" name="タイトル 19"/>
          <p:cNvSpPr>
            <a:spLocks noGrp="1"/>
          </p:cNvSpPr>
          <p:nvPr>
            <p:ph type="title"/>
          </p:nvPr>
        </p:nvSpPr>
        <p:spPr>
          <a:xfrm>
            <a:off x="838200" y="365128"/>
            <a:ext cx="9984000" cy="518714"/>
          </a:xfrm>
        </p:spPr>
        <p:txBody>
          <a:bodyPr/>
          <a:lstStyle/>
          <a:p>
            <a:r>
              <a:rPr kumimoji="1" lang="ja-JP" altLang="en-US" smtClean="0"/>
              <a:t>マスター タイトルの書式設定</a:t>
            </a:r>
            <a:endParaRPr kumimoji="1" lang="ja-JP" altLang="en-US" dirty="0"/>
          </a:p>
        </p:txBody>
      </p:sp>
    </p:spTree>
    <p:extLst>
      <p:ext uri="{BB962C8B-B14F-4D97-AF65-F5344CB8AC3E}">
        <p14:creationId xmlns:p14="http://schemas.microsoft.com/office/powerpoint/2010/main" val="1717049126"/>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タイトルのみ">
    <p:spTree>
      <p:nvGrpSpPr>
        <p:cNvPr id="1" name=""/>
        <p:cNvGrpSpPr/>
        <p:nvPr/>
      </p:nvGrpSpPr>
      <p:grpSpPr>
        <a:xfrm>
          <a:off x="0" y="0"/>
          <a:ext cx="0" cy="0"/>
          <a:chOff x="0" y="0"/>
          <a:chExt cx="0" cy="0"/>
        </a:xfrm>
      </p:grpSpPr>
      <p:sp>
        <p:nvSpPr>
          <p:cNvPr id="7" name="コンテンツ プレースホルダー 6"/>
          <p:cNvSpPr>
            <a:spLocks noGrp="1"/>
          </p:cNvSpPr>
          <p:nvPr>
            <p:ph sz="quarter" idx="13"/>
          </p:nvPr>
        </p:nvSpPr>
        <p:spPr>
          <a:xfrm>
            <a:off x="838200" y="1783280"/>
            <a:ext cx="4994275"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8" name="コンテンツ プレースホルダー 6"/>
          <p:cNvSpPr>
            <a:spLocks noGrp="1"/>
          </p:cNvSpPr>
          <p:nvPr>
            <p:ph sz="quarter" idx="14"/>
          </p:nvPr>
        </p:nvSpPr>
        <p:spPr>
          <a:xfrm>
            <a:off x="838200" y="4094205"/>
            <a:ext cx="4994275"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9" name="コンテンツ プレースホルダー 6"/>
          <p:cNvSpPr>
            <a:spLocks noGrp="1"/>
          </p:cNvSpPr>
          <p:nvPr>
            <p:ph sz="quarter" idx="15"/>
          </p:nvPr>
        </p:nvSpPr>
        <p:spPr>
          <a:xfrm>
            <a:off x="5958016" y="1783280"/>
            <a:ext cx="4994275"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 name="コンテンツ プレースホルダー 6"/>
          <p:cNvSpPr>
            <a:spLocks noGrp="1"/>
          </p:cNvSpPr>
          <p:nvPr>
            <p:ph sz="quarter" idx="16"/>
          </p:nvPr>
        </p:nvSpPr>
        <p:spPr>
          <a:xfrm>
            <a:off x="5958016" y="4094205"/>
            <a:ext cx="4994275"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 name="テキスト プレースホルダー 10"/>
          <p:cNvSpPr>
            <a:spLocks noGrp="1"/>
          </p:cNvSpPr>
          <p:nvPr>
            <p:ph type="body" sz="quarter" idx="17"/>
          </p:nvPr>
        </p:nvSpPr>
        <p:spPr>
          <a:xfrm>
            <a:off x="838200" y="906463"/>
            <a:ext cx="10113963" cy="854195"/>
          </a:xfrm>
          <a:solidFill>
            <a:schemeClr val="bg1"/>
          </a:solidFill>
          <a:ln>
            <a:solidFill>
              <a:schemeClr val="tx1"/>
            </a:solidFill>
            <a:prstDash val="sysDot"/>
          </a:ln>
        </p:spPr>
        <p:txBody>
          <a:bodyPr anchor="ctr">
            <a:no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5" name="縦書きテキスト プレースホルダー 14"/>
          <p:cNvSpPr>
            <a:spLocks noGrp="1"/>
          </p:cNvSpPr>
          <p:nvPr>
            <p:ph type="body" orient="vert" sz="quarter" idx="18" hasCustomPrompt="1"/>
          </p:nvPr>
        </p:nvSpPr>
        <p:spPr>
          <a:xfrm>
            <a:off x="350256" y="1760538"/>
            <a:ext cx="450850" cy="4646612"/>
          </a:xfrm>
          <a:noFill/>
        </p:spPr>
        <p:txBody>
          <a:bodyPr vert="eaVert" wrap="none" anchor="ctr">
            <a:noAutofit/>
          </a:bodyPr>
          <a:lstStyle>
            <a:lvl1pPr marL="0" indent="0" algn="ctr">
              <a:buFontTx/>
              <a:buNone/>
              <a:defRPr b="1"/>
            </a:lvl1pPr>
            <a:lvl2pPr marL="457200" indent="0">
              <a:buFontTx/>
              <a:buNone/>
              <a:defRPr b="1"/>
            </a:lvl2pPr>
            <a:lvl3pPr marL="914400" indent="0">
              <a:buFontTx/>
              <a:buNone/>
              <a:defRPr b="1"/>
            </a:lvl3pPr>
            <a:lvl4pPr marL="1371600" indent="0">
              <a:buFontTx/>
              <a:buNone/>
              <a:defRPr b="1"/>
            </a:lvl4pPr>
            <a:lvl5pPr>
              <a:buFontTx/>
              <a:buNone/>
              <a:defRPr b="1"/>
            </a:lvl5pPr>
          </a:lstStyle>
          <a:p>
            <a:pPr lvl="0"/>
            <a:r>
              <a:rPr kumimoji="1" lang="ja-JP" altLang="en-US" dirty="0" smtClean="0"/>
              <a:t>人口あたり比較</a:t>
            </a:r>
            <a:endParaRPr kumimoji="1" lang="ja-JP" altLang="en-US" dirty="0"/>
          </a:p>
        </p:txBody>
      </p:sp>
      <p:sp>
        <p:nvSpPr>
          <p:cNvPr id="16" name="縦書きテキスト プレースホルダー 14"/>
          <p:cNvSpPr>
            <a:spLocks noGrp="1"/>
          </p:cNvSpPr>
          <p:nvPr>
            <p:ph type="body" orient="vert" sz="quarter" idx="19" hasCustomPrompt="1"/>
          </p:nvPr>
        </p:nvSpPr>
        <p:spPr>
          <a:xfrm>
            <a:off x="11001291" y="1760538"/>
            <a:ext cx="450850" cy="4646612"/>
          </a:xfrm>
          <a:noFill/>
        </p:spPr>
        <p:txBody>
          <a:bodyPr vert="eaVert" wrap="none" anchor="ctr">
            <a:noAutofit/>
          </a:bodyPr>
          <a:lstStyle>
            <a:lvl1pPr marL="0" indent="0" algn="ctr">
              <a:buFontTx/>
              <a:buNone/>
              <a:defRPr b="1"/>
            </a:lvl1pPr>
            <a:lvl2pPr marL="457200" indent="0">
              <a:buFontTx/>
              <a:buNone/>
              <a:defRPr b="1"/>
            </a:lvl2pPr>
            <a:lvl3pPr marL="914400" indent="0">
              <a:buFontTx/>
              <a:buNone/>
              <a:defRPr b="1"/>
            </a:lvl3pPr>
            <a:lvl4pPr marL="1371600" indent="0">
              <a:buFontTx/>
              <a:buNone/>
              <a:defRPr b="1"/>
            </a:lvl4pPr>
            <a:lvl5pPr>
              <a:buFontTx/>
              <a:buNone/>
              <a:defRPr b="1"/>
            </a:lvl5pPr>
          </a:lstStyle>
          <a:p>
            <a:pPr lvl="0"/>
            <a:r>
              <a:rPr kumimoji="1" lang="ja-JP" altLang="en-US" dirty="0" smtClean="0"/>
              <a:t>分布比較</a:t>
            </a:r>
            <a:endParaRPr kumimoji="1" lang="ja-JP" altLang="en-US" dirty="0"/>
          </a:p>
        </p:txBody>
      </p:sp>
      <p:sp>
        <p:nvSpPr>
          <p:cNvPr id="17" name="日付プレースホルダー 16"/>
          <p:cNvSpPr>
            <a:spLocks noGrp="1"/>
          </p:cNvSpPr>
          <p:nvPr>
            <p:ph type="dt" sz="half" idx="20"/>
          </p:nvPr>
        </p:nvSpPr>
        <p:spPr/>
        <p:txBody>
          <a:bodyPr/>
          <a:lstStyle/>
          <a:p>
            <a:pPr defTabSz="914377"/>
            <a:endParaRPr lang="ja-JP" altLang="en-US" dirty="0">
              <a:solidFill>
                <a:prstClr val="black">
                  <a:tint val="75000"/>
                </a:prstClr>
              </a:solidFill>
            </a:endParaRPr>
          </a:p>
        </p:txBody>
      </p:sp>
      <p:sp>
        <p:nvSpPr>
          <p:cNvPr id="18" name="フッター プレースホルダー 17"/>
          <p:cNvSpPr>
            <a:spLocks noGrp="1"/>
          </p:cNvSpPr>
          <p:nvPr>
            <p:ph type="ftr" sz="quarter" idx="21"/>
          </p:nvPr>
        </p:nvSpPr>
        <p:spPr/>
        <p:txBody>
          <a:bodyPr/>
          <a:lstStyle/>
          <a:p>
            <a:pPr defTabSz="914377"/>
            <a:endParaRPr lang="ja-JP" altLang="en-US" dirty="0">
              <a:solidFill>
                <a:prstClr val="black">
                  <a:tint val="75000"/>
                </a:prstClr>
              </a:solidFill>
            </a:endParaRPr>
          </a:p>
        </p:txBody>
      </p:sp>
      <p:sp>
        <p:nvSpPr>
          <p:cNvPr id="19" name="スライド番号プレースホルダー 18"/>
          <p:cNvSpPr>
            <a:spLocks noGrp="1"/>
          </p:cNvSpPr>
          <p:nvPr>
            <p:ph type="sldNum" sz="quarter" idx="22"/>
          </p:nvPr>
        </p:nvSpPr>
        <p:spPr/>
        <p:txBody>
          <a:bodyPr/>
          <a:lstStyle/>
          <a:p>
            <a:pPr defTabSz="914377"/>
            <a:fld id="{BFFF0799-BCF5-4C8E-BCD2-41538FEDF1AE}" type="slidenum">
              <a:rPr lang="ja-JP" altLang="en-US" smtClean="0">
                <a:solidFill>
                  <a:prstClr val="black">
                    <a:tint val="75000"/>
                  </a:prstClr>
                </a:solidFill>
              </a:rPr>
              <a:pPr defTabSz="914377"/>
              <a:t>‹#›</a:t>
            </a:fld>
            <a:endParaRPr lang="ja-JP" altLang="en-US" dirty="0">
              <a:solidFill>
                <a:prstClr val="black">
                  <a:tint val="75000"/>
                </a:prstClr>
              </a:solidFill>
            </a:endParaRPr>
          </a:p>
        </p:txBody>
      </p:sp>
      <p:sp>
        <p:nvSpPr>
          <p:cNvPr id="20" name="タイトル 19"/>
          <p:cNvSpPr>
            <a:spLocks noGrp="1"/>
          </p:cNvSpPr>
          <p:nvPr>
            <p:ph type="title"/>
          </p:nvPr>
        </p:nvSpPr>
        <p:spPr>
          <a:xfrm>
            <a:off x="838200" y="365128"/>
            <a:ext cx="9984000" cy="518714"/>
          </a:xfrm>
        </p:spPr>
        <p:txBody>
          <a:bodyPr/>
          <a:lstStyle/>
          <a:p>
            <a:r>
              <a:rPr kumimoji="1" lang="ja-JP" altLang="en-US" smtClean="0"/>
              <a:t>マスター タイトルの書式設定</a:t>
            </a:r>
            <a:endParaRPr kumimoji="1" lang="ja-JP" altLang="en-US" dirty="0"/>
          </a:p>
        </p:txBody>
      </p:sp>
    </p:spTree>
    <p:extLst>
      <p:ext uri="{BB962C8B-B14F-4D97-AF65-F5344CB8AC3E}">
        <p14:creationId xmlns:p14="http://schemas.microsoft.com/office/powerpoint/2010/main" val="3003706281"/>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タイトルのみ">
    <p:spTree>
      <p:nvGrpSpPr>
        <p:cNvPr id="1" name=""/>
        <p:cNvGrpSpPr/>
        <p:nvPr/>
      </p:nvGrpSpPr>
      <p:grpSpPr>
        <a:xfrm>
          <a:off x="0" y="0"/>
          <a:ext cx="0" cy="0"/>
          <a:chOff x="0" y="0"/>
          <a:chExt cx="0" cy="0"/>
        </a:xfrm>
      </p:grpSpPr>
      <p:sp>
        <p:nvSpPr>
          <p:cNvPr id="7" name="コンテンツ プレースホルダー 6"/>
          <p:cNvSpPr>
            <a:spLocks noGrp="1"/>
          </p:cNvSpPr>
          <p:nvPr>
            <p:ph sz="quarter" idx="13"/>
          </p:nvPr>
        </p:nvSpPr>
        <p:spPr>
          <a:xfrm>
            <a:off x="838200" y="1783280"/>
            <a:ext cx="4994275"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8" name="コンテンツ プレースホルダー 6"/>
          <p:cNvSpPr>
            <a:spLocks noGrp="1"/>
          </p:cNvSpPr>
          <p:nvPr>
            <p:ph sz="quarter" idx="14"/>
          </p:nvPr>
        </p:nvSpPr>
        <p:spPr>
          <a:xfrm>
            <a:off x="838200" y="4094205"/>
            <a:ext cx="4994275"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9" name="コンテンツ プレースホルダー 6"/>
          <p:cNvSpPr>
            <a:spLocks noGrp="1"/>
          </p:cNvSpPr>
          <p:nvPr>
            <p:ph sz="quarter" idx="15"/>
          </p:nvPr>
        </p:nvSpPr>
        <p:spPr>
          <a:xfrm>
            <a:off x="5958016" y="1783280"/>
            <a:ext cx="4994275"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 name="コンテンツ プレースホルダー 6"/>
          <p:cNvSpPr>
            <a:spLocks noGrp="1"/>
          </p:cNvSpPr>
          <p:nvPr>
            <p:ph sz="quarter" idx="16"/>
          </p:nvPr>
        </p:nvSpPr>
        <p:spPr>
          <a:xfrm>
            <a:off x="5958016" y="4094205"/>
            <a:ext cx="4994275" cy="231362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 name="テキスト プレースホルダー 10"/>
          <p:cNvSpPr>
            <a:spLocks noGrp="1"/>
          </p:cNvSpPr>
          <p:nvPr>
            <p:ph type="body" sz="quarter" idx="17"/>
          </p:nvPr>
        </p:nvSpPr>
        <p:spPr>
          <a:xfrm>
            <a:off x="838200" y="906463"/>
            <a:ext cx="10113963" cy="854195"/>
          </a:xfrm>
          <a:solidFill>
            <a:schemeClr val="bg1"/>
          </a:solidFill>
          <a:ln>
            <a:solidFill>
              <a:schemeClr val="tx1"/>
            </a:solidFill>
            <a:prstDash val="sysDot"/>
          </a:ln>
        </p:spPr>
        <p:txBody>
          <a:bodyPr anchor="ctr">
            <a:no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5" name="縦書きテキスト プレースホルダー 14"/>
          <p:cNvSpPr>
            <a:spLocks noGrp="1"/>
          </p:cNvSpPr>
          <p:nvPr>
            <p:ph type="body" orient="vert" sz="quarter" idx="18" hasCustomPrompt="1"/>
          </p:nvPr>
        </p:nvSpPr>
        <p:spPr>
          <a:xfrm>
            <a:off x="350256" y="1760538"/>
            <a:ext cx="450850" cy="4646612"/>
          </a:xfrm>
          <a:noFill/>
        </p:spPr>
        <p:txBody>
          <a:bodyPr vert="eaVert" wrap="none" anchor="ctr">
            <a:noAutofit/>
          </a:bodyPr>
          <a:lstStyle>
            <a:lvl1pPr marL="0" indent="0" algn="ctr">
              <a:buFontTx/>
              <a:buNone/>
              <a:defRPr b="1"/>
            </a:lvl1pPr>
            <a:lvl2pPr marL="457200" indent="0">
              <a:buFontTx/>
              <a:buNone/>
              <a:defRPr b="1"/>
            </a:lvl2pPr>
            <a:lvl3pPr marL="914400" indent="0">
              <a:buFontTx/>
              <a:buNone/>
              <a:defRPr b="1"/>
            </a:lvl3pPr>
            <a:lvl4pPr marL="1371600" indent="0">
              <a:buFontTx/>
              <a:buNone/>
              <a:defRPr b="1"/>
            </a:lvl4pPr>
            <a:lvl5pPr>
              <a:buFontTx/>
              <a:buNone/>
              <a:defRPr b="1"/>
            </a:lvl5pPr>
          </a:lstStyle>
          <a:p>
            <a:pPr lvl="0"/>
            <a:r>
              <a:rPr kumimoji="1" lang="ja-JP" altLang="en-US" dirty="0" smtClean="0"/>
              <a:t>全国・最大の推移</a:t>
            </a:r>
            <a:endParaRPr kumimoji="1" lang="en-US" altLang="ja-JP" dirty="0" smtClean="0"/>
          </a:p>
        </p:txBody>
      </p:sp>
      <p:sp>
        <p:nvSpPr>
          <p:cNvPr id="16" name="縦書きテキスト プレースホルダー 14"/>
          <p:cNvSpPr>
            <a:spLocks noGrp="1"/>
          </p:cNvSpPr>
          <p:nvPr>
            <p:ph type="body" orient="vert" sz="quarter" idx="19" hasCustomPrompt="1"/>
          </p:nvPr>
        </p:nvSpPr>
        <p:spPr>
          <a:xfrm>
            <a:off x="11001291" y="1760538"/>
            <a:ext cx="450850" cy="4646612"/>
          </a:xfrm>
          <a:noFill/>
        </p:spPr>
        <p:txBody>
          <a:bodyPr vert="eaVert" wrap="none" anchor="ctr">
            <a:noAutofit/>
          </a:bodyPr>
          <a:lstStyle>
            <a:lvl1pPr marL="0" indent="0" algn="ctr">
              <a:buFontTx/>
              <a:buNone/>
              <a:defRPr b="1"/>
            </a:lvl1pPr>
            <a:lvl2pPr marL="457200" indent="0">
              <a:buFontTx/>
              <a:buNone/>
              <a:defRPr b="1"/>
            </a:lvl2pPr>
            <a:lvl3pPr marL="914400" indent="0">
              <a:buFontTx/>
              <a:buNone/>
              <a:defRPr b="1"/>
            </a:lvl3pPr>
            <a:lvl4pPr marL="1371600" indent="0">
              <a:buFontTx/>
              <a:buNone/>
              <a:defRPr b="1"/>
            </a:lvl4pPr>
            <a:lvl5pPr>
              <a:buFontTx/>
              <a:buNone/>
              <a:defRPr b="1"/>
            </a:lvl5pPr>
          </a:lstStyle>
          <a:p>
            <a:pPr lvl="0"/>
            <a:r>
              <a:rPr kumimoji="1" lang="ja-JP" altLang="en-US" dirty="0" smtClean="0"/>
              <a:t>大規模都道府県の推移</a:t>
            </a:r>
            <a:endParaRPr kumimoji="1" lang="ja-JP" altLang="en-US" dirty="0"/>
          </a:p>
        </p:txBody>
      </p:sp>
      <p:sp>
        <p:nvSpPr>
          <p:cNvPr id="17" name="日付プレースホルダー 16"/>
          <p:cNvSpPr>
            <a:spLocks noGrp="1"/>
          </p:cNvSpPr>
          <p:nvPr>
            <p:ph type="dt" sz="half" idx="20"/>
          </p:nvPr>
        </p:nvSpPr>
        <p:spPr/>
        <p:txBody>
          <a:bodyPr/>
          <a:lstStyle/>
          <a:p>
            <a:pPr defTabSz="914377"/>
            <a:endParaRPr lang="ja-JP" altLang="en-US" dirty="0">
              <a:solidFill>
                <a:prstClr val="black">
                  <a:tint val="75000"/>
                </a:prstClr>
              </a:solidFill>
            </a:endParaRPr>
          </a:p>
        </p:txBody>
      </p:sp>
      <p:sp>
        <p:nvSpPr>
          <p:cNvPr id="18" name="フッター プレースホルダー 17"/>
          <p:cNvSpPr>
            <a:spLocks noGrp="1"/>
          </p:cNvSpPr>
          <p:nvPr>
            <p:ph type="ftr" sz="quarter" idx="21"/>
          </p:nvPr>
        </p:nvSpPr>
        <p:spPr/>
        <p:txBody>
          <a:bodyPr/>
          <a:lstStyle/>
          <a:p>
            <a:pPr defTabSz="914377"/>
            <a:endParaRPr lang="ja-JP" altLang="en-US" dirty="0">
              <a:solidFill>
                <a:prstClr val="black">
                  <a:tint val="75000"/>
                </a:prstClr>
              </a:solidFill>
            </a:endParaRPr>
          </a:p>
        </p:txBody>
      </p:sp>
      <p:sp>
        <p:nvSpPr>
          <p:cNvPr id="19" name="スライド番号プレースホルダー 18"/>
          <p:cNvSpPr>
            <a:spLocks noGrp="1"/>
          </p:cNvSpPr>
          <p:nvPr>
            <p:ph type="sldNum" sz="quarter" idx="22"/>
          </p:nvPr>
        </p:nvSpPr>
        <p:spPr/>
        <p:txBody>
          <a:bodyPr/>
          <a:lstStyle/>
          <a:p>
            <a:pPr defTabSz="914377"/>
            <a:fld id="{BFFF0799-BCF5-4C8E-BCD2-41538FEDF1AE}" type="slidenum">
              <a:rPr lang="ja-JP" altLang="en-US" smtClean="0">
                <a:solidFill>
                  <a:prstClr val="black">
                    <a:tint val="75000"/>
                  </a:prstClr>
                </a:solidFill>
              </a:rPr>
              <a:pPr defTabSz="914377"/>
              <a:t>‹#›</a:t>
            </a:fld>
            <a:endParaRPr lang="ja-JP" altLang="en-US" dirty="0">
              <a:solidFill>
                <a:prstClr val="black">
                  <a:tint val="75000"/>
                </a:prstClr>
              </a:solidFill>
            </a:endParaRPr>
          </a:p>
        </p:txBody>
      </p:sp>
      <p:sp>
        <p:nvSpPr>
          <p:cNvPr id="20" name="タイトル 19"/>
          <p:cNvSpPr>
            <a:spLocks noGrp="1"/>
          </p:cNvSpPr>
          <p:nvPr>
            <p:ph type="title"/>
          </p:nvPr>
        </p:nvSpPr>
        <p:spPr>
          <a:xfrm>
            <a:off x="838200" y="365128"/>
            <a:ext cx="9984000" cy="518714"/>
          </a:xfrm>
        </p:spPr>
        <p:txBody>
          <a:bodyPr/>
          <a:lstStyle/>
          <a:p>
            <a:r>
              <a:rPr kumimoji="1" lang="ja-JP" altLang="en-US" smtClean="0"/>
              <a:t>マスター タイトルの書式設定</a:t>
            </a:r>
            <a:endParaRPr kumimoji="1" lang="ja-JP" altLang="en-US" dirty="0"/>
          </a:p>
        </p:txBody>
      </p:sp>
    </p:spTree>
    <p:extLst>
      <p:ext uri="{BB962C8B-B14F-4D97-AF65-F5344CB8AC3E}">
        <p14:creationId xmlns:p14="http://schemas.microsoft.com/office/powerpoint/2010/main" val="2742542984"/>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コンテンツ プレースホルダー 2"/>
          <p:cNvSpPr>
            <a:spLocks noGrp="1"/>
          </p:cNvSpPr>
          <p:nvPr>
            <p:ph idx="1"/>
          </p:nvPr>
        </p:nvSpPr>
        <p:spPr>
          <a:xfrm>
            <a:off x="1295467" y="1340768"/>
            <a:ext cx="8160907" cy="4176465"/>
          </a:xfrm>
        </p:spPr>
        <p:txBody>
          <a:bodyPr/>
          <a:lstStyle>
            <a:lvl3pPr>
              <a:defRPr sz="1800"/>
            </a:lvl3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p:txBody>
      </p:sp>
    </p:spTree>
    <p:extLst>
      <p:ext uri="{BB962C8B-B14F-4D97-AF65-F5344CB8AC3E}">
        <p14:creationId xmlns:p14="http://schemas.microsoft.com/office/powerpoint/2010/main" val="318792609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957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650116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4632206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lang="ja-JP" alt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506178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719454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コンテンツ プレースホルダー 2"/>
          <p:cNvSpPr>
            <a:spLocks noGrp="1"/>
          </p:cNvSpPr>
          <p:nvPr>
            <p:ph idx="1"/>
          </p:nvPr>
        </p:nvSpPr>
        <p:spPr>
          <a:xfrm>
            <a:off x="838200" y="1825625"/>
            <a:ext cx="10058333" cy="4351339"/>
          </a:xfrm>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Tree>
    <p:extLst>
      <p:ext uri="{BB962C8B-B14F-4D97-AF65-F5344CB8AC3E}">
        <p14:creationId xmlns:p14="http://schemas.microsoft.com/office/powerpoint/2010/main" val="414081565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1975107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353356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241942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060480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6040579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12420" y="110355"/>
            <a:ext cx="11567160" cy="977462"/>
          </a:xfrm>
          <a:prstGeom prst="rect">
            <a:avLst/>
          </a:prstGeom>
        </p:spPr>
        <p:txBody>
          <a:bodyPr>
            <a:normAutofit/>
          </a:bodyPr>
          <a:lstStyle>
            <a:lvl1pPr>
              <a:lnSpc>
                <a:spcPct val="100000"/>
              </a:lnSpc>
              <a:defRPr sz="3200" b="1">
                <a:solidFill>
                  <a:schemeClr val="accent1"/>
                </a:solidFill>
                <a:latin typeface="メイリオ" panose="020B0604030504040204" pitchFamily="50" charset="-128"/>
                <a:ea typeface="メイリオ" panose="020B0604030504040204" pitchFamily="50" charset="-128"/>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12420" y="1340069"/>
            <a:ext cx="11567160" cy="4836894"/>
          </a:xfrm>
        </p:spPr>
        <p:txBody>
          <a:bodyPr>
            <a:normAutofit/>
          </a:bodyPr>
          <a:lstStyle>
            <a:lvl1pPr>
              <a:lnSpc>
                <a:spcPct val="100000"/>
              </a:lnSpc>
              <a:defRPr sz="3600" b="0">
                <a:latin typeface="メイリオ" panose="020B0604030504040204" pitchFamily="50" charset="-128"/>
                <a:ea typeface="メイリオ" panose="020B0604030504040204" pitchFamily="50" charset="-128"/>
              </a:defRPr>
            </a:lvl1pPr>
            <a:lvl2pPr>
              <a:lnSpc>
                <a:spcPct val="100000"/>
              </a:lnSpc>
              <a:defRPr sz="3200" b="0">
                <a:latin typeface="メイリオ" panose="020B0604030504040204" pitchFamily="50" charset="-128"/>
                <a:ea typeface="メイリオ" panose="020B0604030504040204" pitchFamily="50" charset="-128"/>
              </a:defRPr>
            </a:lvl2pPr>
            <a:lvl3pPr>
              <a:lnSpc>
                <a:spcPct val="100000"/>
              </a:lnSpc>
              <a:defRPr sz="2800" b="0">
                <a:latin typeface="メイリオ" panose="020B0604030504040204" pitchFamily="50" charset="-128"/>
                <a:ea typeface="メイリオ" panose="020B0604030504040204" pitchFamily="50" charset="-128"/>
              </a:defRPr>
            </a:lvl3pPr>
            <a:lvl4pPr>
              <a:lnSpc>
                <a:spcPct val="100000"/>
              </a:lnSpc>
              <a:defRPr sz="2400" b="0">
                <a:latin typeface="メイリオ" panose="020B0604030504040204" pitchFamily="50" charset="-128"/>
                <a:ea typeface="メイリオ" panose="020B0604030504040204" pitchFamily="50" charset="-128"/>
              </a:defRPr>
            </a:lvl4pPr>
            <a:lvl5pPr>
              <a:lnSpc>
                <a:spcPct val="100000"/>
              </a:lnSpc>
              <a:defRPr sz="2400" b="0">
                <a:latin typeface="メイリオ" panose="020B0604030504040204" pitchFamily="50" charset="-128"/>
                <a:ea typeface="メイリオ" panose="020B0604030504040204"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838200" y="6277521"/>
            <a:ext cx="2743200" cy="365125"/>
          </a:xfrm>
        </p:spPr>
        <p:txBody>
          <a:bodyPr/>
          <a:lstStyle>
            <a:lvl1pPr>
              <a:defRPr>
                <a:latin typeface="メイリオ" panose="020B0604030504040204" pitchFamily="50" charset="-128"/>
                <a:ea typeface="メイリオ" panose="020B0604030504040204" pitchFamily="50" charset="-128"/>
              </a:defRPr>
            </a:lvl1pPr>
          </a:lstStyle>
          <a:p>
            <a:pPr defTabSz="914377"/>
            <a:endParaRPr lang="ja-JP" altLang="en-US" dirty="0">
              <a:solidFill>
                <a:prstClr val="black">
                  <a:tint val="75000"/>
                </a:prstClr>
              </a:solidFill>
            </a:endParaRPr>
          </a:p>
        </p:txBody>
      </p:sp>
      <p:sp>
        <p:nvSpPr>
          <p:cNvPr id="5" name="Footer Placeholder 4"/>
          <p:cNvSpPr>
            <a:spLocks noGrp="1"/>
          </p:cNvSpPr>
          <p:nvPr>
            <p:ph type="ftr" sz="quarter" idx="11"/>
          </p:nvPr>
        </p:nvSpPr>
        <p:spPr>
          <a:xfrm>
            <a:off x="4038600" y="6277521"/>
            <a:ext cx="4114800" cy="365125"/>
          </a:xfrm>
        </p:spPr>
        <p:txBody>
          <a:bodyPr/>
          <a:lstStyle>
            <a:lvl1pPr>
              <a:defRPr>
                <a:latin typeface="メイリオ" panose="020B0604030504040204" pitchFamily="50" charset="-128"/>
                <a:ea typeface="メイリオ" panose="020B0604030504040204" pitchFamily="50" charset="-128"/>
              </a:defRPr>
            </a:lvl1pPr>
          </a:lstStyle>
          <a:p>
            <a:pPr defTabSz="914377"/>
            <a:endParaRPr lang="ja-JP" altLang="en-US" dirty="0">
              <a:solidFill>
                <a:prstClr val="black">
                  <a:tint val="75000"/>
                </a:prstClr>
              </a:solidFill>
            </a:endParaRPr>
          </a:p>
        </p:txBody>
      </p:sp>
      <p:sp>
        <p:nvSpPr>
          <p:cNvPr id="20" name="正方形/長方形 19">
            <a:extLst>
              <a:ext uri="{FF2B5EF4-FFF2-40B4-BE49-F238E27FC236}">
                <a16:creationId xmlns:a16="http://schemas.microsoft.com/office/drawing/2014/main" id="{5054E000-A2A1-C345-A42A-CEA9EC4B9014}"/>
              </a:ext>
            </a:extLst>
          </p:cNvPr>
          <p:cNvSpPr/>
          <p:nvPr/>
        </p:nvSpPr>
        <p:spPr>
          <a:xfrm>
            <a:off x="157655" y="0"/>
            <a:ext cx="11887200" cy="1547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BA631658-99A9-7A4B-9568-17157155D492}"/>
              </a:ext>
            </a:extLst>
          </p:cNvPr>
          <p:cNvSpPr/>
          <p:nvPr/>
        </p:nvSpPr>
        <p:spPr>
          <a:xfrm>
            <a:off x="157655" y="6707037"/>
            <a:ext cx="11887200" cy="1547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メイリオ" panose="020B0604030504040204" pitchFamily="50" charset="-128"/>
              <a:ea typeface="メイリオ" panose="020B0604030504040204" pitchFamily="50" charset="-128"/>
            </a:endParaRPr>
          </a:p>
        </p:txBody>
      </p:sp>
      <p:sp>
        <p:nvSpPr>
          <p:cNvPr id="10" name="コンテンツ プレースホルダー 7"/>
          <p:cNvSpPr>
            <a:spLocks noGrp="1"/>
          </p:cNvSpPr>
          <p:nvPr>
            <p:ph sz="quarter" idx="14"/>
          </p:nvPr>
        </p:nvSpPr>
        <p:spPr>
          <a:xfrm>
            <a:off x="758235" y="6430812"/>
            <a:ext cx="10461625" cy="184150"/>
          </a:xfrm>
        </p:spPr>
        <p:txBody>
          <a:bodyPr>
            <a:noAutofit/>
          </a:bodyPr>
          <a:lstStyle>
            <a:lvl1pPr algn="r">
              <a:defRPr sz="800">
                <a:latin typeface="メイリオ" panose="020B0604030504040204" pitchFamily="50" charset="-128"/>
                <a:ea typeface="メイリオ" panose="020B0604030504040204" pitchFamily="50" charset="-128"/>
              </a:defRPr>
            </a:lvl1pPr>
            <a:lvl2pPr algn="r">
              <a:defRPr sz="800">
                <a:latin typeface="メイリオ" panose="020B0604030504040204" pitchFamily="50" charset="-128"/>
                <a:ea typeface="メイリオ" panose="020B0604030504040204" pitchFamily="50" charset="-128"/>
              </a:defRPr>
            </a:lvl2pPr>
            <a:lvl3pPr algn="r">
              <a:defRPr sz="800">
                <a:latin typeface="メイリオ" panose="020B0604030504040204" pitchFamily="50" charset="-128"/>
                <a:ea typeface="メイリオ" panose="020B0604030504040204" pitchFamily="50" charset="-128"/>
              </a:defRPr>
            </a:lvl3pPr>
            <a:lvl4pPr algn="r">
              <a:defRPr sz="800">
                <a:latin typeface="メイリオ" panose="020B0604030504040204" pitchFamily="50" charset="-128"/>
                <a:ea typeface="メイリオ" panose="020B0604030504040204" pitchFamily="50" charset="-128"/>
              </a:defRPr>
            </a:lvl4pPr>
            <a:lvl5pPr algn="r">
              <a:defRPr sz="800">
                <a:latin typeface="メイリオ" panose="020B0604030504040204" pitchFamily="50" charset="-128"/>
                <a:ea typeface="メイリオ" panose="020B0604030504040204" pitchFamily="50" charset="-128"/>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 name="Slide Number Placeholder 5"/>
          <p:cNvSpPr txBox="1">
            <a:spLocks/>
          </p:cNvSpPr>
          <p:nvPr/>
        </p:nvSpPr>
        <p:spPr>
          <a:xfrm>
            <a:off x="11419694" y="6606046"/>
            <a:ext cx="503548"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100" b="1" kern="1200">
                <a:solidFill>
                  <a:schemeClr val="bg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E76610C-D4BB-4808-B463-1073CC7124DA}" type="slidenum">
              <a:rPr lang="ja-JP" altLang="en-US" smtClean="0"/>
              <a:pPr/>
              <a:t>‹#›</a:t>
            </a:fld>
            <a:endParaRPr lang="ja-JP" altLang="en-US"/>
          </a:p>
        </p:txBody>
      </p:sp>
      <p:sp>
        <p:nvSpPr>
          <p:cNvPr id="12" name="Slide Number Placeholder 5">
            <a:extLst>
              <a:ext uri="{FF2B5EF4-FFF2-40B4-BE49-F238E27FC236}">
                <a16:creationId xmlns:a16="http://schemas.microsoft.com/office/drawing/2014/main" id="{606E1BAA-2BF6-41EB-9B96-57FF00C75130}"/>
              </a:ext>
            </a:extLst>
          </p:cNvPr>
          <p:cNvSpPr txBox="1">
            <a:spLocks/>
          </p:cNvSpPr>
          <p:nvPr/>
        </p:nvSpPr>
        <p:spPr>
          <a:xfrm>
            <a:off x="11447974" y="6606046"/>
            <a:ext cx="475268" cy="365125"/>
          </a:xfrm>
          <a:prstGeom prst="rect">
            <a:avLst/>
          </a:prstGeom>
        </p:spPr>
        <p:txBody>
          <a:bodyPr vert="horz" lIns="91440" tIns="45720" rIns="91440" bIns="4572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579C1E1-6B83-4F73-BF1F-0CE77D99A8CF}" type="slidenum">
              <a:rPr lang="ja-JP" altLang="en-US" sz="1100" b="1" smtClean="0">
                <a:solidFill>
                  <a:schemeClr val="bg1"/>
                </a:solidFill>
                <a:latin typeface="メイリオ" panose="020B0604030504040204" pitchFamily="50" charset="-128"/>
                <a:ea typeface="メイリオ" panose="020B0604030504040204" pitchFamily="50" charset="-128"/>
              </a:rPr>
              <a:pPr/>
              <a:t>‹#›</a:t>
            </a:fld>
            <a:endParaRPr lang="ja-JP" altLang="en-US" sz="1100" b="1">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17192476"/>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8" name="サブタイトル 2"/>
          <p:cNvSpPr txBox="1">
            <a:spLocks/>
          </p:cNvSpPr>
          <p:nvPr userDrawn="1"/>
        </p:nvSpPr>
        <p:spPr>
          <a:xfrm>
            <a:off x="1380811" y="4215610"/>
            <a:ext cx="8736971" cy="816496"/>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18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endParaRPr lang="ja-JP" altLang="en-US" sz="1800" dirty="0">
              <a:solidFill>
                <a:prstClr val="white">
                  <a:lumMod val="50000"/>
                </a:prstClr>
              </a:solidFill>
            </a:endParaRPr>
          </a:p>
        </p:txBody>
      </p:sp>
      <p:sp>
        <p:nvSpPr>
          <p:cNvPr id="9" name="タイトル 1"/>
          <p:cNvSpPr>
            <a:spLocks noGrp="1"/>
          </p:cNvSpPr>
          <p:nvPr>
            <p:ph type="ctrTitle" hasCustomPrompt="1"/>
          </p:nvPr>
        </p:nvSpPr>
        <p:spPr>
          <a:xfrm>
            <a:off x="1380811" y="2239850"/>
            <a:ext cx="7680853" cy="1800200"/>
          </a:xfrm>
        </p:spPr>
        <p:txBody>
          <a:bodyPr anchor="t"/>
          <a:lstStyle>
            <a:lvl1pPr algn="l">
              <a:lnSpc>
                <a:spcPts val="4400"/>
              </a:lnSpc>
              <a:defRPr sz="32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10" name="サブタイトル 2"/>
          <p:cNvSpPr>
            <a:spLocks noGrp="1"/>
          </p:cNvSpPr>
          <p:nvPr>
            <p:ph type="subTitle" idx="1"/>
          </p:nvPr>
        </p:nvSpPr>
        <p:spPr>
          <a:xfrm>
            <a:off x="1380811" y="4391170"/>
            <a:ext cx="8736971" cy="816496"/>
          </a:xfrm>
        </p:spPr>
        <p:txBody>
          <a:bodyPr>
            <a:normAutofit/>
          </a:bodyPr>
          <a:lstStyle>
            <a:lvl1pPr marL="0" indent="0" algn="l">
              <a:buNone/>
              <a:defRPr sz="1800">
                <a:solidFill>
                  <a:srgbClr val="5957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645" y="-35858"/>
            <a:ext cx="12240000" cy="7068996"/>
          </a:xfrm>
          <a:prstGeom prst="rect">
            <a:avLst/>
          </a:prstGeom>
        </p:spPr>
      </p:pic>
    </p:spTree>
    <p:extLst>
      <p:ext uri="{BB962C8B-B14F-4D97-AF65-F5344CB8AC3E}">
        <p14:creationId xmlns:p14="http://schemas.microsoft.com/office/powerpoint/2010/main" val="150947616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タイトル 1"/>
          <p:cNvSpPr>
            <a:spLocks noGrp="1"/>
          </p:cNvSpPr>
          <p:nvPr>
            <p:ph type="ctrTitle"/>
          </p:nvPr>
        </p:nvSpPr>
        <p:spPr>
          <a:xfrm>
            <a:off x="1295467" y="2334478"/>
            <a:ext cx="8736971" cy="1059904"/>
          </a:xfrm>
        </p:spPr>
        <p:txBody>
          <a:bodyPr>
            <a:normAutofit/>
          </a:bodyPr>
          <a:lstStyle>
            <a:lvl1pPr algn="l">
              <a:defRPr sz="3000" b="0">
                <a:solidFill>
                  <a:schemeClr val="bg1">
                    <a:lumMod val="50000"/>
                  </a:schemeClr>
                </a:solidFill>
              </a:defRPr>
            </a:lvl1pPr>
          </a:lstStyle>
          <a:p>
            <a:r>
              <a:rPr kumimoji="1" lang="ja-JP" altLang="en-US" smtClean="0"/>
              <a:t>マスター タイトルの書式設定</a:t>
            </a:r>
            <a:endParaRPr kumimoji="1" lang="ja-JP" altLang="en-US" dirty="0"/>
          </a:p>
        </p:txBody>
      </p:sp>
      <p:sp>
        <p:nvSpPr>
          <p:cNvPr id="9" name="サブタイトル 2"/>
          <p:cNvSpPr>
            <a:spLocks noGrp="1"/>
          </p:cNvSpPr>
          <p:nvPr>
            <p:ph type="subTitle" idx="1"/>
          </p:nvPr>
        </p:nvSpPr>
        <p:spPr>
          <a:xfrm>
            <a:off x="1295467" y="3789040"/>
            <a:ext cx="7680853" cy="1368152"/>
          </a:xfrm>
        </p:spPr>
        <p:txBody>
          <a:bodyPr>
            <a:normAutofit/>
          </a:bodyPr>
          <a:lstStyle>
            <a:lvl1pPr marL="0" indent="0" algn="l">
              <a:buNone/>
              <a:defRPr sz="2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125" y="-9147"/>
            <a:ext cx="12240000" cy="7040185"/>
          </a:xfrm>
          <a:prstGeom prst="rect">
            <a:avLst/>
          </a:prstGeom>
        </p:spPr>
      </p:pic>
    </p:spTree>
    <p:extLst>
      <p:ext uri="{BB962C8B-B14F-4D97-AF65-F5344CB8AC3E}">
        <p14:creationId xmlns:p14="http://schemas.microsoft.com/office/powerpoint/2010/main" val="19398691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コンテンツ プレースホルダー 2"/>
          <p:cNvSpPr>
            <a:spLocks noGrp="1"/>
          </p:cNvSpPr>
          <p:nvPr>
            <p:ph idx="1"/>
          </p:nvPr>
        </p:nvSpPr>
        <p:spPr>
          <a:xfrm>
            <a:off x="838200" y="1825625"/>
            <a:ext cx="10058333" cy="4351338"/>
          </a:xfrm>
        </p:spPr>
        <p:txBody>
          <a:bodyPr/>
          <a:lstStyle>
            <a:lvl3pPr>
              <a:defRPr sz="1800"/>
            </a:lvl3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p:txBody>
      </p:sp>
    </p:spTree>
    <p:extLst>
      <p:ext uri="{BB962C8B-B14F-4D97-AF65-F5344CB8AC3E}">
        <p14:creationId xmlns:p14="http://schemas.microsoft.com/office/powerpoint/2010/main" val="161632483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コンテンツ プレースホルダー 2"/>
          <p:cNvSpPr>
            <a:spLocks noGrp="1"/>
          </p:cNvSpPr>
          <p:nvPr>
            <p:ph idx="1"/>
          </p:nvPr>
        </p:nvSpPr>
        <p:spPr>
          <a:xfrm>
            <a:off x="1295467" y="1340768"/>
            <a:ext cx="8160907" cy="4176465"/>
          </a:xfrm>
        </p:spPr>
        <p:txBody>
          <a:bodyPr/>
          <a:lstStyle>
            <a:lvl3pPr>
              <a:defRPr sz="1800"/>
            </a:lvl3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p:txBody>
      </p:sp>
    </p:spTree>
    <p:extLst>
      <p:ext uri="{BB962C8B-B14F-4D97-AF65-F5344CB8AC3E}">
        <p14:creationId xmlns:p14="http://schemas.microsoft.com/office/powerpoint/2010/main" val="34669226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コンテンツ プレースホルダー 2"/>
          <p:cNvSpPr>
            <a:spLocks noGrp="1"/>
          </p:cNvSpPr>
          <p:nvPr>
            <p:ph idx="1"/>
          </p:nvPr>
        </p:nvSpPr>
        <p:spPr>
          <a:xfrm>
            <a:off x="1295469" y="1340773"/>
            <a:ext cx="8160907" cy="4176465"/>
          </a:xfrm>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Tree>
    <p:extLst>
      <p:ext uri="{BB962C8B-B14F-4D97-AF65-F5344CB8AC3E}">
        <p14:creationId xmlns:p14="http://schemas.microsoft.com/office/powerpoint/2010/main" val="410588807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957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03910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04307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377237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871118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653716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40133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909160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022615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221708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8" name="サブタイトル 2"/>
          <p:cNvSpPr txBox="1">
            <a:spLocks/>
          </p:cNvSpPr>
          <p:nvPr userDrawn="1"/>
        </p:nvSpPr>
        <p:spPr>
          <a:xfrm>
            <a:off x="1380811" y="4215610"/>
            <a:ext cx="8736971" cy="816496"/>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18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endParaRPr lang="ja-JP" altLang="en-US" sz="1800" dirty="0">
              <a:solidFill>
                <a:prstClr val="white">
                  <a:lumMod val="50000"/>
                </a:prstClr>
              </a:solidFill>
            </a:endParaRPr>
          </a:p>
        </p:txBody>
      </p:sp>
      <p:sp>
        <p:nvSpPr>
          <p:cNvPr id="9" name="タイトル 1"/>
          <p:cNvSpPr>
            <a:spLocks noGrp="1"/>
          </p:cNvSpPr>
          <p:nvPr>
            <p:ph type="ctrTitle" hasCustomPrompt="1"/>
          </p:nvPr>
        </p:nvSpPr>
        <p:spPr>
          <a:xfrm>
            <a:off x="1380811" y="2239850"/>
            <a:ext cx="7680853" cy="1800200"/>
          </a:xfrm>
        </p:spPr>
        <p:txBody>
          <a:bodyPr anchor="t"/>
          <a:lstStyle>
            <a:lvl1pPr algn="l">
              <a:lnSpc>
                <a:spcPts val="4400"/>
              </a:lnSpc>
              <a:defRPr sz="32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10" name="サブタイトル 2"/>
          <p:cNvSpPr>
            <a:spLocks noGrp="1"/>
          </p:cNvSpPr>
          <p:nvPr>
            <p:ph type="subTitle" idx="1"/>
          </p:nvPr>
        </p:nvSpPr>
        <p:spPr>
          <a:xfrm>
            <a:off x="1380811" y="4391170"/>
            <a:ext cx="8736971" cy="816496"/>
          </a:xfrm>
        </p:spPr>
        <p:txBody>
          <a:bodyPr>
            <a:normAutofit/>
          </a:bodyPr>
          <a:lstStyle>
            <a:lvl1pPr marL="0" indent="0" algn="l">
              <a:buNone/>
              <a:defRPr sz="1800">
                <a:solidFill>
                  <a:srgbClr val="5957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645" y="-35858"/>
            <a:ext cx="12240000" cy="7068996"/>
          </a:xfrm>
          <a:prstGeom prst="rect">
            <a:avLst/>
          </a:prstGeom>
        </p:spPr>
      </p:pic>
    </p:spTree>
    <p:extLst>
      <p:ext uri="{BB962C8B-B14F-4D97-AF65-F5344CB8AC3E}">
        <p14:creationId xmlns:p14="http://schemas.microsoft.com/office/powerpoint/2010/main" val="1455339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5"/>
            <a:ext cx="10515600" cy="2852737"/>
          </a:xfrm>
        </p:spPr>
        <p:txBody>
          <a:bodyPr anchor="b"/>
          <a:lstStyle>
            <a:lvl1pPr>
              <a:defRPr sz="6000"/>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rgbClr val="59575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ja-JP" altLang="en-US" dirty="0" smtClean="0"/>
              <a:t>マスター テキストの書式設定</a:t>
            </a:r>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3660244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タイトル 1"/>
          <p:cNvSpPr>
            <a:spLocks noGrp="1"/>
          </p:cNvSpPr>
          <p:nvPr>
            <p:ph type="ctrTitle"/>
          </p:nvPr>
        </p:nvSpPr>
        <p:spPr>
          <a:xfrm>
            <a:off x="1295467" y="2334478"/>
            <a:ext cx="8736971" cy="1059904"/>
          </a:xfrm>
        </p:spPr>
        <p:txBody>
          <a:bodyPr>
            <a:normAutofit/>
          </a:bodyPr>
          <a:lstStyle>
            <a:lvl1pPr algn="l">
              <a:defRPr sz="3000" b="0">
                <a:solidFill>
                  <a:schemeClr val="bg1">
                    <a:lumMod val="50000"/>
                  </a:schemeClr>
                </a:solidFill>
              </a:defRPr>
            </a:lvl1pPr>
          </a:lstStyle>
          <a:p>
            <a:r>
              <a:rPr kumimoji="1" lang="ja-JP" altLang="en-US" smtClean="0"/>
              <a:t>マスター タイトルの書式設定</a:t>
            </a:r>
            <a:endParaRPr kumimoji="1" lang="ja-JP" altLang="en-US" dirty="0"/>
          </a:p>
        </p:txBody>
      </p:sp>
      <p:sp>
        <p:nvSpPr>
          <p:cNvPr id="9" name="サブタイトル 2"/>
          <p:cNvSpPr>
            <a:spLocks noGrp="1"/>
          </p:cNvSpPr>
          <p:nvPr>
            <p:ph type="subTitle" idx="1"/>
          </p:nvPr>
        </p:nvSpPr>
        <p:spPr>
          <a:xfrm>
            <a:off x="1295467" y="3789040"/>
            <a:ext cx="7680853" cy="1368152"/>
          </a:xfrm>
        </p:spPr>
        <p:txBody>
          <a:bodyPr>
            <a:normAutofit/>
          </a:bodyPr>
          <a:lstStyle>
            <a:lvl1pPr marL="0" indent="0" algn="l">
              <a:buNone/>
              <a:defRPr sz="2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125" y="-9147"/>
            <a:ext cx="12240000" cy="7040185"/>
          </a:xfrm>
          <a:prstGeom prst="rect">
            <a:avLst/>
          </a:prstGeom>
        </p:spPr>
      </p:pic>
    </p:spTree>
    <p:extLst>
      <p:ext uri="{BB962C8B-B14F-4D97-AF65-F5344CB8AC3E}">
        <p14:creationId xmlns:p14="http://schemas.microsoft.com/office/powerpoint/2010/main" val="92968272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vl1pPr>
          </a:lstStyle>
          <a:p>
            <a:r>
              <a:rPr kumimoji="1" lang="ja-JP" altLang="en-US"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コンテンツ プレースホルダー 2"/>
          <p:cNvSpPr>
            <a:spLocks noGrp="1"/>
          </p:cNvSpPr>
          <p:nvPr>
            <p:ph idx="1"/>
          </p:nvPr>
        </p:nvSpPr>
        <p:spPr>
          <a:xfrm>
            <a:off x="838200" y="1825625"/>
            <a:ext cx="10058333" cy="4351338"/>
          </a:xfrm>
        </p:spPr>
        <p:txBody>
          <a:bodyPr/>
          <a:lstStyle>
            <a:lvl3pPr>
              <a:defRPr sz="1800"/>
            </a:lvl3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p:txBody>
      </p:sp>
    </p:spTree>
    <p:extLst>
      <p:ext uri="{BB962C8B-B14F-4D97-AF65-F5344CB8AC3E}">
        <p14:creationId xmlns:p14="http://schemas.microsoft.com/office/powerpoint/2010/main" val="380485784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コンテンツ プレースホルダー 2"/>
          <p:cNvSpPr>
            <a:spLocks noGrp="1"/>
          </p:cNvSpPr>
          <p:nvPr>
            <p:ph idx="1"/>
          </p:nvPr>
        </p:nvSpPr>
        <p:spPr>
          <a:xfrm>
            <a:off x="1295467" y="1340768"/>
            <a:ext cx="8160907" cy="4176465"/>
          </a:xfrm>
        </p:spPr>
        <p:txBody>
          <a:bodyPr/>
          <a:lstStyle>
            <a:lvl3pPr>
              <a:defRPr sz="1800"/>
            </a:lvl3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p:txBody>
      </p:sp>
    </p:spTree>
    <p:extLst>
      <p:ext uri="{BB962C8B-B14F-4D97-AF65-F5344CB8AC3E}">
        <p14:creationId xmlns:p14="http://schemas.microsoft.com/office/powerpoint/2010/main" val="67642269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957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152423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337422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802361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647682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455598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166393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1574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5261061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462240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993287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8" name="サブタイトル 2"/>
          <p:cNvSpPr txBox="1">
            <a:spLocks/>
          </p:cNvSpPr>
          <p:nvPr userDrawn="1"/>
        </p:nvSpPr>
        <p:spPr>
          <a:xfrm>
            <a:off x="1380813" y="4215610"/>
            <a:ext cx="8736971" cy="816496"/>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18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endParaRPr lang="ja-JP" altLang="en-US" sz="1800" dirty="0"/>
          </a:p>
        </p:txBody>
      </p:sp>
      <p:sp>
        <p:nvSpPr>
          <p:cNvPr id="9" name="タイトル 1"/>
          <p:cNvSpPr>
            <a:spLocks noGrp="1"/>
          </p:cNvSpPr>
          <p:nvPr>
            <p:ph type="ctrTitle" hasCustomPrompt="1"/>
          </p:nvPr>
        </p:nvSpPr>
        <p:spPr>
          <a:xfrm>
            <a:off x="1380812" y="2239850"/>
            <a:ext cx="7680853" cy="1800200"/>
          </a:xfrm>
        </p:spPr>
        <p:txBody>
          <a:bodyPr anchor="t"/>
          <a:lstStyle>
            <a:lvl1pPr algn="l">
              <a:lnSpc>
                <a:spcPts val="4400"/>
              </a:lnSpc>
              <a:defRPr sz="32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10" name="サブタイトル 2"/>
          <p:cNvSpPr>
            <a:spLocks noGrp="1"/>
          </p:cNvSpPr>
          <p:nvPr>
            <p:ph type="subTitle" idx="1"/>
          </p:nvPr>
        </p:nvSpPr>
        <p:spPr>
          <a:xfrm>
            <a:off x="1380813" y="4391170"/>
            <a:ext cx="8736971" cy="816496"/>
          </a:xfrm>
        </p:spPr>
        <p:txBody>
          <a:bodyPr>
            <a:normAutofit/>
          </a:bodyPr>
          <a:lstStyle>
            <a:lvl1pPr marL="0" indent="0" algn="l">
              <a:buNone/>
              <a:defRPr sz="1800">
                <a:solidFill>
                  <a:srgbClr val="5957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802" y="-56707"/>
            <a:ext cx="12239802" cy="7128000"/>
          </a:xfrm>
          <a:prstGeom prst="rect">
            <a:avLst/>
          </a:prstGeom>
        </p:spPr>
      </p:pic>
    </p:spTree>
    <p:extLst>
      <p:ext uri="{BB962C8B-B14F-4D97-AF65-F5344CB8AC3E}">
        <p14:creationId xmlns:p14="http://schemas.microsoft.com/office/powerpoint/2010/main" val="12404571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
        <p:nvSpPr>
          <p:cNvPr id="8" name="タイトル 1"/>
          <p:cNvSpPr>
            <a:spLocks noGrp="1"/>
          </p:cNvSpPr>
          <p:nvPr>
            <p:ph type="ctrTitle"/>
          </p:nvPr>
        </p:nvSpPr>
        <p:spPr>
          <a:xfrm>
            <a:off x="1295469" y="2334478"/>
            <a:ext cx="8736971" cy="1059904"/>
          </a:xfrm>
        </p:spPr>
        <p:txBody>
          <a:bodyPr>
            <a:normAutofit/>
          </a:bodyPr>
          <a:lstStyle>
            <a:lvl1pPr algn="l">
              <a:defRPr sz="30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9" name="サブタイトル 2"/>
          <p:cNvSpPr>
            <a:spLocks noGrp="1"/>
          </p:cNvSpPr>
          <p:nvPr>
            <p:ph type="subTitle" idx="1"/>
          </p:nvPr>
        </p:nvSpPr>
        <p:spPr>
          <a:xfrm>
            <a:off x="1295468" y="3789040"/>
            <a:ext cx="7680853" cy="1368152"/>
          </a:xfrm>
        </p:spPr>
        <p:txBody>
          <a:bodyPr>
            <a:normAutofit/>
          </a:bodyPr>
          <a:lstStyle>
            <a:lvl1pPr marL="0" indent="0" algn="l">
              <a:buNone/>
              <a:defRPr sz="2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02" y="0"/>
            <a:ext cx="12233902" cy="7092000"/>
          </a:xfrm>
          <a:prstGeom prst="rect">
            <a:avLst/>
          </a:prstGeom>
        </p:spPr>
      </p:pic>
    </p:spTree>
    <p:extLst>
      <p:ext uri="{BB962C8B-B14F-4D97-AF65-F5344CB8AC3E}">
        <p14:creationId xmlns:p14="http://schemas.microsoft.com/office/powerpoint/2010/main" val="318046115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endParaRPr lang="ja-JP" altLang="en-US" dirty="0"/>
          </a:p>
        </p:txBody>
      </p:sp>
      <p:sp>
        <p:nvSpPr>
          <p:cNvPr id="4" name="フッター プレースホルダー 3"/>
          <p:cNvSpPr>
            <a:spLocks noGrp="1"/>
          </p:cNvSpPr>
          <p:nvPr>
            <p:ph type="ftr" sz="quarter" idx="11"/>
          </p:nvPr>
        </p:nvSpPr>
        <p:spPr/>
        <p:txBody>
          <a:bodyPr/>
          <a:lstStyle/>
          <a:p>
            <a:endParaRPr lang="ja-JP" altLang="en-US" dirty="0"/>
          </a:p>
        </p:txBody>
      </p:sp>
      <p:sp>
        <p:nvSpPr>
          <p:cNvPr id="5" name="スライド番号プレースホルダー 4"/>
          <p:cNvSpPr>
            <a:spLocks noGrp="1"/>
          </p:cNvSpPr>
          <p:nvPr>
            <p:ph type="sldNum" sz="quarter" idx="12"/>
          </p:nvPr>
        </p:nvSpPr>
        <p:spPr/>
        <p:txBody>
          <a:bodyPr/>
          <a:lstStyle/>
          <a:p>
            <a:fld id="{BFFF0799-BCF5-4C8E-BCD2-41538FEDF1AE}" type="slidenum">
              <a:rPr lang="ja-JP" altLang="en-US" smtClean="0"/>
              <a:pPr/>
              <a:t>‹#›</a:t>
            </a:fld>
            <a:endParaRPr lang="ja-JP" altLang="en-US" dirty="0"/>
          </a:p>
        </p:txBody>
      </p:sp>
      <p:sp>
        <p:nvSpPr>
          <p:cNvPr id="6" name="コンテンツ プレースホルダー 2"/>
          <p:cNvSpPr>
            <a:spLocks noGrp="1"/>
          </p:cNvSpPr>
          <p:nvPr>
            <p:ph idx="1"/>
          </p:nvPr>
        </p:nvSpPr>
        <p:spPr>
          <a:xfrm>
            <a:off x="838200" y="1825625"/>
            <a:ext cx="10058333" cy="4351338"/>
          </a:xfrm>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Tree>
    <p:extLst>
      <p:ext uri="{BB962C8B-B14F-4D97-AF65-F5344CB8AC3E}">
        <p14:creationId xmlns:p14="http://schemas.microsoft.com/office/powerpoint/2010/main" val="398824363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lang="ja-JP" altLang="en-US" dirty="0"/>
          </a:p>
        </p:txBody>
      </p:sp>
      <p:sp>
        <p:nvSpPr>
          <p:cNvPr id="4" name="フッター プレースホルダー 3"/>
          <p:cNvSpPr>
            <a:spLocks noGrp="1"/>
          </p:cNvSpPr>
          <p:nvPr>
            <p:ph type="ftr" sz="quarter" idx="11"/>
          </p:nvPr>
        </p:nvSpPr>
        <p:spPr/>
        <p:txBody>
          <a:bodyPr/>
          <a:lstStyle/>
          <a:p>
            <a:endParaRPr lang="ja-JP" altLang="en-US" dirty="0"/>
          </a:p>
        </p:txBody>
      </p:sp>
      <p:sp>
        <p:nvSpPr>
          <p:cNvPr id="5" name="スライド番号プレースホルダー 4"/>
          <p:cNvSpPr>
            <a:spLocks noGrp="1"/>
          </p:cNvSpPr>
          <p:nvPr>
            <p:ph type="sldNum" sz="quarter" idx="12"/>
          </p:nvPr>
        </p:nvSpPr>
        <p:spPr/>
        <p:txBody>
          <a:bodyPr/>
          <a:lstStyle/>
          <a:p>
            <a:fld id="{BFFF0799-BCF5-4C8E-BCD2-41538FEDF1AE}" type="slidenum">
              <a:rPr lang="ja-JP" altLang="en-US" smtClean="0"/>
              <a:pPr/>
              <a:t>‹#›</a:t>
            </a:fld>
            <a:endParaRPr lang="ja-JP" altLang="en-US" dirty="0"/>
          </a:p>
        </p:txBody>
      </p:sp>
      <p:sp>
        <p:nvSpPr>
          <p:cNvPr id="6" name="コンテンツ プレースホルダー 2"/>
          <p:cNvSpPr>
            <a:spLocks noGrp="1"/>
          </p:cNvSpPr>
          <p:nvPr>
            <p:ph idx="1"/>
          </p:nvPr>
        </p:nvSpPr>
        <p:spPr>
          <a:xfrm>
            <a:off x="1295469" y="1340771"/>
            <a:ext cx="8160907" cy="4176465"/>
          </a:xfrm>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Tree>
    <p:extLst>
      <p:ext uri="{BB962C8B-B14F-4D97-AF65-F5344CB8AC3E}">
        <p14:creationId xmlns:p14="http://schemas.microsoft.com/office/powerpoint/2010/main" val="422910022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rgbClr val="5957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405540246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64705479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3"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132758814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29940346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dirty="0" smtClean="0"/>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3"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lang="ja-JP" alt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9262321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90432408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73191191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154204222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44782097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240663292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cSld name="7_タイトルのみ">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02" y="0"/>
            <a:ext cx="12233903" cy="7092000"/>
          </a:xfrm>
          <a:prstGeom prst="rect">
            <a:avLst/>
          </a:prstGeom>
        </p:spPr>
      </p:pic>
      <p:sp>
        <p:nvSpPr>
          <p:cNvPr id="2" name="Title 1"/>
          <p:cNvSpPr>
            <a:spLocks noGrp="1"/>
          </p:cNvSpPr>
          <p:nvPr>
            <p:ph type="title"/>
          </p:nvPr>
        </p:nvSpPr>
        <p:spPr>
          <a:xfrm>
            <a:off x="838200" y="296562"/>
            <a:ext cx="9984000" cy="527219"/>
          </a:xfrm>
        </p:spPr>
        <p:txBody>
          <a:bodyPr>
            <a:normAutofit/>
          </a:bodyPr>
          <a:lstStyle>
            <a:lvl1pPr>
              <a:defRPr sz="2400" b="1">
                <a:solidFill>
                  <a:schemeClr val="accent5"/>
                </a:solidFill>
              </a:defRPr>
            </a:lvl1pPr>
          </a:lstStyle>
          <a:p>
            <a:r>
              <a:rPr lang="ja-JP" altLang="en-US" dirty="0" smtClean="0"/>
              <a:t>マスター タイトルの書式設定</a:t>
            </a:r>
            <a:endParaRPr lang="en-US" dirty="0"/>
          </a:p>
        </p:txBody>
      </p:sp>
      <p:sp>
        <p:nvSpPr>
          <p:cNvPr id="3" name="Date Placeholder 2"/>
          <p:cNvSpPr>
            <a:spLocks noGrp="1"/>
          </p:cNvSpPr>
          <p:nvPr>
            <p:ph type="dt" sz="half" idx="10"/>
          </p:nvPr>
        </p:nvSpPr>
        <p:spPr/>
        <p:txBody>
          <a:bodyPr/>
          <a:lstStyle/>
          <a:p>
            <a:pPr defTabSz="914377"/>
            <a:endParaRPr lang="ja-JP"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914377"/>
            <a:endParaRPr lang="ja-JP"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fld id="{BFFF0799-BCF5-4C8E-BCD2-41538FEDF1AE}" type="slidenum">
              <a:rPr lang="ja-JP" altLang="en-US" smtClean="0">
                <a:solidFill>
                  <a:prstClr val="black">
                    <a:tint val="75000"/>
                  </a:prstClr>
                </a:solidFill>
              </a:rPr>
              <a:pPr defTabSz="914377"/>
              <a:t>‹#›</a:t>
            </a:fld>
            <a:endParaRPr lang="ja-JP" altLang="en-US" dirty="0">
              <a:solidFill>
                <a:prstClr val="black">
                  <a:tint val="75000"/>
                </a:prstClr>
              </a:solidFill>
            </a:endParaRPr>
          </a:p>
        </p:txBody>
      </p:sp>
      <p:sp>
        <p:nvSpPr>
          <p:cNvPr id="7" name="コンテンツ プレースホルダー 6"/>
          <p:cNvSpPr>
            <a:spLocks noGrp="1"/>
          </p:cNvSpPr>
          <p:nvPr>
            <p:ph sz="quarter" idx="13"/>
          </p:nvPr>
        </p:nvSpPr>
        <p:spPr>
          <a:xfrm>
            <a:off x="838201" y="1780595"/>
            <a:ext cx="5114025" cy="4624547"/>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 name="テキスト プレースホルダー 10"/>
          <p:cNvSpPr>
            <a:spLocks noGrp="1"/>
          </p:cNvSpPr>
          <p:nvPr>
            <p:ph type="body" sz="quarter" idx="17"/>
          </p:nvPr>
        </p:nvSpPr>
        <p:spPr>
          <a:xfrm>
            <a:off x="838200" y="906463"/>
            <a:ext cx="10113963" cy="854195"/>
          </a:xfrm>
          <a:solidFill>
            <a:schemeClr val="bg1"/>
          </a:solidFill>
          <a:ln>
            <a:solidFill>
              <a:schemeClr val="tx1"/>
            </a:solidFill>
            <a:prstDash val="sysDot"/>
          </a:ln>
        </p:spPr>
        <p:txBody>
          <a:bodyPr anchor="ctr">
            <a:no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8" name="コンテンツ プレースホルダー 6"/>
          <p:cNvSpPr>
            <a:spLocks noGrp="1"/>
          </p:cNvSpPr>
          <p:nvPr>
            <p:ph sz="quarter" idx="18"/>
          </p:nvPr>
        </p:nvSpPr>
        <p:spPr>
          <a:xfrm>
            <a:off x="5980078" y="1780595"/>
            <a:ext cx="5114025" cy="4624547"/>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1639194454"/>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744828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055741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4.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4.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image" Target="../media/image1.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5.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81397" y="0"/>
            <a:ext cx="11610603" cy="6876000"/>
          </a:xfrm>
          <a:prstGeom prst="rect">
            <a:avLst/>
          </a:prstGeom>
        </p:spPr>
      </p:pic>
      <p:sp>
        <p:nvSpPr>
          <p:cNvPr id="2" name="Title Placeholder 1"/>
          <p:cNvSpPr>
            <a:spLocks noGrp="1"/>
          </p:cNvSpPr>
          <p:nvPr>
            <p:ph type="title"/>
          </p:nvPr>
        </p:nvSpPr>
        <p:spPr>
          <a:xfrm>
            <a:off x="838200" y="365129"/>
            <a:ext cx="99840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838200" y="1825625"/>
            <a:ext cx="9984000" cy="4351339"/>
          </a:xfrm>
          <a:prstGeom prst="rect">
            <a:avLst/>
          </a:prstGeom>
        </p:spPr>
        <p:txBody>
          <a:bodyPr vert="horz" lIns="91440" tIns="45720" rIns="91440" bIns="45720" rtlCol="0">
            <a:normAutofit/>
          </a:bodyPr>
          <a:lstStyle/>
          <a:p>
            <a:pPr marL="228594" marR="0" lvl="0" indent="-228594" algn="l" defTabSz="914377"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a:pPr>
            <a:r>
              <a:rPr kumimoji="1" lang="ja-JP" altLang="en-US" sz="2000" b="0" i="0" u="none" strike="noStrike" kern="1200" cap="none" spc="0" normalizeH="0" baseline="0" noProof="0" dirty="0" smtClean="0">
                <a:ln>
                  <a:noFill/>
                </a:ln>
                <a:solidFill>
                  <a:srgbClr val="595757"/>
                </a:solidFill>
                <a:effectLst/>
                <a:uLnTx/>
                <a:uFillTx/>
                <a:latin typeface="Arial"/>
                <a:ea typeface="メイリオ"/>
                <a:cs typeface="+mn-cs"/>
              </a:rPr>
              <a:t>マスター テキストの書式設定</a:t>
            </a:r>
          </a:p>
          <a:p>
            <a:pPr marL="685783" marR="0" lvl="1" indent="-228594" algn="l" defTabSz="914377"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2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142971" marR="0" lvl="2" indent="-228594" algn="l" defTabSz="914377"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3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600160" marR="0" lvl="3" indent="-228594" algn="l" defTabSz="914377"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4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lvl="0"/>
            <a:endParaRPr lang="ja-JP" altLang="en-US" dirty="0" smtClean="0"/>
          </a:p>
        </p:txBody>
      </p:sp>
      <p:sp>
        <p:nvSpPr>
          <p:cNvPr id="4" name="Date Placeholder 3"/>
          <p:cNvSpPr>
            <a:spLocks noGrp="1"/>
          </p:cNvSpPr>
          <p:nvPr>
            <p:ph type="dt" sz="half" idx="2"/>
          </p:nvPr>
        </p:nvSpPr>
        <p:spPr>
          <a:xfrm>
            <a:off x="838200" y="6430454"/>
            <a:ext cx="27432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pPr defTabSz="914377"/>
            <a:endParaRPr lang="ja-JP" altLang="en-US" dirty="0">
              <a:solidFill>
                <a:prstClr val="black">
                  <a:tint val="75000"/>
                </a:prstClr>
              </a:solidFill>
            </a:endParaRPr>
          </a:p>
        </p:txBody>
      </p:sp>
      <p:sp>
        <p:nvSpPr>
          <p:cNvPr id="5" name="Footer Placeholder 4"/>
          <p:cNvSpPr>
            <a:spLocks noGrp="1"/>
          </p:cNvSpPr>
          <p:nvPr>
            <p:ph type="ftr" sz="quarter" idx="3"/>
          </p:nvPr>
        </p:nvSpPr>
        <p:spPr>
          <a:xfrm>
            <a:off x="4038600" y="64304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defRPr>
            </a:lvl1pPr>
          </a:lstStyle>
          <a:p>
            <a:pPr defTabSz="914377"/>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9208248" y="6407832"/>
            <a:ext cx="2743200" cy="365125"/>
          </a:xfrm>
          <a:prstGeom prst="rect">
            <a:avLst/>
          </a:prstGeom>
        </p:spPr>
        <p:txBody>
          <a:bodyPr vert="horz" lIns="91440" tIns="45720" rIns="91440" bIns="45720" rtlCol="0" anchor="ctr"/>
          <a:lstStyle>
            <a:lvl1pPr algn="r">
              <a:defRPr sz="1300">
                <a:solidFill>
                  <a:schemeClr val="tx1">
                    <a:tint val="75000"/>
                  </a:schemeClr>
                </a:solidFill>
                <a:latin typeface="ＭＳ ゴシック" panose="020B0609070205080204" pitchFamily="49" charset="-128"/>
                <a:ea typeface="ＭＳ ゴシック" panose="020B0609070205080204" pitchFamily="49" charset="-128"/>
              </a:defRPr>
            </a:lvl1pPr>
          </a:lstStyle>
          <a:p>
            <a:pPr defTabSz="914377"/>
            <a:fld id="{BFFF0799-BCF5-4C8E-BCD2-41538FEDF1AE}" type="slidenum">
              <a:rPr lang="ja-JP" altLang="en-US" smtClean="0">
                <a:solidFill>
                  <a:prstClr val="black">
                    <a:tint val="75000"/>
                  </a:prstClr>
                </a:solidFill>
              </a:rPr>
              <a:pPr defTabSz="914377"/>
              <a:t>‹#›</a:t>
            </a:fld>
            <a:endParaRPr lang="ja-JP" altLang="en-US" dirty="0">
              <a:solidFill>
                <a:prstClr val="black">
                  <a:tint val="75000"/>
                </a:prstClr>
              </a:solidFill>
            </a:endParaRPr>
          </a:p>
        </p:txBody>
      </p:sp>
    </p:spTree>
    <p:extLst>
      <p:ext uri="{BB962C8B-B14F-4D97-AF65-F5344CB8AC3E}">
        <p14:creationId xmlns:p14="http://schemas.microsoft.com/office/powerpoint/2010/main" val="2672878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kumimoji="1" sz="3000" kern="1200">
          <a:solidFill>
            <a:srgbClr val="595757"/>
          </a:solidFill>
          <a:latin typeface="メイリオ" panose="020B0604030504040204" pitchFamily="50" charset="-128"/>
          <a:ea typeface="メイリオ" panose="020B0604030504040204" pitchFamily="50" charset="-128"/>
          <a:cs typeface="+mj-cs"/>
        </a:defRPr>
      </a:lvl1pPr>
    </p:titleStyle>
    <p:bodyStyle>
      <a:lvl1pPr marL="228594" marR="0" indent="-228594" algn="l" defTabSz="914377"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kumimoji="1" sz="2000" kern="1200">
          <a:solidFill>
            <a:srgbClr val="595757"/>
          </a:solidFill>
          <a:latin typeface="メイリオ" panose="020B0604030504040204" pitchFamily="50" charset="-128"/>
          <a:ea typeface="メイリオ" panose="020B0604030504040204" pitchFamily="50" charset="-128"/>
          <a:cs typeface="+mn-cs"/>
        </a:defRPr>
      </a:lvl1pPr>
      <a:lvl2pPr marL="685783" marR="0" indent="-228594" algn="l" defTabSz="914377"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2pPr>
      <a:lvl3pPr marL="1142971" marR="0" indent="-228594" algn="l" defTabSz="914377"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3pPr>
      <a:lvl4pPr marL="1600160" marR="0" indent="-228594" algn="l" defTabSz="914377"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4pPr>
      <a:lvl5pPr marL="1828754" indent="0" algn="l" defTabSz="914377" rtl="0" eaLnBrk="1" latinLnBrk="0" hangingPunct="1">
        <a:lnSpc>
          <a:spcPct val="90000"/>
        </a:lnSpc>
        <a:spcBef>
          <a:spcPts val="500"/>
        </a:spcBef>
        <a:buFont typeface="Arial" panose="020B0604020202020204" pitchFamily="34" charset="0"/>
        <a:buNone/>
        <a:defRPr kumimoji="1" sz="1800" kern="1200">
          <a:solidFill>
            <a:srgbClr val="595757"/>
          </a:solidFill>
          <a:latin typeface="メイリオ" panose="020B0604030504040204" pitchFamily="50" charset="-128"/>
          <a:ea typeface="メイリオ" panose="020B0604030504040204" pitchFamily="5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02634" y="0"/>
            <a:ext cx="11589367" cy="6858000"/>
          </a:xfrm>
          <a:prstGeom prst="rect">
            <a:avLst/>
          </a:prstGeom>
        </p:spPr>
      </p:pic>
      <p:sp>
        <p:nvSpPr>
          <p:cNvPr id="2" name="Title Placeholder 1"/>
          <p:cNvSpPr>
            <a:spLocks noGrp="1"/>
          </p:cNvSpPr>
          <p:nvPr>
            <p:ph type="title"/>
          </p:nvPr>
        </p:nvSpPr>
        <p:spPr>
          <a:xfrm>
            <a:off x="838200" y="365127"/>
            <a:ext cx="99840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838200" y="1825625"/>
            <a:ext cx="99840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a:pPr>
            <a:r>
              <a:rPr kumimoji="1" lang="ja-JP" altLang="en-US" sz="2000" b="0" i="0" u="none" strike="noStrike" kern="1200" cap="none" spc="0" normalizeH="0" baseline="0" noProof="0" dirty="0" smtClean="0">
                <a:ln>
                  <a:noFill/>
                </a:ln>
                <a:solidFill>
                  <a:srgbClr val="595757"/>
                </a:solidFill>
                <a:effectLst/>
                <a:uLnTx/>
                <a:uFillTx/>
                <a:latin typeface="Arial"/>
                <a:ea typeface="メイリオ"/>
                <a:cs typeface="+mn-cs"/>
              </a:rPr>
              <a:t>マスター テキストの書式設定</a:t>
            </a:r>
          </a:p>
          <a:p>
            <a:pPr marL="685800" marR="0" lvl="1"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2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143000" marR="0" lvl="2"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3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600200" marR="0" lvl="3"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4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lvl="0"/>
            <a:endParaRPr lang="ja-JP" altLang="en-US" dirty="0" smtClean="0"/>
          </a:p>
        </p:txBody>
      </p:sp>
      <p:sp>
        <p:nvSpPr>
          <p:cNvPr id="4" name="Date Placeholder 3"/>
          <p:cNvSpPr>
            <a:spLocks noGrp="1"/>
          </p:cNvSpPr>
          <p:nvPr>
            <p:ph type="dt" sz="half" idx="2"/>
          </p:nvPr>
        </p:nvSpPr>
        <p:spPr>
          <a:xfrm>
            <a:off x="838200" y="6430449"/>
            <a:ext cx="27432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pPr defTabSz="914377"/>
            <a:endParaRPr lang="ja-JP" altLang="en-US" dirty="0">
              <a:solidFill>
                <a:prstClr val="black">
                  <a:tint val="75000"/>
                </a:prstClr>
              </a:solidFill>
            </a:endParaRPr>
          </a:p>
        </p:txBody>
      </p:sp>
      <p:sp>
        <p:nvSpPr>
          <p:cNvPr id="5" name="Footer Placeholder 4"/>
          <p:cNvSpPr>
            <a:spLocks noGrp="1"/>
          </p:cNvSpPr>
          <p:nvPr>
            <p:ph type="ftr" sz="quarter" idx="3"/>
          </p:nvPr>
        </p:nvSpPr>
        <p:spPr>
          <a:xfrm>
            <a:off x="4038600" y="6430449"/>
            <a:ext cx="41148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defRPr>
            </a:lvl1pPr>
          </a:lstStyle>
          <a:p>
            <a:pPr defTabSz="914377"/>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9208248" y="6407827"/>
            <a:ext cx="2743200" cy="365125"/>
          </a:xfrm>
          <a:prstGeom prst="rect">
            <a:avLst/>
          </a:prstGeom>
        </p:spPr>
        <p:txBody>
          <a:bodyPr vert="horz" lIns="91440" tIns="45720" rIns="91440" bIns="45720" rtlCol="0" anchor="ctr"/>
          <a:lstStyle>
            <a:lvl1pPr algn="r">
              <a:defRPr sz="1300">
                <a:solidFill>
                  <a:schemeClr val="tx1">
                    <a:tint val="75000"/>
                  </a:schemeClr>
                </a:solidFill>
                <a:latin typeface="ＭＳ ゴシック" panose="020B0609070205080204" pitchFamily="49" charset="-128"/>
                <a:ea typeface="ＭＳ ゴシック" panose="020B0609070205080204" pitchFamily="49" charset="-128"/>
              </a:defRPr>
            </a:lvl1pPr>
          </a:lstStyle>
          <a:p>
            <a:pPr defTabSz="914377"/>
            <a:fld id="{BFFF0799-BCF5-4C8E-BCD2-41538FEDF1AE}" type="slidenum">
              <a:rPr lang="ja-JP" altLang="en-US" smtClean="0">
                <a:solidFill>
                  <a:prstClr val="black">
                    <a:tint val="75000"/>
                  </a:prstClr>
                </a:solidFill>
              </a:rPr>
              <a:pPr defTabSz="914377"/>
              <a:t>‹#›</a:t>
            </a:fld>
            <a:endParaRPr lang="ja-JP" altLang="en-US" dirty="0">
              <a:solidFill>
                <a:prstClr val="black">
                  <a:tint val="75000"/>
                </a:prstClr>
              </a:solidFill>
            </a:endParaRPr>
          </a:p>
        </p:txBody>
      </p:sp>
      <p:pic>
        <p:nvPicPr>
          <p:cNvPr id="9" name="図 8"/>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581397" y="0"/>
            <a:ext cx="11610603" cy="6876000"/>
          </a:xfrm>
          <a:prstGeom prst="rect">
            <a:avLst/>
          </a:prstGeom>
        </p:spPr>
      </p:pic>
    </p:spTree>
    <p:extLst>
      <p:ext uri="{BB962C8B-B14F-4D97-AF65-F5344CB8AC3E}">
        <p14:creationId xmlns:p14="http://schemas.microsoft.com/office/powerpoint/2010/main" val="17301585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802"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000" kern="1200">
          <a:solidFill>
            <a:srgbClr val="595757"/>
          </a:solidFill>
          <a:latin typeface="メイリオ" panose="020B0604030504040204" pitchFamily="50" charset="-128"/>
          <a:ea typeface="メイリオ" panose="020B0604030504040204" pitchFamily="50" charset="-128"/>
          <a:cs typeface="+mj-cs"/>
        </a:defRPr>
      </a:lvl1pPr>
    </p:titleStyle>
    <p:bodyStyle>
      <a:lvl1pPr marL="228600" marR="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kumimoji="1" sz="2000" kern="1200">
          <a:solidFill>
            <a:srgbClr val="595757"/>
          </a:solidFill>
          <a:latin typeface="メイリオ" panose="020B0604030504040204" pitchFamily="50" charset="-128"/>
          <a:ea typeface="メイリオ" panose="020B0604030504040204" pitchFamily="50" charset="-128"/>
          <a:cs typeface="+mn-cs"/>
        </a:defRPr>
      </a:lvl1pPr>
      <a:lvl2pPr marL="6858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2pPr>
      <a:lvl3pPr marL="11430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3pPr>
      <a:lvl4pPr marL="16002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rgbClr val="595757"/>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2634" y="0"/>
            <a:ext cx="11589367" cy="6858000"/>
          </a:xfrm>
          <a:prstGeom prst="rect">
            <a:avLst/>
          </a:prstGeom>
        </p:spPr>
      </p:pic>
      <p:sp>
        <p:nvSpPr>
          <p:cNvPr id="2" name="Title Placeholder 1"/>
          <p:cNvSpPr>
            <a:spLocks noGrp="1"/>
          </p:cNvSpPr>
          <p:nvPr>
            <p:ph type="title"/>
          </p:nvPr>
        </p:nvSpPr>
        <p:spPr>
          <a:xfrm>
            <a:off x="838200" y="365127"/>
            <a:ext cx="99840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838200" y="1825625"/>
            <a:ext cx="99840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a:pPr>
            <a:r>
              <a:rPr kumimoji="1" lang="ja-JP" altLang="en-US" sz="2000" b="0" i="0" u="none" strike="noStrike" kern="1200" cap="none" spc="0" normalizeH="0" baseline="0" noProof="0" dirty="0" smtClean="0">
                <a:ln>
                  <a:noFill/>
                </a:ln>
                <a:solidFill>
                  <a:srgbClr val="595757"/>
                </a:solidFill>
                <a:effectLst/>
                <a:uLnTx/>
                <a:uFillTx/>
                <a:latin typeface="Arial"/>
                <a:ea typeface="メイリオ"/>
                <a:cs typeface="+mn-cs"/>
              </a:rPr>
              <a:t>マスター テキストの書式設定</a:t>
            </a:r>
          </a:p>
          <a:p>
            <a:pPr marL="685800" marR="0" lvl="1"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2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143000" marR="0" lvl="2"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3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600200" marR="0" lvl="3"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4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lvl="0"/>
            <a:endParaRPr lang="ja-JP" altLang="en-US" dirty="0" smtClean="0"/>
          </a:p>
        </p:txBody>
      </p:sp>
      <p:sp>
        <p:nvSpPr>
          <p:cNvPr id="4" name="Date Placeholder 3"/>
          <p:cNvSpPr>
            <a:spLocks noGrp="1"/>
          </p:cNvSpPr>
          <p:nvPr>
            <p:ph type="dt" sz="half" idx="2"/>
          </p:nvPr>
        </p:nvSpPr>
        <p:spPr>
          <a:xfrm>
            <a:off x="838200" y="6430449"/>
            <a:ext cx="27432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solidFill>
                <a:prstClr val="black">
                  <a:tint val="75000"/>
                </a:prstClr>
              </a:solidFill>
            </a:endParaRPr>
          </a:p>
        </p:txBody>
      </p:sp>
      <p:sp>
        <p:nvSpPr>
          <p:cNvPr id="5" name="Footer Placeholder 4"/>
          <p:cNvSpPr>
            <a:spLocks noGrp="1"/>
          </p:cNvSpPr>
          <p:nvPr>
            <p:ph type="ftr" sz="quarter" idx="3"/>
          </p:nvPr>
        </p:nvSpPr>
        <p:spPr>
          <a:xfrm>
            <a:off x="4038600" y="6430449"/>
            <a:ext cx="41148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9208248" y="6407827"/>
            <a:ext cx="2743200" cy="365125"/>
          </a:xfrm>
          <a:prstGeom prst="rect">
            <a:avLst/>
          </a:prstGeom>
        </p:spPr>
        <p:txBody>
          <a:bodyPr vert="horz" lIns="91440" tIns="45720" rIns="91440" bIns="45720" rtlCol="0" anchor="ctr"/>
          <a:lstStyle>
            <a:lvl1pPr algn="r">
              <a:defRPr sz="1300">
                <a:solidFill>
                  <a:schemeClr val="tx1">
                    <a:tint val="75000"/>
                  </a:schemeClr>
                </a:solidFill>
                <a:latin typeface="ＭＳ ゴシック" panose="020B0609070205080204" pitchFamily="49" charset="-128"/>
                <a:ea typeface="ＭＳ ゴシック" panose="020B0609070205080204" pitchFamily="49" charset="-128"/>
              </a:defRPr>
            </a:lvl1p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1240322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000" kern="1200">
          <a:solidFill>
            <a:srgbClr val="595757"/>
          </a:solidFill>
          <a:latin typeface="メイリオ" panose="020B0604030504040204" pitchFamily="50" charset="-128"/>
          <a:ea typeface="メイリオ" panose="020B0604030504040204" pitchFamily="50" charset="-128"/>
          <a:cs typeface="+mj-cs"/>
        </a:defRPr>
      </a:lvl1pPr>
    </p:titleStyle>
    <p:bodyStyle>
      <a:lvl1pPr marL="228600" marR="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kumimoji="1" sz="2000" kern="1200">
          <a:solidFill>
            <a:srgbClr val="595757"/>
          </a:solidFill>
          <a:latin typeface="メイリオ" panose="020B0604030504040204" pitchFamily="50" charset="-128"/>
          <a:ea typeface="メイリオ" panose="020B0604030504040204" pitchFamily="50" charset="-128"/>
          <a:cs typeface="+mn-cs"/>
        </a:defRPr>
      </a:lvl1pPr>
      <a:lvl2pPr marL="6858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2pPr>
      <a:lvl3pPr marL="11430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3pPr>
      <a:lvl4pPr marL="16002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rgbClr val="595757"/>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2634" y="0"/>
            <a:ext cx="11589367" cy="6858000"/>
          </a:xfrm>
          <a:prstGeom prst="rect">
            <a:avLst/>
          </a:prstGeom>
        </p:spPr>
      </p:pic>
      <p:sp>
        <p:nvSpPr>
          <p:cNvPr id="2" name="Title Placeholder 1"/>
          <p:cNvSpPr>
            <a:spLocks noGrp="1"/>
          </p:cNvSpPr>
          <p:nvPr>
            <p:ph type="title"/>
          </p:nvPr>
        </p:nvSpPr>
        <p:spPr>
          <a:xfrm>
            <a:off x="838200" y="365127"/>
            <a:ext cx="99840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838200" y="1825625"/>
            <a:ext cx="99840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a:pPr>
            <a:r>
              <a:rPr kumimoji="1" lang="ja-JP" altLang="en-US" sz="2000" b="0" i="0" u="none" strike="noStrike" kern="1200" cap="none" spc="0" normalizeH="0" baseline="0" noProof="0" dirty="0" smtClean="0">
                <a:ln>
                  <a:noFill/>
                </a:ln>
                <a:solidFill>
                  <a:srgbClr val="595757"/>
                </a:solidFill>
                <a:effectLst/>
                <a:uLnTx/>
                <a:uFillTx/>
                <a:latin typeface="Arial"/>
                <a:ea typeface="メイリオ"/>
                <a:cs typeface="+mn-cs"/>
              </a:rPr>
              <a:t>マスター テキストの書式設定</a:t>
            </a:r>
          </a:p>
          <a:p>
            <a:pPr marL="685800" marR="0" lvl="1"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2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143000" marR="0" lvl="2"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3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600200" marR="0" lvl="3"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4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lvl="0"/>
            <a:endParaRPr lang="ja-JP" altLang="en-US" dirty="0" smtClean="0"/>
          </a:p>
        </p:txBody>
      </p:sp>
      <p:sp>
        <p:nvSpPr>
          <p:cNvPr id="4" name="Date Placeholder 3"/>
          <p:cNvSpPr>
            <a:spLocks noGrp="1"/>
          </p:cNvSpPr>
          <p:nvPr>
            <p:ph type="dt" sz="half" idx="2"/>
          </p:nvPr>
        </p:nvSpPr>
        <p:spPr>
          <a:xfrm>
            <a:off x="838200" y="6430449"/>
            <a:ext cx="27432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solidFill>
                <a:prstClr val="black">
                  <a:tint val="75000"/>
                </a:prstClr>
              </a:solidFill>
            </a:endParaRPr>
          </a:p>
        </p:txBody>
      </p:sp>
      <p:sp>
        <p:nvSpPr>
          <p:cNvPr id="5" name="Footer Placeholder 4"/>
          <p:cNvSpPr>
            <a:spLocks noGrp="1"/>
          </p:cNvSpPr>
          <p:nvPr>
            <p:ph type="ftr" sz="quarter" idx="3"/>
          </p:nvPr>
        </p:nvSpPr>
        <p:spPr>
          <a:xfrm>
            <a:off x="4038600" y="6430449"/>
            <a:ext cx="41148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9208248" y="6407827"/>
            <a:ext cx="2743200" cy="365125"/>
          </a:xfrm>
          <a:prstGeom prst="rect">
            <a:avLst/>
          </a:prstGeom>
        </p:spPr>
        <p:txBody>
          <a:bodyPr vert="horz" lIns="91440" tIns="45720" rIns="91440" bIns="45720" rtlCol="0" anchor="ctr"/>
          <a:lstStyle>
            <a:lvl1pPr algn="r">
              <a:defRPr sz="1300">
                <a:solidFill>
                  <a:schemeClr val="tx1">
                    <a:tint val="75000"/>
                  </a:schemeClr>
                </a:solidFill>
                <a:latin typeface="ＭＳ ゴシック" panose="020B0609070205080204" pitchFamily="49" charset="-128"/>
                <a:ea typeface="ＭＳ ゴシック" panose="020B0609070205080204" pitchFamily="49" charset="-128"/>
              </a:defRPr>
            </a:lvl1pPr>
          </a:lstStyle>
          <a:p>
            <a:fld id="{BFFF0799-BCF5-4C8E-BCD2-41538FEDF1A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912931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000" kern="1200">
          <a:solidFill>
            <a:srgbClr val="595757"/>
          </a:solidFill>
          <a:latin typeface="メイリオ" panose="020B0604030504040204" pitchFamily="50" charset="-128"/>
          <a:ea typeface="メイリオ" panose="020B0604030504040204" pitchFamily="50" charset="-128"/>
          <a:cs typeface="+mj-cs"/>
        </a:defRPr>
      </a:lvl1pPr>
    </p:titleStyle>
    <p:bodyStyle>
      <a:lvl1pPr marL="228600" marR="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kumimoji="1" sz="2000" kern="1200">
          <a:solidFill>
            <a:srgbClr val="595757"/>
          </a:solidFill>
          <a:latin typeface="メイリオ" panose="020B0604030504040204" pitchFamily="50" charset="-128"/>
          <a:ea typeface="メイリオ" panose="020B0604030504040204" pitchFamily="50" charset="-128"/>
          <a:cs typeface="+mn-cs"/>
        </a:defRPr>
      </a:lvl1pPr>
      <a:lvl2pPr marL="6858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2pPr>
      <a:lvl3pPr marL="11430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3pPr>
      <a:lvl4pPr marL="16002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rgbClr val="595757"/>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81398" y="0"/>
            <a:ext cx="11610602" cy="6876000"/>
          </a:xfrm>
          <a:prstGeom prst="rect">
            <a:avLst/>
          </a:prstGeom>
        </p:spPr>
      </p:pic>
      <p:sp>
        <p:nvSpPr>
          <p:cNvPr id="2" name="Title Placeholder 1"/>
          <p:cNvSpPr>
            <a:spLocks noGrp="1"/>
          </p:cNvSpPr>
          <p:nvPr>
            <p:ph type="title"/>
          </p:nvPr>
        </p:nvSpPr>
        <p:spPr>
          <a:xfrm>
            <a:off x="838200" y="365129"/>
            <a:ext cx="99840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838200" y="1825625"/>
            <a:ext cx="99840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a:pPr>
            <a:r>
              <a:rPr kumimoji="1" lang="ja-JP" altLang="en-US" sz="2000" b="0" i="0" u="none" strike="noStrike" kern="1200" cap="none" spc="0" normalizeH="0" baseline="0" noProof="0" dirty="0" smtClean="0">
                <a:ln>
                  <a:noFill/>
                </a:ln>
                <a:solidFill>
                  <a:srgbClr val="595757"/>
                </a:solidFill>
                <a:effectLst/>
                <a:uLnTx/>
                <a:uFillTx/>
                <a:latin typeface="Arial"/>
                <a:ea typeface="メイリオ"/>
                <a:cs typeface="+mn-cs"/>
              </a:rPr>
              <a:t>マスター テキストの書式設定</a:t>
            </a:r>
          </a:p>
          <a:p>
            <a:pPr marL="685800" marR="0" lvl="1"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2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143000" marR="0" lvl="2"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3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600200" marR="0" lvl="3"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4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lvl="0"/>
            <a:endParaRPr lang="ja-JP" altLang="en-US" dirty="0" smtClean="0"/>
          </a:p>
        </p:txBody>
      </p:sp>
      <p:sp>
        <p:nvSpPr>
          <p:cNvPr id="4" name="Date Placeholder 3"/>
          <p:cNvSpPr>
            <a:spLocks noGrp="1"/>
          </p:cNvSpPr>
          <p:nvPr>
            <p:ph type="dt" sz="half" idx="2"/>
          </p:nvPr>
        </p:nvSpPr>
        <p:spPr>
          <a:xfrm>
            <a:off x="838200" y="6430453"/>
            <a:ext cx="27432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p>
        </p:txBody>
      </p:sp>
      <p:sp>
        <p:nvSpPr>
          <p:cNvPr id="5" name="Footer Placeholder 4"/>
          <p:cNvSpPr>
            <a:spLocks noGrp="1"/>
          </p:cNvSpPr>
          <p:nvPr>
            <p:ph type="ftr" sz="quarter" idx="3"/>
          </p:nvPr>
        </p:nvSpPr>
        <p:spPr>
          <a:xfrm>
            <a:off x="4038600" y="6430453"/>
            <a:ext cx="41148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p>
        </p:txBody>
      </p:sp>
      <p:sp>
        <p:nvSpPr>
          <p:cNvPr id="6" name="Slide Number Placeholder 5"/>
          <p:cNvSpPr>
            <a:spLocks noGrp="1"/>
          </p:cNvSpPr>
          <p:nvPr>
            <p:ph type="sldNum" sz="quarter" idx="4"/>
          </p:nvPr>
        </p:nvSpPr>
        <p:spPr>
          <a:xfrm>
            <a:off x="9208248" y="6407831"/>
            <a:ext cx="2743200" cy="365125"/>
          </a:xfrm>
          <a:prstGeom prst="rect">
            <a:avLst/>
          </a:prstGeom>
        </p:spPr>
        <p:txBody>
          <a:bodyPr vert="horz" lIns="91440" tIns="45720" rIns="91440" bIns="45720" rtlCol="0" anchor="ctr"/>
          <a:lstStyle>
            <a:lvl1pPr algn="r">
              <a:defRPr sz="1300">
                <a:solidFill>
                  <a:schemeClr val="tx1">
                    <a:tint val="75000"/>
                  </a:schemeClr>
                </a:solidFill>
                <a:latin typeface="ＭＳ ゴシック" panose="020B0609070205080204" pitchFamily="49" charset="-128"/>
                <a:ea typeface="ＭＳ ゴシック" panose="020B0609070205080204" pitchFamily="49" charset="-128"/>
              </a:defRPr>
            </a:lvl1pPr>
          </a:lstStyle>
          <a:p>
            <a:fld id="{BFFF0799-BCF5-4C8E-BCD2-41538FEDF1AE}" type="slidenum">
              <a:rPr lang="ja-JP" altLang="en-US" smtClean="0"/>
              <a:pPr/>
              <a:t>‹#›</a:t>
            </a:fld>
            <a:endParaRPr lang="ja-JP" altLang="en-US" dirty="0"/>
          </a:p>
        </p:txBody>
      </p:sp>
    </p:spTree>
    <p:extLst>
      <p:ext uri="{BB962C8B-B14F-4D97-AF65-F5344CB8AC3E}">
        <p14:creationId xmlns:p14="http://schemas.microsoft.com/office/powerpoint/2010/main" val="81960030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000" kern="1200">
          <a:solidFill>
            <a:srgbClr val="595757"/>
          </a:solidFill>
          <a:latin typeface="メイリオ" panose="020B0604030504040204" pitchFamily="50" charset="-128"/>
          <a:ea typeface="メイリオ" panose="020B0604030504040204" pitchFamily="50" charset="-128"/>
          <a:cs typeface="+mj-cs"/>
        </a:defRPr>
      </a:lvl1pPr>
    </p:titleStyle>
    <p:bodyStyle>
      <a:lvl1pPr marL="228600" marR="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kumimoji="1" sz="2000" kern="1200">
          <a:solidFill>
            <a:srgbClr val="595757"/>
          </a:solidFill>
          <a:latin typeface="メイリオ" panose="020B0604030504040204" pitchFamily="50" charset="-128"/>
          <a:ea typeface="メイリオ" panose="020B0604030504040204" pitchFamily="50" charset="-128"/>
          <a:cs typeface="+mn-cs"/>
        </a:defRPr>
      </a:lvl1pPr>
      <a:lvl2pPr marL="6858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2pPr>
      <a:lvl3pPr marL="11430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3pPr>
      <a:lvl4pPr marL="16002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rgbClr val="595757"/>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1">
            <a:extLst>
              <a:ext uri="{FF2B5EF4-FFF2-40B4-BE49-F238E27FC236}">
                <a16:creationId xmlns:a16="http://schemas.microsoft.com/office/drawing/2014/main" id="{D2FFECE4-48D7-E14A-91EE-AD5D42210B00}"/>
              </a:ext>
            </a:extLst>
          </p:cNvPr>
          <p:cNvSpPr txBox="1">
            <a:spLocks/>
          </p:cNvSpPr>
          <p:nvPr/>
        </p:nvSpPr>
        <p:spPr>
          <a:xfrm>
            <a:off x="377978" y="3019650"/>
            <a:ext cx="11559142" cy="818701"/>
          </a:xfrm>
          <a:prstGeom prst="rect">
            <a:avLst/>
          </a:prstGeom>
        </p:spPr>
        <p:txBody>
          <a:bodyPr anchor="ctr" anchorCtr="0">
            <a:noAutofit/>
          </a:bodyPr>
          <a:lstStyle>
            <a:lvl1pPr marL="228600" marR="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kumimoji="1" sz="2000" kern="1200">
                <a:solidFill>
                  <a:srgbClr val="595757"/>
                </a:solidFill>
                <a:latin typeface="メイリオ" panose="020B0604030504040204" pitchFamily="50" charset="-128"/>
                <a:ea typeface="メイリオ" panose="020B0604030504040204" pitchFamily="50" charset="-128"/>
                <a:cs typeface="+mn-cs"/>
              </a:defRPr>
            </a:lvl1pPr>
            <a:lvl2pPr marL="6858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2pPr>
            <a:lvl3pPr marL="11430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3pPr>
            <a:lvl4pPr marL="16002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rgbClr val="595757"/>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ja-JP" altLang="en-US" sz="4800" b="1" dirty="0">
                <a:solidFill>
                  <a:srgbClr val="1D6FA9"/>
                </a:solidFill>
                <a:latin typeface="BIZ UDPゴシック" panose="020B0400000000000000" pitchFamily="50" charset="-128"/>
                <a:ea typeface="BIZ UDPゴシック" panose="020B0400000000000000" pitchFamily="50" charset="-128"/>
              </a:rPr>
              <a:t>「潜在</a:t>
            </a:r>
            <a:r>
              <a:rPr lang="ja-JP" altLang="en-US" sz="4800" b="1" dirty="0" smtClean="0">
                <a:solidFill>
                  <a:srgbClr val="1D6FA9"/>
                </a:solidFill>
                <a:latin typeface="BIZ UDPゴシック" panose="020B0400000000000000" pitchFamily="50" charset="-128"/>
                <a:ea typeface="BIZ UDPゴシック" panose="020B0400000000000000" pitchFamily="50" charset="-128"/>
              </a:rPr>
              <a:t>看護職員」ついて</a:t>
            </a:r>
            <a:endParaRPr lang="en-US" altLang="ja-JP" sz="4800" b="1" dirty="0" smtClean="0">
              <a:solidFill>
                <a:srgbClr val="1D6FA9"/>
              </a:solidFill>
              <a:latin typeface="BIZ UDPゴシック" panose="020B0400000000000000" pitchFamily="50" charset="-128"/>
              <a:ea typeface="BIZ UDPゴシック" panose="020B0400000000000000" pitchFamily="50" charset="-128"/>
            </a:endParaRPr>
          </a:p>
        </p:txBody>
      </p:sp>
      <p:sp>
        <p:nvSpPr>
          <p:cNvPr id="7" name="サブタイトル 2"/>
          <p:cNvSpPr txBox="1">
            <a:spLocks/>
          </p:cNvSpPr>
          <p:nvPr/>
        </p:nvSpPr>
        <p:spPr>
          <a:xfrm>
            <a:off x="1585549" y="4763192"/>
            <a:ext cx="9144000" cy="107135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医療整備・人材課</a:t>
            </a:r>
            <a:r>
              <a:rPr kumimoji="1" lang="en-US" altLang="ja-JP" sz="32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
            </a:r>
            <a:br>
              <a:rPr kumimoji="1" lang="en-US" altLang="ja-JP" sz="32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br>
            <a:r>
              <a:rPr kumimoji="1" lang="en-US" altLang="ja-JP" sz="32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2025.</a:t>
            </a:r>
            <a:r>
              <a:rPr lang="en-US" altLang="ja-JP" sz="3200" noProof="0" dirty="0" smtClean="0">
                <a:solidFill>
                  <a:sysClr val="windowText" lastClr="000000"/>
                </a:solidFill>
                <a:latin typeface="BIZ UDPゴシック" panose="020B0400000000000000" pitchFamily="50" charset="-128"/>
                <a:ea typeface="BIZ UDPゴシック" panose="020B0400000000000000" pitchFamily="50" charset="-128"/>
              </a:rPr>
              <a:t>3</a:t>
            </a:r>
            <a:r>
              <a:rPr kumimoji="1" lang="en-US" altLang="ja-JP" sz="32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.18</a:t>
            </a:r>
            <a:endParaRPr kumimoji="1" lang="ja-JP" altLang="en-US" sz="3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p:txBody>
      </p:sp>
      <p:sp>
        <p:nvSpPr>
          <p:cNvPr id="8" name="正方形/長方形 7"/>
          <p:cNvSpPr/>
          <p:nvPr/>
        </p:nvSpPr>
        <p:spPr bwMode="gray">
          <a:xfrm>
            <a:off x="10164419" y="810517"/>
            <a:ext cx="1681993" cy="468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5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資料１</a:t>
            </a:r>
            <a:endParaRPr kumimoji="1" lang="en-US" altLang="ja-JP" sz="2400" b="0" i="0" u="none" strike="noStrike" kern="1200" cap="none" spc="-5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772624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0" y="251267"/>
            <a:ext cx="11467870" cy="584775"/>
          </a:xfrm>
          <a:prstGeom prst="rect">
            <a:avLst/>
          </a:prstGeom>
          <a:noFill/>
        </p:spPr>
        <p:txBody>
          <a:bodyPr wrap="square" rtlCol="0">
            <a:spAutoFit/>
          </a:bodyPr>
          <a:lstStyle/>
          <a:p>
            <a:r>
              <a:rPr lang="ja-JP" altLang="en-US" sz="3200" b="1" dirty="0">
                <a:solidFill>
                  <a:srgbClr val="1D6FA9"/>
                </a:solidFill>
                <a:latin typeface="BIZ UDPゴシック" panose="020B0400000000000000" pitchFamily="50" charset="-128"/>
                <a:ea typeface="BIZ UDPゴシック" panose="020B0400000000000000" pitchFamily="50" charset="-128"/>
              </a:rPr>
              <a:t>２</a:t>
            </a:r>
            <a:r>
              <a:rPr lang="ja-JP" altLang="en-US" sz="3200" b="1" dirty="0" smtClean="0">
                <a:solidFill>
                  <a:srgbClr val="1D6FA9"/>
                </a:solidFill>
                <a:latin typeface="BIZ UDPゴシック" panose="020B0400000000000000" pitchFamily="50" charset="-128"/>
                <a:ea typeface="BIZ UDPゴシック" panose="020B0400000000000000" pitchFamily="50" charset="-128"/>
              </a:rPr>
              <a:t>－２　「潜在看護職員」に対する課題②－３　</a:t>
            </a:r>
            <a:endParaRPr lang="en-US" altLang="ja-JP" sz="3200" b="1" dirty="0" smtClean="0">
              <a:solidFill>
                <a:srgbClr val="1D6FA9"/>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2"/>
          <p:cNvSpPr>
            <a:spLocks noGrp="1"/>
          </p:cNvSpPr>
          <p:nvPr>
            <p:ph type="sldNum" sz="quarter" idx="12"/>
          </p:nvPr>
        </p:nvSpPr>
        <p:spPr>
          <a:xfrm>
            <a:off x="9208248" y="6308075"/>
            <a:ext cx="2743200" cy="36512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BFFF0799-BCF5-4C8E-BCD2-41538FEDF1AE}" type="slidenum">
              <a:rPr kumimoji="1" lang="ja-JP" altLang="en-US" sz="13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r" defTabSz="914377" rtl="0" eaLnBrk="1" fontAlgn="auto" latinLnBrk="0" hangingPunct="1">
                <a:lnSpc>
                  <a:spcPct val="100000"/>
                </a:lnSpc>
                <a:spcBef>
                  <a:spcPts val="0"/>
                </a:spcBef>
                <a:spcAft>
                  <a:spcPts val="0"/>
                </a:spcAft>
                <a:buClrTx/>
                <a:buSzTx/>
                <a:buFontTx/>
                <a:buNone/>
                <a:tabLst/>
                <a:defRPr/>
              </a:pPr>
              <a:t>10</a:t>
            </a:fld>
            <a:endParaRPr kumimoji="1" lang="ja-JP" altLang="en-US" sz="1300" b="0" i="0" u="none" strike="noStrike" kern="1200" cap="none" spc="0" normalizeH="0" baseline="0" noProof="0" dirty="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正方形/長方形 6"/>
          <p:cNvSpPr/>
          <p:nvPr/>
        </p:nvSpPr>
        <p:spPr bwMode="gray">
          <a:xfrm>
            <a:off x="85346" y="953269"/>
            <a:ext cx="11683319" cy="623455"/>
          </a:xfrm>
          <a:prstGeom prst="rect">
            <a:avLst/>
          </a:prstGeom>
          <a:solidFill>
            <a:sysClr val="window" lastClr="FFFFFF"/>
          </a:solidFill>
          <a:ln w="38100" cap="flat" cmpd="sng" algn="ctr">
            <a:solidFill>
              <a:srgbClr val="1D6FA9"/>
            </a:solidFill>
            <a:prstDash val="solid"/>
            <a:miter lim="800000"/>
          </a:ln>
          <a:effectLst/>
        </p:spPr>
        <p:txBody>
          <a:bodyPr vert="horz" rtlCol="0" anchor="ctr"/>
          <a:lstStyle/>
          <a:p>
            <a:r>
              <a:rPr lang="ja-JP" altLang="en-US" sz="2800" b="1" dirty="0">
                <a:latin typeface="BIZ UDPゴシック" panose="020B0400000000000000" pitchFamily="50" charset="-128"/>
                <a:ea typeface="BIZ UDPゴシック" panose="020B0400000000000000" pitchFamily="50" charset="-128"/>
              </a:rPr>
              <a:t>雇用形態別</a:t>
            </a:r>
            <a:r>
              <a:rPr lang="ja-JP" altLang="en-US" sz="2800" dirty="0">
                <a:latin typeface="BIZ UDPゴシック" panose="020B0400000000000000" pitchFamily="50" charset="-128"/>
                <a:ea typeface="BIZ UDPゴシック" panose="020B0400000000000000" pitchFamily="50" charset="-128"/>
              </a:rPr>
              <a:t>に</a:t>
            </a:r>
            <a:r>
              <a:rPr lang="ja-JP" altLang="en-US" sz="2800" b="1" dirty="0">
                <a:solidFill>
                  <a:schemeClr val="accent1"/>
                </a:solidFill>
                <a:latin typeface="BIZ UDPゴシック" panose="020B0400000000000000" pitchFamily="50" charset="-128"/>
                <a:ea typeface="BIZ UDPゴシック" panose="020B0400000000000000" pitchFamily="50" charset="-128"/>
              </a:rPr>
              <a:t>求職者の希望（割合）</a:t>
            </a:r>
            <a:r>
              <a:rPr lang="ja-JP" altLang="en-US" sz="2800" dirty="0" smtClean="0">
                <a:latin typeface="BIZ UDPゴシック" panose="020B0400000000000000" pitchFamily="50" charset="-128"/>
                <a:ea typeface="BIZ UDPゴシック" panose="020B0400000000000000" pitchFamily="50" charset="-128"/>
              </a:rPr>
              <a:t>と</a:t>
            </a:r>
            <a:r>
              <a:rPr lang="ja-JP" altLang="en-US" sz="2800" b="1" dirty="0" smtClean="0">
                <a:solidFill>
                  <a:schemeClr val="accent2"/>
                </a:solidFill>
                <a:latin typeface="BIZ UDPゴシック" panose="020B0400000000000000" pitchFamily="50" charset="-128"/>
                <a:ea typeface="BIZ UDPゴシック" panose="020B0400000000000000" pitchFamily="50" charset="-128"/>
              </a:rPr>
              <a:t>求人側</a:t>
            </a:r>
            <a:r>
              <a:rPr lang="ja-JP" altLang="en-US" sz="2800" b="1" dirty="0">
                <a:solidFill>
                  <a:schemeClr val="accent2"/>
                </a:solidFill>
                <a:latin typeface="BIZ UDPゴシック" panose="020B0400000000000000" pitchFamily="50" charset="-128"/>
                <a:ea typeface="BIZ UDPゴシック" panose="020B0400000000000000" pitchFamily="50" charset="-128"/>
              </a:rPr>
              <a:t>の希望（割合）</a:t>
            </a:r>
            <a:r>
              <a:rPr lang="ja-JP" altLang="en-US" sz="2800" dirty="0">
                <a:latin typeface="BIZ UDPゴシック" panose="020B0400000000000000" pitchFamily="50" charset="-128"/>
                <a:ea typeface="BIZ UDPゴシック" panose="020B0400000000000000" pitchFamily="50" charset="-128"/>
              </a:rPr>
              <a:t>を</a:t>
            </a:r>
            <a:r>
              <a:rPr lang="ja-JP" altLang="en-US" sz="2800" dirty="0" smtClean="0">
                <a:latin typeface="BIZ UDPゴシック" panose="020B0400000000000000" pitchFamily="50" charset="-128"/>
                <a:ea typeface="BIZ UDPゴシック" panose="020B0400000000000000" pitchFamily="50" charset="-128"/>
              </a:rPr>
              <a:t>比較した。</a:t>
            </a:r>
            <a:endParaRPr lang="en-US" altLang="ja-JP" sz="2800" dirty="0" smtClean="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7893799" y="6154185"/>
            <a:ext cx="40576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noProof="0" dirty="0" smtClean="0">
                <a:latin typeface="BIZ UDPゴシック" panose="020B0400000000000000" pitchFamily="50" charset="-128"/>
                <a:ea typeface="BIZ UDPゴシック" panose="020B0400000000000000" pitchFamily="50" charset="-128"/>
              </a:rPr>
              <a:t>（</a:t>
            </a:r>
            <a:r>
              <a:rPr lang="en-US" altLang="ja-JP" sz="1400" noProof="0" dirty="0" smtClean="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令和５年度ナースセンター利用実績より算出</a:t>
            </a:r>
            <a:r>
              <a:rPr lang="ja-JP" altLang="en-US" sz="1400" noProof="0" dirty="0" smtClean="0">
                <a:latin typeface="BIZ UDPゴシック" panose="020B0400000000000000" pitchFamily="50" charset="-128"/>
                <a:ea typeface="BIZ UDPゴシック" panose="020B0400000000000000" pitchFamily="50" charset="-128"/>
              </a:rPr>
              <a:t>）</a:t>
            </a:r>
            <a:r>
              <a:rPr kumimoji="1" lang="ja-JP" altLang="en-US" sz="1400" i="0" u="none" strike="noStrike" kern="1200" cap="none" spc="0" normalizeH="0" baseline="0" noProof="0" dirty="0" smtClean="0">
                <a:ln>
                  <a:noFill/>
                </a:ln>
                <a:solidFill>
                  <a:srgbClr val="4472C4">
                    <a:lumMod val="75000"/>
                  </a:srgbClr>
                </a:solidFill>
                <a:effectLst/>
                <a:uLnTx/>
                <a:uFillTx/>
                <a:latin typeface="BIZ UDPゴシック" panose="020B0400000000000000" pitchFamily="50" charset="-128"/>
                <a:ea typeface="BIZ UDPゴシック" panose="020B0400000000000000" pitchFamily="50" charset="-128"/>
              </a:rPr>
              <a:t>　</a:t>
            </a:r>
            <a:endParaRPr kumimoji="1" lang="en-US" altLang="ja-JP" sz="1400" i="0" u="none" strike="noStrike" kern="1200" cap="none" spc="0" normalizeH="0" baseline="0" noProof="0" dirty="0" smtClean="0">
              <a:ln>
                <a:noFill/>
              </a:ln>
              <a:solidFill>
                <a:srgbClr val="4472C4">
                  <a:lumMod val="75000"/>
                </a:srgbClr>
              </a:solidFill>
              <a:effectLst/>
              <a:uLnTx/>
              <a:uFillTx/>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234975" y="1749981"/>
            <a:ext cx="6290515" cy="954107"/>
          </a:xfrm>
          <a:prstGeom prst="rect">
            <a:avLst/>
          </a:prstGeom>
          <a:noFill/>
        </p:spPr>
        <p:txBody>
          <a:bodyPr wrap="square" rtlCol="0">
            <a:spAutoFit/>
          </a:bodyPr>
          <a:lstStyle/>
          <a:p>
            <a:r>
              <a:rPr lang="ja-JP" altLang="en-US" sz="2800" b="1" dirty="0" smtClean="0">
                <a:latin typeface="BIZ UDPゴシック" panose="020B0400000000000000" pitchFamily="50" charset="-128"/>
                <a:ea typeface="BIZ UDPゴシック" panose="020B0400000000000000" pitchFamily="50" charset="-128"/>
              </a:rPr>
              <a:t>雇用形態別</a:t>
            </a:r>
            <a:r>
              <a:rPr lang="ja-JP" altLang="en-US" sz="2800" dirty="0" smtClean="0">
                <a:latin typeface="BIZ UDPゴシック" panose="020B0400000000000000" pitchFamily="50" charset="-128"/>
                <a:ea typeface="BIZ UDPゴシック" panose="020B0400000000000000" pitchFamily="50" charset="-128"/>
              </a:rPr>
              <a:t>に</a:t>
            </a:r>
            <a:r>
              <a:rPr lang="ja-JP" altLang="en-US" sz="2800" b="1" dirty="0" smtClean="0">
                <a:solidFill>
                  <a:schemeClr val="accent1"/>
                </a:solidFill>
                <a:latin typeface="BIZ UDPゴシック" panose="020B0400000000000000" pitchFamily="50" charset="-128"/>
                <a:ea typeface="BIZ UDPゴシック" panose="020B0400000000000000" pitchFamily="50" charset="-128"/>
              </a:rPr>
              <a:t>求職者の希望（割合）</a:t>
            </a:r>
            <a:r>
              <a:rPr lang="ja-JP" altLang="en-US" sz="2800" dirty="0" smtClean="0">
                <a:latin typeface="BIZ UDPゴシック" panose="020B0400000000000000" pitchFamily="50" charset="-128"/>
                <a:ea typeface="BIZ UDPゴシック" panose="020B0400000000000000" pitchFamily="50" charset="-128"/>
              </a:rPr>
              <a:t>と</a:t>
            </a:r>
            <a:endParaRPr lang="en-US" altLang="ja-JP" sz="2800" dirty="0" smtClean="0">
              <a:latin typeface="BIZ UDPゴシック" panose="020B0400000000000000" pitchFamily="50" charset="-128"/>
              <a:ea typeface="BIZ UDPゴシック" panose="020B0400000000000000" pitchFamily="50" charset="-128"/>
            </a:endParaRPr>
          </a:p>
          <a:p>
            <a:r>
              <a:rPr lang="ja-JP" altLang="en-US" sz="2800" b="1" dirty="0" smtClean="0">
                <a:solidFill>
                  <a:schemeClr val="accent2"/>
                </a:solidFill>
                <a:latin typeface="BIZ UDPゴシック" panose="020B0400000000000000" pitchFamily="50" charset="-128"/>
                <a:ea typeface="BIZ UDPゴシック" panose="020B0400000000000000" pitchFamily="50" charset="-128"/>
              </a:rPr>
              <a:t>求人側の希望（割合）</a:t>
            </a:r>
            <a:r>
              <a:rPr lang="ja-JP" altLang="en-US" sz="2800" dirty="0">
                <a:latin typeface="BIZ UDPゴシック" panose="020B0400000000000000" pitchFamily="50" charset="-128"/>
                <a:ea typeface="BIZ UDPゴシック" panose="020B0400000000000000" pitchFamily="50" charset="-128"/>
              </a:rPr>
              <a:t>を</a:t>
            </a:r>
            <a:r>
              <a:rPr lang="ja-JP" altLang="en-US" sz="2800" dirty="0" smtClean="0">
                <a:latin typeface="BIZ UDPゴシック" panose="020B0400000000000000" pitchFamily="50" charset="-128"/>
                <a:ea typeface="BIZ UDPゴシック" panose="020B0400000000000000" pitchFamily="50" charset="-128"/>
              </a:rPr>
              <a:t>比較した。</a:t>
            </a:r>
            <a:endParaRPr lang="en-US" altLang="ja-JP" sz="2800" dirty="0" smtClean="0">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234975" y="2811170"/>
            <a:ext cx="6165826" cy="1015663"/>
          </a:xfrm>
          <a:prstGeom prst="rect">
            <a:avLst/>
          </a:prstGeom>
          <a:noFill/>
        </p:spPr>
        <p:txBody>
          <a:bodyPr wrap="square" rtlCol="0">
            <a:spAutoFit/>
          </a:bodyPr>
          <a:lstStyle/>
          <a:p>
            <a:r>
              <a:rPr lang="ja-JP" altLang="en-US" sz="2000" dirty="0" smtClean="0">
                <a:latin typeface="BIZ UDPゴシック" panose="020B0400000000000000" pitchFamily="50" charset="-128"/>
                <a:ea typeface="BIZ UDPゴシック" panose="020B0400000000000000" pitchFamily="50" charset="-128"/>
              </a:rPr>
              <a:t>・「常勤」</a:t>
            </a:r>
            <a:endParaRPr lang="en-US" altLang="ja-JP" sz="2000" dirty="0" smtClean="0">
              <a:latin typeface="BIZ UDPゴシック" panose="020B0400000000000000" pitchFamily="50" charset="-128"/>
              <a:ea typeface="BIZ UDPゴシック" panose="020B0400000000000000" pitchFamily="50" charset="-128"/>
            </a:endParaRPr>
          </a:p>
          <a:p>
            <a:r>
              <a:rPr lang="ja-JP" altLang="en-US" sz="2000" dirty="0" smtClean="0">
                <a:latin typeface="BIZ UDPゴシック" panose="020B0400000000000000" pitchFamily="50" charset="-128"/>
                <a:ea typeface="BIZ UDPゴシック" panose="020B0400000000000000" pitchFamily="50" charset="-128"/>
              </a:rPr>
              <a:t>→</a:t>
            </a:r>
            <a:r>
              <a:rPr lang="ja-JP" altLang="en-US" sz="2000" b="1" dirty="0" smtClean="0">
                <a:solidFill>
                  <a:schemeClr val="accent1"/>
                </a:solidFill>
                <a:latin typeface="BIZ UDPゴシック" panose="020B0400000000000000" pitchFamily="50" charset="-128"/>
                <a:ea typeface="BIZ UDPゴシック" panose="020B0400000000000000" pitchFamily="50" charset="-128"/>
              </a:rPr>
              <a:t>求職者側</a:t>
            </a:r>
            <a:r>
              <a:rPr lang="ja-JP" altLang="en-US" sz="2000" dirty="0" smtClean="0">
                <a:latin typeface="BIZ UDPゴシック" panose="020B0400000000000000" pitchFamily="50" charset="-128"/>
                <a:ea typeface="BIZ UDPゴシック" panose="020B0400000000000000" pitchFamily="50" charset="-128"/>
              </a:rPr>
              <a:t>と</a:t>
            </a:r>
            <a:r>
              <a:rPr lang="ja-JP" altLang="en-US" sz="2000" b="1" dirty="0" smtClean="0">
                <a:solidFill>
                  <a:schemeClr val="accent2"/>
                </a:solidFill>
                <a:latin typeface="BIZ UDPゴシック" panose="020B0400000000000000" pitchFamily="50" charset="-128"/>
                <a:ea typeface="BIZ UDPゴシック" panose="020B0400000000000000" pitchFamily="50" charset="-128"/>
              </a:rPr>
              <a:t>求人側</a:t>
            </a:r>
            <a:r>
              <a:rPr lang="ja-JP" altLang="en-US" sz="2000" dirty="0" smtClean="0">
                <a:latin typeface="BIZ UDPゴシック" panose="020B0400000000000000" pitchFamily="50" charset="-128"/>
                <a:ea typeface="BIZ UDPゴシック" panose="020B0400000000000000" pitchFamily="50" charset="-128"/>
              </a:rPr>
              <a:t>で</a:t>
            </a:r>
            <a:r>
              <a:rPr lang="ja-JP" altLang="en-US" sz="2000" b="1" dirty="0" smtClean="0">
                <a:latin typeface="BIZ UDPゴシック" panose="020B0400000000000000" pitchFamily="50" charset="-128"/>
                <a:ea typeface="BIZ UDPゴシック" panose="020B0400000000000000" pitchFamily="50" charset="-128"/>
              </a:rPr>
              <a:t>約２０％の差</a:t>
            </a:r>
            <a:r>
              <a:rPr lang="ja-JP" altLang="en-US" sz="2000" dirty="0" smtClean="0">
                <a:latin typeface="BIZ UDPゴシック" panose="020B0400000000000000" pitchFamily="50" charset="-128"/>
                <a:ea typeface="BIZ UDPゴシック" panose="020B0400000000000000" pitchFamily="50" charset="-128"/>
              </a:rPr>
              <a:t>があり、</a:t>
            </a:r>
            <a:r>
              <a:rPr lang="ja-JP" altLang="en-US" sz="2000" b="1" dirty="0" smtClean="0">
                <a:solidFill>
                  <a:schemeClr val="accent2"/>
                </a:solidFill>
                <a:latin typeface="BIZ UDPゴシック" panose="020B0400000000000000" pitchFamily="50" charset="-128"/>
                <a:ea typeface="BIZ UDPゴシック" panose="020B0400000000000000" pitchFamily="50" charset="-128"/>
              </a:rPr>
              <a:t>求人側</a:t>
            </a:r>
            <a:r>
              <a:rPr lang="ja-JP" altLang="en-US" sz="2000" b="1" dirty="0" smtClean="0">
                <a:solidFill>
                  <a:srgbClr val="C00000"/>
                </a:solidFill>
                <a:latin typeface="BIZ UDPゴシック" panose="020B0400000000000000" pitchFamily="50" charset="-128"/>
                <a:ea typeface="BIZ UDPゴシック" panose="020B0400000000000000" pitchFamily="50" charset="-128"/>
              </a:rPr>
              <a:t>は一日働ける人材を求めていることが分かる。</a:t>
            </a:r>
            <a:endParaRPr lang="en-US" altLang="ja-JP" sz="2000" b="1" dirty="0" smtClean="0">
              <a:solidFill>
                <a:srgbClr val="C00000"/>
              </a:solidFill>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234973" y="3886663"/>
            <a:ext cx="6165828" cy="707886"/>
          </a:xfrm>
          <a:prstGeom prst="rect">
            <a:avLst/>
          </a:prstGeom>
          <a:noFill/>
        </p:spPr>
        <p:txBody>
          <a:bodyPr wrap="square" rtlCol="0">
            <a:spAutoFit/>
          </a:bodyPr>
          <a:lstStyle/>
          <a:p>
            <a:r>
              <a:rPr lang="ja-JP" altLang="en-US" sz="2000" dirty="0" smtClean="0">
                <a:latin typeface="BIZ UDPゴシック" panose="020B0400000000000000" pitchFamily="50" charset="-128"/>
                <a:ea typeface="BIZ UDPゴシック" panose="020B0400000000000000" pitchFamily="50" charset="-128"/>
              </a:rPr>
              <a:t>・「非常勤」</a:t>
            </a:r>
            <a:endParaRPr lang="en-US" altLang="ja-JP" sz="2000" dirty="0" smtClean="0">
              <a:latin typeface="BIZ UDPゴシック" panose="020B0400000000000000" pitchFamily="50" charset="-128"/>
              <a:ea typeface="BIZ UDPゴシック" panose="020B0400000000000000" pitchFamily="50" charset="-128"/>
            </a:endParaRPr>
          </a:p>
          <a:p>
            <a:r>
              <a:rPr lang="ja-JP" altLang="en-US" sz="2000" dirty="0" smtClean="0">
                <a:latin typeface="BIZ UDPゴシック" panose="020B0400000000000000" pitchFamily="50" charset="-128"/>
                <a:ea typeface="BIZ UDPゴシック" panose="020B0400000000000000" pitchFamily="50" charset="-128"/>
              </a:rPr>
              <a:t>→</a:t>
            </a:r>
            <a:r>
              <a:rPr lang="ja-JP" altLang="en-US" sz="2000" b="1" dirty="0" smtClean="0">
                <a:solidFill>
                  <a:schemeClr val="accent1"/>
                </a:solidFill>
                <a:latin typeface="BIZ UDPゴシック" panose="020B0400000000000000" pitchFamily="50" charset="-128"/>
                <a:ea typeface="BIZ UDPゴシック" panose="020B0400000000000000" pitchFamily="50" charset="-128"/>
              </a:rPr>
              <a:t>求職者側</a:t>
            </a:r>
            <a:r>
              <a:rPr lang="ja-JP" altLang="en-US" sz="2000" dirty="0" smtClean="0">
                <a:latin typeface="BIZ UDPゴシック" panose="020B0400000000000000" pitchFamily="50" charset="-128"/>
                <a:ea typeface="BIZ UDPゴシック" panose="020B0400000000000000" pitchFamily="50" charset="-128"/>
              </a:rPr>
              <a:t>と</a:t>
            </a:r>
            <a:r>
              <a:rPr lang="ja-JP" altLang="en-US" sz="2000" b="1" dirty="0" smtClean="0">
                <a:solidFill>
                  <a:schemeClr val="accent2"/>
                </a:solidFill>
                <a:latin typeface="BIZ UDPゴシック" panose="020B0400000000000000" pitchFamily="50" charset="-128"/>
                <a:ea typeface="BIZ UDPゴシック" panose="020B0400000000000000" pitchFamily="50" charset="-128"/>
              </a:rPr>
              <a:t>求人側</a:t>
            </a:r>
            <a:r>
              <a:rPr lang="ja-JP" altLang="en-US" sz="2000" dirty="0" smtClean="0">
                <a:latin typeface="BIZ UDPゴシック" panose="020B0400000000000000" pitchFamily="50" charset="-128"/>
                <a:ea typeface="BIZ UDPゴシック" panose="020B0400000000000000" pitchFamily="50" charset="-128"/>
              </a:rPr>
              <a:t>で</a:t>
            </a:r>
            <a:r>
              <a:rPr lang="ja-JP" altLang="en-US" sz="2000" b="1" dirty="0">
                <a:latin typeface="BIZ UDPゴシック" panose="020B0400000000000000" pitchFamily="50" charset="-128"/>
                <a:ea typeface="BIZ UDPゴシック" panose="020B0400000000000000" pitchFamily="50" charset="-128"/>
              </a:rPr>
              <a:t>差</a:t>
            </a:r>
            <a:r>
              <a:rPr lang="ja-JP" altLang="en-US" sz="2000" b="1" dirty="0" smtClean="0">
                <a:latin typeface="BIZ UDPゴシック" panose="020B0400000000000000" pitchFamily="50" charset="-128"/>
                <a:ea typeface="BIZ UDPゴシック" panose="020B0400000000000000" pitchFamily="50" charset="-128"/>
              </a:rPr>
              <a:t>はなかった。</a:t>
            </a:r>
            <a:endParaRPr lang="en-US" altLang="ja-JP" sz="2000" b="1" dirty="0" smtClean="0">
              <a:solidFill>
                <a:srgbClr val="C00000"/>
              </a:solidFill>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234973" y="4654380"/>
            <a:ext cx="6290517" cy="1015663"/>
          </a:xfrm>
          <a:prstGeom prst="rect">
            <a:avLst/>
          </a:prstGeom>
          <a:noFill/>
        </p:spPr>
        <p:txBody>
          <a:bodyPr wrap="square" rtlCol="0">
            <a:spAutoFit/>
          </a:bodyPr>
          <a:lstStyle/>
          <a:p>
            <a:r>
              <a:rPr lang="ja-JP" altLang="en-US" sz="2000" dirty="0" smtClean="0">
                <a:latin typeface="BIZ UDPゴシック" panose="020B0400000000000000" pitchFamily="50" charset="-128"/>
                <a:ea typeface="BIZ UDPゴシック" panose="020B0400000000000000" pitchFamily="50" charset="-128"/>
              </a:rPr>
              <a:t>・「臨時雇用</a:t>
            </a:r>
            <a:r>
              <a:rPr lang="en-US" altLang="ja-JP" sz="2000" dirty="0" smtClean="0">
                <a:latin typeface="BIZ UDPゴシック" panose="020B0400000000000000" pitchFamily="50" charset="-128"/>
                <a:ea typeface="BIZ UDPゴシック" panose="020B0400000000000000" pitchFamily="50" charset="-128"/>
              </a:rPr>
              <a:t>※</a:t>
            </a:r>
            <a:r>
              <a:rPr lang="ja-JP" altLang="en-US" sz="2000" dirty="0" smtClean="0">
                <a:latin typeface="BIZ UDPゴシック" panose="020B0400000000000000" pitchFamily="50" charset="-128"/>
                <a:ea typeface="BIZ UDPゴシック" panose="020B0400000000000000" pitchFamily="50" charset="-128"/>
              </a:rPr>
              <a:t>」</a:t>
            </a:r>
            <a:endParaRPr lang="en-US" altLang="ja-JP" sz="2000" dirty="0" smtClean="0">
              <a:latin typeface="BIZ UDPゴシック" panose="020B0400000000000000" pitchFamily="50" charset="-128"/>
              <a:ea typeface="BIZ UDPゴシック" panose="020B0400000000000000" pitchFamily="50" charset="-128"/>
            </a:endParaRPr>
          </a:p>
          <a:p>
            <a:r>
              <a:rPr lang="ja-JP" altLang="en-US" sz="2000" dirty="0" smtClean="0">
                <a:latin typeface="BIZ UDPゴシック" panose="020B0400000000000000" pitchFamily="50" charset="-128"/>
                <a:ea typeface="BIZ UDPゴシック" panose="020B0400000000000000" pitchFamily="50" charset="-128"/>
              </a:rPr>
              <a:t>→</a:t>
            </a:r>
            <a:r>
              <a:rPr lang="ja-JP" altLang="en-US" sz="2000" b="1" dirty="0" smtClean="0">
                <a:solidFill>
                  <a:schemeClr val="accent1"/>
                </a:solidFill>
                <a:latin typeface="BIZ UDPゴシック" panose="020B0400000000000000" pitchFamily="50" charset="-128"/>
                <a:ea typeface="BIZ UDPゴシック" panose="020B0400000000000000" pitchFamily="50" charset="-128"/>
              </a:rPr>
              <a:t>求職者側</a:t>
            </a:r>
            <a:r>
              <a:rPr lang="ja-JP" altLang="en-US" sz="2000" dirty="0" smtClean="0">
                <a:latin typeface="BIZ UDPゴシック" panose="020B0400000000000000" pitchFamily="50" charset="-128"/>
                <a:ea typeface="BIZ UDPゴシック" panose="020B0400000000000000" pitchFamily="50" charset="-128"/>
              </a:rPr>
              <a:t>と</a:t>
            </a:r>
            <a:r>
              <a:rPr lang="ja-JP" altLang="en-US" sz="2000" b="1" dirty="0" smtClean="0">
                <a:solidFill>
                  <a:schemeClr val="accent2"/>
                </a:solidFill>
                <a:latin typeface="BIZ UDPゴシック" panose="020B0400000000000000" pitchFamily="50" charset="-128"/>
                <a:ea typeface="BIZ UDPゴシック" panose="020B0400000000000000" pitchFamily="50" charset="-128"/>
              </a:rPr>
              <a:t>求人側</a:t>
            </a:r>
            <a:r>
              <a:rPr lang="ja-JP" altLang="en-US" sz="2000" dirty="0" smtClean="0">
                <a:latin typeface="BIZ UDPゴシック" panose="020B0400000000000000" pitchFamily="50" charset="-128"/>
                <a:ea typeface="BIZ UDPゴシック" panose="020B0400000000000000" pitchFamily="50" charset="-128"/>
              </a:rPr>
              <a:t>で</a:t>
            </a:r>
            <a:r>
              <a:rPr lang="ja-JP" altLang="en-US" sz="2000" b="1" dirty="0" smtClean="0">
                <a:latin typeface="BIZ UDPゴシック" panose="020B0400000000000000" pitchFamily="50" charset="-128"/>
                <a:ea typeface="BIZ UDPゴシック" panose="020B0400000000000000" pitchFamily="50" charset="-128"/>
              </a:rPr>
              <a:t>約１５％の差があり、</a:t>
            </a:r>
            <a:r>
              <a:rPr lang="ja-JP" altLang="en-US" sz="2000" b="1" dirty="0" smtClean="0">
                <a:solidFill>
                  <a:schemeClr val="accent1"/>
                </a:solidFill>
                <a:latin typeface="BIZ UDPゴシック" panose="020B0400000000000000" pitchFamily="50" charset="-128"/>
                <a:ea typeface="BIZ UDPゴシック" panose="020B0400000000000000" pitchFamily="50" charset="-128"/>
              </a:rPr>
              <a:t>求職者側</a:t>
            </a:r>
            <a:r>
              <a:rPr lang="ja-JP" altLang="en-US" sz="2000" b="1" dirty="0" smtClean="0">
                <a:solidFill>
                  <a:srgbClr val="C00000"/>
                </a:solidFill>
                <a:latin typeface="BIZ UDPゴシック" panose="020B0400000000000000" pitchFamily="50" charset="-128"/>
                <a:ea typeface="BIZ UDPゴシック" panose="020B0400000000000000" pitchFamily="50" charset="-128"/>
              </a:rPr>
              <a:t>は短期間のみ働ける職場を求めていることが分かる。</a:t>
            </a:r>
            <a:endParaRPr lang="en-US" altLang="ja-JP" sz="2000" b="1" dirty="0" smtClean="0">
              <a:solidFill>
                <a:srgbClr val="C00000"/>
              </a:solidFill>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168818" y="5650993"/>
            <a:ext cx="6365332" cy="584775"/>
          </a:xfrm>
          <a:prstGeom prst="rect">
            <a:avLst/>
          </a:prstGeom>
        </p:spPr>
        <p:txBody>
          <a:bodyPr wrap="square">
            <a:spAutoFit/>
          </a:bodyPr>
          <a:lstStyle/>
          <a:p>
            <a:pPr lvl="0">
              <a:defRPr/>
            </a:pPr>
            <a:r>
              <a:rPr lang="en-US" altLang="ja-JP" sz="1400" noProof="0" dirty="0" smtClean="0">
                <a:latin typeface="BIZ UDPゴシック" panose="020B0400000000000000" pitchFamily="50" charset="-128"/>
                <a:ea typeface="BIZ UDPゴシック" panose="020B0400000000000000" pitchFamily="50" charset="-128"/>
              </a:rPr>
              <a:t>※</a:t>
            </a:r>
            <a:r>
              <a:rPr lang="ja-JP" altLang="en-US" sz="1600" dirty="0" smtClean="0">
                <a:latin typeface="BIZ UDPゴシック" panose="020B0400000000000000" pitchFamily="50" charset="-128"/>
                <a:ea typeface="BIZ UDPゴシック" panose="020B0400000000000000" pitchFamily="50" charset="-128"/>
              </a:rPr>
              <a:t>１か月未満の期間を定めて雇用している者及び日々雇い入れている</a:t>
            </a:r>
            <a:endParaRPr lang="en-US" altLang="ja-JP" sz="1600" dirty="0" smtClean="0">
              <a:latin typeface="BIZ UDPゴシック" panose="020B0400000000000000" pitchFamily="50" charset="-128"/>
              <a:ea typeface="BIZ UDPゴシック" panose="020B0400000000000000" pitchFamily="50" charset="-128"/>
            </a:endParaRPr>
          </a:p>
          <a:p>
            <a:pPr lvl="0">
              <a:defRPr/>
            </a:pPr>
            <a:r>
              <a:rPr lang="ja-JP" altLang="en-US" sz="1600" dirty="0">
                <a:latin typeface="BIZ UDPゴシック" panose="020B0400000000000000" pitchFamily="50" charset="-128"/>
                <a:ea typeface="BIZ UDPゴシック" panose="020B0400000000000000" pitchFamily="50" charset="-128"/>
              </a:rPr>
              <a:t>　</a:t>
            </a:r>
            <a:r>
              <a:rPr lang="ja-JP" altLang="en-US" sz="1600" dirty="0" smtClean="0">
                <a:latin typeface="BIZ UDPゴシック" panose="020B0400000000000000" pitchFamily="50" charset="-128"/>
                <a:ea typeface="BIZ UDPゴシック" panose="020B0400000000000000" pitchFamily="50" charset="-128"/>
              </a:rPr>
              <a:t>者を指します。</a:t>
            </a:r>
            <a:r>
              <a:rPr kumimoji="1" lang="ja-JP" altLang="en-US" sz="1400" i="0" u="none" strike="noStrike" kern="1200" cap="none" spc="0" normalizeH="0" baseline="0" noProof="0" dirty="0" smtClean="0">
                <a:ln>
                  <a:noFill/>
                </a:ln>
                <a:solidFill>
                  <a:srgbClr val="4472C4">
                    <a:lumMod val="75000"/>
                  </a:srgbClr>
                </a:solidFill>
                <a:effectLst/>
                <a:uLnTx/>
                <a:uFillTx/>
                <a:latin typeface="BIZ UDPゴシック" panose="020B0400000000000000" pitchFamily="50" charset="-128"/>
                <a:ea typeface="BIZ UDPゴシック" panose="020B0400000000000000" pitchFamily="50" charset="-128"/>
              </a:rPr>
              <a:t>　</a:t>
            </a:r>
            <a:endParaRPr kumimoji="1" lang="en-US" altLang="ja-JP" sz="1400" i="0" u="none" strike="noStrike" kern="1200" cap="none" spc="0" normalizeH="0" baseline="0" noProof="0" dirty="0" smtClean="0">
              <a:ln>
                <a:noFill/>
              </a:ln>
              <a:solidFill>
                <a:srgbClr val="4472C4">
                  <a:lumMod val="75000"/>
                </a:srgbClr>
              </a:solidFill>
              <a:effectLst/>
              <a:uLnTx/>
              <a:uFillTx/>
              <a:latin typeface="BIZ UDPゴシック" panose="020B0400000000000000" pitchFamily="50" charset="-128"/>
              <a:ea typeface="BIZ UDPゴシック" panose="020B0400000000000000"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1872303705"/>
              </p:ext>
            </p:extLst>
          </p:nvPr>
        </p:nvGraphicFramePr>
        <p:xfrm>
          <a:off x="6084048" y="1933575"/>
          <a:ext cx="5867400" cy="4105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6653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0" y="251267"/>
            <a:ext cx="11467870" cy="584775"/>
          </a:xfrm>
          <a:prstGeom prst="rect">
            <a:avLst/>
          </a:prstGeom>
          <a:noFill/>
        </p:spPr>
        <p:txBody>
          <a:bodyPr wrap="square" rtlCol="0">
            <a:spAutoFit/>
          </a:bodyPr>
          <a:lstStyle/>
          <a:p>
            <a:r>
              <a:rPr lang="ja-JP" altLang="en-US" sz="3200" b="1" dirty="0">
                <a:solidFill>
                  <a:srgbClr val="1D6FA9"/>
                </a:solidFill>
                <a:latin typeface="BIZ UDPゴシック" panose="020B0400000000000000" pitchFamily="50" charset="-128"/>
                <a:ea typeface="BIZ UDPゴシック" panose="020B0400000000000000" pitchFamily="50" charset="-128"/>
              </a:rPr>
              <a:t>２</a:t>
            </a:r>
            <a:r>
              <a:rPr lang="ja-JP" altLang="en-US" sz="3200" b="1" dirty="0" smtClean="0">
                <a:solidFill>
                  <a:srgbClr val="1D6FA9"/>
                </a:solidFill>
                <a:latin typeface="BIZ UDPゴシック" panose="020B0400000000000000" pitchFamily="50" charset="-128"/>
                <a:ea typeface="BIZ UDPゴシック" panose="020B0400000000000000" pitchFamily="50" charset="-128"/>
              </a:rPr>
              <a:t>－２　「潜在看護職員」に対する課題②－４　</a:t>
            </a:r>
            <a:endParaRPr lang="en-US" altLang="ja-JP" sz="3200" b="1" dirty="0" smtClean="0">
              <a:solidFill>
                <a:srgbClr val="1D6FA9"/>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2"/>
          <p:cNvSpPr>
            <a:spLocks noGrp="1"/>
          </p:cNvSpPr>
          <p:nvPr>
            <p:ph type="sldNum" sz="quarter" idx="12"/>
          </p:nvPr>
        </p:nvSpPr>
        <p:spPr>
          <a:xfrm>
            <a:off x="9208248" y="6308075"/>
            <a:ext cx="2743200" cy="36512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BFFF0799-BCF5-4C8E-BCD2-41538FEDF1AE}" type="slidenum">
              <a:rPr kumimoji="1" lang="ja-JP" altLang="en-US" sz="13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r" defTabSz="914377" rtl="0" eaLnBrk="1" fontAlgn="auto" latinLnBrk="0" hangingPunct="1">
                <a:lnSpc>
                  <a:spcPct val="100000"/>
                </a:lnSpc>
                <a:spcBef>
                  <a:spcPts val="0"/>
                </a:spcBef>
                <a:spcAft>
                  <a:spcPts val="0"/>
                </a:spcAft>
                <a:buClrTx/>
                <a:buSzTx/>
                <a:buFontTx/>
                <a:buNone/>
                <a:tabLst/>
                <a:defRPr/>
              </a:pPr>
              <a:t>11</a:t>
            </a:fld>
            <a:endParaRPr kumimoji="1" lang="ja-JP" altLang="en-US" sz="1300" b="0" i="0" u="none" strike="noStrike" kern="1200" cap="none" spc="0" normalizeH="0" baseline="0" noProof="0" dirty="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正方形/長方形 6"/>
          <p:cNvSpPr/>
          <p:nvPr/>
        </p:nvSpPr>
        <p:spPr bwMode="gray">
          <a:xfrm>
            <a:off x="85346" y="953269"/>
            <a:ext cx="11796177" cy="623455"/>
          </a:xfrm>
          <a:prstGeom prst="rect">
            <a:avLst/>
          </a:prstGeom>
          <a:solidFill>
            <a:sysClr val="window" lastClr="FFFFFF"/>
          </a:solidFill>
          <a:ln w="38100" cap="flat" cmpd="sng" algn="ctr">
            <a:solidFill>
              <a:srgbClr val="1D6FA9"/>
            </a:solidFill>
            <a:prstDash val="solid"/>
            <a:miter lim="800000"/>
          </a:ln>
          <a:effectLst/>
        </p:spPr>
        <p:txBody>
          <a:bodyPr vert="horz" rtlCol="0" anchor="ctr"/>
          <a:lstStyle/>
          <a:p>
            <a:r>
              <a:rPr lang="ja-JP" altLang="en-US" sz="2800" b="1" dirty="0">
                <a:latin typeface="BIZ UDPゴシック" panose="020B0400000000000000" pitchFamily="50" charset="-128"/>
                <a:ea typeface="BIZ UDPゴシック" panose="020B0400000000000000" pitchFamily="50" charset="-128"/>
              </a:rPr>
              <a:t>雇用形態別</a:t>
            </a:r>
            <a:r>
              <a:rPr lang="ja-JP" altLang="en-US" sz="2800" dirty="0" smtClean="0">
                <a:latin typeface="BIZ UDPゴシック" panose="020B0400000000000000" pitchFamily="50" charset="-128"/>
                <a:ea typeface="BIZ UDPゴシック" panose="020B0400000000000000" pitchFamily="50" charset="-128"/>
              </a:rPr>
              <a:t>に</a:t>
            </a:r>
            <a:r>
              <a:rPr lang="ja-JP" altLang="en-US" sz="2800" b="1" dirty="0" smtClean="0">
                <a:solidFill>
                  <a:schemeClr val="accent1"/>
                </a:solidFill>
                <a:latin typeface="BIZ UDPゴシック" panose="020B0400000000000000" pitchFamily="50" charset="-128"/>
                <a:ea typeface="BIZ UDPゴシック" panose="020B0400000000000000" pitchFamily="50" charset="-128"/>
              </a:rPr>
              <a:t>求職者数</a:t>
            </a:r>
            <a:r>
              <a:rPr lang="ja-JP" altLang="en-US" sz="2800" dirty="0" smtClean="0">
                <a:latin typeface="BIZ UDPゴシック" panose="020B0400000000000000" pitchFamily="50" charset="-128"/>
                <a:ea typeface="BIZ UDPゴシック" panose="020B0400000000000000" pitchFamily="50" charset="-128"/>
              </a:rPr>
              <a:t>と</a:t>
            </a:r>
            <a:r>
              <a:rPr lang="ja-JP" altLang="en-US" sz="2800" b="1" dirty="0" smtClean="0">
                <a:solidFill>
                  <a:schemeClr val="accent6"/>
                </a:solidFill>
                <a:latin typeface="BIZ UDPゴシック" panose="020B0400000000000000" pitchFamily="50" charset="-128"/>
                <a:ea typeface="BIZ UDPゴシック" panose="020B0400000000000000" pitchFamily="50" charset="-128"/>
              </a:rPr>
              <a:t>就業者数</a:t>
            </a:r>
            <a:r>
              <a:rPr lang="ja-JP" altLang="en-US" sz="2800" dirty="0" smtClean="0">
                <a:latin typeface="BIZ UDPゴシック" panose="020B0400000000000000" pitchFamily="50" charset="-128"/>
                <a:ea typeface="BIZ UDPゴシック" panose="020B0400000000000000" pitchFamily="50" charset="-128"/>
              </a:rPr>
              <a:t>より採用率を比較</a:t>
            </a:r>
            <a:r>
              <a:rPr lang="ja-JP" altLang="en-US" sz="2800" dirty="0">
                <a:latin typeface="BIZ UDPゴシック" panose="020B0400000000000000" pitchFamily="50" charset="-128"/>
                <a:ea typeface="BIZ UDPゴシック" panose="020B0400000000000000" pitchFamily="50" charset="-128"/>
              </a:rPr>
              <a:t>をした。</a:t>
            </a:r>
          </a:p>
        </p:txBody>
      </p:sp>
      <p:sp>
        <p:nvSpPr>
          <p:cNvPr id="9" name="正方形/長方形 8"/>
          <p:cNvSpPr/>
          <p:nvPr/>
        </p:nvSpPr>
        <p:spPr>
          <a:xfrm>
            <a:off x="7893799" y="4885322"/>
            <a:ext cx="40576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noProof="0" dirty="0" smtClean="0">
                <a:latin typeface="BIZ UDPゴシック" panose="020B0400000000000000" pitchFamily="50" charset="-128"/>
                <a:ea typeface="BIZ UDPゴシック" panose="020B0400000000000000" pitchFamily="50" charset="-128"/>
              </a:rPr>
              <a:t>（</a:t>
            </a:r>
            <a:r>
              <a:rPr lang="en-US" altLang="ja-JP" sz="1400" noProof="0" dirty="0" smtClean="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令和５年度ナースセンター利用実績より算出</a:t>
            </a:r>
            <a:r>
              <a:rPr lang="ja-JP" altLang="en-US" sz="1400" noProof="0" dirty="0" smtClean="0">
                <a:latin typeface="BIZ UDPゴシック" panose="020B0400000000000000" pitchFamily="50" charset="-128"/>
                <a:ea typeface="BIZ UDPゴシック" panose="020B0400000000000000" pitchFamily="50" charset="-128"/>
              </a:rPr>
              <a:t>）</a:t>
            </a:r>
            <a:r>
              <a:rPr kumimoji="1" lang="ja-JP" altLang="en-US" sz="1400" i="0" u="none" strike="noStrike" kern="1200" cap="none" spc="0" normalizeH="0" baseline="0" noProof="0" dirty="0" smtClean="0">
                <a:ln>
                  <a:noFill/>
                </a:ln>
                <a:solidFill>
                  <a:srgbClr val="4472C4">
                    <a:lumMod val="75000"/>
                  </a:srgbClr>
                </a:solidFill>
                <a:effectLst/>
                <a:uLnTx/>
                <a:uFillTx/>
                <a:latin typeface="BIZ UDPゴシック" panose="020B0400000000000000" pitchFamily="50" charset="-128"/>
                <a:ea typeface="BIZ UDPゴシック" panose="020B0400000000000000" pitchFamily="50" charset="-128"/>
              </a:rPr>
              <a:t>　</a:t>
            </a:r>
            <a:endParaRPr kumimoji="1" lang="en-US" altLang="ja-JP" sz="1400" i="0" u="none" strike="noStrike" kern="1200" cap="none" spc="0" normalizeH="0" baseline="0" noProof="0" dirty="0" smtClean="0">
              <a:ln>
                <a:noFill/>
              </a:ln>
              <a:solidFill>
                <a:srgbClr val="4472C4">
                  <a:lumMod val="75000"/>
                </a:srgbClr>
              </a:solidFill>
              <a:effectLst/>
              <a:uLnTx/>
              <a:uFillTx/>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155239" y="1867272"/>
            <a:ext cx="11796209" cy="1077218"/>
          </a:xfrm>
          <a:prstGeom prst="rect">
            <a:avLst/>
          </a:prstGeom>
          <a:noFill/>
        </p:spPr>
        <p:txBody>
          <a:bodyPr wrap="square" rtlCol="0">
            <a:spAutoFit/>
          </a:bodyPr>
          <a:lstStyle/>
          <a:p>
            <a:r>
              <a:rPr lang="ja-JP" altLang="en-US" sz="3200" b="1" dirty="0" smtClean="0">
                <a:latin typeface="BIZ UDPゴシック" panose="020B0400000000000000" pitchFamily="50" charset="-128"/>
                <a:ea typeface="BIZ UDPゴシック" panose="020B0400000000000000" pitchFamily="50" charset="-128"/>
              </a:rPr>
              <a:t>雇用形態別</a:t>
            </a:r>
            <a:r>
              <a:rPr lang="ja-JP" altLang="en-US" sz="3200" dirty="0" smtClean="0">
                <a:latin typeface="BIZ UDPゴシック" panose="020B0400000000000000" pitchFamily="50" charset="-128"/>
                <a:ea typeface="BIZ UDPゴシック" panose="020B0400000000000000" pitchFamily="50" charset="-128"/>
              </a:rPr>
              <a:t>に、</a:t>
            </a:r>
            <a:r>
              <a:rPr lang="ja-JP" altLang="en-US" sz="3200" b="1" dirty="0">
                <a:solidFill>
                  <a:schemeClr val="accent1"/>
                </a:solidFill>
                <a:latin typeface="BIZ UDPゴシック" panose="020B0400000000000000" pitchFamily="50" charset="-128"/>
                <a:ea typeface="BIZ UDPゴシック" panose="020B0400000000000000" pitchFamily="50" charset="-128"/>
              </a:rPr>
              <a:t>求職者数</a:t>
            </a:r>
            <a:r>
              <a:rPr lang="ja-JP" altLang="en-US" sz="3200" dirty="0">
                <a:latin typeface="BIZ UDPゴシック" panose="020B0400000000000000" pitchFamily="50" charset="-128"/>
                <a:ea typeface="BIZ UDPゴシック" panose="020B0400000000000000" pitchFamily="50" charset="-128"/>
              </a:rPr>
              <a:t>と</a:t>
            </a:r>
            <a:r>
              <a:rPr lang="ja-JP" altLang="en-US" sz="3200" b="1" dirty="0">
                <a:solidFill>
                  <a:schemeClr val="accent6"/>
                </a:solidFill>
                <a:latin typeface="BIZ UDPゴシック" panose="020B0400000000000000" pitchFamily="50" charset="-128"/>
                <a:ea typeface="BIZ UDPゴシック" panose="020B0400000000000000" pitchFamily="50" charset="-128"/>
              </a:rPr>
              <a:t>実際に就業した</a:t>
            </a:r>
            <a:r>
              <a:rPr lang="ja-JP" altLang="en-US" sz="3200" b="1" dirty="0" smtClean="0">
                <a:solidFill>
                  <a:schemeClr val="accent6"/>
                </a:solidFill>
                <a:latin typeface="BIZ UDPゴシック" panose="020B0400000000000000" pitchFamily="50" charset="-128"/>
                <a:ea typeface="BIZ UDPゴシック" panose="020B0400000000000000" pitchFamily="50" charset="-128"/>
              </a:rPr>
              <a:t>人数</a:t>
            </a:r>
            <a:r>
              <a:rPr lang="ja-JP" altLang="en-US" sz="3200" dirty="0" smtClean="0">
                <a:latin typeface="BIZ UDPゴシック" panose="020B0400000000000000" pitchFamily="50" charset="-128"/>
                <a:ea typeface="BIZ UDPゴシック" panose="020B0400000000000000" pitchFamily="50" charset="-128"/>
              </a:rPr>
              <a:t>から、</a:t>
            </a:r>
            <a:r>
              <a:rPr lang="ja-JP" altLang="en-US" sz="3200" b="1" dirty="0" smtClean="0">
                <a:solidFill>
                  <a:srgbClr val="C00000"/>
                </a:solidFill>
                <a:latin typeface="BIZ UDPゴシック" panose="020B0400000000000000" pitchFamily="50" charset="-128"/>
                <a:ea typeface="BIZ UDPゴシック" panose="020B0400000000000000" pitchFamily="50" charset="-128"/>
              </a:rPr>
              <a:t>採用率</a:t>
            </a:r>
            <a:r>
              <a:rPr lang="ja-JP" altLang="en-US" sz="3200" dirty="0" smtClean="0">
                <a:latin typeface="BIZ UDPゴシック" panose="020B0400000000000000" pitchFamily="50" charset="-128"/>
                <a:ea typeface="BIZ UDPゴシック" panose="020B0400000000000000" pitchFamily="50" charset="-128"/>
              </a:rPr>
              <a:t>を</a:t>
            </a:r>
            <a:r>
              <a:rPr lang="en-US" altLang="ja-JP" sz="3200" dirty="0" smtClean="0">
                <a:latin typeface="BIZ UDPゴシック" panose="020B0400000000000000" pitchFamily="50" charset="-128"/>
                <a:ea typeface="BIZ UDPゴシック" panose="020B0400000000000000" pitchFamily="50" charset="-128"/>
              </a:rPr>
              <a:t/>
            </a:r>
            <a:br>
              <a:rPr lang="en-US" altLang="ja-JP" sz="3200" dirty="0" smtClean="0">
                <a:latin typeface="BIZ UDPゴシック" panose="020B0400000000000000" pitchFamily="50" charset="-128"/>
                <a:ea typeface="BIZ UDPゴシック" panose="020B0400000000000000" pitchFamily="50" charset="-128"/>
              </a:rPr>
            </a:br>
            <a:r>
              <a:rPr lang="ja-JP" altLang="en-US" sz="3200" dirty="0" smtClean="0">
                <a:latin typeface="BIZ UDPゴシック" panose="020B0400000000000000" pitchFamily="50" charset="-128"/>
                <a:ea typeface="BIZ UDPゴシック" panose="020B0400000000000000" pitchFamily="50" charset="-128"/>
              </a:rPr>
              <a:t>算出し比較した。</a:t>
            </a:r>
            <a:endParaRPr lang="en-US" altLang="ja-JP" sz="3200" dirty="0" smtClean="0">
              <a:latin typeface="BIZ UDPゴシック" panose="020B0400000000000000" pitchFamily="50" charset="-128"/>
              <a:ea typeface="BIZ UDPゴシック" panose="020B04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68187025"/>
              </p:ext>
            </p:extLst>
          </p:nvPr>
        </p:nvGraphicFramePr>
        <p:xfrm>
          <a:off x="6657789" y="3361321"/>
          <a:ext cx="5100917" cy="1507066"/>
        </p:xfrm>
        <a:graphic>
          <a:graphicData uri="http://schemas.openxmlformats.org/drawingml/2006/table">
            <a:tbl>
              <a:tblPr firstRow="1">
                <a:tableStyleId>{5C22544A-7EE6-4342-B048-85BDC9FD1C3A}</a:tableStyleId>
              </a:tblPr>
              <a:tblGrid>
                <a:gridCol w="1005840">
                  <a:extLst>
                    <a:ext uri="{9D8B030D-6E8A-4147-A177-3AD203B41FA5}">
                      <a16:colId xmlns:a16="http://schemas.microsoft.com/office/drawing/2014/main" val="3492910789"/>
                    </a:ext>
                  </a:extLst>
                </a:gridCol>
                <a:gridCol w="1397597">
                  <a:extLst>
                    <a:ext uri="{9D8B030D-6E8A-4147-A177-3AD203B41FA5}">
                      <a16:colId xmlns:a16="http://schemas.microsoft.com/office/drawing/2014/main" val="4229192140"/>
                    </a:ext>
                  </a:extLst>
                </a:gridCol>
                <a:gridCol w="1463040">
                  <a:extLst>
                    <a:ext uri="{9D8B030D-6E8A-4147-A177-3AD203B41FA5}">
                      <a16:colId xmlns:a16="http://schemas.microsoft.com/office/drawing/2014/main" val="936577354"/>
                    </a:ext>
                  </a:extLst>
                </a:gridCol>
                <a:gridCol w="1234440">
                  <a:extLst>
                    <a:ext uri="{9D8B030D-6E8A-4147-A177-3AD203B41FA5}">
                      <a16:colId xmlns:a16="http://schemas.microsoft.com/office/drawing/2014/main" val="3245589205"/>
                    </a:ext>
                  </a:extLst>
                </a:gridCol>
              </a:tblGrid>
              <a:tr h="428326">
                <a:tc>
                  <a:txBody>
                    <a:bodyPr/>
                    <a:lstStyle/>
                    <a:p>
                      <a:pPr algn="ctr" fontAlgn="ctr"/>
                      <a:r>
                        <a:rPr lang="ja-JP" altLang="en-US" sz="1800" b="0" u="none" strike="noStrike" dirty="0">
                          <a:effectLst/>
                          <a:latin typeface="BIZ UDPゴシック" panose="020B0400000000000000" pitchFamily="50" charset="-128"/>
                          <a:ea typeface="BIZ UDPゴシック" panose="020B0400000000000000" pitchFamily="50" charset="-128"/>
                        </a:rPr>
                        <a:t>　</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b="1" u="none" strike="noStrike" dirty="0" smtClean="0">
                          <a:effectLst/>
                          <a:latin typeface="BIZ UDPゴシック" panose="020B0400000000000000" pitchFamily="50" charset="-128"/>
                          <a:ea typeface="BIZ UDPゴシック" panose="020B0400000000000000" pitchFamily="50" charset="-128"/>
                        </a:rPr>
                        <a:t>求職者（人）</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b="1" u="none" strike="noStrike" dirty="0" smtClean="0">
                          <a:effectLst/>
                          <a:latin typeface="BIZ UDPゴシック" panose="020B0400000000000000" pitchFamily="50" charset="-128"/>
                          <a:ea typeface="BIZ UDPゴシック" panose="020B0400000000000000" pitchFamily="50" charset="-128"/>
                        </a:rPr>
                        <a:t>就業者数（人）</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b="1" u="none" strike="noStrike" dirty="0" smtClean="0">
                          <a:effectLst/>
                          <a:latin typeface="BIZ UDPゴシック" panose="020B0400000000000000" pitchFamily="50" charset="-128"/>
                          <a:ea typeface="BIZ UDPゴシック" panose="020B0400000000000000" pitchFamily="50" charset="-128"/>
                        </a:rPr>
                        <a:t>採用率（</a:t>
                      </a:r>
                      <a:r>
                        <a:rPr lang="ja-JP" altLang="en-US" sz="1800" b="1" u="none" strike="noStrike" dirty="0">
                          <a:effectLst/>
                          <a:latin typeface="BIZ UDPゴシック" panose="020B0400000000000000" pitchFamily="50" charset="-128"/>
                          <a:ea typeface="BIZ UDPゴシック" panose="020B0400000000000000" pitchFamily="50" charset="-128"/>
                        </a:rPr>
                        <a:t>％）</a:t>
                      </a:r>
                      <a:endPar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6619054"/>
                  </a:ext>
                </a:extLst>
              </a:tr>
              <a:tr h="359580">
                <a:tc>
                  <a:txBody>
                    <a:bodyPr/>
                    <a:lstStyle/>
                    <a:p>
                      <a:pPr algn="ctr" fontAlgn="ctr"/>
                      <a:r>
                        <a:rPr lang="ja-JP" altLang="en-US" sz="1800" b="0" u="none" strike="noStrike">
                          <a:effectLst/>
                          <a:latin typeface="BIZ UDPゴシック" panose="020B0400000000000000" pitchFamily="50" charset="-128"/>
                          <a:ea typeface="BIZ UDPゴシック" panose="020B0400000000000000" pitchFamily="50" charset="-128"/>
                        </a:rPr>
                        <a:t>常勤</a:t>
                      </a:r>
                      <a:endPar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0" u="none" strike="noStrike" dirty="0">
                          <a:effectLst/>
                          <a:latin typeface="BIZ UDPゴシック" panose="020B0400000000000000" pitchFamily="50" charset="-128"/>
                          <a:ea typeface="BIZ UDPゴシック" panose="020B0400000000000000" pitchFamily="50" charset="-128"/>
                        </a:rPr>
                        <a:t>5,403 </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0" u="none" strike="noStrike" dirty="0">
                          <a:effectLst/>
                          <a:latin typeface="BIZ UDPゴシック" panose="020B0400000000000000" pitchFamily="50" charset="-128"/>
                          <a:ea typeface="BIZ UDPゴシック" panose="020B0400000000000000" pitchFamily="50" charset="-128"/>
                        </a:rPr>
                        <a:t>359 </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0" u="none" strike="noStrike" dirty="0">
                          <a:effectLst/>
                          <a:latin typeface="BIZ UDPゴシック" panose="020B0400000000000000" pitchFamily="50" charset="-128"/>
                          <a:ea typeface="BIZ UDPゴシック" panose="020B0400000000000000" pitchFamily="50" charset="-128"/>
                        </a:rPr>
                        <a:t>6.6%</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1854989"/>
                  </a:ext>
                </a:extLst>
              </a:tr>
              <a:tr h="359580">
                <a:tc>
                  <a:txBody>
                    <a:bodyPr/>
                    <a:lstStyle/>
                    <a:p>
                      <a:pPr algn="ctr" fontAlgn="ctr"/>
                      <a:r>
                        <a:rPr lang="ja-JP" altLang="en-US" sz="1800" b="0" u="none" strike="noStrike">
                          <a:effectLst/>
                          <a:latin typeface="BIZ UDPゴシック" panose="020B0400000000000000" pitchFamily="50" charset="-128"/>
                          <a:ea typeface="BIZ UDPゴシック" panose="020B0400000000000000" pitchFamily="50" charset="-128"/>
                        </a:rPr>
                        <a:t>非常勤</a:t>
                      </a:r>
                      <a:endPar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0" u="none" strike="noStrike">
                          <a:effectLst/>
                          <a:latin typeface="BIZ UDPゴシック" panose="020B0400000000000000" pitchFamily="50" charset="-128"/>
                          <a:ea typeface="BIZ UDPゴシック" panose="020B0400000000000000" pitchFamily="50" charset="-128"/>
                        </a:rPr>
                        <a:t>3,347 </a:t>
                      </a:r>
                      <a:endPar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0" u="none" strike="noStrike" dirty="0">
                          <a:effectLst/>
                          <a:latin typeface="BIZ UDPゴシック" panose="020B0400000000000000" pitchFamily="50" charset="-128"/>
                          <a:ea typeface="BIZ UDPゴシック" panose="020B0400000000000000" pitchFamily="50" charset="-128"/>
                        </a:rPr>
                        <a:t>272 </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0" u="none" strike="noStrike" dirty="0">
                          <a:effectLst/>
                          <a:latin typeface="BIZ UDPゴシック" panose="020B0400000000000000" pitchFamily="50" charset="-128"/>
                          <a:ea typeface="BIZ UDPゴシック" panose="020B0400000000000000" pitchFamily="50" charset="-128"/>
                        </a:rPr>
                        <a:t>8.1%</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7796435"/>
                  </a:ext>
                </a:extLst>
              </a:tr>
              <a:tr h="359580">
                <a:tc>
                  <a:txBody>
                    <a:bodyPr/>
                    <a:lstStyle/>
                    <a:p>
                      <a:pPr algn="ctr" fontAlgn="ctr"/>
                      <a:r>
                        <a:rPr lang="ja-JP" altLang="en-US" sz="1800" b="0" u="none" strike="noStrike" dirty="0">
                          <a:effectLst/>
                          <a:latin typeface="BIZ UDPゴシック" panose="020B0400000000000000" pitchFamily="50" charset="-128"/>
                          <a:ea typeface="BIZ UDPゴシック" panose="020B0400000000000000" pitchFamily="50" charset="-128"/>
                        </a:rPr>
                        <a:t>臨時雇用</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0" u="none" strike="noStrike">
                          <a:effectLst/>
                          <a:latin typeface="BIZ UDPゴシック" panose="020B0400000000000000" pitchFamily="50" charset="-128"/>
                          <a:ea typeface="BIZ UDPゴシック" panose="020B0400000000000000" pitchFamily="50" charset="-128"/>
                        </a:rPr>
                        <a:t>1,706 </a:t>
                      </a:r>
                      <a:endPar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0" u="none" strike="noStrike" dirty="0">
                          <a:effectLst/>
                          <a:latin typeface="BIZ UDPゴシック" panose="020B0400000000000000" pitchFamily="50" charset="-128"/>
                          <a:ea typeface="BIZ UDPゴシック" panose="020B0400000000000000" pitchFamily="50" charset="-128"/>
                        </a:rPr>
                        <a:t>81 </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0" u="none" strike="noStrike" dirty="0">
                          <a:effectLst/>
                          <a:latin typeface="BIZ UDPゴシック" panose="020B0400000000000000" pitchFamily="50" charset="-128"/>
                          <a:ea typeface="BIZ UDPゴシック" panose="020B0400000000000000" pitchFamily="50" charset="-128"/>
                        </a:rPr>
                        <a:t>4.7%</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771381"/>
                  </a:ext>
                </a:extLst>
              </a:tr>
            </a:tbl>
          </a:graphicData>
        </a:graphic>
      </p:graphicFrame>
      <p:sp>
        <p:nvSpPr>
          <p:cNvPr id="11" name="正方形/長方形 10"/>
          <p:cNvSpPr/>
          <p:nvPr/>
        </p:nvSpPr>
        <p:spPr>
          <a:xfrm>
            <a:off x="155239" y="4196164"/>
            <a:ext cx="6365332" cy="584775"/>
          </a:xfrm>
          <a:prstGeom prst="rect">
            <a:avLst/>
          </a:prstGeom>
        </p:spPr>
        <p:txBody>
          <a:bodyPr wrap="square">
            <a:spAutoFit/>
          </a:bodyPr>
          <a:lstStyle/>
          <a:p>
            <a:pPr lvl="0">
              <a:defRPr/>
            </a:pPr>
            <a:r>
              <a:rPr lang="en-US" altLang="ja-JP" sz="1400" noProof="0" dirty="0" smtClean="0">
                <a:latin typeface="BIZ UDPゴシック" panose="020B0400000000000000" pitchFamily="50" charset="-128"/>
                <a:ea typeface="BIZ UDPゴシック" panose="020B0400000000000000" pitchFamily="50" charset="-128"/>
              </a:rPr>
              <a:t>※</a:t>
            </a:r>
            <a:r>
              <a:rPr lang="ja-JP" altLang="en-US" sz="1600" dirty="0" smtClean="0">
                <a:latin typeface="BIZ UDPゴシック" panose="020B0400000000000000" pitchFamily="50" charset="-128"/>
                <a:ea typeface="BIZ UDPゴシック" panose="020B0400000000000000" pitchFamily="50" charset="-128"/>
              </a:rPr>
              <a:t>１か月未満の期間を定めて雇用している者及び日々雇い入れている</a:t>
            </a:r>
            <a:endParaRPr lang="en-US" altLang="ja-JP" sz="1600" dirty="0" smtClean="0">
              <a:latin typeface="BIZ UDPゴシック" panose="020B0400000000000000" pitchFamily="50" charset="-128"/>
              <a:ea typeface="BIZ UDPゴシック" panose="020B0400000000000000" pitchFamily="50" charset="-128"/>
            </a:endParaRPr>
          </a:p>
          <a:p>
            <a:pPr lvl="0">
              <a:defRPr/>
            </a:pPr>
            <a:r>
              <a:rPr lang="ja-JP" altLang="en-US" sz="1600" dirty="0">
                <a:latin typeface="BIZ UDPゴシック" panose="020B0400000000000000" pitchFamily="50" charset="-128"/>
                <a:ea typeface="BIZ UDPゴシック" panose="020B0400000000000000" pitchFamily="50" charset="-128"/>
              </a:rPr>
              <a:t>　</a:t>
            </a:r>
            <a:r>
              <a:rPr lang="ja-JP" altLang="en-US" sz="1600" dirty="0" smtClean="0">
                <a:latin typeface="BIZ UDPゴシック" panose="020B0400000000000000" pitchFamily="50" charset="-128"/>
                <a:ea typeface="BIZ UDPゴシック" panose="020B0400000000000000" pitchFamily="50" charset="-128"/>
              </a:rPr>
              <a:t>者を指します。</a:t>
            </a:r>
            <a:r>
              <a:rPr kumimoji="1" lang="ja-JP" altLang="en-US" sz="1400" i="0" u="none" strike="noStrike" kern="1200" cap="none" spc="0" normalizeH="0" baseline="0" noProof="0" dirty="0" smtClean="0">
                <a:ln>
                  <a:noFill/>
                </a:ln>
                <a:solidFill>
                  <a:srgbClr val="4472C4">
                    <a:lumMod val="75000"/>
                  </a:srgbClr>
                </a:solidFill>
                <a:effectLst/>
                <a:uLnTx/>
                <a:uFillTx/>
                <a:latin typeface="BIZ UDPゴシック" panose="020B0400000000000000" pitchFamily="50" charset="-128"/>
                <a:ea typeface="BIZ UDPゴシック" panose="020B0400000000000000" pitchFamily="50" charset="-128"/>
              </a:rPr>
              <a:t>　</a:t>
            </a:r>
            <a:endParaRPr kumimoji="1" lang="en-US" altLang="ja-JP" sz="1400" i="0" u="none" strike="noStrike" kern="1200" cap="none" spc="0" normalizeH="0" baseline="0" noProof="0" dirty="0" smtClean="0">
              <a:ln>
                <a:noFill/>
              </a:ln>
              <a:solidFill>
                <a:srgbClr val="4472C4">
                  <a:lumMod val="75000"/>
                </a:srgbClr>
              </a:solidFill>
              <a:effectLst/>
              <a:uLnTx/>
              <a:uFillTx/>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155239" y="3339317"/>
            <a:ext cx="6365332" cy="830997"/>
          </a:xfrm>
          <a:prstGeom prst="rect">
            <a:avLst/>
          </a:prstGeom>
          <a:noFill/>
        </p:spPr>
        <p:txBody>
          <a:bodyPr wrap="square" rtlCol="0">
            <a:spAutoFit/>
          </a:bodyPr>
          <a:lstStyle/>
          <a:p>
            <a:r>
              <a:rPr lang="ja-JP" altLang="en-US" sz="2400" dirty="0" smtClean="0">
                <a:latin typeface="BIZ UDPゴシック" panose="020B0400000000000000" pitchFamily="50" charset="-128"/>
                <a:ea typeface="BIZ UDPゴシック" panose="020B0400000000000000" pitchFamily="50" charset="-128"/>
              </a:rPr>
              <a:t>・「常勤」・「非常勤」・「臨時雇用</a:t>
            </a:r>
            <a:r>
              <a:rPr lang="en-US" altLang="ja-JP" sz="2400" dirty="0" smtClean="0">
                <a:latin typeface="BIZ UDPゴシック" panose="020B0400000000000000" pitchFamily="50" charset="-128"/>
                <a:ea typeface="BIZ UDPゴシック" panose="020B0400000000000000" pitchFamily="50" charset="-128"/>
              </a:rPr>
              <a:t>※</a:t>
            </a:r>
            <a:r>
              <a:rPr lang="ja-JP" altLang="en-US" sz="2400" dirty="0" smtClean="0">
                <a:latin typeface="BIZ UDPゴシック" panose="020B0400000000000000" pitchFamily="50" charset="-128"/>
                <a:ea typeface="BIZ UDPゴシック" panose="020B0400000000000000" pitchFamily="50" charset="-128"/>
              </a:rPr>
              <a:t>」</a:t>
            </a:r>
            <a:endParaRPr lang="en-US" altLang="ja-JP" sz="2400" dirty="0" smtClean="0">
              <a:latin typeface="BIZ UDPゴシック" panose="020B0400000000000000" pitchFamily="50" charset="-128"/>
              <a:ea typeface="BIZ UDPゴシック" panose="020B0400000000000000" pitchFamily="50" charset="-128"/>
            </a:endParaRPr>
          </a:p>
          <a:p>
            <a:r>
              <a:rPr lang="ja-JP" altLang="en-US" sz="2400" dirty="0" smtClean="0">
                <a:latin typeface="BIZ UDPゴシック" panose="020B0400000000000000" pitchFamily="50" charset="-128"/>
                <a:ea typeface="BIZ UDPゴシック" panose="020B0400000000000000" pitchFamily="50" charset="-128"/>
              </a:rPr>
              <a:t>→</a:t>
            </a:r>
            <a:r>
              <a:rPr lang="ja-JP" altLang="en-US" sz="2400" b="1" dirty="0" smtClean="0">
                <a:solidFill>
                  <a:srgbClr val="C00000"/>
                </a:solidFill>
                <a:latin typeface="BIZ UDPゴシック" panose="020B0400000000000000" pitchFamily="50" charset="-128"/>
                <a:ea typeface="BIZ UDPゴシック" panose="020B0400000000000000" pitchFamily="50" charset="-128"/>
              </a:rPr>
              <a:t>「非常勤」・「常勤」・「臨時雇用」</a:t>
            </a:r>
            <a:r>
              <a:rPr lang="ja-JP" altLang="en-US" sz="2400" b="1" dirty="0" smtClean="0">
                <a:latin typeface="BIZ UDPゴシック" panose="020B0400000000000000" pitchFamily="50" charset="-128"/>
                <a:ea typeface="BIZ UDPゴシック" panose="020B0400000000000000" pitchFamily="50" charset="-128"/>
              </a:rPr>
              <a:t>の順に大きい。</a:t>
            </a:r>
            <a:endParaRPr lang="en-US" altLang="ja-JP" sz="2400" b="1" dirty="0" smtClean="0">
              <a:solidFill>
                <a:srgbClr val="C00000"/>
              </a:solidFill>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85346" y="5606635"/>
            <a:ext cx="8031366" cy="461665"/>
          </a:xfrm>
          <a:prstGeom prst="rect">
            <a:avLst/>
          </a:prstGeom>
          <a:ln w="19050">
            <a:noFill/>
          </a:ln>
        </p:spPr>
        <p:txBody>
          <a:bodyPr wrap="none">
            <a:spAutoFit/>
          </a:bodyPr>
          <a:lstStyle/>
          <a:p>
            <a:pPr algn="ctr"/>
            <a:r>
              <a:rPr lang="ja-JP" altLang="en-US" sz="2400" dirty="0" smtClean="0">
                <a:solidFill>
                  <a:srgbClr val="333333"/>
                </a:solidFill>
                <a:latin typeface="BIZ UDPゴシック" panose="020B0400000000000000" pitchFamily="50" charset="-128"/>
                <a:ea typeface="BIZ UDPゴシック" panose="020B0400000000000000" pitchFamily="50" charset="-128"/>
              </a:rPr>
              <a:t>（参考）　採用率（％）　＝　採用者数　</a:t>
            </a:r>
            <a:r>
              <a:rPr lang="en-US" altLang="ja-JP" sz="2400" dirty="0" smtClean="0">
                <a:solidFill>
                  <a:srgbClr val="333333"/>
                </a:solidFill>
                <a:latin typeface="BIZ UDPゴシック" panose="020B0400000000000000" pitchFamily="50" charset="-128"/>
                <a:ea typeface="BIZ UDPゴシック" panose="020B0400000000000000" pitchFamily="50" charset="-128"/>
              </a:rPr>
              <a:t>÷</a:t>
            </a:r>
            <a:r>
              <a:rPr lang="ja-JP" altLang="en-US" sz="2400" dirty="0" smtClean="0">
                <a:solidFill>
                  <a:srgbClr val="333333"/>
                </a:solidFill>
                <a:latin typeface="BIZ UDPゴシック" panose="020B0400000000000000" pitchFamily="50" charset="-128"/>
                <a:ea typeface="BIZ UDPゴシック" panose="020B0400000000000000" pitchFamily="50" charset="-128"/>
              </a:rPr>
              <a:t>　応募者数　</a:t>
            </a:r>
            <a:r>
              <a:rPr lang="en-US" altLang="ja-JP" sz="2400" dirty="0" smtClean="0">
                <a:solidFill>
                  <a:srgbClr val="333333"/>
                </a:solidFill>
                <a:latin typeface="BIZ UDPゴシック" panose="020B0400000000000000" pitchFamily="50" charset="-128"/>
                <a:ea typeface="BIZ UDPゴシック" panose="020B0400000000000000" pitchFamily="50" charset="-128"/>
              </a:rPr>
              <a:t>×</a:t>
            </a:r>
            <a:r>
              <a:rPr lang="ja-JP" altLang="en-US" sz="2400" dirty="0" smtClean="0">
                <a:solidFill>
                  <a:srgbClr val="333333"/>
                </a:solidFill>
                <a:latin typeface="BIZ UDPゴシック" panose="020B0400000000000000" pitchFamily="50" charset="-128"/>
                <a:ea typeface="BIZ UDPゴシック" panose="020B0400000000000000" pitchFamily="50" charset="-128"/>
              </a:rPr>
              <a:t>　</a:t>
            </a:r>
            <a:r>
              <a:rPr lang="en-US" altLang="ja-JP" sz="2400" dirty="0" smtClean="0">
                <a:solidFill>
                  <a:srgbClr val="333333"/>
                </a:solidFill>
                <a:latin typeface="BIZ UDPゴシック" panose="020B0400000000000000" pitchFamily="50" charset="-128"/>
                <a:ea typeface="BIZ UDPゴシック" panose="020B0400000000000000" pitchFamily="50" charset="-128"/>
              </a:rPr>
              <a:t>100</a:t>
            </a:r>
            <a:endParaRPr lang="ja-JP" altLang="en-US"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96439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0" y="251267"/>
            <a:ext cx="11467870" cy="584775"/>
          </a:xfrm>
          <a:prstGeom prst="rect">
            <a:avLst/>
          </a:prstGeom>
          <a:noFill/>
        </p:spPr>
        <p:txBody>
          <a:bodyPr wrap="square" rtlCol="0">
            <a:spAutoFit/>
          </a:bodyPr>
          <a:lstStyle/>
          <a:p>
            <a:r>
              <a:rPr lang="ja-JP" altLang="en-US" sz="3200" b="1" dirty="0">
                <a:solidFill>
                  <a:srgbClr val="1D6FA9"/>
                </a:solidFill>
                <a:latin typeface="BIZ UDPゴシック" panose="020B0400000000000000" pitchFamily="50" charset="-128"/>
                <a:ea typeface="BIZ UDPゴシック" panose="020B0400000000000000" pitchFamily="50" charset="-128"/>
              </a:rPr>
              <a:t>２</a:t>
            </a:r>
            <a:r>
              <a:rPr lang="ja-JP" altLang="en-US" sz="3200" b="1" dirty="0" smtClean="0">
                <a:solidFill>
                  <a:srgbClr val="1D6FA9"/>
                </a:solidFill>
                <a:latin typeface="BIZ UDPゴシック" panose="020B0400000000000000" pitchFamily="50" charset="-128"/>
                <a:ea typeface="BIZ UDPゴシック" panose="020B0400000000000000" pitchFamily="50" charset="-128"/>
              </a:rPr>
              <a:t>－２　「潜在看護職員」に対する課題②－４　</a:t>
            </a:r>
            <a:endParaRPr lang="en-US" altLang="ja-JP" sz="3200" b="1" dirty="0" smtClean="0">
              <a:solidFill>
                <a:srgbClr val="1D6FA9"/>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2"/>
          <p:cNvSpPr>
            <a:spLocks noGrp="1"/>
          </p:cNvSpPr>
          <p:nvPr>
            <p:ph type="sldNum" sz="quarter" idx="12"/>
          </p:nvPr>
        </p:nvSpPr>
        <p:spPr>
          <a:xfrm>
            <a:off x="9208248" y="6308075"/>
            <a:ext cx="2743200" cy="36512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BFFF0799-BCF5-4C8E-BCD2-41538FEDF1AE}" type="slidenum">
              <a:rPr kumimoji="1" lang="ja-JP" altLang="en-US" sz="13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1" lang="ja-JP" altLang="en-US" sz="1300" b="0" i="0" u="none" strike="noStrike" kern="1200" cap="none" spc="0" normalizeH="0" baseline="0" noProof="0" dirty="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正方形/長方形 6"/>
          <p:cNvSpPr/>
          <p:nvPr/>
        </p:nvSpPr>
        <p:spPr bwMode="gray">
          <a:xfrm>
            <a:off x="85346" y="953269"/>
            <a:ext cx="11796177" cy="623455"/>
          </a:xfrm>
          <a:prstGeom prst="rect">
            <a:avLst/>
          </a:prstGeom>
          <a:solidFill>
            <a:sysClr val="window" lastClr="FFFFFF"/>
          </a:solidFill>
          <a:ln w="38100" cap="flat" cmpd="sng" algn="ctr">
            <a:solidFill>
              <a:srgbClr val="1D6FA9"/>
            </a:solidFill>
            <a:prstDash val="solid"/>
            <a:miter lim="800000"/>
          </a:ln>
          <a:effectLst/>
        </p:spPr>
        <p:txBody>
          <a:bodyPr vert="horz" rtlCol="0" anchor="ctr"/>
          <a:lstStyle/>
          <a:p>
            <a:r>
              <a:rPr lang="ja-JP" altLang="en-US" sz="2800" dirty="0" smtClean="0">
                <a:latin typeface="BIZ UDPゴシック" panose="020B0400000000000000" pitchFamily="50" charset="-128"/>
                <a:ea typeface="BIZ UDPゴシック" panose="020B0400000000000000" pitchFamily="50" charset="-128"/>
              </a:rPr>
              <a:t>年代別の</a:t>
            </a:r>
            <a:r>
              <a:rPr lang="ja-JP" altLang="en-US" sz="2800" b="1" dirty="0" smtClean="0">
                <a:solidFill>
                  <a:schemeClr val="accent1"/>
                </a:solidFill>
                <a:latin typeface="BIZ UDPゴシック" panose="020B0400000000000000" pitchFamily="50" charset="-128"/>
                <a:ea typeface="BIZ UDPゴシック" panose="020B0400000000000000" pitchFamily="50" charset="-128"/>
              </a:rPr>
              <a:t>求職者数</a:t>
            </a:r>
            <a:r>
              <a:rPr lang="ja-JP" altLang="en-US" sz="2800" dirty="0" smtClean="0">
                <a:latin typeface="BIZ UDPゴシック" panose="020B0400000000000000" pitchFamily="50" charset="-128"/>
                <a:ea typeface="BIZ UDPゴシック" panose="020B0400000000000000" pitchFamily="50" charset="-128"/>
              </a:rPr>
              <a:t>及び</a:t>
            </a:r>
            <a:r>
              <a:rPr lang="ja-JP" altLang="en-US" sz="2800" b="1" dirty="0" smtClean="0">
                <a:solidFill>
                  <a:schemeClr val="accent6"/>
                </a:solidFill>
                <a:latin typeface="BIZ UDPゴシック" panose="020B0400000000000000" pitchFamily="50" charset="-128"/>
                <a:ea typeface="BIZ UDPゴシック" panose="020B0400000000000000" pitchFamily="50" charset="-128"/>
              </a:rPr>
              <a:t>就職者数</a:t>
            </a:r>
            <a:r>
              <a:rPr lang="ja-JP" altLang="en-US" sz="2800" dirty="0" smtClean="0">
                <a:latin typeface="BIZ UDPゴシック" panose="020B0400000000000000" pitchFamily="50" charset="-128"/>
                <a:ea typeface="BIZ UDPゴシック" panose="020B0400000000000000" pitchFamily="50" charset="-128"/>
              </a:rPr>
              <a:t>を比較した。</a:t>
            </a:r>
            <a:endParaRPr lang="en-US" altLang="ja-JP" sz="2800" dirty="0" smtClean="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7893799" y="5985581"/>
            <a:ext cx="40576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noProof="0" dirty="0" smtClean="0">
                <a:latin typeface="BIZ UDPゴシック" panose="020B0400000000000000" pitchFamily="50" charset="-128"/>
                <a:ea typeface="BIZ UDPゴシック" panose="020B0400000000000000" pitchFamily="50" charset="-128"/>
              </a:rPr>
              <a:t>（</a:t>
            </a:r>
            <a:r>
              <a:rPr lang="en-US" altLang="ja-JP" sz="1400" noProof="0" dirty="0" smtClean="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令和５年度ナースセンター利用実績より算出</a:t>
            </a:r>
            <a:r>
              <a:rPr lang="ja-JP" altLang="en-US" sz="1400" noProof="0" dirty="0" smtClean="0">
                <a:latin typeface="BIZ UDPゴシック" panose="020B0400000000000000" pitchFamily="50" charset="-128"/>
                <a:ea typeface="BIZ UDPゴシック" panose="020B0400000000000000" pitchFamily="50" charset="-128"/>
              </a:rPr>
              <a:t>）</a:t>
            </a:r>
            <a:r>
              <a:rPr kumimoji="1" lang="ja-JP" altLang="en-US" sz="1400" i="0" u="none" strike="noStrike" kern="1200" cap="none" spc="0" normalizeH="0" baseline="0" noProof="0" dirty="0" smtClean="0">
                <a:ln>
                  <a:noFill/>
                </a:ln>
                <a:solidFill>
                  <a:srgbClr val="4472C4">
                    <a:lumMod val="75000"/>
                  </a:srgbClr>
                </a:solidFill>
                <a:effectLst/>
                <a:uLnTx/>
                <a:uFillTx/>
                <a:latin typeface="BIZ UDPゴシック" panose="020B0400000000000000" pitchFamily="50" charset="-128"/>
                <a:ea typeface="BIZ UDPゴシック" panose="020B0400000000000000" pitchFamily="50" charset="-128"/>
              </a:rPr>
              <a:t>　</a:t>
            </a:r>
            <a:endParaRPr kumimoji="1" lang="en-US" altLang="ja-JP" sz="1400" i="0" u="none" strike="noStrike" kern="1200" cap="none" spc="0" normalizeH="0" baseline="0" noProof="0" dirty="0" smtClean="0">
              <a:ln>
                <a:noFill/>
              </a:ln>
              <a:solidFill>
                <a:srgbClr val="4472C4">
                  <a:lumMod val="75000"/>
                </a:srgbClr>
              </a:solidFill>
              <a:effectLst/>
              <a:uLnTx/>
              <a:uFillTx/>
              <a:latin typeface="BIZ UDPゴシック" panose="020B0400000000000000" pitchFamily="50" charset="-128"/>
              <a:ea typeface="BIZ UDPゴシック" panose="020B04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044766882"/>
              </p:ext>
            </p:extLst>
          </p:nvPr>
        </p:nvGraphicFramePr>
        <p:xfrm>
          <a:off x="5929880" y="3235038"/>
          <a:ext cx="5951643" cy="2636073"/>
        </p:xfrm>
        <a:graphic>
          <a:graphicData uri="http://schemas.openxmlformats.org/drawingml/2006/table">
            <a:tbl>
              <a:tblPr firstRow="1">
                <a:tableStyleId>{5C22544A-7EE6-4342-B048-85BDC9FD1C3A}</a:tableStyleId>
              </a:tblPr>
              <a:tblGrid>
                <a:gridCol w="876723">
                  <a:extLst>
                    <a:ext uri="{9D8B030D-6E8A-4147-A177-3AD203B41FA5}">
                      <a16:colId xmlns:a16="http://schemas.microsoft.com/office/drawing/2014/main" val="3809648632"/>
                    </a:ext>
                  </a:extLst>
                </a:gridCol>
                <a:gridCol w="1439622">
                  <a:extLst>
                    <a:ext uri="{9D8B030D-6E8A-4147-A177-3AD203B41FA5}">
                      <a16:colId xmlns:a16="http://schemas.microsoft.com/office/drawing/2014/main" val="2070469470"/>
                    </a:ext>
                  </a:extLst>
                </a:gridCol>
                <a:gridCol w="1486458">
                  <a:extLst>
                    <a:ext uri="{9D8B030D-6E8A-4147-A177-3AD203B41FA5}">
                      <a16:colId xmlns:a16="http://schemas.microsoft.com/office/drawing/2014/main" val="3508634369"/>
                    </a:ext>
                  </a:extLst>
                </a:gridCol>
                <a:gridCol w="2148840">
                  <a:extLst>
                    <a:ext uri="{9D8B030D-6E8A-4147-A177-3AD203B41FA5}">
                      <a16:colId xmlns:a16="http://schemas.microsoft.com/office/drawing/2014/main" val="2707113690"/>
                    </a:ext>
                  </a:extLst>
                </a:gridCol>
              </a:tblGrid>
              <a:tr h="380553">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年代</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u="none" strike="noStrike" dirty="0" smtClean="0">
                          <a:effectLst/>
                          <a:latin typeface="BIZ UDPゴシック" panose="020B0400000000000000" pitchFamily="50" charset="-128"/>
                          <a:ea typeface="BIZ UDPゴシック" panose="020B0400000000000000" pitchFamily="50" charset="-128"/>
                        </a:rPr>
                        <a:t>求職者数（人）</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u="none" strike="noStrike" dirty="0" smtClean="0">
                          <a:effectLst/>
                          <a:latin typeface="BIZ UDPゴシック" panose="020B0400000000000000" pitchFamily="50" charset="-128"/>
                          <a:ea typeface="BIZ UDPゴシック" panose="020B0400000000000000" pitchFamily="50" charset="-128"/>
                        </a:rPr>
                        <a:t>就職者数（人）</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u="none" strike="noStrike" dirty="0" smtClean="0">
                          <a:effectLst/>
                          <a:latin typeface="BIZ UDPゴシック" panose="020B0400000000000000" pitchFamily="50" charset="-128"/>
                          <a:ea typeface="BIZ UDPゴシック" panose="020B0400000000000000" pitchFamily="50" charset="-128"/>
                        </a:rPr>
                        <a:t>就職者数の割合（</a:t>
                      </a:r>
                      <a:r>
                        <a:rPr lang="ja-JP" altLang="en-US" sz="1800" u="none" strike="noStrike" dirty="0">
                          <a:effectLst/>
                          <a:latin typeface="BIZ UDPゴシック" panose="020B0400000000000000" pitchFamily="50" charset="-128"/>
                          <a:ea typeface="BIZ UDPゴシック" panose="020B0400000000000000" pitchFamily="50" charset="-128"/>
                        </a:rPr>
                        <a:t>％）</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4857096"/>
                  </a:ext>
                </a:extLst>
              </a:tr>
              <a:tr h="175260">
                <a:tc>
                  <a:txBody>
                    <a:bodyPr/>
                    <a:lstStyle/>
                    <a:p>
                      <a:pPr algn="ctr" fontAlgn="ctr"/>
                      <a:r>
                        <a:rPr lang="en-US" altLang="ja-JP" sz="1800" u="none" strike="noStrike">
                          <a:effectLst/>
                          <a:latin typeface="BIZ UDPゴシック" panose="020B0400000000000000" pitchFamily="50" charset="-128"/>
                          <a:ea typeface="BIZ UDPゴシック" panose="020B0400000000000000" pitchFamily="50" charset="-128"/>
                        </a:rPr>
                        <a:t>10</a:t>
                      </a:r>
                      <a:endPar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latin typeface="BIZ UDPゴシック" panose="020B0400000000000000" pitchFamily="50" charset="-128"/>
                          <a:ea typeface="BIZ UDPゴシック" panose="020B0400000000000000" pitchFamily="50" charset="-128"/>
                        </a:rPr>
                        <a:t>1 </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latin typeface="BIZ UDPゴシック" panose="020B0400000000000000" pitchFamily="50" charset="-128"/>
                          <a:ea typeface="BIZ UDPゴシック" panose="020B0400000000000000" pitchFamily="50" charset="-128"/>
                        </a:rPr>
                        <a:t>0 </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a:effectLst/>
                          <a:latin typeface="BIZ UDPゴシック" panose="020B0400000000000000" pitchFamily="50" charset="-128"/>
                          <a:ea typeface="BIZ UDPゴシック" panose="020B0400000000000000" pitchFamily="50" charset="-128"/>
                        </a:rPr>
                        <a:t>0.0%</a:t>
                      </a:r>
                      <a:endPar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302353"/>
                  </a:ext>
                </a:extLst>
              </a:tr>
              <a:tr h="175260">
                <a:tc>
                  <a:txBody>
                    <a:bodyPr/>
                    <a:lstStyle/>
                    <a:p>
                      <a:pPr algn="ctr" fontAlgn="ctr"/>
                      <a:r>
                        <a:rPr lang="en-US" altLang="ja-JP" sz="1800" u="none" strike="noStrike">
                          <a:effectLst/>
                          <a:latin typeface="BIZ UDPゴシック" panose="020B0400000000000000" pitchFamily="50" charset="-128"/>
                          <a:ea typeface="BIZ UDPゴシック" panose="020B0400000000000000" pitchFamily="50" charset="-128"/>
                        </a:rPr>
                        <a:t>20</a:t>
                      </a:r>
                      <a:endPar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latin typeface="BIZ UDPゴシック" panose="020B0400000000000000" pitchFamily="50" charset="-128"/>
                          <a:ea typeface="BIZ UDPゴシック" panose="020B0400000000000000" pitchFamily="50" charset="-128"/>
                        </a:rPr>
                        <a:t>1,229 </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latin typeface="BIZ UDPゴシック" panose="020B0400000000000000" pitchFamily="50" charset="-128"/>
                          <a:ea typeface="BIZ UDPゴシック" panose="020B0400000000000000" pitchFamily="50" charset="-128"/>
                        </a:rPr>
                        <a:t>71 </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a:effectLst/>
                          <a:latin typeface="BIZ UDPゴシック" panose="020B0400000000000000" pitchFamily="50" charset="-128"/>
                          <a:ea typeface="BIZ UDPゴシック" panose="020B0400000000000000" pitchFamily="50" charset="-128"/>
                        </a:rPr>
                        <a:t>10.0%</a:t>
                      </a:r>
                      <a:endPar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3976108"/>
                  </a:ext>
                </a:extLst>
              </a:tr>
              <a:tr h="175260">
                <a:tc>
                  <a:txBody>
                    <a:bodyPr/>
                    <a:lstStyle/>
                    <a:p>
                      <a:pPr algn="ctr" fontAlgn="ctr"/>
                      <a:r>
                        <a:rPr lang="en-US" altLang="ja-JP" sz="1800" u="none" strike="noStrike">
                          <a:effectLst/>
                          <a:latin typeface="BIZ UDPゴシック" panose="020B0400000000000000" pitchFamily="50" charset="-128"/>
                          <a:ea typeface="BIZ UDPゴシック" panose="020B0400000000000000" pitchFamily="50" charset="-128"/>
                        </a:rPr>
                        <a:t>30</a:t>
                      </a:r>
                      <a:endPar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a:effectLst/>
                          <a:latin typeface="BIZ UDPゴシック" panose="020B0400000000000000" pitchFamily="50" charset="-128"/>
                          <a:ea typeface="BIZ UDPゴシック" panose="020B0400000000000000" pitchFamily="50" charset="-128"/>
                        </a:rPr>
                        <a:t>1,995 </a:t>
                      </a:r>
                      <a:endPar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latin typeface="BIZ UDPゴシック" panose="020B0400000000000000" pitchFamily="50" charset="-128"/>
                          <a:ea typeface="BIZ UDPゴシック" panose="020B0400000000000000" pitchFamily="50" charset="-128"/>
                        </a:rPr>
                        <a:t>130 </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latin typeface="BIZ UDPゴシック" panose="020B0400000000000000" pitchFamily="50" charset="-128"/>
                          <a:ea typeface="BIZ UDPゴシック" panose="020B0400000000000000" pitchFamily="50" charset="-128"/>
                        </a:rPr>
                        <a:t>18.3%</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0218626"/>
                  </a:ext>
                </a:extLst>
              </a:tr>
              <a:tr h="175260">
                <a:tc>
                  <a:txBody>
                    <a:bodyPr/>
                    <a:lstStyle/>
                    <a:p>
                      <a:pPr algn="ctr" fontAlgn="ctr"/>
                      <a:r>
                        <a:rPr lang="en-US" altLang="ja-JP" sz="1800" b="1" u="none" strike="noStrike" dirty="0">
                          <a:solidFill>
                            <a:srgbClr val="C00000"/>
                          </a:solidFill>
                          <a:effectLst/>
                          <a:latin typeface="BIZ UDPゴシック" panose="020B0400000000000000" pitchFamily="50" charset="-128"/>
                          <a:ea typeface="BIZ UDPゴシック" panose="020B0400000000000000" pitchFamily="50" charset="-128"/>
                        </a:rPr>
                        <a:t>40</a:t>
                      </a:r>
                      <a:endParaRPr lang="en-US" altLang="ja-JP" sz="1800" b="1" i="0" u="none" strike="noStrike" dirty="0">
                        <a:solidFill>
                          <a:srgbClr val="C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800" b="1" u="none" strike="noStrike" dirty="0">
                          <a:solidFill>
                            <a:srgbClr val="C00000"/>
                          </a:solidFill>
                          <a:effectLst/>
                          <a:latin typeface="BIZ UDPゴシック" panose="020B0400000000000000" pitchFamily="50" charset="-128"/>
                          <a:ea typeface="BIZ UDPゴシック" panose="020B0400000000000000" pitchFamily="50" charset="-128"/>
                        </a:rPr>
                        <a:t>2,768 </a:t>
                      </a:r>
                      <a:endParaRPr lang="en-US" altLang="ja-JP" sz="1800" b="1" i="0" u="none" strike="noStrike" dirty="0">
                        <a:solidFill>
                          <a:srgbClr val="C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800" b="1" u="none" strike="noStrike" dirty="0">
                          <a:solidFill>
                            <a:srgbClr val="C00000"/>
                          </a:solidFill>
                          <a:effectLst/>
                          <a:latin typeface="BIZ UDPゴシック" panose="020B0400000000000000" pitchFamily="50" charset="-128"/>
                          <a:ea typeface="BIZ UDPゴシック" panose="020B0400000000000000" pitchFamily="50" charset="-128"/>
                        </a:rPr>
                        <a:t>212 </a:t>
                      </a:r>
                      <a:endParaRPr lang="en-US" altLang="ja-JP" sz="1800" b="1" i="0" u="none" strike="noStrike" dirty="0">
                        <a:solidFill>
                          <a:srgbClr val="C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800" b="1" u="none" strike="noStrike" dirty="0">
                          <a:solidFill>
                            <a:srgbClr val="C00000"/>
                          </a:solidFill>
                          <a:effectLst/>
                          <a:latin typeface="BIZ UDPゴシック" panose="020B0400000000000000" pitchFamily="50" charset="-128"/>
                          <a:ea typeface="BIZ UDPゴシック" panose="020B0400000000000000" pitchFamily="50" charset="-128"/>
                        </a:rPr>
                        <a:t>29.8%</a:t>
                      </a:r>
                      <a:endParaRPr lang="en-US" altLang="ja-JP" sz="1800" b="1" i="0" u="none" strike="noStrike" dirty="0">
                        <a:solidFill>
                          <a:srgbClr val="C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346903747"/>
                  </a:ext>
                </a:extLst>
              </a:tr>
              <a:tr h="175260">
                <a:tc>
                  <a:txBody>
                    <a:bodyPr/>
                    <a:lstStyle/>
                    <a:p>
                      <a:pPr algn="ctr" fontAlgn="ctr"/>
                      <a:r>
                        <a:rPr lang="en-US" altLang="ja-JP" sz="1800" b="1" u="none" strike="noStrike">
                          <a:solidFill>
                            <a:srgbClr val="C00000"/>
                          </a:solidFill>
                          <a:effectLst/>
                          <a:latin typeface="BIZ UDPゴシック" panose="020B0400000000000000" pitchFamily="50" charset="-128"/>
                          <a:ea typeface="BIZ UDPゴシック" panose="020B0400000000000000" pitchFamily="50" charset="-128"/>
                        </a:rPr>
                        <a:t>50</a:t>
                      </a:r>
                      <a:endParaRPr lang="en-US" altLang="ja-JP" sz="1800" b="1" i="0" u="none" strike="noStrike">
                        <a:solidFill>
                          <a:srgbClr val="C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800" b="1" u="none" strike="noStrike" dirty="0">
                          <a:solidFill>
                            <a:srgbClr val="C00000"/>
                          </a:solidFill>
                          <a:effectLst/>
                          <a:latin typeface="BIZ UDPゴシック" panose="020B0400000000000000" pitchFamily="50" charset="-128"/>
                          <a:ea typeface="BIZ UDPゴシック" panose="020B0400000000000000" pitchFamily="50" charset="-128"/>
                        </a:rPr>
                        <a:t>3,170 </a:t>
                      </a:r>
                      <a:endParaRPr lang="en-US" altLang="ja-JP" sz="1800" b="1" i="0" u="none" strike="noStrike" dirty="0">
                        <a:solidFill>
                          <a:srgbClr val="C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800" b="1" u="none" strike="noStrike">
                          <a:solidFill>
                            <a:srgbClr val="C00000"/>
                          </a:solidFill>
                          <a:effectLst/>
                          <a:latin typeface="BIZ UDPゴシック" panose="020B0400000000000000" pitchFamily="50" charset="-128"/>
                          <a:ea typeface="BIZ UDPゴシック" panose="020B0400000000000000" pitchFamily="50" charset="-128"/>
                        </a:rPr>
                        <a:t>204 </a:t>
                      </a:r>
                      <a:endParaRPr lang="en-US" altLang="ja-JP" sz="1800" b="1" i="0" u="none" strike="noStrike">
                        <a:solidFill>
                          <a:srgbClr val="C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800" b="1" u="none" strike="noStrike" dirty="0">
                          <a:solidFill>
                            <a:srgbClr val="C00000"/>
                          </a:solidFill>
                          <a:effectLst/>
                          <a:latin typeface="BIZ UDPゴシック" panose="020B0400000000000000" pitchFamily="50" charset="-128"/>
                          <a:ea typeface="BIZ UDPゴシック" panose="020B0400000000000000" pitchFamily="50" charset="-128"/>
                        </a:rPr>
                        <a:t>28.7%</a:t>
                      </a:r>
                      <a:endParaRPr lang="en-US" altLang="ja-JP" sz="1800" b="1" i="0" u="none" strike="noStrike" dirty="0">
                        <a:solidFill>
                          <a:srgbClr val="C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45869500"/>
                  </a:ext>
                </a:extLst>
              </a:tr>
              <a:tr h="175260">
                <a:tc>
                  <a:txBody>
                    <a:bodyPr/>
                    <a:lstStyle/>
                    <a:p>
                      <a:pPr algn="ctr" fontAlgn="ctr"/>
                      <a:r>
                        <a:rPr lang="en-US" altLang="ja-JP" sz="1800" u="none" strike="noStrike">
                          <a:effectLst/>
                          <a:latin typeface="BIZ UDPゴシック" panose="020B0400000000000000" pitchFamily="50" charset="-128"/>
                          <a:ea typeface="BIZ UDPゴシック" panose="020B0400000000000000" pitchFamily="50" charset="-128"/>
                        </a:rPr>
                        <a:t>60</a:t>
                      </a:r>
                      <a:endPar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a:effectLst/>
                          <a:latin typeface="BIZ UDPゴシック" panose="020B0400000000000000" pitchFamily="50" charset="-128"/>
                          <a:ea typeface="BIZ UDPゴシック" panose="020B0400000000000000" pitchFamily="50" charset="-128"/>
                        </a:rPr>
                        <a:t>1,191 </a:t>
                      </a:r>
                      <a:endPar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a:effectLst/>
                          <a:latin typeface="BIZ UDPゴシック" panose="020B0400000000000000" pitchFamily="50" charset="-128"/>
                          <a:ea typeface="BIZ UDPゴシック" panose="020B0400000000000000" pitchFamily="50" charset="-128"/>
                        </a:rPr>
                        <a:t>89 </a:t>
                      </a:r>
                      <a:endPar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latin typeface="BIZ UDPゴシック" panose="020B0400000000000000" pitchFamily="50" charset="-128"/>
                          <a:ea typeface="BIZ UDPゴシック" panose="020B0400000000000000" pitchFamily="50" charset="-128"/>
                        </a:rPr>
                        <a:t>12.5%</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2187650"/>
                  </a:ext>
                </a:extLst>
              </a:tr>
              <a:tr h="175260">
                <a:tc>
                  <a:txBody>
                    <a:bodyPr/>
                    <a:lstStyle/>
                    <a:p>
                      <a:pPr algn="ctr" fontAlgn="ctr"/>
                      <a:r>
                        <a:rPr lang="en-US" altLang="ja-JP" sz="1800" u="none" strike="noStrike">
                          <a:effectLst/>
                          <a:latin typeface="BIZ UDPゴシック" panose="020B0400000000000000" pitchFamily="50" charset="-128"/>
                          <a:ea typeface="BIZ UDPゴシック" panose="020B0400000000000000" pitchFamily="50" charset="-128"/>
                        </a:rPr>
                        <a:t>70</a:t>
                      </a:r>
                      <a:endPar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a:effectLst/>
                          <a:latin typeface="BIZ UDPゴシック" panose="020B0400000000000000" pitchFamily="50" charset="-128"/>
                          <a:ea typeface="BIZ UDPゴシック" panose="020B0400000000000000" pitchFamily="50" charset="-128"/>
                        </a:rPr>
                        <a:t>102 </a:t>
                      </a:r>
                      <a:endPar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a:effectLst/>
                          <a:latin typeface="BIZ UDPゴシック" panose="020B0400000000000000" pitchFamily="50" charset="-128"/>
                          <a:ea typeface="BIZ UDPゴシック" panose="020B0400000000000000" pitchFamily="50" charset="-128"/>
                        </a:rPr>
                        <a:t>6 </a:t>
                      </a:r>
                      <a:endPar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latin typeface="BIZ UDPゴシック" panose="020B0400000000000000" pitchFamily="50" charset="-128"/>
                          <a:ea typeface="BIZ UDPゴシック" panose="020B0400000000000000" pitchFamily="50" charset="-128"/>
                        </a:rPr>
                        <a:t>0.8%</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0542313"/>
                  </a:ext>
                </a:extLst>
              </a:tr>
              <a:tr h="175260">
                <a:tc>
                  <a:txBody>
                    <a:bodyPr/>
                    <a:lstStyle/>
                    <a:p>
                      <a:pPr algn="ctr" fontAlgn="ctr"/>
                      <a:r>
                        <a:rPr lang="ja-JP" altLang="en-US" sz="1800" u="none" strike="noStrike">
                          <a:effectLst/>
                          <a:latin typeface="BIZ UDPゴシック" panose="020B0400000000000000" pitchFamily="50" charset="-128"/>
                          <a:ea typeface="BIZ UDPゴシック" panose="020B0400000000000000" pitchFamily="50" charset="-128"/>
                        </a:rPr>
                        <a:t>合計</a:t>
                      </a:r>
                      <a:endPar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latin typeface="BIZ UDPゴシック" panose="020B0400000000000000" pitchFamily="50" charset="-128"/>
                          <a:ea typeface="BIZ UDPゴシック" panose="020B0400000000000000" pitchFamily="50" charset="-128"/>
                        </a:rPr>
                        <a:t>10,456 </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latin typeface="BIZ UDPゴシック" panose="020B0400000000000000" pitchFamily="50" charset="-128"/>
                          <a:ea typeface="BIZ UDPゴシック" panose="020B0400000000000000" pitchFamily="50" charset="-128"/>
                        </a:rPr>
                        <a:t>712 </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latin typeface="BIZ UDPゴシック" panose="020B0400000000000000" pitchFamily="50" charset="-128"/>
                          <a:ea typeface="BIZ UDPゴシック" panose="020B0400000000000000" pitchFamily="50" charset="-128"/>
                        </a:rPr>
                        <a:t>1 </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026591"/>
                  </a:ext>
                </a:extLst>
              </a:tr>
            </a:tbl>
          </a:graphicData>
        </a:graphic>
      </p:graphicFrame>
      <p:sp>
        <p:nvSpPr>
          <p:cNvPr id="13" name="テキスト ボックス 12"/>
          <p:cNvSpPr txBox="1"/>
          <p:nvPr/>
        </p:nvSpPr>
        <p:spPr>
          <a:xfrm>
            <a:off x="155239" y="1867272"/>
            <a:ext cx="11881523" cy="1077218"/>
          </a:xfrm>
          <a:prstGeom prst="rect">
            <a:avLst/>
          </a:prstGeom>
          <a:noFill/>
        </p:spPr>
        <p:txBody>
          <a:bodyPr wrap="square" rtlCol="0">
            <a:spAutoFit/>
          </a:bodyPr>
          <a:lstStyle/>
          <a:p>
            <a:r>
              <a:rPr lang="ja-JP" altLang="en-US" sz="3200" b="1" dirty="0" smtClean="0">
                <a:solidFill>
                  <a:schemeClr val="accent1"/>
                </a:solidFill>
                <a:latin typeface="BIZ UDPゴシック" panose="020B0400000000000000" pitchFamily="50" charset="-128"/>
                <a:ea typeface="BIZ UDPゴシック" panose="020B0400000000000000" pitchFamily="50" charset="-128"/>
              </a:rPr>
              <a:t>求職者の人数</a:t>
            </a:r>
            <a:r>
              <a:rPr lang="ja-JP" altLang="en-US" sz="3200" dirty="0" smtClean="0">
                <a:latin typeface="BIZ UDPゴシック" panose="020B0400000000000000" pitchFamily="50" charset="-128"/>
                <a:ea typeface="BIZ UDPゴシック" panose="020B0400000000000000" pitchFamily="50" charset="-128"/>
              </a:rPr>
              <a:t>と</a:t>
            </a:r>
            <a:r>
              <a:rPr lang="ja-JP" altLang="en-US" sz="3200" b="1" dirty="0" smtClean="0">
                <a:solidFill>
                  <a:schemeClr val="accent6"/>
                </a:solidFill>
                <a:latin typeface="BIZ UDPゴシック" panose="020B0400000000000000" pitchFamily="50" charset="-128"/>
                <a:ea typeface="BIZ UDPゴシック" panose="020B0400000000000000" pitchFamily="50" charset="-128"/>
              </a:rPr>
              <a:t>実際に就業した人数</a:t>
            </a:r>
            <a:r>
              <a:rPr lang="ja-JP" altLang="en-US" sz="3200" dirty="0" smtClean="0">
                <a:latin typeface="BIZ UDPゴシック" panose="020B0400000000000000" pitchFamily="50" charset="-128"/>
                <a:ea typeface="BIZ UDPゴシック" panose="020B0400000000000000" pitchFamily="50" charset="-128"/>
              </a:rPr>
              <a:t>を年代別に比較した。</a:t>
            </a:r>
            <a:endParaRPr lang="en-US" altLang="ja-JP" sz="3200" dirty="0" smtClean="0">
              <a:latin typeface="BIZ UDPゴシック" panose="020B0400000000000000" pitchFamily="50" charset="-128"/>
              <a:ea typeface="BIZ UDPゴシック" panose="020B0400000000000000" pitchFamily="50" charset="-128"/>
            </a:endParaRPr>
          </a:p>
          <a:p>
            <a:r>
              <a:rPr lang="ja-JP" altLang="en-US" sz="3200" dirty="0" smtClean="0">
                <a:latin typeface="BIZ UDPゴシック" panose="020B0400000000000000" pitchFamily="50" charset="-128"/>
                <a:ea typeface="BIZ UDPゴシック" panose="020B0400000000000000" pitchFamily="50" charset="-128"/>
              </a:rPr>
              <a:t>結果</a:t>
            </a:r>
            <a:r>
              <a:rPr lang="ja-JP" altLang="en-US" sz="3200" dirty="0">
                <a:latin typeface="BIZ UDPゴシック" panose="020B0400000000000000" pitchFamily="50" charset="-128"/>
                <a:ea typeface="BIZ UDPゴシック" panose="020B0400000000000000" pitchFamily="50" charset="-128"/>
              </a:rPr>
              <a:t>、</a:t>
            </a:r>
            <a:r>
              <a:rPr lang="ja-JP" altLang="en-US" sz="3200" b="1" dirty="0" smtClean="0">
                <a:solidFill>
                  <a:srgbClr val="C00000"/>
                </a:solidFill>
                <a:latin typeface="BIZ UDPゴシック" panose="020B0400000000000000" pitchFamily="50" charset="-128"/>
                <a:ea typeface="BIZ UDPゴシック" panose="020B0400000000000000" pitchFamily="50" charset="-128"/>
              </a:rPr>
              <a:t>「４０代」・「５０代」</a:t>
            </a:r>
            <a:r>
              <a:rPr lang="ja-JP" altLang="en-US" sz="3200" dirty="0" smtClean="0">
                <a:latin typeface="BIZ UDPゴシック" panose="020B0400000000000000" pitchFamily="50" charset="-128"/>
                <a:ea typeface="BIZ UDPゴシック" panose="020B0400000000000000" pitchFamily="50" charset="-128"/>
              </a:rPr>
              <a:t>が</a:t>
            </a:r>
            <a:r>
              <a:rPr lang="ja-JP" altLang="en-US" sz="3200" b="1" dirty="0" smtClean="0">
                <a:solidFill>
                  <a:schemeClr val="accent1"/>
                </a:solidFill>
                <a:latin typeface="BIZ UDPゴシック" panose="020B0400000000000000" pitchFamily="50" charset="-128"/>
                <a:ea typeface="BIZ UDPゴシック" panose="020B0400000000000000" pitchFamily="50" charset="-128"/>
              </a:rPr>
              <a:t>求職者数</a:t>
            </a:r>
            <a:r>
              <a:rPr lang="ja-JP" altLang="en-US" sz="3200" dirty="0" smtClean="0">
                <a:latin typeface="BIZ UDPゴシック" panose="020B0400000000000000" pitchFamily="50" charset="-128"/>
                <a:ea typeface="BIZ UDPゴシック" panose="020B0400000000000000" pitchFamily="50" charset="-128"/>
              </a:rPr>
              <a:t>及び</a:t>
            </a:r>
            <a:r>
              <a:rPr lang="ja-JP" altLang="en-US" sz="3200" b="1" dirty="0" smtClean="0">
                <a:solidFill>
                  <a:schemeClr val="accent6"/>
                </a:solidFill>
                <a:latin typeface="BIZ UDPゴシック" panose="020B0400000000000000" pitchFamily="50" charset="-128"/>
                <a:ea typeface="BIZ UDPゴシック" panose="020B0400000000000000" pitchFamily="50" charset="-128"/>
              </a:rPr>
              <a:t>就業者数</a:t>
            </a:r>
            <a:r>
              <a:rPr lang="ja-JP" altLang="en-US" sz="3200" dirty="0" smtClean="0">
                <a:latin typeface="BIZ UDPゴシック" panose="020B0400000000000000" pitchFamily="50" charset="-128"/>
                <a:ea typeface="BIZ UDPゴシック" panose="020B0400000000000000" pitchFamily="50" charset="-128"/>
              </a:rPr>
              <a:t>ともに大きい。</a:t>
            </a:r>
            <a:endParaRPr lang="en-US" altLang="ja-JP" sz="3200" dirty="0" smtClean="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00392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BFFF0799-BCF5-4C8E-BCD2-41538FEDF1AE}" type="slidenum">
              <a:rPr kumimoji="1" lang="ja-JP" altLang="en-US" sz="13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r" defTabSz="914377" rtl="0" eaLnBrk="1" fontAlgn="auto" latinLnBrk="0" hangingPunct="1">
                <a:lnSpc>
                  <a:spcPct val="100000"/>
                </a:lnSpc>
                <a:spcBef>
                  <a:spcPts val="0"/>
                </a:spcBef>
                <a:spcAft>
                  <a:spcPts val="0"/>
                </a:spcAft>
                <a:buClrTx/>
                <a:buSzTx/>
                <a:buFontTx/>
                <a:buNone/>
                <a:tabLst/>
                <a:defRPr/>
              </a:pPr>
              <a:t>13</a:t>
            </a:fld>
            <a:endParaRPr kumimoji="1" lang="ja-JP" altLang="en-US" sz="1300" b="0" i="0" u="none" strike="noStrike" kern="1200" cap="none" spc="0" normalizeH="0" baseline="0" noProof="0" dirty="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8" name="タイトル 1"/>
          <p:cNvSpPr txBox="1">
            <a:spLocks/>
          </p:cNvSpPr>
          <p:nvPr/>
        </p:nvSpPr>
        <p:spPr>
          <a:xfrm>
            <a:off x="800313" y="3071338"/>
            <a:ext cx="10872470" cy="7153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600" b="1" i="0" kern="1200">
                <a:solidFill>
                  <a:schemeClr val="accent1"/>
                </a:solidFill>
                <a:latin typeface="Yu Gothic" panose="020B0400000000000000" pitchFamily="34" charset="-128"/>
                <a:ea typeface="Yu Gothic" panose="020B0400000000000000" pitchFamily="34" charset="-128"/>
                <a:cs typeface="+mj-cs"/>
              </a:defRPr>
            </a:lvl1pPr>
          </a:lstStyle>
          <a:p>
            <a:r>
              <a:rPr lang="ja-JP" altLang="en-US" sz="4400" dirty="0">
                <a:solidFill>
                  <a:srgbClr val="1D6FA9"/>
                </a:solidFill>
                <a:latin typeface="BIZ UDPゴシック" panose="020B0400000000000000" pitchFamily="50" charset="-128"/>
                <a:ea typeface="BIZ UDPゴシック" panose="020B0400000000000000" pitchFamily="50" charset="-128"/>
              </a:rPr>
              <a:t>３</a:t>
            </a:r>
            <a:r>
              <a:rPr lang="ja-JP" altLang="en-US" sz="4400" dirty="0" smtClean="0">
                <a:solidFill>
                  <a:srgbClr val="1D6FA9"/>
                </a:solidFill>
                <a:latin typeface="BIZ UDPゴシック" panose="020B0400000000000000" pitchFamily="50" charset="-128"/>
                <a:ea typeface="BIZ UDPゴシック" panose="020B0400000000000000" pitchFamily="50" charset="-128"/>
              </a:rPr>
              <a:t>　</a:t>
            </a:r>
            <a:r>
              <a:rPr lang="ja-JP" altLang="en-US" sz="4400" dirty="0">
                <a:solidFill>
                  <a:srgbClr val="1D6FA9"/>
                </a:solidFill>
                <a:latin typeface="BIZ UDPゴシック" panose="020B0400000000000000" pitchFamily="50" charset="-128"/>
                <a:ea typeface="BIZ UDPゴシック" panose="020B0400000000000000" pitchFamily="50" charset="-128"/>
              </a:rPr>
              <a:t>「潜在看護職員」に</a:t>
            </a:r>
            <a:r>
              <a:rPr lang="ja-JP" altLang="en-US" sz="4400" dirty="0" smtClean="0">
                <a:solidFill>
                  <a:srgbClr val="1D6FA9"/>
                </a:solidFill>
                <a:latin typeface="BIZ UDPゴシック" panose="020B0400000000000000" pitchFamily="50" charset="-128"/>
                <a:ea typeface="BIZ UDPゴシック" panose="020B0400000000000000" pitchFamily="50" charset="-128"/>
              </a:rPr>
              <a:t>対する取組</a:t>
            </a:r>
            <a:endParaRPr lang="ja-JP" altLang="en-US" sz="4400" dirty="0">
              <a:solidFill>
                <a:srgbClr val="1D6FA9"/>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77849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BFFF0799-BCF5-4C8E-BCD2-41538FEDF1AE}" type="slidenum">
              <a:rPr kumimoji="1" lang="ja-JP" altLang="en-US" sz="13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1" lang="ja-JP" altLang="en-US" sz="1300" b="0" i="0" u="none" strike="noStrike" kern="1200" cap="none" spc="0" normalizeH="0" baseline="0" noProof="0" dirty="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8" name="タイトル 1"/>
          <p:cNvSpPr txBox="1">
            <a:spLocks/>
          </p:cNvSpPr>
          <p:nvPr/>
        </p:nvSpPr>
        <p:spPr>
          <a:xfrm>
            <a:off x="0" y="0"/>
            <a:ext cx="12213651" cy="7884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600" b="1" i="0" kern="1200">
                <a:solidFill>
                  <a:schemeClr val="accent1"/>
                </a:solidFill>
                <a:latin typeface="Yu Gothic" panose="020B0400000000000000" pitchFamily="34" charset="-128"/>
                <a:ea typeface="Yu Gothic" panose="020B0400000000000000" pitchFamily="34" charset="-128"/>
                <a:cs typeface="+mj-cs"/>
              </a:defRPr>
            </a:lvl1pPr>
          </a:lstStyle>
          <a:p>
            <a:endParaRPr lang="ja-JP" altLang="en-US" sz="2800" dirty="0">
              <a:solidFill>
                <a:srgbClr val="1D6FA9"/>
              </a:solidFill>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0" y="251267"/>
            <a:ext cx="11467870" cy="584775"/>
          </a:xfrm>
          <a:prstGeom prst="rect">
            <a:avLst/>
          </a:prstGeom>
          <a:noFill/>
        </p:spPr>
        <p:txBody>
          <a:bodyPr wrap="square" rtlCol="0">
            <a:spAutoFit/>
          </a:bodyPr>
          <a:lstStyle/>
          <a:p>
            <a:r>
              <a:rPr lang="ja-JP" altLang="en-US" sz="3200" b="1" dirty="0">
                <a:solidFill>
                  <a:srgbClr val="1D6FA9"/>
                </a:solidFill>
                <a:latin typeface="BIZ UDPゴシック" panose="020B0400000000000000" pitchFamily="50" charset="-128"/>
                <a:ea typeface="BIZ UDPゴシック" panose="020B0400000000000000" pitchFamily="50" charset="-128"/>
              </a:rPr>
              <a:t>３</a:t>
            </a:r>
            <a:r>
              <a:rPr lang="ja-JP" altLang="en-US" sz="3200" b="1" dirty="0" smtClean="0">
                <a:solidFill>
                  <a:srgbClr val="1D6FA9"/>
                </a:solidFill>
                <a:latin typeface="BIZ UDPゴシック" panose="020B0400000000000000" pitchFamily="50" charset="-128"/>
                <a:ea typeface="BIZ UDPゴシック" panose="020B0400000000000000" pitchFamily="50" charset="-128"/>
              </a:rPr>
              <a:t>－１　「潜在看護職員」に対する県の取組</a:t>
            </a:r>
            <a:endParaRPr lang="ja-JP" altLang="en-US" sz="3200" b="1" dirty="0">
              <a:solidFill>
                <a:srgbClr val="1D6FA9"/>
              </a:solidFill>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bwMode="gray">
          <a:xfrm>
            <a:off x="144722" y="1087309"/>
            <a:ext cx="11178425" cy="425758"/>
          </a:xfrm>
          <a:prstGeom prst="rect">
            <a:avLst/>
          </a:prstGeom>
          <a:noFill/>
        </p:spPr>
        <p:txBody>
          <a:bodyPr wrap="square" rtlCol="0">
            <a:spAutoFit/>
          </a:bodyPr>
          <a:lstStyle/>
          <a:p>
            <a:pPr lvl="0">
              <a:lnSpc>
                <a:spcPts val="2600"/>
              </a:lnSpc>
              <a:spcBef>
                <a:spcPts val="1000"/>
              </a:spcBef>
              <a:buClr>
                <a:srgbClr val="595757"/>
              </a:buClr>
            </a:pPr>
            <a:r>
              <a:rPr lang="ja-JP" altLang="en-US" sz="3200" dirty="0" smtClean="0">
                <a:latin typeface="BIZ UDPゴシック" panose="020B0400000000000000" pitchFamily="50" charset="-128"/>
                <a:ea typeface="BIZ UDPゴシック" panose="020B0400000000000000" pitchFamily="50" charset="-128"/>
              </a:rPr>
              <a:t>①「潜在看護職員」を</a:t>
            </a:r>
            <a:r>
              <a:rPr lang="ja-JP" altLang="en-US" sz="3600" b="1" u="sng" dirty="0" smtClean="0">
                <a:solidFill>
                  <a:srgbClr val="C00000"/>
                </a:solidFill>
                <a:latin typeface="BIZ UDPゴシック" panose="020B0400000000000000" pitchFamily="50" charset="-128"/>
                <a:ea typeface="BIZ UDPゴシック" panose="020B0400000000000000" pitchFamily="50" charset="-128"/>
              </a:rPr>
              <a:t>減らすため</a:t>
            </a:r>
            <a:r>
              <a:rPr lang="ja-JP" altLang="en-US" sz="3200" dirty="0" smtClean="0">
                <a:latin typeface="BIZ UDPゴシック" panose="020B0400000000000000" pitchFamily="50" charset="-128"/>
                <a:ea typeface="BIZ UDPゴシック" panose="020B0400000000000000" pitchFamily="50" charset="-128"/>
              </a:rPr>
              <a:t>の取組</a:t>
            </a:r>
            <a:r>
              <a:rPr lang="ja-JP" altLang="en-US" sz="3600" b="1" dirty="0" smtClean="0">
                <a:solidFill>
                  <a:srgbClr val="C00000"/>
                </a:solidFill>
                <a:latin typeface="BIZ UDPゴシック" panose="020B0400000000000000" pitchFamily="50" charset="-128"/>
                <a:ea typeface="BIZ UDPゴシック" panose="020B0400000000000000" pitchFamily="50" charset="-128"/>
              </a:rPr>
              <a:t>（復職支援）</a:t>
            </a:r>
            <a:endParaRPr lang="en-US" altLang="ja-JP" sz="3600" b="1" dirty="0">
              <a:solidFill>
                <a:srgbClr val="C00000"/>
              </a:solidFill>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bwMode="gray">
          <a:xfrm>
            <a:off x="144722" y="2345620"/>
            <a:ext cx="11855451" cy="425758"/>
          </a:xfrm>
          <a:prstGeom prst="rect">
            <a:avLst/>
          </a:prstGeom>
          <a:noFill/>
        </p:spPr>
        <p:txBody>
          <a:bodyPr wrap="square" rtlCol="0">
            <a:spAutoFit/>
          </a:bodyPr>
          <a:lstStyle/>
          <a:p>
            <a:pPr lvl="0">
              <a:lnSpc>
                <a:spcPts val="2600"/>
              </a:lnSpc>
              <a:spcBef>
                <a:spcPts val="1000"/>
              </a:spcBef>
              <a:buClr>
                <a:srgbClr val="595757"/>
              </a:buClr>
            </a:pPr>
            <a:r>
              <a:rPr lang="ja-JP" altLang="en-US" sz="3200" dirty="0">
                <a:latin typeface="BIZ UDPゴシック" panose="020B0400000000000000" pitchFamily="50" charset="-128"/>
                <a:ea typeface="BIZ UDPゴシック" panose="020B0400000000000000" pitchFamily="50" charset="-128"/>
              </a:rPr>
              <a:t>②</a:t>
            </a:r>
            <a:r>
              <a:rPr lang="ja-JP" altLang="en-US" sz="3200" dirty="0" smtClean="0">
                <a:latin typeface="BIZ UDPゴシック" panose="020B0400000000000000" pitchFamily="50" charset="-128"/>
                <a:ea typeface="BIZ UDPゴシック" panose="020B0400000000000000" pitchFamily="50" charset="-128"/>
              </a:rPr>
              <a:t>「潜在看護職員」を</a:t>
            </a:r>
            <a:r>
              <a:rPr lang="ja-JP" altLang="en-US" sz="3600" b="1" u="sng" dirty="0" smtClean="0">
                <a:solidFill>
                  <a:srgbClr val="1D6FA9"/>
                </a:solidFill>
                <a:latin typeface="BIZ UDPゴシック" panose="020B0400000000000000" pitchFamily="50" charset="-128"/>
                <a:ea typeface="BIZ UDPゴシック" panose="020B0400000000000000" pitchFamily="50" charset="-128"/>
              </a:rPr>
              <a:t>増やさないため</a:t>
            </a:r>
            <a:r>
              <a:rPr lang="ja-JP" altLang="en-US" sz="3200" dirty="0" smtClean="0">
                <a:latin typeface="BIZ UDPゴシック" panose="020B0400000000000000" pitchFamily="50" charset="-128"/>
                <a:ea typeface="BIZ UDPゴシック" panose="020B0400000000000000" pitchFamily="50" charset="-128"/>
              </a:rPr>
              <a:t>の取組</a:t>
            </a:r>
            <a:r>
              <a:rPr lang="ja-JP" altLang="en-US" sz="3600" b="1" dirty="0" smtClean="0">
                <a:solidFill>
                  <a:srgbClr val="1D6FA9"/>
                </a:solidFill>
                <a:latin typeface="BIZ UDPゴシック" panose="020B0400000000000000" pitchFamily="50" charset="-128"/>
                <a:ea typeface="BIZ UDPゴシック" panose="020B0400000000000000" pitchFamily="50" charset="-128"/>
              </a:rPr>
              <a:t>（定着支援）</a:t>
            </a:r>
            <a:endParaRPr lang="en-US" altLang="ja-JP" sz="3600" b="1" dirty="0">
              <a:solidFill>
                <a:srgbClr val="1D6FA9"/>
              </a:solidFill>
              <a:latin typeface="BIZ UDPゴシック" panose="020B0400000000000000" pitchFamily="50" charset="-128"/>
              <a:ea typeface="BIZ UDPゴシック" panose="020B0400000000000000" pitchFamily="50" charset="-128"/>
            </a:endParaRPr>
          </a:p>
        </p:txBody>
      </p:sp>
      <p:sp>
        <p:nvSpPr>
          <p:cNvPr id="15" name="タイトル 1"/>
          <p:cNvSpPr txBox="1">
            <a:spLocks/>
          </p:cNvSpPr>
          <p:nvPr/>
        </p:nvSpPr>
        <p:spPr>
          <a:xfrm>
            <a:off x="738879" y="2643446"/>
            <a:ext cx="10515600" cy="240431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kumimoji="1" sz="3600" b="1" i="0" kern="1200">
                <a:solidFill>
                  <a:schemeClr val="accent1"/>
                </a:solidFill>
                <a:latin typeface="Yu Gothic" panose="020B0400000000000000" pitchFamily="34" charset="-128"/>
                <a:ea typeface="Yu Gothic" panose="020B0400000000000000" pitchFamily="34" charset="-128"/>
                <a:cs typeface="+mj-cs"/>
              </a:defRPr>
            </a:lvl1pPr>
          </a:lstStyle>
          <a:p>
            <a:pPr marL="742950" lvl="0" indent="-742950">
              <a:lnSpc>
                <a:spcPct val="100000"/>
              </a:lnSpc>
              <a:buFont typeface="Wingdings" panose="05000000000000000000" pitchFamily="2" charset="2"/>
              <a:buChar char="Ø"/>
            </a:pPr>
            <a:r>
              <a:rPr lang="ja-JP" altLang="en-US" sz="3200" dirty="0" smtClean="0">
                <a:solidFill>
                  <a:srgbClr val="1D6FA9"/>
                </a:solidFill>
                <a:latin typeface="BIZ UDPゴシック" panose="020B0400000000000000" pitchFamily="50" charset="-128"/>
                <a:ea typeface="BIZ UDPゴシック" panose="020B0400000000000000" pitchFamily="50" charset="-128"/>
              </a:rPr>
              <a:t>新人看護職員研修に対する補助</a:t>
            </a:r>
            <a:endParaRPr lang="en-US" altLang="ja-JP" sz="3200" dirty="0" smtClean="0">
              <a:solidFill>
                <a:srgbClr val="1D6FA9"/>
              </a:solidFill>
              <a:latin typeface="BIZ UDPゴシック" panose="020B0400000000000000" pitchFamily="50" charset="-128"/>
              <a:ea typeface="BIZ UDPゴシック" panose="020B0400000000000000" pitchFamily="50" charset="-128"/>
            </a:endParaRPr>
          </a:p>
          <a:p>
            <a:pPr marL="742950" lvl="0" indent="-742950">
              <a:lnSpc>
                <a:spcPct val="100000"/>
              </a:lnSpc>
              <a:buFont typeface="Wingdings" panose="05000000000000000000" pitchFamily="2" charset="2"/>
              <a:buChar char="Ø"/>
            </a:pPr>
            <a:r>
              <a:rPr lang="ja-JP" altLang="en-US" sz="3200" dirty="0">
                <a:solidFill>
                  <a:srgbClr val="1D6FA9"/>
                </a:solidFill>
                <a:latin typeface="BIZ UDPゴシック" panose="020B0400000000000000" pitchFamily="50" charset="-128"/>
                <a:ea typeface="BIZ UDPゴシック" panose="020B0400000000000000" pitchFamily="50" charset="-128"/>
              </a:rPr>
              <a:t>院内</a:t>
            </a:r>
            <a:r>
              <a:rPr lang="ja-JP" altLang="en-US" sz="3200" dirty="0" smtClean="0">
                <a:solidFill>
                  <a:srgbClr val="1D6FA9"/>
                </a:solidFill>
                <a:latin typeface="BIZ UDPゴシック" panose="020B0400000000000000" pitchFamily="50" charset="-128"/>
                <a:ea typeface="BIZ UDPゴシック" panose="020B0400000000000000" pitchFamily="50" charset="-128"/>
              </a:rPr>
              <a:t>保育事業の運営費への補助</a:t>
            </a:r>
            <a:endParaRPr lang="en-US" altLang="ja-JP" sz="3200" dirty="0" smtClean="0">
              <a:solidFill>
                <a:srgbClr val="1D6FA9"/>
              </a:solidFill>
              <a:latin typeface="BIZ UDPゴシック" panose="020B0400000000000000" pitchFamily="50" charset="-128"/>
              <a:ea typeface="BIZ UDPゴシック" panose="020B0400000000000000" pitchFamily="50" charset="-128"/>
            </a:endParaRPr>
          </a:p>
          <a:p>
            <a:pPr marL="742950" lvl="0" indent="-742950">
              <a:lnSpc>
                <a:spcPct val="100000"/>
              </a:lnSpc>
              <a:buFont typeface="Wingdings" panose="05000000000000000000" pitchFamily="2" charset="2"/>
              <a:buChar char="Ø"/>
            </a:pPr>
            <a:r>
              <a:rPr lang="en-US" altLang="ja-JP" sz="3200" dirty="0" smtClean="0">
                <a:solidFill>
                  <a:srgbClr val="1D6FA9"/>
                </a:solidFill>
                <a:latin typeface="BIZ UDPゴシック" panose="020B0400000000000000" pitchFamily="50" charset="-128"/>
                <a:ea typeface="BIZ UDPゴシック" panose="020B0400000000000000" pitchFamily="50" charset="-128"/>
              </a:rPr>
              <a:t>ICT</a:t>
            </a:r>
            <a:r>
              <a:rPr lang="ja-JP" altLang="en-US" sz="3200" dirty="0" smtClean="0">
                <a:solidFill>
                  <a:srgbClr val="1D6FA9"/>
                </a:solidFill>
                <a:latin typeface="BIZ UDPゴシック" panose="020B0400000000000000" pitchFamily="50" charset="-128"/>
                <a:ea typeface="BIZ UDPゴシック" panose="020B0400000000000000" pitchFamily="50" charset="-128"/>
              </a:rPr>
              <a:t>機器による看護業務の効率化・省略化</a:t>
            </a:r>
            <a:endParaRPr lang="en-US" altLang="ja-JP" sz="3200" dirty="0" smtClean="0">
              <a:solidFill>
                <a:srgbClr val="1D6FA9"/>
              </a:solidFill>
              <a:latin typeface="BIZ UDPゴシック" panose="020B0400000000000000" pitchFamily="50" charset="-128"/>
              <a:ea typeface="BIZ UDPゴシック" panose="020B0400000000000000" pitchFamily="50" charset="-128"/>
            </a:endParaRPr>
          </a:p>
          <a:p>
            <a:pPr marL="742950" lvl="0" indent="-742950">
              <a:lnSpc>
                <a:spcPct val="100000"/>
              </a:lnSpc>
              <a:buFont typeface="Wingdings" panose="05000000000000000000" pitchFamily="2" charset="2"/>
              <a:buChar char="Ø"/>
            </a:pPr>
            <a:r>
              <a:rPr lang="ja-JP" altLang="en-US" sz="3200" dirty="0">
                <a:solidFill>
                  <a:srgbClr val="1D6FA9"/>
                </a:solidFill>
                <a:latin typeface="BIZ UDPゴシック" panose="020B0400000000000000" pitchFamily="50" charset="-128"/>
                <a:ea typeface="BIZ UDPゴシック" panose="020B0400000000000000" pitchFamily="50" charset="-128"/>
              </a:rPr>
              <a:t>心</a:t>
            </a:r>
            <a:r>
              <a:rPr lang="ja-JP" altLang="en-US" sz="3200" dirty="0" smtClean="0">
                <a:solidFill>
                  <a:srgbClr val="1D6FA9"/>
                </a:solidFill>
                <a:latin typeface="BIZ UDPゴシック" panose="020B0400000000000000" pitchFamily="50" charset="-128"/>
                <a:ea typeface="BIZ UDPゴシック" panose="020B0400000000000000" pitchFamily="50" charset="-128"/>
              </a:rPr>
              <a:t>の相談事業（メンタルヘルス）</a:t>
            </a:r>
            <a:endParaRPr lang="en-US" altLang="ja-JP" sz="3200" dirty="0" smtClean="0">
              <a:solidFill>
                <a:srgbClr val="1D6FA9"/>
              </a:solidFill>
              <a:latin typeface="BIZ UDPゴシック" panose="020B0400000000000000" pitchFamily="50" charset="-128"/>
              <a:ea typeface="BIZ UDPゴシック" panose="020B0400000000000000" pitchFamily="50" charset="-128"/>
            </a:endParaRPr>
          </a:p>
          <a:p>
            <a:pPr marL="742950" lvl="0" indent="-742950">
              <a:lnSpc>
                <a:spcPct val="100000"/>
              </a:lnSpc>
              <a:buFont typeface="Wingdings" panose="05000000000000000000" pitchFamily="2" charset="2"/>
              <a:buChar char="Ø"/>
            </a:pPr>
            <a:r>
              <a:rPr lang="ja-JP" altLang="en-US" sz="3200" dirty="0">
                <a:solidFill>
                  <a:srgbClr val="1D6FA9"/>
                </a:solidFill>
                <a:latin typeface="BIZ UDPゴシック" panose="020B0400000000000000" pitchFamily="50" charset="-128"/>
                <a:ea typeface="BIZ UDPゴシック" panose="020B0400000000000000" pitchFamily="50" charset="-128"/>
              </a:rPr>
              <a:t>かながわ地域看護師養成事業費補助</a:t>
            </a:r>
          </a:p>
        </p:txBody>
      </p:sp>
      <p:sp>
        <p:nvSpPr>
          <p:cNvPr id="16" name="タイトル 1"/>
          <p:cNvSpPr txBox="1">
            <a:spLocks/>
          </p:cNvSpPr>
          <p:nvPr/>
        </p:nvSpPr>
        <p:spPr>
          <a:xfrm>
            <a:off x="738879" y="1469520"/>
            <a:ext cx="10515600" cy="66284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600" b="1" i="0" kern="1200">
                <a:solidFill>
                  <a:schemeClr val="accent1"/>
                </a:solidFill>
                <a:latin typeface="Yu Gothic" panose="020B0400000000000000" pitchFamily="34" charset="-128"/>
                <a:ea typeface="Yu Gothic" panose="020B0400000000000000" pitchFamily="34" charset="-128"/>
                <a:cs typeface="+mj-cs"/>
              </a:defRPr>
            </a:lvl1pPr>
          </a:lstStyle>
          <a:p>
            <a:pPr marL="742950" lvl="0" indent="-742950">
              <a:buFont typeface="Wingdings" panose="05000000000000000000" pitchFamily="2" charset="2"/>
              <a:buChar char="Ø"/>
            </a:pPr>
            <a:r>
              <a:rPr lang="ja-JP" altLang="en-US" sz="3200" dirty="0" smtClean="0">
                <a:solidFill>
                  <a:srgbClr val="C00000"/>
                </a:solidFill>
                <a:latin typeface="BIZ UDPゴシック" panose="020B0400000000000000" pitchFamily="50" charset="-128"/>
                <a:ea typeface="BIZ UDPゴシック" panose="020B0400000000000000" pitchFamily="50" charset="-128"/>
              </a:rPr>
              <a:t>県ナースセンターでの就労支援</a:t>
            </a:r>
            <a:endParaRPr lang="ja-JP" altLang="en-US" sz="3200" dirty="0">
              <a:solidFill>
                <a:srgbClr val="C00000"/>
              </a:solidFill>
              <a:latin typeface="BIZ UDPゴシック" panose="020B0400000000000000" pitchFamily="50" charset="-128"/>
              <a:ea typeface="BIZ UDPゴシック" panose="020B0400000000000000" pitchFamily="50" charset="-128"/>
            </a:endParaRPr>
          </a:p>
        </p:txBody>
      </p:sp>
      <p:sp>
        <p:nvSpPr>
          <p:cNvPr id="10" name="タイトル 1"/>
          <p:cNvSpPr txBox="1">
            <a:spLocks/>
          </p:cNvSpPr>
          <p:nvPr/>
        </p:nvSpPr>
        <p:spPr>
          <a:xfrm>
            <a:off x="413609" y="5081018"/>
            <a:ext cx="11282397" cy="1087128"/>
          </a:xfrm>
          <a:prstGeom prst="rect">
            <a:avLst/>
          </a:prstGeom>
          <a:ln w="28575">
            <a:solidFill>
              <a:srgbClr val="111111"/>
            </a:solidFill>
          </a:ln>
        </p:spPr>
        <p:txBody>
          <a:bodyPr vert="horz" lIns="91440" tIns="45720" rIns="91440" bIns="45720" rtlCol="0" anchor="b">
            <a:noAutofit/>
          </a:bodyPr>
          <a:lstStyle>
            <a:lvl1pPr algn="l" defTabSz="914400" rtl="0" eaLnBrk="1" latinLnBrk="0" hangingPunct="1">
              <a:lnSpc>
                <a:spcPct val="90000"/>
              </a:lnSpc>
              <a:spcBef>
                <a:spcPct val="0"/>
              </a:spcBef>
              <a:buNone/>
              <a:defRPr kumimoji="1" sz="3600" b="1" i="0" kern="1200">
                <a:solidFill>
                  <a:schemeClr val="accent1"/>
                </a:solidFill>
                <a:latin typeface="Yu Gothic" panose="020B0400000000000000" pitchFamily="34" charset="-128"/>
                <a:ea typeface="Yu Gothic" panose="020B0400000000000000" pitchFamily="34" charset="-128"/>
                <a:cs typeface="+mj-cs"/>
              </a:defRPr>
            </a:lvl1pPr>
          </a:lstStyle>
          <a:p>
            <a:pPr lvl="0">
              <a:lnSpc>
                <a:spcPct val="120000"/>
              </a:lnSpc>
            </a:pPr>
            <a:r>
              <a:rPr lang="ja-JP" altLang="en-US" sz="2800" u="sng" dirty="0" smtClean="0">
                <a:solidFill>
                  <a:srgbClr val="1D6FA9"/>
                </a:solidFill>
                <a:latin typeface="BIZ UDPゴシック" panose="020B0400000000000000" pitchFamily="50" charset="-128"/>
                <a:ea typeface="BIZ UDPゴシック" panose="020B0400000000000000" pitchFamily="50" charset="-128"/>
              </a:rPr>
              <a:t>増やさない</a:t>
            </a:r>
            <a:r>
              <a:rPr lang="ja-JP" altLang="en-US" sz="2800" u="sng" dirty="0">
                <a:solidFill>
                  <a:srgbClr val="1D6FA9"/>
                </a:solidFill>
                <a:latin typeface="BIZ UDPゴシック" panose="020B0400000000000000" pitchFamily="50" charset="-128"/>
                <a:ea typeface="BIZ UDPゴシック" panose="020B0400000000000000" pitchFamily="50" charset="-128"/>
              </a:rPr>
              <a:t>ための取組（</a:t>
            </a:r>
            <a:r>
              <a:rPr lang="ja-JP" altLang="en-US" sz="2800" u="sng" dirty="0" smtClean="0">
                <a:solidFill>
                  <a:srgbClr val="1D6FA9"/>
                </a:solidFill>
                <a:latin typeface="BIZ UDPゴシック" panose="020B0400000000000000" pitchFamily="50" charset="-128"/>
                <a:ea typeface="BIZ UDPゴシック" panose="020B0400000000000000" pitchFamily="50" charset="-128"/>
              </a:rPr>
              <a:t>定着支援）</a:t>
            </a:r>
            <a:r>
              <a:rPr lang="ja-JP" altLang="en-US" sz="2800" dirty="0" smtClean="0">
                <a:solidFill>
                  <a:schemeClr val="tx1"/>
                </a:solidFill>
                <a:latin typeface="BIZ UDPゴシック" panose="020B0400000000000000" pitchFamily="50" charset="-128"/>
                <a:ea typeface="BIZ UDPゴシック" panose="020B0400000000000000" pitchFamily="50" charset="-128"/>
              </a:rPr>
              <a:t>は</a:t>
            </a:r>
            <a:r>
              <a:rPr lang="ja-JP" altLang="en-US" sz="2800" u="sng" dirty="0" smtClean="0">
                <a:solidFill>
                  <a:srgbClr val="1D6FA9"/>
                </a:solidFill>
                <a:latin typeface="BIZ UDPゴシック" panose="020B0400000000000000" pitchFamily="50" charset="-128"/>
                <a:ea typeface="BIZ UDPゴシック" panose="020B0400000000000000" pitchFamily="50" charset="-128"/>
              </a:rPr>
              <a:t>拡充してきている</a:t>
            </a:r>
            <a:r>
              <a:rPr lang="ja-JP" altLang="en-US" sz="2800" dirty="0" smtClean="0">
                <a:solidFill>
                  <a:schemeClr val="tx1"/>
                </a:solidFill>
                <a:latin typeface="BIZ UDPゴシック" panose="020B0400000000000000" pitchFamily="50" charset="-128"/>
                <a:ea typeface="BIZ UDPゴシック" panose="020B0400000000000000" pitchFamily="50" charset="-128"/>
              </a:rPr>
              <a:t>ため、</a:t>
            </a:r>
            <a:r>
              <a:rPr lang="en-US" altLang="ja-JP" sz="2800" dirty="0" smtClean="0">
                <a:solidFill>
                  <a:schemeClr val="tx1"/>
                </a:solidFill>
                <a:latin typeface="BIZ UDPゴシック" panose="020B0400000000000000" pitchFamily="50" charset="-128"/>
                <a:ea typeface="BIZ UDPゴシック" panose="020B0400000000000000" pitchFamily="50" charset="-128"/>
              </a:rPr>
              <a:t/>
            </a:r>
            <a:br>
              <a:rPr lang="en-US" altLang="ja-JP" sz="2800" dirty="0" smtClean="0">
                <a:solidFill>
                  <a:schemeClr val="tx1"/>
                </a:solidFill>
                <a:latin typeface="BIZ UDPゴシック" panose="020B0400000000000000" pitchFamily="50" charset="-128"/>
                <a:ea typeface="BIZ UDPゴシック" panose="020B0400000000000000" pitchFamily="50" charset="-128"/>
              </a:rPr>
            </a:br>
            <a:r>
              <a:rPr lang="ja-JP" altLang="en-US" sz="2800" u="sng" dirty="0" smtClean="0">
                <a:solidFill>
                  <a:srgbClr val="C00000"/>
                </a:solidFill>
                <a:latin typeface="BIZ UDPゴシック" panose="020B0400000000000000" pitchFamily="50" charset="-128"/>
                <a:ea typeface="BIZ UDPゴシック" panose="020B0400000000000000" pitchFamily="50" charset="-128"/>
              </a:rPr>
              <a:t>減らすための取組（復職支援）</a:t>
            </a:r>
            <a:r>
              <a:rPr lang="ja-JP" altLang="en-US" sz="2800" dirty="0" smtClean="0">
                <a:solidFill>
                  <a:schemeClr val="tx1"/>
                </a:solidFill>
                <a:latin typeface="BIZ UDPゴシック" panose="020B0400000000000000" pitchFamily="50" charset="-128"/>
                <a:ea typeface="BIZ UDPゴシック" panose="020B0400000000000000" pitchFamily="50" charset="-128"/>
              </a:rPr>
              <a:t>を</a:t>
            </a:r>
            <a:r>
              <a:rPr lang="ja-JP" altLang="en-US" sz="2800" u="sng" dirty="0" smtClean="0">
                <a:solidFill>
                  <a:srgbClr val="C00000"/>
                </a:solidFill>
                <a:latin typeface="BIZ UDPゴシック" panose="020B0400000000000000" pitchFamily="50" charset="-128"/>
                <a:ea typeface="BIZ UDPゴシック" panose="020B0400000000000000" pitchFamily="50" charset="-128"/>
              </a:rPr>
              <a:t>強化</a:t>
            </a:r>
            <a:r>
              <a:rPr lang="ja-JP" altLang="en-US" sz="2800" dirty="0" smtClean="0">
                <a:solidFill>
                  <a:schemeClr val="tx1"/>
                </a:solidFill>
                <a:latin typeface="BIZ UDPゴシック" panose="020B0400000000000000" pitchFamily="50" charset="-128"/>
                <a:ea typeface="BIZ UDPゴシック" panose="020B0400000000000000" pitchFamily="50" charset="-128"/>
              </a:rPr>
              <a:t>していく必要がある。</a:t>
            </a:r>
            <a:endParaRPr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06715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p:cNvSpPr>
            <a:spLocks noGrp="1"/>
          </p:cNvSpPr>
          <p:nvPr>
            <p:ph type="ctrTitle"/>
          </p:nvPr>
        </p:nvSpPr>
        <p:spPr>
          <a:xfrm>
            <a:off x="-1" y="100936"/>
            <a:ext cx="12139429" cy="886968"/>
          </a:xfrm>
        </p:spPr>
        <p:txBody>
          <a:bodyPr>
            <a:noAutofit/>
          </a:bodyPr>
          <a:lstStyle/>
          <a:p>
            <a:r>
              <a:rPr lang="ja-JP" altLang="en-US" sz="3200" b="1" dirty="0">
                <a:solidFill>
                  <a:srgbClr val="1D6FA9"/>
                </a:solidFill>
                <a:latin typeface="BIZ UDPゴシック" panose="020B0400000000000000" pitchFamily="50" charset="-128"/>
                <a:ea typeface="BIZ UDPゴシック" panose="020B0400000000000000" pitchFamily="50" charset="-128"/>
              </a:rPr>
              <a:t>３</a:t>
            </a:r>
            <a:r>
              <a:rPr lang="ja-JP" altLang="en-US" sz="3200" b="1" dirty="0" smtClean="0">
                <a:solidFill>
                  <a:srgbClr val="1D6FA9"/>
                </a:solidFill>
                <a:latin typeface="BIZ UDPゴシック" panose="020B0400000000000000" pitchFamily="50" charset="-128"/>
                <a:ea typeface="BIZ UDPゴシック" panose="020B0400000000000000" pitchFamily="50" charset="-128"/>
              </a:rPr>
              <a:t>－２</a:t>
            </a:r>
            <a:r>
              <a:rPr lang="ja-JP" altLang="en-US" sz="3200" b="1" dirty="0">
                <a:solidFill>
                  <a:srgbClr val="1D6FA9"/>
                </a:solidFill>
                <a:latin typeface="BIZ UDPゴシック" panose="020B0400000000000000" pitchFamily="50" charset="-128"/>
                <a:ea typeface="BIZ UDPゴシック" panose="020B0400000000000000" pitchFamily="50" charset="-128"/>
              </a:rPr>
              <a:t>　「潜在看護職員」を減らすための取組（復職支援</a:t>
            </a:r>
            <a:r>
              <a:rPr lang="ja-JP" altLang="en-US" sz="3200" b="1" dirty="0" smtClean="0">
                <a:solidFill>
                  <a:srgbClr val="1D6FA9"/>
                </a:solidFill>
                <a:latin typeface="BIZ UDPゴシック" panose="020B0400000000000000" pitchFamily="50" charset="-128"/>
                <a:ea typeface="BIZ UDPゴシック" panose="020B0400000000000000" pitchFamily="50" charset="-128"/>
              </a:rPr>
              <a:t>）①</a:t>
            </a:r>
            <a:endParaRPr lang="ja-JP" altLang="en-US" sz="3200" b="1" dirty="0">
              <a:solidFill>
                <a:srgbClr val="1D6FA9"/>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bwMode="gray">
          <a:xfrm>
            <a:off x="370751" y="1464323"/>
            <a:ext cx="11341990" cy="380699"/>
          </a:xfrm>
          <a:prstGeom prst="rect">
            <a:avLst/>
          </a:prstGeom>
          <a:solidFill>
            <a:sysClr val="window" lastClr="FFFFFF"/>
          </a:solidFill>
          <a:ln w="28575" cap="flat" cmpd="sng" algn="ctr">
            <a:solidFill>
              <a:srgbClr val="1D6FA9"/>
            </a:solidFill>
            <a:prstDash val="solid"/>
            <a:miter lim="800000"/>
          </a:ln>
          <a:effectLst/>
        </p:spPr>
        <p:txBody>
          <a:bodyPr vert="horz" rtlCol="0" anchor="ctr"/>
          <a:lstStyle/>
          <a:p>
            <a:r>
              <a:rPr lang="ja-JP" altLang="en-US" sz="1600" dirty="0">
                <a:latin typeface="BIZ UDPゴシック" panose="020B0400000000000000" pitchFamily="50" charset="-128"/>
                <a:ea typeface="BIZ UDPゴシック" panose="020B0400000000000000" pitchFamily="50" charset="-128"/>
              </a:rPr>
              <a:t>県からの業務委託により、神奈川県ナースセンターで看護師等の人材確保の促進に関する法律に基づき、事業を実施している。</a:t>
            </a:r>
          </a:p>
        </p:txBody>
      </p:sp>
      <p:grpSp>
        <p:nvGrpSpPr>
          <p:cNvPr id="14" name="グループ化 13"/>
          <p:cNvGrpSpPr/>
          <p:nvPr/>
        </p:nvGrpSpPr>
        <p:grpSpPr>
          <a:xfrm>
            <a:off x="364172" y="1900114"/>
            <a:ext cx="3758051" cy="442664"/>
            <a:chOff x="789709" y="1402775"/>
            <a:chExt cx="3438525" cy="766847"/>
          </a:xfrm>
        </p:grpSpPr>
        <p:sp>
          <p:nvSpPr>
            <p:cNvPr id="15" name="テキスト ボックス 14"/>
            <p:cNvSpPr txBox="1"/>
            <p:nvPr/>
          </p:nvSpPr>
          <p:spPr bwMode="gray">
            <a:xfrm>
              <a:off x="1579665" y="1402775"/>
              <a:ext cx="1858613" cy="639811"/>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1200"/>
                </a:spcAft>
                <a:buClrTx/>
                <a:buSzTx/>
                <a:buFontTx/>
                <a:buNone/>
                <a:tabLst/>
                <a:defRPr/>
              </a:pPr>
              <a:r>
                <a:rPr kumimoji="0" lang="ja-JP" altLang="en-US" b="1" kern="0" noProof="0" dirty="0" smtClean="0">
                  <a:solidFill>
                    <a:srgbClr val="C00000"/>
                  </a:solidFill>
                  <a:latin typeface="BIZ UDPゴシック" panose="020B0400000000000000" pitchFamily="50" charset="-128"/>
                  <a:ea typeface="BIZ UDPゴシック" panose="020B0400000000000000" pitchFamily="50" charset="-128"/>
                </a:rPr>
                <a:t>無料職業紹介</a:t>
              </a:r>
              <a:r>
                <a:rPr kumimoji="0" lang="ja-JP" altLang="en-US" b="1" kern="0" noProof="0" dirty="0">
                  <a:solidFill>
                    <a:srgbClr val="C00000"/>
                  </a:solidFill>
                  <a:latin typeface="BIZ UDPゴシック" panose="020B0400000000000000" pitchFamily="50" charset="-128"/>
                  <a:ea typeface="BIZ UDPゴシック" panose="020B0400000000000000" pitchFamily="50" charset="-128"/>
                </a:rPr>
                <a:t>事業</a:t>
              </a:r>
              <a:endParaRPr kumimoji="0" lang="ja-JP" altLang="en-US" b="1" i="0" u="none" strike="noStrike" kern="0" cap="none" spc="0" normalizeH="0" baseline="0" noProof="0" dirty="0" smtClean="0">
                <a:ln>
                  <a:noFill/>
                </a:ln>
                <a:solidFill>
                  <a:srgbClr val="C00000"/>
                </a:solidFill>
                <a:effectLst/>
                <a:uLnTx/>
                <a:uFillTx/>
                <a:latin typeface="BIZ UDPゴシック" panose="020B0400000000000000" pitchFamily="50" charset="-128"/>
                <a:ea typeface="BIZ UDPゴシック" panose="020B0400000000000000" pitchFamily="50" charset="-128"/>
              </a:endParaRPr>
            </a:p>
          </p:txBody>
        </p:sp>
        <p:cxnSp>
          <p:nvCxnSpPr>
            <p:cNvPr id="16" name="直線コネクタ 15"/>
            <p:cNvCxnSpPr/>
            <p:nvPr/>
          </p:nvCxnSpPr>
          <p:spPr bwMode="gray">
            <a:xfrm>
              <a:off x="789709" y="2169622"/>
              <a:ext cx="3438525" cy="0"/>
            </a:xfrm>
            <a:prstGeom prst="line">
              <a:avLst/>
            </a:prstGeom>
            <a:noFill/>
            <a:ln w="12700" cap="flat" cmpd="sng" algn="ctr">
              <a:solidFill>
                <a:sysClr val="windowText" lastClr="000000">
                  <a:lumMod val="65000"/>
                  <a:lumOff val="35000"/>
                </a:sysClr>
              </a:solidFill>
              <a:prstDash val="solid"/>
              <a:miter lim="800000"/>
              <a:tailEnd type="none"/>
            </a:ln>
            <a:effectLst/>
          </p:spPr>
        </p:cxnSp>
      </p:grpSp>
      <p:sp>
        <p:nvSpPr>
          <p:cNvPr id="18" name="テキスト ボックス 17"/>
          <p:cNvSpPr txBox="1"/>
          <p:nvPr/>
        </p:nvSpPr>
        <p:spPr bwMode="gray">
          <a:xfrm>
            <a:off x="370751" y="2395623"/>
            <a:ext cx="3786902" cy="2339102"/>
          </a:xfrm>
          <a:prstGeom prst="rect">
            <a:avLst/>
          </a:prstGeom>
          <a:solidFill>
            <a:schemeClr val="accent4">
              <a:lumMod val="20000"/>
              <a:lumOff val="80000"/>
            </a:schemeClr>
          </a:solidFill>
          <a:ln>
            <a:solidFill>
              <a:srgbClr val="1D6FA9">
                <a:lumMod val="20000"/>
                <a:lumOff val="80000"/>
              </a:srgbClr>
            </a:solidFill>
          </a:ln>
        </p:spPr>
        <p:txBody>
          <a:bodyPr wrap="square" rtlCol="0">
            <a:spAutoFit/>
          </a:bodyPr>
          <a:lstStyle/>
          <a:p>
            <a:pPr marL="342900" lvl="0" indent="-342900" defTabSz="457200">
              <a:spcAft>
                <a:spcPts val="600"/>
              </a:spcAft>
              <a:buFont typeface="+mj-lt"/>
              <a:buAutoNum type="arabicPeriod"/>
              <a:defRPr/>
            </a:pPr>
            <a:r>
              <a:rPr kumimoji="0" lang="ja-JP" altLang="ja-JP" sz="1400" kern="0" dirty="0" smtClean="0">
                <a:latin typeface="BIZ UDPゴシック" panose="020B0400000000000000" pitchFamily="50" charset="-128"/>
                <a:ea typeface="BIZ UDPゴシック" panose="020B0400000000000000" pitchFamily="50" charset="-128"/>
              </a:rPr>
              <a:t>看護</a:t>
            </a:r>
            <a:r>
              <a:rPr lang="ja-JP" altLang="ja-JP" sz="1400" dirty="0">
                <a:latin typeface="BIZ UDPゴシック" panose="020B0400000000000000" pitchFamily="50" charset="-128"/>
                <a:ea typeface="BIZ UDPゴシック" panose="020B0400000000000000" pitchFamily="50" charset="-128"/>
              </a:rPr>
              <a:t>職員及び医療機関等の求職、求人の紹介・斡旋・相談（</a:t>
            </a:r>
            <a:r>
              <a:rPr lang="en-US" altLang="ja-JP" sz="1400" dirty="0">
                <a:latin typeface="BIZ UDPゴシック" panose="020B0400000000000000" pitchFamily="50" charset="-128"/>
                <a:ea typeface="BIZ UDPゴシック" panose="020B0400000000000000" pitchFamily="50" charset="-128"/>
              </a:rPr>
              <a:t>e-</a:t>
            </a:r>
            <a:r>
              <a:rPr lang="ja-JP" altLang="ja-JP" sz="1400" dirty="0">
                <a:latin typeface="BIZ UDPゴシック" panose="020B0400000000000000" pitchFamily="50" charset="-128"/>
                <a:ea typeface="BIZ UDPゴシック" panose="020B0400000000000000" pitchFamily="50" charset="-128"/>
              </a:rPr>
              <a:t>ナースセンター</a:t>
            </a:r>
            <a:r>
              <a:rPr lang="ja-JP" altLang="ja-JP" sz="1400" dirty="0" smtClean="0">
                <a:latin typeface="BIZ UDPゴシック" panose="020B0400000000000000" pitchFamily="50" charset="-128"/>
                <a:ea typeface="BIZ UDPゴシック" panose="020B0400000000000000" pitchFamily="50" charset="-128"/>
              </a:rPr>
              <a:t>）</a:t>
            </a:r>
            <a:endParaRPr lang="en-US" altLang="ja-JP" sz="1400" dirty="0" smtClean="0">
              <a:latin typeface="BIZ UDPゴシック" panose="020B0400000000000000" pitchFamily="50" charset="-128"/>
              <a:ea typeface="BIZ UDPゴシック" panose="020B0400000000000000" pitchFamily="50" charset="-128"/>
            </a:endParaRPr>
          </a:p>
          <a:p>
            <a:pPr lvl="0" defTabSz="457200">
              <a:spcAft>
                <a:spcPts val="600"/>
              </a:spcAft>
              <a:defRPr/>
            </a:pPr>
            <a:r>
              <a:rPr lang="en-US" altLang="ja-JP" sz="1400" b="1" dirty="0" smtClean="0">
                <a:solidFill>
                  <a:srgbClr val="C00000"/>
                </a:solidFill>
                <a:latin typeface="BIZ UDPゴシック" panose="020B0400000000000000" pitchFamily="50" charset="-128"/>
                <a:ea typeface="BIZ UDPゴシック" panose="020B0400000000000000" pitchFamily="50" charset="-128"/>
              </a:rPr>
              <a:t>LINE</a:t>
            </a:r>
            <a:r>
              <a:rPr lang="ja-JP" altLang="en-US" sz="1400" b="1" dirty="0" err="1" smtClean="0">
                <a:solidFill>
                  <a:srgbClr val="C00000"/>
                </a:solidFill>
                <a:latin typeface="BIZ UDPゴシック" panose="020B0400000000000000" pitchFamily="50" charset="-128"/>
                <a:ea typeface="BIZ UDPゴシック" panose="020B0400000000000000" pitchFamily="50" charset="-128"/>
              </a:rPr>
              <a:t>での</a:t>
            </a:r>
            <a:r>
              <a:rPr lang="ja-JP" altLang="en-US" sz="1400" b="1" dirty="0" smtClean="0">
                <a:solidFill>
                  <a:srgbClr val="C00000"/>
                </a:solidFill>
                <a:latin typeface="BIZ UDPゴシック" panose="020B0400000000000000" pitchFamily="50" charset="-128"/>
                <a:ea typeface="BIZ UDPゴシック" panose="020B0400000000000000" pitchFamily="50" charset="-128"/>
              </a:rPr>
              <a:t>情報発信とマッチング支援を</a:t>
            </a:r>
            <a:r>
              <a:rPr lang="en-US" altLang="ja-JP" sz="1400" b="1" dirty="0" smtClean="0">
                <a:solidFill>
                  <a:srgbClr val="C00000"/>
                </a:solidFill>
                <a:latin typeface="BIZ UDPゴシック" panose="020B0400000000000000" pitchFamily="50" charset="-128"/>
                <a:ea typeface="BIZ UDPゴシック" panose="020B0400000000000000" pitchFamily="50" charset="-128"/>
              </a:rPr>
              <a:t>R5</a:t>
            </a:r>
            <a:r>
              <a:rPr lang="ja-JP" altLang="en-US" sz="1400" b="1" dirty="0" smtClean="0">
                <a:solidFill>
                  <a:srgbClr val="C00000"/>
                </a:solidFill>
                <a:latin typeface="BIZ UDPゴシック" panose="020B0400000000000000" pitchFamily="50" charset="-128"/>
                <a:ea typeface="BIZ UDPゴシック" panose="020B0400000000000000" pitchFamily="50" charset="-128"/>
              </a:rPr>
              <a:t>年度から開始（ＬＩＮＥ登録者数：</a:t>
            </a:r>
            <a:r>
              <a:rPr lang="en-US" altLang="ja-JP" sz="1400" b="1" dirty="0" smtClean="0">
                <a:solidFill>
                  <a:srgbClr val="C00000"/>
                </a:solidFill>
                <a:latin typeface="BIZ UDPゴシック" panose="020B0400000000000000" pitchFamily="50" charset="-128"/>
                <a:ea typeface="BIZ UDPゴシック" panose="020B0400000000000000" pitchFamily="50" charset="-128"/>
              </a:rPr>
              <a:t>450</a:t>
            </a:r>
            <a:r>
              <a:rPr lang="ja-JP" altLang="en-US" sz="1400" b="1" dirty="0" smtClean="0">
                <a:solidFill>
                  <a:srgbClr val="C00000"/>
                </a:solidFill>
                <a:latin typeface="BIZ UDPゴシック" panose="020B0400000000000000" pitchFamily="50" charset="-128"/>
                <a:ea typeface="BIZ UDPゴシック" panose="020B0400000000000000" pitchFamily="50" charset="-128"/>
              </a:rPr>
              <a:t>人（Ｒ５年度実績）、令和</a:t>
            </a:r>
            <a:r>
              <a:rPr lang="en-US" altLang="ja-JP" sz="1400" b="1" dirty="0" smtClean="0">
                <a:solidFill>
                  <a:srgbClr val="C00000"/>
                </a:solidFill>
                <a:latin typeface="BIZ UDPゴシック" panose="020B0400000000000000" pitchFamily="50" charset="-128"/>
                <a:ea typeface="BIZ UDPゴシック" panose="020B0400000000000000" pitchFamily="50" charset="-128"/>
              </a:rPr>
              <a:t>6</a:t>
            </a:r>
            <a:r>
              <a:rPr lang="ja-JP" altLang="en-US" sz="1400" b="1" dirty="0" smtClean="0">
                <a:solidFill>
                  <a:srgbClr val="C00000"/>
                </a:solidFill>
                <a:latin typeface="BIZ UDPゴシック" panose="020B0400000000000000" pitchFamily="50" charset="-128"/>
                <a:ea typeface="BIZ UDPゴシック" panose="020B0400000000000000" pitchFamily="50" charset="-128"/>
              </a:rPr>
              <a:t>年</a:t>
            </a:r>
            <a:r>
              <a:rPr lang="en-US" altLang="ja-JP" sz="1400" b="1" dirty="0" smtClean="0">
                <a:solidFill>
                  <a:srgbClr val="C00000"/>
                </a:solidFill>
                <a:latin typeface="BIZ UDPゴシック" panose="020B0400000000000000" pitchFamily="50" charset="-128"/>
                <a:ea typeface="BIZ UDPゴシック" panose="020B0400000000000000" pitchFamily="50" charset="-128"/>
              </a:rPr>
              <a:t>7</a:t>
            </a:r>
            <a:r>
              <a:rPr lang="ja-JP" altLang="en-US" sz="1400" b="1" dirty="0" smtClean="0">
                <a:solidFill>
                  <a:srgbClr val="C00000"/>
                </a:solidFill>
                <a:latin typeface="BIZ UDPゴシック" panose="020B0400000000000000" pitchFamily="50" charset="-128"/>
                <a:ea typeface="BIZ UDPゴシック" panose="020B0400000000000000" pitchFamily="50" charset="-128"/>
              </a:rPr>
              <a:t>月現在の累計</a:t>
            </a:r>
            <a:r>
              <a:rPr lang="en-US" altLang="ja-JP" sz="1400" b="1" dirty="0" smtClean="0">
                <a:solidFill>
                  <a:srgbClr val="C00000"/>
                </a:solidFill>
                <a:latin typeface="BIZ UDPゴシック" panose="020B0400000000000000" pitchFamily="50" charset="-128"/>
                <a:ea typeface="BIZ UDPゴシック" panose="020B0400000000000000" pitchFamily="50" charset="-128"/>
              </a:rPr>
              <a:t>1200</a:t>
            </a:r>
            <a:r>
              <a:rPr lang="ja-JP" altLang="en-US" sz="1400" b="1" dirty="0" smtClean="0">
                <a:solidFill>
                  <a:srgbClr val="C00000"/>
                </a:solidFill>
                <a:latin typeface="BIZ UDPゴシック" panose="020B0400000000000000" pitchFamily="50" charset="-128"/>
                <a:ea typeface="BIZ UDPゴシック" panose="020B0400000000000000" pitchFamily="50" charset="-128"/>
              </a:rPr>
              <a:t>人）</a:t>
            </a:r>
            <a:endParaRPr lang="en-US" altLang="ja-JP" sz="1400" b="1" dirty="0">
              <a:solidFill>
                <a:srgbClr val="C00000"/>
              </a:solidFill>
              <a:latin typeface="BIZ UDPゴシック" panose="020B0400000000000000" pitchFamily="50" charset="-128"/>
              <a:ea typeface="BIZ UDPゴシック" panose="020B0400000000000000" pitchFamily="50" charset="-128"/>
            </a:endParaRPr>
          </a:p>
          <a:p>
            <a:pPr marL="342900" marR="0" lvl="0" indent="-342900" defTabSz="457200" eaLnBrk="1" fontAlgn="auto" latinLnBrk="0" hangingPunct="1">
              <a:lnSpc>
                <a:spcPct val="100000"/>
              </a:lnSpc>
              <a:spcBef>
                <a:spcPts val="0"/>
              </a:spcBef>
              <a:spcAft>
                <a:spcPts val="600"/>
              </a:spcAft>
              <a:buClrTx/>
              <a:buSzTx/>
              <a:buFont typeface="+mj-lt"/>
              <a:buAutoNum type="arabicPeriod" startAt="2"/>
              <a:tabLst/>
              <a:defRPr/>
            </a:pPr>
            <a:r>
              <a:rPr kumimoji="0" lang="ja-JP" altLang="en-US" sz="1400" b="0"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ハローワーク・ナースセンター連携事業</a:t>
            </a:r>
            <a:endParaRPr kumimoji="0" lang="en-US" altLang="ja-JP" sz="1400" b="0"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R="0" lvl="0" defTabSz="457200" eaLnBrk="1" fontAlgn="auto" latinLnBrk="0" hangingPunct="1">
              <a:lnSpc>
                <a:spcPct val="100000"/>
              </a:lnSpc>
              <a:spcBef>
                <a:spcPts val="0"/>
              </a:spcBef>
              <a:spcAft>
                <a:spcPts val="600"/>
              </a:spcAft>
              <a:buClrTx/>
              <a:buSzTx/>
              <a:tabLst/>
              <a:defRPr/>
            </a:pPr>
            <a:r>
              <a:rPr kumimoji="0" lang="ja-JP" altLang="en-US" sz="1400" b="1" kern="0" dirty="0" smtClean="0">
                <a:solidFill>
                  <a:srgbClr val="C00000"/>
                </a:solidFill>
                <a:latin typeface="BIZ UDPゴシック" panose="020B0400000000000000" pitchFamily="50" charset="-128"/>
                <a:ea typeface="BIZ UDPゴシック" panose="020B0400000000000000" pitchFamily="50" charset="-128"/>
              </a:rPr>
              <a:t>Ｒ３年度から連携ハローワークを１ヶ所増加し計７ヶ所で巡回相談を実施</a:t>
            </a:r>
            <a:endParaRPr kumimoji="0" lang="en-US" altLang="ja-JP" sz="1400" b="1" i="0" u="none" strike="noStrike" kern="0" cap="none" spc="0" normalizeH="0" baseline="0" noProof="0" dirty="0" smtClean="0">
              <a:ln>
                <a:noFill/>
              </a:ln>
              <a:solidFill>
                <a:srgbClr val="C00000"/>
              </a:solidFill>
              <a:effectLst/>
              <a:uLnTx/>
              <a:uFillTx/>
              <a:latin typeface="BIZ UDPゴシック" panose="020B0400000000000000" pitchFamily="50" charset="-128"/>
              <a:ea typeface="BIZ UDPゴシック" panose="020B0400000000000000" pitchFamily="50" charset="-128"/>
            </a:endParaRPr>
          </a:p>
          <a:p>
            <a:pPr marL="342900" marR="0" lvl="0" indent="-342900" defTabSz="457200" eaLnBrk="1" fontAlgn="auto" latinLnBrk="0" hangingPunct="1">
              <a:lnSpc>
                <a:spcPct val="100000"/>
              </a:lnSpc>
              <a:spcBef>
                <a:spcPts val="0"/>
              </a:spcBef>
              <a:spcAft>
                <a:spcPts val="600"/>
              </a:spcAft>
              <a:buClrTx/>
              <a:buSzTx/>
              <a:buFont typeface="+mj-lt"/>
              <a:buAutoNum type="arabicPeriod" startAt="3"/>
              <a:tabLst/>
              <a:defRPr/>
            </a:pPr>
            <a:r>
              <a:rPr kumimoji="0" lang="ja-JP" altLang="en-US" sz="1400" kern="0" dirty="0" smtClean="0">
                <a:latin typeface="BIZ UDPゴシック" panose="020B0400000000000000" pitchFamily="50" charset="-128"/>
                <a:ea typeface="BIZ UDPゴシック" panose="020B0400000000000000" pitchFamily="50" charset="-128"/>
              </a:rPr>
              <a:t>離職看護師等の届出制度</a:t>
            </a:r>
            <a:endParaRPr kumimoji="0" lang="en-US" altLang="ja-JP" sz="1400" kern="0" dirty="0" smtClean="0">
              <a:latin typeface="BIZ UDPゴシック" panose="020B0400000000000000" pitchFamily="50" charset="-128"/>
              <a:ea typeface="BIZ UDPゴシック" panose="020B0400000000000000" pitchFamily="50" charset="-128"/>
            </a:endParaRPr>
          </a:p>
        </p:txBody>
      </p:sp>
      <p:grpSp>
        <p:nvGrpSpPr>
          <p:cNvPr id="19" name="グループ化 18"/>
          <p:cNvGrpSpPr/>
          <p:nvPr/>
        </p:nvGrpSpPr>
        <p:grpSpPr>
          <a:xfrm>
            <a:off x="4343193" y="1902259"/>
            <a:ext cx="3375882" cy="435359"/>
            <a:chOff x="789709" y="1734263"/>
            <a:chExt cx="3438525" cy="435359"/>
          </a:xfrm>
        </p:grpSpPr>
        <p:sp>
          <p:nvSpPr>
            <p:cNvPr id="21" name="テキスト ボックス 20"/>
            <p:cNvSpPr txBox="1"/>
            <p:nvPr/>
          </p:nvSpPr>
          <p:spPr bwMode="gray">
            <a:xfrm>
              <a:off x="1944693" y="1734263"/>
              <a:ext cx="1128556" cy="369332"/>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1200"/>
                </a:spcAft>
                <a:buClrTx/>
                <a:buSzTx/>
                <a:buFontTx/>
                <a:buNone/>
                <a:tabLst/>
                <a:defRPr/>
              </a:pPr>
              <a:r>
                <a:rPr kumimoji="0" lang="ja-JP" altLang="en-US" b="1" kern="0" noProof="0" dirty="0" smtClean="0">
                  <a:latin typeface="BIZ UDPゴシック" panose="020B0400000000000000" pitchFamily="50" charset="-128"/>
                  <a:ea typeface="BIZ UDPゴシック" panose="020B0400000000000000" pitchFamily="50" charset="-128"/>
                </a:rPr>
                <a:t>研修</a:t>
              </a:r>
              <a:r>
                <a:rPr kumimoji="0" lang="ja-JP" altLang="en-US" b="1" kern="0" noProof="0" dirty="0">
                  <a:latin typeface="BIZ UDPゴシック" panose="020B0400000000000000" pitchFamily="50" charset="-128"/>
                  <a:ea typeface="BIZ UDPゴシック" panose="020B0400000000000000" pitchFamily="50" charset="-128"/>
                </a:rPr>
                <a:t>事業</a:t>
              </a:r>
              <a:endParaRPr kumimoji="0" lang="ja-JP" altLang="en-US"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p:txBody>
        </p:sp>
        <p:cxnSp>
          <p:nvCxnSpPr>
            <p:cNvPr id="23" name="直線コネクタ 22"/>
            <p:cNvCxnSpPr/>
            <p:nvPr/>
          </p:nvCxnSpPr>
          <p:spPr bwMode="gray">
            <a:xfrm>
              <a:off x="789709" y="2169622"/>
              <a:ext cx="3438525" cy="0"/>
            </a:xfrm>
            <a:prstGeom prst="line">
              <a:avLst/>
            </a:prstGeom>
            <a:noFill/>
            <a:ln w="12700" cap="flat" cmpd="sng" algn="ctr">
              <a:solidFill>
                <a:sysClr val="windowText" lastClr="000000">
                  <a:lumMod val="65000"/>
                  <a:lumOff val="35000"/>
                </a:sysClr>
              </a:solidFill>
              <a:prstDash val="solid"/>
              <a:miter lim="800000"/>
              <a:tailEnd type="none"/>
            </a:ln>
            <a:effectLst/>
          </p:spPr>
        </p:cxnSp>
      </p:grpSp>
      <p:sp>
        <p:nvSpPr>
          <p:cNvPr id="25" name="テキスト ボックス 24"/>
          <p:cNvSpPr txBox="1"/>
          <p:nvPr/>
        </p:nvSpPr>
        <p:spPr bwMode="gray">
          <a:xfrm>
            <a:off x="4327122" y="2392711"/>
            <a:ext cx="3361186" cy="1046440"/>
          </a:xfrm>
          <a:prstGeom prst="rect">
            <a:avLst/>
          </a:prstGeom>
          <a:solidFill>
            <a:schemeClr val="accent4">
              <a:lumMod val="20000"/>
              <a:lumOff val="80000"/>
            </a:schemeClr>
          </a:solidFill>
          <a:ln>
            <a:solidFill>
              <a:srgbClr val="1D6FA9">
                <a:lumMod val="20000"/>
                <a:lumOff val="80000"/>
              </a:srgbClr>
            </a:solidFill>
          </a:ln>
        </p:spPr>
        <p:txBody>
          <a:bodyPr wrap="square" rtlCol="0">
            <a:spAutoFit/>
          </a:bodyPr>
          <a:lstStyle/>
          <a:p>
            <a:pPr marL="342900" lvl="0" indent="-342900" defTabSz="457200">
              <a:spcAft>
                <a:spcPts val="1200"/>
              </a:spcAft>
              <a:buFont typeface="+mj-lt"/>
              <a:buAutoNum type="arabicPeriod"/>
            </a:pPr>
            <a:r>
              <a:rPr kumimoji="0" lang="ja-JP" altLang="en-US" sz="1400" kern="0" dirty="0" smtClean="0">
                <a:latin typeface="BIZ UDPゴシック" panose="020B0400000000000000" pitchFamily="50" charset="-128"/>
                <a:ea typeface="BIZ UDPゴシック" panose="020B0400000000000000" pitchFamily="50" charset="-128"/>
              </a:rPr>
              <a:t>看護職員のキャリア継続支援研修</a:t>
            </a:r>
            <a:endParaRPr kumimoji="0" lang="en-US" altLang="ja-JP" sz="1400" kern="0" dirty="0" smtClean="0">
              <a:latin typeface="BIZ UDPゴシック" panose="020B0400000000000000" pitchFamily="50" charset="-128"/>
              <a:ea typeface="BIZ UDPゴシック" panose="020B0400000000000000" pitchFamily="50" charset="-128"/>
            </a:endParaRPr>
          </a:p>
          <a:p>
            <a:pPr marL="342900" lvl="0" indent="-342900" defTabSz="457200">
              <a:spcAft>
                <a:spcPts val="1200"/>
              </a:spcAft>
              <a:buFont typeface="+mj-lt"/>
              <a:buAutoNum type="arabicPeriod"/>
            </a:pPr>
            <a:r>
              <a:rPr kumimoji="0" lang="ja-JP" altLang="en-US" sz="1400" kern="0" dirty="0" smtClean="0">
                <a:latin typeface="BIZ UDPゴシック" panose="020B0400000000000000" pitchFamily="50" charset="-128"/>
                <a:ea typeface="BIZ UDPゴシック" panose="020B0400000000000000" pitchFamily="50" charset="-128"/>
              </a:rPr>
              <a:t>未就業看護職員の</a:t>
            </a:r>
            <a:r>
              <a:rPr kumimoji="0" lang="ja-JP" altLang="en-US" sz="1400" kern="0" dirty="0">
                <a:latin typeface="BIZ UDPゴシック" panose="020B0400000000000000" pitchFamily="50" charset="-128"/>
                <a:ea typeface="BIZ UDPゴシック" panose="020B0400000000000000" pitchFamily="50" charset="-128"/>
              </a:rPr>
              <a:t>復職</a:t>
            </a:r>
            <a:r>
              <a:rPr kumimoji="0" lang="ja-JP" altLang="en-US" sz="1400" kern="0" dirty="0" smtClean="0">
                <a:latin typeface="BIZ UDPゴシック" panose="020B0400000000000000" pitchFamily="50" charset="-128"/>
                <a:ea typeface="BIZ UDPゴシック" panose="020B0400000000000000" pitchFamily="50" charset="-128"/>
              </a:rPr>
              <a:t>支援研修</a:t>
            </a:r>
            <a:endParaRPr kumimoji="0" lang="en-US" altLang="ja-JP" sz="1400" kern="0" dirty="0" smtClean="0">
              <a:latin typeface="BIZ UDPゴシック" panose="020B0400000000000000" pitchFamily="50" charset="-128"/>
              <a:ea typeface="BIZ UDPゴシック" panose="020B0400000000000000" pitchFamily="50" charset="-128"/>
            </a:endParaRPr>
          </a:p>
          <a:p>
            <a:pPr marL="342900" lvl="0" indent="-342900" defTabSz="457200">
              <a:spcAft>
                <a:spcPts val="1200"/>
              </a:spcAft>
              <a:buFont typeface="+mj-lt"/>
              <a:buAutoNum type="arabicPeriod"/>
            </a:pPr>
            <a:r>
              <a:rPr kumimoji="0" lang="ja-JP" altLang="en-US" sz="1400" kern="0" dirty="0" smtClean="0">
                <a:latin typeface="BIZ UDPゴシック" panose="020B0400000000000000" pitchFamily="50" charset="-128"/>
                <a:ea typeface="BIZ UDPゴシック" panose="020B0400000000000000" pitchFamily="50" charset="-128"/>
              </a:rPr>
              <a:t>就業者の定着支援研修</a:t>
            </a:r>
            <a:endParaRPr kumimoji="0" lang="en-US" altLang="ja-JP" sz="1400" kern="0" dirty="0" smtClean="0">
              <a:latin typeface="BIZ UDPゴシック" panose="020B0400000000000000" pitchFamily="50" charset="-128"/>
              <a:ea typeface="BIZ UDPゴシック" panose="020B0400000000000000" pitchFamily="50" charset="-128"/>
            </a:endParaRPr>
          </a:p>
        </p:txBody>
      </p:sp>
      <p:grpSp>
        <p:nvGrpSpPr>
          <p:cNvPr id="26" name="グループ化 25"/>
          <p:cNvGrpSpPr/>
          <p:nvPr/>
        </p:nvGrpSpPr>
        <p:grpSpPr>
          <a:xfrm>
            <a:off x="8060682" y="1887054"/>
            <a:ext cx="3537897" cy="443362"/>
            <a:chOff x="789709" y="1726260"/>
            <a:chExt cx="3438525" cy="443362"/>
          </a:xfrm>
        </p:grpSpPr>
        <p:sp>
          <p:nvSpPr>
            <p:cNvPr id="27" name="テキスト ボックス 26"/>
            <p:cNvSpPr txBox="1"/>
            <p:nvPr/>
          </p:nvSpPr>
          <p:spPr bwMode="gray">
            <a:xfrm>
              <a:off x="1746185" y="1726260"/>
              <a:ext cx="1525572" cy="369332"/>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1200"/>
                </a:spcAft>
                <a:buClrTx/>
                <a:buSzTx/>
                <a:buFontTx/>
                <a:buNone/>
                <a:tabLst/>
                <a:defRPr/>
              </a:pPr>
              <a:r>
                <a:rPr kumimoji="0" lang="ja-JP" altLang="en-US"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普及啓発事業</a:t>
              </a:r>
            </a:p>
          </p:txBody>
        </p:sp>
        <p:cxnSp>
          <p:nvCxnSpPr>
            <p:cNvPr id="28" name="直線コネクタ 27"/>
            <p:cNvCxnSpPr/>
            <p:nvPr/>
          </p:nvCxnSpPr>
          <p:spPr bwMode="gray">
            <a:xfrm>
              <a:off x="789709" y="2169622"/>
              <a:ext cx="3438525" cy="0"/>
            </a:xfrm>
            <a:prstGeom prst="line">
              <a:avLst/>
            </a:prstGeom>
            <a:noFill/>
            <a:ln w="12700" cap="flat" cmpd="sng" algn="ctr">
              <a:solidFill>
                <a:sysClr val="windowText" lastClr="000000">
                  <a:lumMod val="65000"/>
                  <a:lumOff val="35000"/>
                </a:sysClr>
              </a:solidFill>
              <a:prstDash val="solid"/>
              <a:miter lim="800000"/>
              <a:tailEnd type="none"/>
            </a:ln>
            <a:effectLst/>
          </p:spPr>
        </p:cxnSp>
      </p:grpSp>
      <p:sp>
        <p:nvSpPr>
          <p:cNvPr id="30" name="テキスト ボックス 29"/>
          <p:cNvSpPr txBox="1"/>
          <p:nvPr/>
        </p:nvSpPr>
        <p:spPr bwMode="gray">
          <a:xfrm>
            <a:off x="8060683" y="2364878"/>
            <a:ext cx="3499658" cy="677108"/>
          </a:xfrm>
          <a:prstGeom prst="rect">
            <a:avLst/>
          </a:prstGeom>
          <a:solidFill>
            <a:schemeClr val="accent4">
              <a:lumMod val="20000"/>
              <a:lumOff val="80000"/>
            </a:schemeClr>
          </a:solidFill>
          <a:ln>
            <a:solidFill>
              <a:srgbClr val="1D6FA9">
                <a:lumMod val="20000"/>
                <a:lumOff val="80000"/>
              </a:srgbClr>
            </a:solidFill>
          </a:ln>
        </p:spPr>
        <p:txBody>
          <a:bodyPr wrap="square" rtlCol="0">
            <a:spAutoFit/>
          </a:bodyPr>
          <a:lstStyle/>
          <a:p>
            <a:pPr marL="342900" indent="-342900" defTabSz="457200">
              <a:spcAft>
                <a:spcPts val="1200"/>
              </a:spcAft>
              <a:buFont typeface="+mj-lt"/>
              <a:buAutoNum type="arabicPeriod"/>
            </a:pPr>
            <a:r>
              <a:rPr kumimoji="0" lang="ja-JP" altLang="en-US" sz="1400" b="0"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進路相談事業</a:t>
            </a:r>
            <a:endParaRPr kumimoji="0" lang="en-US" altLang="ja-JP" sz="1400" b="0"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342900" indent="-342900" defTabSz="457200">
              <a:spcAft>
                <a:spcPts val="1200"/>
              </a:spcAft>
              <a:buFont typeface="+mj-lt"/>
              <a:buAutoNum type="arabicPeriod"/>
            </a:pPr>
            <a:r>
              <a:rPr kumimoji="0" lang="ja-JP" altLang="en-US" sz="1400" kern="0" dirty="0" smtClean="0">
                <a:latin typeface="BIZ UDPゴシック" panose="020B0400000000000000" pitchFamily="50" charset="-128"/>
                <a:ea typeface="BIZ UDPゴシック" panose="020B0400000000000000" pitchFamily="50" charset="-128"/>
              </a:rPr>
              <a:t>看護</a:t>
            </a:r>
            <a:r>
              <a:rPr kumimoji="0" lang="ja-JP" altLang="en-US" sz="1400" kern="0" dirty="0">
                <a:latin typeface="BIZ UDPゴシック" panose="020B0400000000000000" pitchFamily="50" charset="-128"/>
                <a:ea typeface="BIZ UDPゴシック" panose="020B0400000000000000" pitchFamily="50" charset="-128"/>
              </a:rPr>
              <a:t>フェスティバル</a:t>
            </a:r>
            <a:endParaRPr kumimoji="0" lang="en-US" altLang="ja-JP" sz="1400" b="0"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p:txBody>
      </p:sp>
      <p:graphicFrame>
        <p:nvGraphicFramePr>
          <p:cNvPr id="17" name="グラフ 16"/>
          <p:cNvGraphicFramePr/>
          <p:nvPr>
            <p:extLst>
              <p:ext uri="{D42A27DB-BD31-4B8C-83A1-F6EECF244321}">
                <p14:modId xmlns:p14="http://schemas.microsoft.com/office/powerpoint/2010/main" val="3946720694"/>
              </p:ext>
            </p:extLst>
          </p:nvPr>
        </p:nvGraphicFramePr>
        <p:xfrm>
          <a:off x="8060683" y="3829657"/>
          <a:ext cx="3537896" cy="2515315"/>
        </p:xfrm>
        <a:graphic>
          <a:graphicData uri="http://schemas.openxmlformats.org/drawingml/2006/chart">
            <c:chart xmlns:c="http://schemas.openxmlformats.org/drawingml/2006/chart" xmlns:r="http://schemas.openxmlformats.org/officeDocument/2006/relationships" r:id="rId3"/>
          </a:graphicData>
        </a:graphic>
      </p:graphicFrame>
      <p:sp>
        <p:nvSpPr>
          <p:cNvPr id="22" name="正方形/長方形 21"/>
          <p:cNvSpPr/>
          <p:nvPr/>
        </p:nvSpPr>
        <p:spPr>
          <a:xfrm>
            <a:off x="7959230" y="3317356"/>
            <a:ext cx="4067249"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1D6FA9"/>
                </a:solidFill>
                <a:effectLst/>
                <a:uLnTx/>
                <a:uFillTx/>
                <a:latin typeface="BIZ UDPゴシック" panose="020B0400000000000000" pitchFamily="50" charset="-128"/>
                <a:ea typeface="BIZ UDPゴシック" panose="020B0400000000000000" pitchFamily="50" charset="-128"/>
                <a:cs typeface="+mn-cs"/>
              </a:rPr>
              <a:t>復職支援研修受講者数及び就職者数（単位：人）</a:t>
            </a:r>
            <a:r>
              <a:rPr kumimoji="1" lang="en-US" altLang="ja-JP" sz="1400" b="1" i="0" u="none" strike="noStrike" kern="1200" cap="none" spc="0" normalizeH="0" baseline="0" noProof="0" dirty="0" smtClean="0">
                <a:ln>
                  <a:noFill/>
                </a:ln>
                <a:solidFill>
                  <a:srgbClr val="1D6FA9"/>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rgbClr val="1D6FA9"/>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400" b="1" i="0" u="none" strike="noStrike" kern="1200" cap="none" spc="0" normalizeH="0" baseline="0" noProof="0" dirty="0" smtClean="0">
                <a:ln>
                  <a:noFill/>
                </a:ln>
                <a:solidFill>
                  <a:srgbClr val="1D6FA9"/>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smtClean="0">
                <a:ln>
                  <a:noFill/>
                </a:ln>
                <a:solidFill>
                  <a:srgbClr val="1D6FA9"/>
                </a:solidFill>
                <a:effectLst/>
                <a:uLnTx/>
                <a:uFillTx/>
                <a:latin typeface="BIZ UDPゴシック" panose="020B0400000000000000" pitchFamily="50" charset="-128"/>
                <a:ea typeface="BIZ UDPゴシック" panose="020B0400000000000000" pitchFamily="50" charset="-128"/>
                <a:cs typeface="+mn-cs"/>
              </a:rPr>
              <a:t>研修実施年度末までに就職した者の数</a:t>
            </a:r>
            <a:r>
              <a:rPr kumimoji="1" lang="ja-JP" altLang="en-US" sz="1600" b="1" i="0" u="none" strike="noStrike" kern="1200" cap="none" spc="0" normalizeH="0" baseline="0" noProof="0" dirty="0" smtClean="0">
                <a:ln>
                  <a:noFill/>
                </a:ln>
                <a:solidFill>
                  <a:srgbClr val="4472C4">
                    <a:lumMod val="75000"/>
                  </a:srgbClr>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600" b="1" i="0" u="none" strike="noStrike" kern="1200" cap="none" spc="0" normalizeH="0" baseline="0" noProof="0" dirty="0" smtClean="0">
              <a:ln>
                <a:noFill/>
              </a:ln>
              <a:solidFill>
                <a:srgbClr val="4472C4">
                  <a:lumMod val="75000"/>
                </a:srgbClr>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24" name="グラフ 23"/>
          <p:cNvGraphicFramePr/>
          <p:nvPr>
            <p:extLst/>
          </p:nvPr>
        </p:nvGraphicFramePr>
        <p:xfrm>
          <a:off x="4328087" y="3812955"/>
          <a:ext cx="3395350" cy="2515315"/>
        </p:xfrm>
        <a:graphic>
          <a:graphicData uri="http://schemas.openxmlformats.org/drawingml/2006/chart">
            <c:chart xmlns:c="http://schemas.openxmlformats.org/drawingml/2006/chart" xmlns:r="http://schemas.openxmlformats.org/officeDocument/2006/relationships" r:id="rId4"/>
          </a:graphicData>
        </a:graphic>
      </p:graphicFrame>
      <p:sp>
        <p:nvSpPr>
          <p:cNvPr id="29" name="正方形/長方形 28"/>
          <p:cNvSpPr/>
          <p:nvPr/>
        </p:nvSpPr>
        <p:spPr>
          <a:xfrm>
            <a:off x="4409769" y="3439151"/>
            <a:ext cx="329734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srgbClr val="1D6FA9"/>
                </a:solidFill>
                <a:latin typeface="BIZ UDPゴシック" panose="020B0400000000000000" pitchFamily="50" charset="-128"/>
                <a:ea typeface="BIZ UDPゴシック" panose="020B0400000000000000" pitchFamily="50" charset="-128"/>
              </a:rPr>
              <a:t>ハローワーク巡回相談面談数（単位：人）</a:t>
            </a:r>
            <a:r>
              <a:rPr kumimoji="1" lang="ja-JP" altLang="en-US" sz="1600" b="1" i="0" u="none" strike="noStrike" kern="1200" cap="none" spc="0" normalizeH="0" baseline="0" noProof="0" dirty="0" smtClean="0">
                <a:ln>
                  <a:noFill/>
                </a:ln>
                <a:solidFill>
                  <a:srgbClr val="4472C4">
                    <a:lumMod val="75000"/>
                  </a:srgbClr>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600" b="1" i="0" u="none" strike="noStrike" kern="1200" cap="none" spc="0" normalizeH="0" baseline="0" noProof="0" dirty="0" smtClean="0">
              <a:ln>
                <a:noFill/>
              </a:ln>
              <a:solidFill>
                <a:srgbClr val="4472C4">
                  <a:lumMod val="75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正方形/長方形 30"/>
          <p:cNvSpPr/>
          <p:nvPr/>
        </p:nvSpPr>
        <p:spPr>
          <a:xfrm>
            <a:off x="7719075" y="6328270"/>
            <a:ext cx="442035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0" dirty="0" smtClean="0">
                <a:latin typeface="BIZ UDPゴシック" panose="020B0400000000000000" pitchFamily="50" charset="-128"/>
                <a:ea typeface="BIZ UDPゴシック" panose="020B0400000000000000" pitchFamily="50" charset="-128"/>
              </a:rPr>
              <a:t>（</a:t>
            </a:r>
            <a:r>
              <a:rPr lang="en-US" altLang="ja-JP" sz="1200" noProof="0" dirty="0" smtClean="0">
                <a:latin typeface="BIZ UDPゴシック" panose="020B0400000000000000" pitchFamily="50" charset="-128"/>
                <a:ea typeface="BIZ UDPゴシック" panose="020B0400000000000000" pitchFamily="50" charset="-128"/>
              </a:rPr>
              <a:t>※</a:t>
            </a:r>
            <a:r>
              <a:rPr lang="ja-JP" altLang="en-US" sz="1200" noProof="0" dirty="0" smtClean="0">
                <a:latin typeface="BIZ UDPゴシック" panose="020B0400000000000000" pitchFamily="50" charset="-128"/>
                <a:ea typeface="BIZ UDPゴシック" panose="020B0400000000000000" pitchFamily="50" charset="-128"/>
              </a:rPr>
              <a:t>人数実績は各年度ナースセンター事業実績報告から抜粋）</a:t>
            </a:r>
            <a:r>
              <a:rPr kumimoji="1" lang="ja-JP" altLang="en-US" sz="1400" i="0" u="none" strike="noStrike" kern="1200" cap="none" spc="0" normalizeH="0" baseline="0" noProof="0" dirty="0" smtClean="0">
                <a:ln>
                  <a:noFill/>
                </a:ln>
                <a:solidFill>
                  <a:srgbClr val="4472C4">
                    <a:lumMod val="75000"/>
                  </a:srgbClr>
                </a:solidFill>
                <a:effectLst/>
                <a:uLnTx/>
                <a:uFillTx/>
                <a:latin typeface="BIZ UDPゴシック" panose="020B0400000000000000" pitchFamily="50" charset="-128"/>
                <a:ea typeface="BIZ UDPゴシック" panose="020B0400000000000000" pitchFamily="50" charset="-128"/>
              </a:rPr>
              <a:t>　</a:t>
            </a:r>
            <a:endParaRPr kumimoji="1" lang="en-US" altLang="ja-JP" sz="1400" i="0" u="none" strike="noStrike" kern="1200" cap="none" spc="0" normalizeH="0" baseline="0" noProof="0" dirty="0" smtClean="0">
              <a:ln>
                <a:noFill/>
              </a:ln>
              <a:solidFill>
                <a:srgbClr val="4472C4">
                  <a:lumMod val="75000"/>
                </a:srgbClr>
              </a:solidFill>
              <a:effectLst/>
              <a:uLnTx/>
              <a:uFillTx/>
              <a:latin typeface="BIZ UDPゴシック" panose="020B0400000000000000" pitchFamily="50" charset="-128"/>
              <a:ea typeface="BIZ UDPゴシック" panose="020B0400000000000000" pitchFamily="50" charset="-128"/>
            </a:endParaRPr>
          </a:p>
        </p:txBody>
      </p:sp>
      <p:sp>
        <p:nvSpPr>
          <p:cNvPr id="32" name="スライド番号プレースホルダー 1"/>
          <p:cNvSpPr>
            <a:spLocks noGrp="1"/>
          </p:cNvSpPr>
          <p:nvPr>
            <p:ph type="sldNum" sz="quarter" idx="12"/>
          </p:nvPr>
        </p:nvSpPr>
        <p:spPr>
          <a:xfrm>
            <a:off x="9319805" y="6286800"/>
            <a:ext cx="2743200" cy="365125"/>
          </a:xfrm>
        </p:spPr>
        <p:txBody>
          <a:bodyPr/>
          <a:lstStyle/>
          <a:p>
            <a:fld id="{BFFF0799-BCF5-4C8E-BCD2-41538FEDF1AE}" type="slidenum">
              <a:rPr kumimoji="1" lang="ja-JP" altLang="en-US" smtClean="0"/>
              <a:t>15</a:t>
            </a:fld>
            <a:endParaRPr kumimoji="1" lang="ja-JP" altLang="en-US" dirty="0"/>
          </a:p>
        </p:txBody>
      </p:sp>
      <p:sp>
        <p:nvSpPr>
          <p:cNvPr id="2" name="正方形/長方形 1"/>
          <p:cNvSpPr/>
          <p:nvPr/>
        </p:nvSpPr>
        <p:spPr>
          <a:xfrm>
            <a:off x="515388" y="6371012"/>
            <a:ext cx="2277687" cy="138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271549" y="872758"/>
            <a:ext cx="5896495" cy="523220"/>
          </a:xfrm>
          <a:prstGeom prst="rect">
            <a:avLst/>
          </a:prstGeom>
        </p:spPr>
        <p:txBody>
          <a:bodyPr wrap="square">
            <a:spAutoFit/>
          </a:bodyPr>
          <a:lstStyle/>
          <a:p>
            <a:pPr marL="742950" lvl="0" indent="-742950">
              <a:buFont typeface="Wingdings" panose="05000000000000000000" pitchFamily="2" charset="2"/>
              <a:buChar char="Ø"/>
            </a:pPr>
            <a:r>
              <a:rPr lang="ja-JP" altLang="en-US" sz="2800" b="1" dirty="0">
                <a:solidFill>
                  <a:srgbClr val="C00000"/>
                </a:solidFill>
                <a:latin typeface="BIZ UDPゴシック" panose="020B0400000000000000" pitchFamily="50" charset="-128"/>
                <a:ea typeface="BIZ UDPゴシック" panose="020B0400000000000000" pitchFamily="50" charset="-128"/>
              </a:rPr>
              <a:t>県ナースセンターでの就労</a:t>
            </a:r>
            <a:r>
              <a:rPr lang="ja-JP" altLang="en-US" sz="2800" b="1" dirty="0" smtClean="0">
                <a:solidFill>
                  <a:srgbClr val="C00000"/>
                </a:solidFill>
                <a:latin typeface="BIZ UDPゴシック" panose="020B0400000000000000" pitchFamily="50" charset="-128"/>
                <a:ea typeface="BIZ UDPゴシック" panose="020B0400000000000000" pitchFamily="50" charset="-128"/>
              </a:rPr>
              <a:t>支援　　　　　　　　　　　　　　　　　　　　　　　　　　　　　</a:t>
            </a:r>
            <a:endParaRPr lang="ja-JP" altLang="en-US" sz="2800" b="1" dirty="0">
              <a:solidFill>
                <a:srgbClr val="C00000"/>
              </a:solidFill>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9797143" y="959419"/>
            <a:ext cx="1915598" cy="400110"/>
          </a:xfrm>
          <a:prstGeom prst="rect">
            <a:avLst/>
          </a:prstGeom>
          <a:noFill/>
          <a:ln>
            <a:solidFill>
              <a:schemeClr val="tx1"/>
            </a:solidFill>
          </a:ln>
        </p:spPr>
        <p:txBody>
          <a:bodyPr wrap="square" rtlCol="0">
            <a:spAutoFit/>
          </a:bodyPr>
          <a:lstStyle/>
          <a:p>
            <a:r>
              <a:rPr kumimoji="1" lang="ja-JP" altLang="en-US" sz="2000" dirty="0" smtClean="0">
                <a:latin typeface="BIZ UDPゴシック" panose="020B0400000000000000" pitchFamily="50" charset="-128"/>
                <a:ea typeface="BIZ UDPゴシック" panose="020B0400000000000000" pitchFamily="50" charset="-128"/>
              </a:rPr>
              <a:t>第</a:t>
            </a:r>
            <a:r>
              <a:rPr kumimoji="1" lang="en-US" altLang="ja-JP" sz="2000" dirty="0" smtClean="0">
                <a:latin typeface="BIZ UDPゴシック" panose="020B0400000000000000" pitchFamily="50" charset="-128"/>
                <a:ea typeface="BIZ UDPゴシック" panose="020B0400000000000000" pitchFamily="50" charset="-128"/>
              </a:rPr>
              <a:t>1</a:t>
            </a:r>
            <a:r>
              <a:rPr kumimoji="1" lang="ja-JP" altLang="en-US" sz="2000" dirty="0" smtClean="0">
                <a:latin typeface="BIZ UDPゴシック" panose="020B0400000000000000" pitchFamily="50" charset="-128"/>
                <a:ea typeface="BIZ UDPゴシック" panose="020B0400000000000000" pitchFamily="50" charset="-128"/>
              </a:rPr>
              <a:t>回資料再掲</a:t>
            </a:r>
            <a:endParaRPr kumimoji="1"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21236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0" y="251267"/>
            <a:ext cx="11467870" cy="584775"/>
          </a:xfrm>
          <a:prstGeom prst="rect">
            <a:avLst/>
          </a:prstGeom>
          <a:noFill/>
        </p:spPr>
        <p:txBody>
          <a:bodyPr wrap="square" rtlCol="0">
            <a:spAutoFit/>
          </a:bodyPr>
          <a:lstStyle/>
          <a:p>
            <a:r>
              <a:rPr lang="ja-JP" altLang="en-US" sz="3200" b="1" dirty="0">
                <a:solidFill>
                  <a:srgbClr val="1D6FA9"/>
                </a:solidFill>
                <a:latin typeface="BIZ UDPゴシック" panose="020B0400000000000000" pitchFamily="50" charset="-128"/>
                <a:ea typeface="BIZ UDPゴシック" panose="020B0400000000000000" pitchFamily="50" charset="-128"/>
              </a:rPr>
              <a:t>３</a:t>
            </a:r>
            <a:r>
              <a:rPr lang="ja-JP" altLang="en-US" sz="3200" b="1" dirty="0" smtClean="0">
                <a:solidFill>
                  <a:srgbClr val="1D6FA9"/>
                </a:solidFill>
                <a:latin typeface="BIZ UDPゴシック" panose="020B0400000000000000" pitchFamily="50" charset="-128"/>
                <a:ea typeface="BIZ UDPゴシック" panose="020B0400000000000000" pitchFamily="50" charset="-128"/>
              </a:rPr>
              <a:t>－３　「</a:t>
            </a:r>
            <a:r>
              <a:rPr lang="ja-JP" altLang="en-US" sz="3200" b="1" dirty="0">
                <a:solidFill>
                  <a:srgbClr val="1D6FA9"/>
                </a:solidFill>
                <a:latin typeface="BIZ UDPゴシック" panose="020B0400000000000000" pitchFamily="50" charset="-128"/>
                <a:ea typeface="BIZ UDPゴシック" panose="020B0400000000000000" pitchFamily="50" charset="-128"/>
              </a:rPr>
              <a:t>潜在看護職員」を減らすための取組（復職支援</a:t>
            </a:r>
            <a:r>
              <a:rPr lang="ja-JP" altLang="en-US" sz="3200" b="1" dirty="0" smtClean="0">
                <a:solidFill>
                  <a:srgbClr val="1D6FA9"/>
                </a:solidFill>
                <a:latin typeface="BIZ UDPゴシック" panose="020B0400000000000000" pitchFamily="50" charset="-128"/>
                <a:ea typeface="BIZ UDPゴシック" panose="020B0400000000000000" pitchFamily="50" charset="-128"/>
              </a:rPr>
              <a:t>）②</a:t>
            </a:r>
            <a:endParaRPr lang="ja-JP" altLang="en-US" sz="3200" b="1" dirty="0">
              <a:solidFill>
                <a:srgbClr val="1D6FA9"/>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2"/>
          <p:cNvSpPr>
            <a:spLocks noGrp="1"/>
          </p:cNvSpPr>
          <p:nvPr>
            <p:ph type="sldNum" sz="quarter" idx="12"/>
          </p:nvPr>
        </p:nvSpPr>
        <p:spPr>
          <a:xfrm>
            <a:off x="9208248" y="6308075"/>
            <a:ext cx="2743200" cy="36512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BFFF0799-BCF5-4C8E-BCD2-41538FEDF1AE}" type="slidenum">
              <a:rPr kumimoji="1" lang="ja-JP" altLang="en-US" sz="13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r" defTabSz="914377" rtl="0" eaLnBrk="1" fontAlgn="auto" latinLnBrk="0" hangingPunct="1">
                <a:lnSpc>
                  <a:spcPct val="100000"/>
                </a:lnSpc>
                <a:spcBef>
                  <a:spcPts val="0"/>
                </a:spcBef>
                <a:spcAft>
                  <a:spcPts val="0"/>
                </a:spcAft>
                <a:buClrTx/>
                <a:buSzTx/>
                <a:buFontTx/>
                <a:buNone/>
                <a:tabLst/>
                <a:defRPr/>
              </a:pPr>
              <a:t>16</a:t>
            </a:fld>
            <a:endParaRPr kumimoji="1" lang="ja-JP" altLang="en-US" sz="1300" b="0" i="0" u="none" strike="noStrike" kern="1200" cap="none" spc="0" normalizeH="0" baseline="0" noProof="0" dirty="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18" name="正方形/長方形 17"/>
          <p:cNvSpPr/>
          <p:nvPr/>
        </p:nvSpPr>
        <p:spPr bwMode="gray">
          <a:xfrm>
            <a:off x="0" y="987128"/>
            <a:ext cx="11613948" cy="1072342"/>
          </a:xfrm>
          <a:prstGeom prst="rect">
            <a:avLst/>
          </a:prstGeom>
          <a:solidFill>
            <a:sysClr val="window" lastClr="FFFFFF"/>
          </a:solidFill>
          <a:ln w="38100" cap="flat" cmpd="sng" algn="ctr">
            <a:solidFill>
              <a:srgbClr val="1D6FA9"/>
            </a:solidFill>
            <a:prstDash val="solid"/>
            <a:miter lim="800000"/>
          </a:ln>
          <a:effectLst/>
        </p:spPr>
        <p:txBody>
          <a:bodyPr vert="horz" rtlCol="0" anchor="ctr"/>
          <a:lstStyle/>
          <a:p>
            <a:pPr marL="457200" indent="-457200">
              <a:buFont typeface="Wingdings" panose="05000000000000000000" pitchFamily="2" charset="2"/>
              <a:buChar char="Ø"/>
            </a:pPr>
            <a:r>
              <a:rPr lang="ja-JP" altLang="en-US" sz="2800" dirty="0" smtClean="0">
                <a:latin typeface="BIZ UDPゴシック" panose="020B0400000000000000" pitchFamily="50" charset="-128"/>
                <a:ea typeface="BIZ UDPゴシック" panose="020B0400000000000000" pitchFamily="50" charset="-128"/>
              </a:rPr>
              <a:t>第１回委員会にて、</a:t>
            </a:r>
            <a:r>
              <a:rPr lang="ja-JP" altLang="en-US" sz="2800" b="1" dirty="0" smtClean="0">
                <a:solidFill>
                  <a:srgbClr val="C00000"/>
                </a:solidFill>
                <a:latin typeface="BIZ UDPゴシック" panose="020B0400000000000000" pitchFamily="50" charset="-128"/>
                <a:ea typeface="BIZ UDPゴシック" panose="020B0400000000000000" pitchFamily="50" charset="-128"/>
              </a:rPr>
              <a:t>「県ナースセンター」を更に活用して頂くための施策</a:t>
            </a:r>
            <a:r>
              <a:rPr lang="ja-JP" altLang="en-US" sz="2800" dirty="0" smtClean="0">
                <a:latin typeface="BIZ UDPゴシック" panose="020B0400000000000000" pitchFamily="50" charset="-128"/>
                <a:ea typeface="BIZ UDPゴシック" panose="020B0400000000000000" pitchFamily="50" charset="-128"/>
              </a:rPr>
              <a:t>についてご意見を頂いた。</a:t>
            </a:r>
            <a:endParaRPr lang="en-US" altLang="ja-JP" sz="2800" dirty="0" smtClean="0">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61794" y="2156605"/>
            <a:ext cx="5633273" cy="461665"/>
          </a:xfrm>
          <a:prstGeom prst="rect">
            <a:avLst/>
          </a:prstGeom>
          <a:noFill/>
        </p:spPr>
        <p:txBody>
          <a:bodyPr wrap="none" rtlCol="0">
            <a:spAutoFit/>
          </a:bodyPr>
          <a:lstStyle/>
          <a:p>
            <a:r>
              <a:rPr kumimoji="1" lang="ja-JP" altLang="en-US" sz="2400" dirty="0" smtClean="0"/>
              <a:t>頂いた意見を踏まえ、以下の施策を実施。</a:t>
            </a:r>
            <a:endParaRPr kumimoji="1" lang="ja-JP" altLang="en-US" sz="2400" dirty="0"/>
          </a:p>
        </p:txBody>
      </p:sp>
      <p:sp>
        <p:nvSpPr>
          <p:cNvPr id="19" name="テキスト ボックス 18"/>
          <p:cNvSpPr txBox="1"/>
          <p:nvPr/>
        </p:nvSpPr>
        <p:spPr>
          <a:xfrm>
            <a:off x="0" y="2667303"/>
            <a:ext cx="12192000" cy="3970318"/>
          </a:xfrm>
          <a:prstGeom prst="rect">
            <a:avLst/>
          </a:prstGeom>
          <a:noFill/>
          <a:ln w="28575">
            <a:solidFill>
              <a:schemeClr val="tx1"/>
            </a:solidFill>
          </a:ln>
        </p:spPr>
        <p:txBody>
          <a:bodyPr wrap="square" rtlCol="0">
            <a:spAutoFit/>
          </a:bodyPr>
          <a:lstStyle/>
          <a:p>
            <a:r>
              <a:rPr lang="ja-JP" altLang="en-US" sz="2800" b="1" u="sng" dirty="0">
                <a:latin typeface="BIZ UDPゴシック" panose="020B0400000000000000" pitchFamily="50" charset="-128"/>
                <a:ea typeface="BIZ UDPゴシック" panose="020B0400000000000000" pitchFamily="50" charset="-128"/>
              </a:rPr>
              <a:t>①県ナースセンターの無料職業紹介で、</a:t>
            </a:r>
            <a:r>
              <a:rPr lang="ja-JP" altLang="en-US" sz="2800" b="1" u="sng" dirty="0">
                <a:solidFill>
                  <a:srgbClr val="C00000"/>
                </a:solidFill>
                <a:latin typeface="BIZ UDPゴシック" panose="020B0400000000000000" pitchFamily="50" charset="-128"/>
                <a:ea typeface="BIZ UDPゴシック" panose="020B0400000000000000" pitchFamily="50" charset="-128"/>
              </a:rPr>
              <a:t>実際に就業に繋がった好事例を県内施設向けに通知。</a:t>
            </a:r>
          </a:p>
          <a:p>
            <a:r>
              <a:rPr lang="ja-JP" altLang="en-US" sz="2400" dirty="0" smtClean="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第</a:t>
            </a:r>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回委員会にて、</a:t>
            </a:r>
            <a:r>
              <a:rPr lang="ja-JP" altLang="en-US" sz="2400" b="1" dirty="0">
                <a:latin typeface="BIZ UDPゴシック" panose="020B0400000000000000" pitchFamily="50" charset="-128"/>
                <a:ea typeface="BIZ UDPゴシック" panose="020B0400000000000000" pitchFamily="50" charset="-128"/>
              </a:rPr>
              <a:t>「ナースセンターでの好事例を紹介することで新しい雇用創出につながる可能性があるのではないか</a:t>
            </a:r>
            <a:r>
              <a:rPr lang="ja-JP" altLang="en-US" sz="2400" dirty="0" smtClean="0">
                <a:latin typeface="BIZ UDPゴシック" panose="020B0400000000000000" pitchFamily="50" charset="-128"/>
                <a:ea typeface="BIZ UDPゴシック" panose="020B0400000000000000" pitchFamily="50" charset="-128"/>
              </a:rPr>
              <a:t>」と</a:t>
            </a:r>
            <a:r>
              <a:rPr lang="ja-JP" altLang="en-US" sz="2400" dirty="0">
                <a:latin typeface="BIZ UDPゴシック" panose="020B0400000000000000" pitchFamily="50" charset="-128"/>
                <a:ea typeface="BIZ UDPゴシック" panose="020B0400000000000000" pitchFamily="50" charset="-128"/>
              </a:rPr>
              <a:t>いう意見を頂いた。</a:t>
            </a:r>
            <a:r>
              <a:rPr lang="en-US" altLang="ja-JP" sz="2400" dirty="0">
                <a:latin typeface="BIZ UDPゴシック" panose="020B0400000000000000" pitchFamily="50" charset="-128"/>
                <a:ea typeface="BIZ UDPゴシック" panose="020B0400000000000000" pitchFamily="50" charset="-128"/>
              </a:rPr>
              <a:t/>
            </a:r>
            <a:br>
              <a:rPr lang="en-US" altLang="ja-JP" sz="2400"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・実際に県ナースセンターを利用し就業に繋がった好事例</a:t>
            </a:r>
            <a:r>
              <a:rPr lang="ja-JP" altLang="en-US" sz="2400" dirty="0" smtClean="0">
                <a:latin typeface="BIZ UDPゴシック" panose="020B0400000000000000" pitchFamily="50" charset="-128"/>
                <a:ea typeface="BIZ UDPゴシック" panose="020B0400000000000000" pitchFamily="50" charset="-128"/>
              </a:rPr>
              <a:t>を県内施設向けに紹介する</a:t>
            </a:r>
            <a:r>
              <a:rPr lang="ja-JP" altLang="en-US" sz="2400" dirty="0">
                <a:latin typeface="BIZ UDPゴシック" panose="020B0400000000000000" pitchFamily="50" charset="-128"/>
                <a:ea typeface="BIZ UDPゴシック" panose="020B0400000000000000" pitchFamily="50" charset="-128"/>
              </a:rPr>
              <a:t>ことで、</a:t>
            </a:r>
            <a:r>
              <a:rPr lang="ja-JP" altLang="en-US" sz="2400" b="1" dirty="0">
                <a:solidFill>
                  <a:srgbClr val="1D6FA9"/>
                </a:solidFill>
                <a:latin typeface="BIZ UDPゴシック" panose="020B0400000000000000" pitchFamily="50" charset="-128"/>
                <a:ea typeface="BIZ UDPゴシック" panose="020B0400000000000000" pitchFamily="50" charset="-128"/>
              </a:rPr>
              <a:t>求人側に対しナースセンターへの登録を促し「新しい雇用創出」の機会</a:t>
            </a:r>
            <a:r>
              <a:rPr lang="ja-JP" altLang="en-US" sz="2400" dirty="0">
                <a:latin typeface="BIZ UDPゴシック" panose="020B0400000000000000" pitchFamily="50" charset="-128"/>
                <a:ea typeface="BIZ UDPゴシック" panose="020B0400000000000000" pitchFamily="50" charset="-128"/>
              </a:rPr>
              <a:t>を図る。</a:t>
            </a:r>
          </a:p>
          <a:p>
            <a:r>
              <a:rPr lang="ja-JP" altLang="en-US" sz="2800" b="1" u="sng" dirty="0" smtClean="0">
                <a:latin typeface="BIZ UDPゴシック" panose="020B0400000000000000" pitchFamily="50" charset="-128"/>
                <a:ea typeface="BIZ UDPゴシック" panose="020B0400000000000000" pitchFamily="50" charset="-128"/>
              </a:rPr>
              <a:t>②</a:t>
            </a:r>
            <a:r>
              <a:rPr lang="ja-JP" altLang="en-US" sz="2800" b="1" u="sng" dirty="0">
                <a:solidFill>
                  <a:srgbClr val="C00000"/>
                </a:solidFill>
                <a:latin typeface="BIZ UDPゴシック" panose="020B0400000000000000" pitchFamily="50" charset="-128"/>
                <a:ea typeface="BIZ UDPゴシック" panose="020B0400000000000000" pitchFamily="50" charset="-128"/>
              </a:rPr>
              <a:t>県内養成所の卒業生向けに、県ナースセンターに関する案内の広報</a:t>
            </a:r>
            <a:r>
              <a:rPr lang="ja-JP" altLang="en-US" sz="2800" b="1" u="sng" dirty="0">
                <a:latin typeface="BIZ UDPゴシック" panose="020B0400000000000000" pitchFamily="50" charset="-128"/>
                <a:ea typeface="BIZ UDPゴシック" panose="020B0400000000000000" pitchFamily="50" charset="-128"/>
              </a:rPr>
              <a:t>を実施。</a:t>
            </a:r>
            <a:r>
              <a:rPr lang="en-US" altLang="ja-JP" sz="2800" b="1" u="sng" dirty="0">
                <a:latin typeface="BIZ UDPゴシック" panose="020B0400000000000000" pitchFamily="50" charset="-128"/>
                <a:ea typeface="BIZ UDPゴシック" panose="020B0400000000000000" pitchFamily="50" charset="-128"/>
              </a:rPr>
              <a:t/>
            </a:r>
            <a:br>
              <a:rPr lang="en-US" altLang="ja-JP" sz="2800" b="1" u="sng"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・県ナースセンターの</a:t>
            </a:r>
            <a:r>
              <a:rPr lang="ja-JP" altLang="en-US" sz="2400" b="1" dirty="0">
                <a:solidFill>
                  <a:srgbClr val="1D6FA9"/>
                </a:solidFill>
                <a:latin typeface="BIZ UDPゴシック" panose="020B0400000000000000" pitchFamily="50" charset="-128"/>
                <a:ea typeface="BIZ UDPゴシック" panose="020B0400000000000000" pitchFamily="50" charset="-128"/>
              </a:rPr>
              <a:t>周知</a:t>
            </a:r>
            <a:r>
              <a:rPr lang="ja-JP" altLang="en-US" sz="2400" dirty="0">
                <a:latin typeface="BIZ UDPゴシック" panose="020B0400000000000000" pitchFamily="50" charset="-128"/>
                <a:ea typeface="BIZ UDPゴシック" panose="020B0400000000000000" pitchFamily="50" charset="-128"/>
              </a:rPr>
              <a:t>を図る。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・県ナースセンターへの</a:t>
            </a:r>
            <a:r>
              <a:rPr lang="ja-JP" altLang="en-US" sz="2400" b="1" dirty="0">
                <a:solidFill>
                  <a:srgbClr val="1D6FA9"/>
                </a:solidFill>
                <a:latin typeface="BIZ UDPゴシック" panose="020B0400000000000000" pitchFamily="50" charset="-128"/>
                <a:ea typeface="BIZ UDPゴシック" panose="020B0400000000000000" pitchFamily="50" charset="-128"/>
              </a:rPr>
              <a:t>登録者数の増加</a:t>
            </a:r>
            <a:r>
              <a:rPr lang="ja-JP" altLang="en-US" sz="2400" dirty="0">
                <a:latin typeface="BIZ UDPゴシック" panose="020B0400000000000000" pitchFamily="50" charset="-128"/>
                <a:ea typeface="BIZ UDPゴシック" panose="020B0400000000000000" pitchFamily="50" charset="-128"/>
              </a:rPr>
              <a:t>を図る。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smtClean="0">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515388" y="6371012"/>
            <a:ext cx="2277687" cy="138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0041180" y="6245370"/>
            <a:ext cx="1572768" cy="338554"/>
          </a:xfrm>
          <a:prstGeom prst="rect">
            <a:avLst/>
          </a:prstGeom>
          <a:noFill/>
          <a:ln>
            <a:solidFill>
              <a:schemeClr val="tx1"/>
            </a:solidFill>
          </a:ln>
        </p:spPr>
        <p:txBody>
          <a:bodyPr wrap="square" rtlCol="0">
            <a:spAutoFit/>
          </a:bodyPr>
          <a:lstStyle/>
          <a:p>
            <a:r>
              <a:rPr lang="ja-JP" altLang="en-US" sz="1600" dirty="0" smtClean="0">
                <a:latin typeface="BIZ UDPゴシック" panose="020B0400000000000000" pitchFamily="50" charset="-128"/>
                <a:ea typeface="BIZ UDPゴシック" panose="020B0400000000000000" pitchFamily="50" charset="-128"/>
              </a:rPr>
              <a:t>報告資料１</a:t>
            </a:r>
            <a:r>
              <a:rPr kumimoji="1" lang="ja-JP" altLang="en-US" sz="1600" dirty="0" smtClean="0">
                <a:latin typeface="BIZ UDPゴシック" panose="020B0400000000000000" pitchFamily="50" charset="-128"/>
                <a:ea typeface="BIZ UDPゴシック" panose="020B0400000000000000" pitchFamily="50" charset="-128"/>
              </a:rPr>
              <a:t>再掲</a:t>
            </a:r>
            <a:endParaRPr kumimoji="1" lang="ja-JP" altLang="en-US"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01329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BFFF0799-BCF5-4C8E-BCD2-41538FEDF1AE}" type="slidenum">
              <a:rPr kumimoji="1" lang="ja-JP" altLang="en-US" sz="13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1" lang="ja-JP" altLang="en-US" sz="1300" b="0" i="0" u="none" strike="noStrike" kern="1200" cap="none" spc="0" normalizeH="0" baseline="0" noProof="0" dirty="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8" name="タイトル 1"/>
          <p:cNvSpPr txBox="1">
            <a:spLocks/>
          </p:cNvSpPr>
          <p:nvPr/>
        </p:nvSpPr>
        <p:spPr>
          <a:xfrm>
            <a:off x="800313" y="3058869"/>
            <a:ext cx="10872470" cy="7402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600" b="1" i="0" kern="1200">
                <a:solidFill>
                  <a:schemeClr val="accent1"/>
                </a:solidFill>
                <a:latin typeface="Yu Gothic" panose="020B0400000000000000" pitchFamily="34" charset="-128"/>
                <a:ea typeface="Yu Gothic" panose="020B0400000000000000" pitchFamily="34" charset="-128"/>
                <a:cs typeface="+mj-cs"/>
              </a:defRPr>
            </a:lvl1pPr>
          </a:lstStyle>
          <a:p>
            <a:r>
              <a:rPr lang="ja-JP" altLang="en-US" sz="4400" dirty="0">
                <a:solidFill>
                  <a:srgbClr val="1D6FA9"/>
                </a:solidFill>
                <a:latin typeface="BIZ UDPゴシック" panose="020B0400000000000000" pitchFamily="50" charset="-128"/>
                <a:ea typeface="BIZ UDPゴシック" panose="020B0400000000000000" pitchFamily="50" charset="-128"/>
              </a:rPr>
              <a:t>４</a:t>
            </a:r>
            <a:r>
              <a:rPr lang="ja-JP" altLang="en-US" sz="4400" dirty="0" smtClean="0">
                <a:solidFill>
                  <a:srgbClr val="1D6FA9"/>
                </a:solidFill>
                <a:latin typeface="BIZ UDPゴシック" panose="020B0400000000000000" pitchFamily="50" charset="-128"/>
                <a:ea typeface="BIZ UDPゴシック" panose="020B0400000000000000" pitchFamily="50" charset="-128"/>
              </a:rPr>
              <a:t>　</a:t>
            </a:r>
            <a:r>
              <a:rPr lang="ja-JP" altLang="en-US" sz="4400" dirty="0">
                <a:solidFill>
                  <a:srgbClr val="1D6FA9"/>
                </a:solidFill>
                <a:latin typeface="BIZ UDPゴシック" panose="020B0400000000000000" pitchFamily="50" charset="-128"/>
                <a:ea typeface="BIZ UDPゴシック" panose="020B0400000000000000" pitchFamily="50" charset="-128"/>
              </a:rPr>
              <a:t>「潜在看護職員」に</a:t>
            </a:r>
            <a:r>
              <a:rPr lang="ja-JP" altLang="en-US" sz="4400" dirty="0" smtClean="0">
                <a:solidFill>
                  <a:srgbClr val="1D6FA9"/>
                </a:solidFill>
                <a:latin typeface="BIZ UDPゴシック" panose="020B0400000000000000" pitchFamily="50" charset="-128"/>
                <a:ea typeface="BIZ UDPゴシック" panose="020B0400000000000000" pitchFamily="50" charset="-128"/>
              </a:rPr>
              <a:t>対する今後</a:t>
            </a:r>
            <a:r>
              <a:rPr lang="ja-JP" altLang="en-US" sz="4400" dirty="0">
                <a:solidFill>
                  <a:srgbClr val="1D6FA9"/>
                </a:solidFill>
                <a:latin typeface="BIZ UDPゴシック" panose="020B0400000000000000" pitchFamily="50" charset="-128"/>
                <a:ea typeface="BIZ UDPゴシック" panose="020B0400000000000000" pitchFamily="50" charset="-128"/>
              </a:rPr>
              <a:t>の</a:t>
            </a:r>
            <a:r>
              <a:rPr lang="ja-JP" altLang="en-US" sz="4400" dirty="0" smtClean="0">
                <a:solidFill>
                  <a:srgbClr val="1D6FA9"/>
                </a:solidFill>
                <a:latin typeface="BIZ UDPゴシック" panose="020B0400000000000000" pitchFamily="50" charset="-128"/>
                <a:ea typeface="BIZ UDPゴシック" panose="020B0400000000000000" pitchFamily="50" charset="-128"/>
              </a:rPr>
              <a:t>方向性</a:t>
            </a:r>
            <a:endParaRPr lang="ja-JP" altLang="en-US" sz="4400" dirty="0">
              <a:solidFill>
                <a:srgbClr val="1D6FA9"/>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5156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三角形 16">
            <a:extLst>
              <a:ext uri="{FF2B5EF4-FFF2-40B4-BE49-F238E27FC236}">
                <a16:creationId xmlns:a16="http://schemas.microsoft.com/office/drawing/2014/main" id="{5D10DC68-F1C4-F544-BC75-D2F0DFFF7D5C}"/>
              </a:ext>
            </a:extLst>
          </p:cNvPr>
          <p:cNvSpPr/>
          <p:nvPr/>
        </p:nvSpPr>
        <p:spPr>
          <a:xfrm rot="5400000">
            <a:off x="5913162" y="3213027"/>
            <a:ext cx="568141" cy="21037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三角形 16">
            <a:extLst>
              <a:ext uri="{FF2B5EF4-FFF2-40B4-BE49-F238E27FC236}">
                <a16:creationId xmlns:a16="http://schemas.microsoft.com/office/drawing/2014/main" id="{5D10DC68-F1C4-F544-BC75-D2F0DFFF7D5C}"/>
              </a:ext>
            </a:extLst>
          </p:cNvPr>
          <p:cNvSpPr/>
          <p:nvPr/>
        </p:nvSpPr>
        <p:spPr>
          <a:xfrm rot="5400000">
            <a:off x="5929425" y="4962828"/>
            <a:ext cx="568141" cy="21037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34" name="表 33"/>
          <p:cNvGraphicFramePr>
            <a:graphicFrameLocks noGrp="1"/>
          </p:cNvGraphicFramePr>
          <p:nvPr>
            <p:extLst>
              <p:ext uri="{D42A27DB-BD31-4B8C-83A1-F6EECF244321}">
                <p14:modId xmlns:p14="http://schemas.microsoft.com/office/powerpoint/2010/main" val="3614171082"/>
              </p:ext>
            </p:extLst>
          </p:nvPr>
        </p:nvGraphicFramePr>
        <p:xfrm>
          <a:off x="315884" y="1277811"/>
          <a:ext cx="5472000" cy="4840356"/>
        </p:xfrm>
        <a:graphic>
          <a:graphicData uri="http://schemas.openxmlformats.org/drawingml/2006/table">
            <a:tbl>
              <a:tblPr firstRow="1" bandRow="1">
                <a:tableStyleId>{5C22544A-7EE6-4342-B048-85BDC9FD1C3A}</a:tableStyleId>
              </a:tblPr>
              <a:tblGrid>
                <a:gridCol w="5472000">
                  <a:extLst>
                    <a:ext uri="{9D8B030D-6E8A-4147-A177-3AD203B41FA5}">
                      <a16:colId xmlns:a16="http://schemas.microsoft.com/office/drawing/2014/main" val="620288774"/>
                    </a:ext>
                  </a:extLst>
                </a:gridCol>
              </a:tblGrid>
              <a:tr h="1197707">
                <a:tc>
                  <a:txBody>
                    <a:bodyPr/>
                    <a:lstStyle/>
                    <a:p>
                      <a:pPr marL="0" algn="ctr" defTabSz="914400" rtl="0" eaLnBrk="1" latinLnBrk="0" hangingPunct="1"/>
                      <a:r>
                        <a:rPr kumimoji="1" lang="ja-JP" altLang="en-US" sz="2800" b="1" kern="1200" dirty="0" smtClean="0">
                          <a:solidFill>
                            <a:schemeClr val="bg1"/>
                          </a:solidFill>
                          <a:latin typeface="BIZ UDPゴシック" panose="020B0400000000000000" pitchFamily="50" charset="-128"/>
                          <a:ea typeface="BIZ UDPゴシック" panose="020B0400000000000000" pitchFamily="50" charset="-128"/>
                          <a:cs typeface="+mn-cs"/>
                        </a:rPr>
                        <a:t>課題</a:t>
                      </a:r>
                      <a:endParaRPr kumimoji="1" lang="ja-JP" altLang="en-US" sz="2800" b="1" kern="1200" dirty="0">
                        <a:solidFill>
                          <a:schemeClr val="bg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1D6FA9"/>
                    </a:solidFill>
                  </a:tcPr>
                </a:tc>
                <a:extLst>
                  <a:ext uri="{0D108BD9-81ED-4DB2-BD59-A6C34878D82A}">
                    <a16:rowId xmlns:a16="http://schemas.microsoft.com/office/drawing/2014/main" val="112863857"/>
                  </a:ext>
                </a:extLst>
              </a:tr>
              <a:tr h="1653266">
                <a:tc>
                  <a:txBody>
                    <a:bodyPr/>
                    <a:lstStyle/>
                    <a:p>
                      <a:pPr marL="342900" indent="-342900" algn="l">
                        <a:buFont typeface="Wingdings" panose="05000000000000000000" pitchFamily="2" charset="2"/>
                        <a:buChar char="ü"/>
                      </a:pPr>
                      <a:r>
                        <a:rPr kumimoji="1" lang="ja-JP" altLang="en-US" sz="2000" b="0" dirty="0" smtClean="0">
                          <a:solidFill>
                            <a:schemeClr val="tx1"/>
                          </a:solidFill>
                          <a:latin typeface="BIZ UDPゴシック" panose="020B0400000000000000" pitchFamily="50" charset="-128"/>
                          <a:ea typeface="BIZ UDPゴシック" panose="020B0400000000000000" pitchFamily="50" charset="-128"/>
                        </a:rPr>
                        <a:t>住所や連絡先が分からないため、</a:t>
                      </a:r>
                      <a:r>
                        <a:rPr kumimoji="1" lang="ja-JP" altLang="en-US" sz="2000" b="1" dirty="0" smtClean="0">
                          <a:solidFill>
                            <a:schemeClr val="tx1"/>
                          </a:solidFill>
                          <a:latin typeface="BIZ UDPゴシック" panose="020B0400000000000000" pitchFamily="50" charset="-128"/>
                          <a:ea typeface="BIZ UDPゴシック" panose="020B0400000000000000" pitchFamily="50" charset="-128"/>
                        </a:rPr>
                        <a:t>アプローチする手段がないこと</a:t>
                      </a:r>
                      <a:r>
                        <a:rPr kumimoji="1" lang="ja-JP" altLang="en-US" sz="2000" b="0" dirty="0" smtClean="0">
                          <a:solidFill>
                            <a:schemeClr val="tx1"/>
                          </a:solidFill>
                          <a:latin typeface="BIZ UDPゴシック" panose="020B0400000000000000" pitchFamily="50" charset="-128"/>
                          <a:ea typeface="BIZ UDPゴシック" panose="020B0400000000000000" pitchFamily="50" charset="-128"/>
                        </a:rPr>
                        <a:t>。</a:t>
                      </a: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237952271"/>
                  </a:ext>
                </a:extLst>
              </a:tr>
              <a:tr h="1989383">
                <a:tc>
                  <a:txBody>
                    <a:bodyPr/>
                    <a:lstStyle/>
                    <a:p>
                      <a:pPr marL="342900" indent="-342900" algn="l" defTabSz="914400" rtl="0" eaLnBrk="1" latinLnBrk="0" hangingPunct="1">
                        <a:buFont typeface="Wingdings" panose="05000000000000000000" pitchFamily="2" charset="2"/>
                        <a:buChar char="ü"/>
                      </a:pPr>
                      <a:r>
                        <a:rPr kumimoji="1" lang="ja-JP" altLang="en-US" sz="2000" b="0" kern="1200" dirty="0" smtClean="0">
                          <a:solidFill>
                            <a:schemeClr val="tx1"/>
                          </a:solidFill>
                          <a:latin typeface="BIZ UDPゴシック" panose="020B0400000000000000" pitchFamily="50" charset="-128"/>
                          <a:ea typeface="BIZ UDPゴシック" panose="020B0400000000000000" pitchFamily="50" charset="-128"/>
                          <a:cs typeface="+mn-cs"/>
                        </a:rPr>
                        <a:t>求人側と求職者の</a:t>
                      </a:r>
                      <a:r>
                        <a:rPr kumimoji="1" lang="ja-JP" altLang="en-US" sz="2000" b="1" kern="1200" dirty="0" smtClean="0">
                          <a:solidFill>
                            <a:schemeClr val="tx1"/>
                          </a:solidFill>
                          <a:latin typeface="BIZ UDPゴシック" panose="020B0400000000000000" pitchFamily="50" charset="-128"/>
                          <a:ea typeface="BIZ UDPゴシック" panose="020B0400000000000000" pitchFamily="50" charset="-128"/>
                          <a:cs typeface="+mn-cs"/>
                        </a:rPr>
                        <a:t>アンマッチが生じていること</a:t>
                      </a:r>
                      <a:r>
                        <a:rPr kumimoji="1" lang="ja-JP" altLang="en-US" sz="2000" b="0" kern="1200" dirty="0" smtClean="0">
                          <a:solidFill>
                            <a:schemeClr val="tx1"/>
                          </a:solidFill>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510652456"/>
                  </a:ext>
                </a:extLst>
              </a:tr>
            </a:tbl>
          </a:graphicData>
        </a:graphic>
      </p:graphicFrame>
      <p:graphicFrame>
        <p:nvGraphicFramePr>
          <p:cNvPr id="35" name="表 34"/>
          <p:cNvGraphicFramePr>
            <a:graphicFrameLocks noGrp="1"/>
          </p:cNvGraphicFramePr>
          <p:nvPr>
            <p:extLst>
              <p:ext uri="{D42A27DB-BD31-4B8C-83A1-F6EECF244321}">
                <p14:modId xmlns:p14="http://schemas.microsoft.com/office/powerpoint/2010/main" val="3931131299"/>
              </p:ext>
            </p:extLst>
          </p:nvPr>
        </p:nvGraphicFramePr>
        <p:xfrm>
          <a:off x="6541943" y="1277811"/>
          <a:ext cx="5472000" cy="4840356"/>
        </p:xfrm>
        <a:graphic>
          <a:graphicData uri="http://schemas.openxmlformats.org/drawingml/2006/table">
            <a:tbl>
              <a:tblPr firstRow="1" bandRow="1">
                <a:tableStyleId>{5C22544A-7EE6-4342-B048-85BDC9FD1C3A}</a:tableStyleId>
              </a:tblPr>
              <a:tblGrid>
                <a:gridCol w="5472000">
                  <a:extLst>
                    <a:ext uri="{9D8B030D-6E8A-4147-A177-3AD203B41FA5}">
                      <a16:colId xmlns:a16="http://schemas.microsoft.com/office/drawing/2014/main" val="620288774"/>
                    </a:ext>
                  </a:extLst>
                </a:gridCol>
              </a:tblGrid>
              <a:tr h="1167253">
                <a:tc>
                  <a:txBody>
                    <a:bodyPr/>
                    <a:lstStyle/>
                    <a:p>
                      <a:pPr marL="0" algn="ctr" defTabSz="914400" rtl="0" eaLnBrk="1" latinLnBrk="0" hangingPunct="1"/>
                      <a:r>
                        <a:rPr kumimoji="1" lang="ja-JP" altLang="en-US" sz="2800" b="1" kern="1200" dirty="0" smtClean="0">
                          <a:solidFill>
                            <a:schemeClr val="bg1"/>
                          </a:solidFill>
                          <a:latin typeface="BIZ UDPゴシック" panose="020B0400000000000000" pitchFamily="50" charset="-128"/>
                          <a:ea typeface="BIZ UDPゴシック" panose="020B0400000000000000" pitchFamily="50" charset="-128"/>
                          <a:cs typeface="+mn-cs"/>
                        </a:rPr>
                        <a:t>施策の方向性</a:t>
                      </a:r>
                      <a:endParaRPr kumimoji="1" lang="ja-JP" altLang="en-US" sz="2800" b="1" kern="1200" dirty="0">
                        <a:solidFill>
                          <a:schemeClr val="bg1"/>
                        </a:solidFill>
                        <a:latin typeface="BIZ UDPゴシック" panose="020B0400000000000000" pitchFamily="50" charset="-128"/>
                        <a:ea typeface="BIZ UDPゴシック" panose="020B0400000000000000" pitchFamily="50" charset="-128"/>
                        <a:cs typeface="+mn-cs"/>
                      </a:endParaRPr>
                    </a:p>
                  </a:txBody>
                  <a:tcPr anchor="ctr">
                    <a:lnL w="12700" cap="flat" cmpd="sng" algn="ctr">
                      <a:solidFill>
                        <a:srgbClr val="0CC4C0"/>
                      </a:solidFill>
                      <a:prstDash val="solid"/>
                      <a:round/>
                      <a:headEnd type="none" w="med" len="med"/>
                      <a:tailEnd type="none" w="med" len="med"/>
                    </a:lnL>
                    <a:lnR w="12700" cap="flat" cmpd="sng" algn="ctr">
                      <a:solidFill>
                        <a:srgbClr val="0CC4C0"/>
                      </a:solidFill>
                      <a:prstDash val="solid"/>
                      <a:round/>
                      <a:headEnd type="none" w="med" len="med"/>
                      <a:tailEnd type="none" w="med" len="med"/>
                    </a:lnR>
                    <a:lnT w="12700" cap="flat" cmpd="sng" algn="ctr">
                      <a:solidFill>
                        <a:srgbClr val="0CC4C0"/>
                      </a:solidFill>
                      <a:prstDash val="solid"/>
                      <a:round/>
                      <a:headEnd type="none" w="med" len="med"/>
                      <a:tailEnd type="none" w="med" len="med"/>
                    </a:lnT>
                    <a:lnB w="12700" cap="flat" cmpd="sng" algn="ctr">
                      <a:solidFill>
                        <a:srgbClr val="0CC4C0"/>
                      </a:solidFill>
                      <a:prstDash val="solid"/>
                      <a:round/>
                      <a:headEnd type="none" w="med" len="med"/>
                      <a:tailEnd type="none" w="med" len="med"/>
                    </a:lnB>
                    <a:lnTlToBr w="12700" cmpd="sng">
                      <a:noFill/>
                      <a:prstDash val="solid"/>
                    </a:lnTlToBr>
                    <a:lnBlToTr w="12700" cmpd="sng">
                      <a:noFill/>
                      <a:prstDash val="solid"/>
                    </a:lnBlToTr>
                    <a:solidFill>
                      <a:srgbClr val="0CC4C0"/>
                    </a:solidFill>
                  </a:tcPr>
                </a:tc>
                <a:extLst>
                  <a:ext uri="{0D108BD9-81ED-4DB2-BD59-A6C34878D82A}">
                    <a16:rowId xmlns:a16="http://schemas.microsoft.com/office/drawing/2014/main" val="112863857"/>
                  </a:ext>
                </a:extLst>
              </a:tr>
              <a:tr h="1615485">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2000" b="1" u="sng" dirty="0" smtClean="0">
                          <a:solidFill>
                            <a:srgbClr val="C00000"/>
                          </a:solidFill>
                          <a:latin typeface="BIZ UDPゴシック" panose="020B0400000000000000" pitchFamily="50" charset="-128"/>
                          <a:ea typeface="BIZ UDPゴシック" panose="020B0400000000000000" pitchFamily="50" charset="-128"/>
                        </a:rPr>
                        <a:t>県内養成所あてに、県ナースセンターに関する案内の広報を実施。</a:t>
                      </a:r>
                      <a:r>
                        <a:rPr lang="en-US" altLang="ja-JP" sz="2000" b="1" u="sng" dirty="0" smtClean="0">
                          <a:solidFill>
                            <a:srgbClr val="C00000"/>
                          </a:solidFill>
                          <a:latin typeface="BIZ UDPゴシック" panose="020B0400000000000000" pitchFamily="50" charset="-128"/>
                          <a:ea typeface="BIZ UDPゴシック" panose="020B0400000000000000" pitchFamily="50" charset="-128"/>
                        </a:rPr>
                        <a:t/>
                      </a:r>
                      <a:br>
                        <a:rPr lang="en-US" altLang="ja-JP" sz="2000" b="1" u="sng" dirty="0" smtClean="0">
                          <a:solidFill>
                            <a:srgbClr val="C00000"/>
                          </a:solidFill>
                          <a:latin typeface="BIZ UDPゴシック" panose="020B0400000000000000" pitchFamily="50" charset="-128"/>
                          <a:ea typeface="BIZ UDPゴシック" panose="020B0400000000000000" pitchFamily="50" charset="-128"/>
                        </a:rPr>
                      </a:br>
                      <a:r>
                        <a:rPr lang="ja-JP" altLang="en-US" sz="2000" b="0" u="none" dirty="0" smtClean="0">
                          <a:solidFill>
                            <a:schemeClr val="tx1"/>
                          </a:solidFill>
                          <a:latin typeface="BIZ UDPゴシック" panose="020B0400000000000000" pitchFamily="50" charset="-128"/>
                          <a:ea typeface="BIZ UDPゴシック" panose="020B0400000000000000" pitchFamily="50" charset="-128"/>
                        </a:rPr>
                        <a:t>入り口から連絡先等を把握することで、離職後もアプローチを図れる手段を確保。</a:t>
                      </a:r>
                      <a:endParaRPr lang="en-US" altLang="ja-JP" sz="2000" b="0" u="none" dirty="0" smtClean="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CC4C0"/>
                      </a:solidFill>
                      <a:prstDash val="solid"/>
                      <a:round/>
                      <a:headEnd type="none" w="med" len="med"/>
                      <a:tailEnd type="none" w="med" len="med"/>
                    </a:lnL>
                    <a:lnR w="12700" cap="flat" cmpd="sng" algn="ctr">
                      <a:solidFill>
                        <a:srgbClr val="0CC4C0"/>
                      </a:solidFill>
                      <a:prstDash val="solid"/>
                      <a:round/>
                      <a:headEnd type="none" w="med" len="med"/>
                      <a:tailEnd type="none" w="med" len="med"/>
                    </a:lnR>
                    <a:lnT w="12700" cap="flat" cmpd="sng" algn="ctr">
                      <a:solidFill>
                        <a:srgbClr val="0CC4C0"/>
                      </a:solidFill>
                      <a:prstDash val="solid"/>
                      <a:round/>
                      <a:headEnd type="none" w="med" len="med"/>
                      <a:tailEnd type="none" w="med" len="med"/>
                    </a:lnT>
                    <a:lnB w="12700" cap="flat" cmpd="sng" algn="ctr">
                      <a:solidFill>
                        <a:srgbClr val="0CC4C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37952271"/>
                  </a:ext>
                </a:extLst>
              </a:tr>
              <a:tr h="2057618">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1800" b="1" u="sng" dirty="0" smtClean="0">
                          <a:solidFill>
                            <a:srgbClr val="C00000"/>
                          </a:solidFill>
                          <a:latin typeface="BIZ UDPゴシック" panose="020B0400000000000000" pitchFamily="50" charset="-128"/>
                          <a:ea typeface="BIZ UDPゴシック" panose="020B0400000000000000" pitchFamily="50" charset="-128"/>
                        </a:rPr>
                        <a:t>県ナースセンターの就業支援にて、実際に就業に繋がった好事例を公表</a:t>
                      </a:r>
                      <a:r>
                        <a:rPr lang="ja-JP" altLang="en-US" sz="1800" b="0" u="sng" dirty="0" smtClean="0">
                          <a:solidFill>
                            <a:srgbClr val="C00000"/>
                          </a:solidFill>
                          <a:latin typeface="BIZ UDPゴシック" panose="020B0400000000000000" pitchFamily="50" charset="-128"/>
                          <a:ea typeface="BIZ UDPゴシック" panose="020B0400000000000000" pitchFamily="50" charset="-128"/>
                        </a:rPr>
                        <a:t>。</a:t>
                      </a:r>
                      <a:r>
                        <a:rPr lang="en-US" altLang="ja-JP" sz="1800" b="0" u="sng" dirty="0" smtClean="0">
                          <a:solidFill>
                            <a:schemeClr val="tx1"/>
                          </a:solidFill>
                          <a:latin typeface="BIZ UDPゴシック" panose="020B0400000000000000" pitchFamily="50" charset="-128"/>
                          <a:ea typeface="BIZ UDPゴシック" panose="020B0400000000000000" pitchFamily="50" charset="-128"/>
                        </a:rPr>
                        <a:t/>
                      </a:r>
                      <a:br>
                        <a:rPr lang="en-US" altLang="ja-JP" sz="1800" b="0" u="sng" dirty="0" smtClean="0">
                          <a:solidFill>
                            <a:schemeClr val="tx1"/>
                          </a:solidFill>
                          <a:latin typeface="BIZ UDPゴシック" panose="020B0400000000000000" pitchFamily="50" charset="-128"/>
                          <a:ea typeface="BIZ UDPゴシック" panose="020B0400000000000000" pitchFamily="50" charset="-128"/>
                        </a:rPr>
                      </a:br>
                      <a:r>
                        <a:rPr lang="ja-JP" altLang="en-US" sz="1800" b="0" dirty="0" smtClean="0">
                          <a:solidFill>
                            <a:schemeClr val="tx1"/>
                          </a:solidFill>
                          <a:latin typeface="BIZ UDPゴシック" panose="020B0400000000000000" pitchFamily="50" charset="-128"/>
                          <a:ea typeface="BIZ UDPゴシック" panose="020B0400000000000000" pitchFamily="50" charset="-128"/>
                        </a:rPr>
                        <a:t>求人側に「新たな雇用創出」の気付きを与える。</a:t>
                      </a:r>
                      <a:endParaRPr lang="en-US" altLang="ja-JP" sz="1800" b="0" dirty="0" smtClean="0">
                        <a:solidFill>
                          <a:schemeClr val="tx1"/>
                        </a:solidFill>
                        <a:latin typeface="BIZ UDPゴシック" panose="020B0400000000000000" pitchFamily="50" charset="-128"/>
                        <a:ea typeface="BIZ UDPゴシック" panose="020B0400000000000000" pitchFamily="50" charset="-128"/>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1800" b="1" dirty="0" smtClean="0">
                          <a:solidFill>
                            <a:srgbClr val="1D6FA9"/>
                          </a:solidFill>
                          <a:latin typeface="BIZ UDPゴシック" panose="020B0400000000000000" pitchFamily="50" charset="-128"/>
                          <a:ea typeface="BIZ UDPゴシック" panose="020B0400000000000000" pitchFamily="50" charset="-128"/>
                        </a:rPr>
                        <a:t>職場復帰後の環境整備のため、定着支援の取組を引き続き実施（心の相談事業、院内保育事業等）。</a:t>
                      </a:r>
                      <a:endParaRPr lang="en-US" altLang="ja-JP" sz="1800" b="1" dirty="0" smtClean="0">
                        <a:solidFill>
                          <a:srgbClr val="1D6FA9"/>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CC4C0"/>
                      </a:solidFill>
                      <a:prstDash val="solid"/>
                      <a:round/>
                      <a:headEnd type="none" w="med" len="med"/>
                      <a:tailEnd type="none" w="med" len="med"/>
                    </a:lnL>
                    <a:lnR w="12700" cap="flat" cmpd="sng" algn="ctr">
                      <a:solidFill>
                        <a:srgbClr val="0CC4C0"/>
                      </a:solidFill>
                      <a:prstDash val="solid"/>
                      <a:round/>
                      <a:headEnd type="none" w="med" len="med"/>
                      <a:tailEnd type="none" w="med" len="med"/>
                    </a:lnR>
                    <a:lnT w="12700" cap="flat" cmpd="sng" algn="ctr">
                      <a:solidFill>
                        <a:srgbClr val="0CC4C0"/>
                      </a:solidFill>
                      <a:prstDash val="solid"/>
                      <a:round/>
                      <a:headEnd type="none" w="med" len="med"/>
                      <a:tailEnd type="none" w="med" len="med"/>
                    </a:lnT>
                    <a:lnB w="12700" cap="flat" cmpd="sng" algn="ctr">
                      <a:solidFill>
                        <a:srgbClr val="0CC4C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10652456"/>
                  </a:ext>
                </a:extLst>
              </a:tr>
            </a:tbl>
          </a:graphicData>
        </a:graphic>
      </p:graphicFrame>
      <p:sp>
        <p:nvSpPr>
          <p:cNvPr id="10" name="テキスト ボックス 9"/>
          <p:cNvSpPr txBox="1"/>
          <p:nvPr/>
        </p:nvSpPr>
        <p:spPr>
          <a:xfrm>
            <a:off x="-75868" y="202243"/>
            <a:ext cx="11467870" cy="584775"/>
          </a:xfrm>
          <a:prstGeom prst="rect">
            <a:avLst/>
          </a:prstGeom>
          <a:noFill/>
        </p:spPr>
        <p:txBody>
          <a:bodyPr wrap="square" rtlCol="0">
            <a:spAutoFit/>
          </a:bodyPr>
          <a:lstStyle/>
          <a:p>
            <a:r>
              <a:rPr lang="ja-JP" altLang="en-US" sz="3200" b="1" dirty="0">
                <a:solidFill>
                  <a:srgbClr val="1D6FA9"/>
                </a:solidFill>
                <a:latin typeface="BIZ UDPゴシック" panose="020B0400000000000000" pitchFamily="50" charset="-128"/>
                <a:ea typeface="BIZ UDPゴシック" panose="020B0400000000000000" pitchFamily="50" charset="-128"/>
              </a:rPr>
              <a:t>４</a:t>
            </a:r>
            <a:r>
              <a:rPr lang="ja-JP" altLang="en-US" sz="3200" b="1" dirty="0" smtClean="0">
                <a:solidFill>
                  <a:srgbClr val="1D6FA9"/>
                </a:solidFill>
                <a:latin typeface="BIZ UDPゴシック" panose="020B0400000000000000" pitchFamily="50" charset="-128"/>
                <a:ea typeface="BIZ UDPゴシック" panose="020B0400000000000000" pitchFamily="50" charset="-128"/>
              </a:rPr>
              <a:t>－１　</a:t>
            </a:r>
            <a:r>
              <a:rPr lang="ja-JP" altLang="en-US" sz="3200" b="1" dirty="0">
                <a:solidFill>
                  <a:srgbClr val="1D6FA9"/>
                </a:solidFill>
                <a:latin typeface="BIZ UDPゴシック" panose="020B0400000000000000" pitchFamily="50" charset="-128"/>
                <a:ea typeface="BIZ UDPゴシック" panose="020B0400000000000000" pitchFamily="50" charset="-128"/>
              </a:rPr>
              <a:t>「潜在看護職員」に対する今後の方向性</a:t>
            </a:r>
          </a:p>
        </p:txBody>
      </p:sp>
      <p:sp>
        <p:nvSpPr>
          <p:cNvPr id="11" name="スライド番号プレースホルダー 1"/>
          <p:cNvSpPr>
            <a:spLocks noGrp="1"/>
          </p:cNvSpPr>
          <p:nvPr>
            <p:ph type="sldNum" sz="quarter" idx="12"/>
          </p:nvPr>
        </p:nvSpPr>
        <p:spPr>
          <a:xfrm>
            <a:off x="9208248" y="6373997"/>
            <a:ext cx="2743200" cy="365125"/>
          </a:xfrm>
        </p:spPr>
        <p:txBody>
          <a:bodyPr/>
          <a:lstStyle/>
          <a:p>
            <a:fld id="{BFFF0799-BCF5-4C8E-BCD2-41538FEDF1AE}" type="slidenum">
              <a:rPr kumimoji="1" lang="ja-JP" altLang="en-US" smtClean="0"/>
              <a:t>18</a:t>
            </a:fld>
            <a:endParaRPr kumimoji="1" lang="ja-JP" altLang="en-US" dirty="0"/>
          </a:p>
        </p:txBody>
      </p:sp>
    </p:spTree>
    <p:extLst>
      <p:ext uri="{BB962C8B-B14F-4D97-AF65-F5344CB8AC3E}">
        <p14:creationId xmlns:p14="http://schemas.microsoft.com/office/powerpoint/2010/main" val="2706763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267987"/>
            <a:ext cx="11172825" cy="527219"/>
          </a:xfrm>
        </p:spPr>
        <p:txBody>
          <a:bodyPr>
            <a:noAutofit/>
          </a:bodyPr>
          <a:lstStyle/>
          <a:p>
            <a:r>
              <a:rPr lang="ja-JP" altLang="en-US" sz="3200" dirty="0" smtClean="0">
                <a:solidFill>
                  <a:srgbClr val="1D6FA9"/>
                </a:solidFill>
                <a:latin typeface="BIZ UDPゴシック" panose="020B0400000000000000" pitchFamily="50" charset="-128"/>
                <a:ea typeface="BIZ UDPゴシック" panose="020B0400000000000000" pitchFamily="50" charset="-128"/>
              </a:rPr>
              <a:t>４－２　「潜在看護職員」を減らすための取組について</a:t>
            </a:r>
            <a:endParaRPr kumimoji="1" lang="ja-JP" altLang="en-US" sz="3200" dirty="0"/>
          </a:p>
        </p:txBody>
      </p:sp>
      <p:sp>
        <p:nvSpPr>
          <p:cNvPr id="3" name="スライド番号プレースホルダー 2"/>
          <p:cNvSpPr>
            <a:spLocks noGrp="1"/>
          </p:cNvSpPr>
          <p:nvPr>
            <p:ph type="sldNum" sz="quarter" idx="12"/>
          </p:nvPr>
        </p:nvSpPr>
        <p:spPr/>
        <p:txBody>
          <a:bodyPr/>
          <a:lstStyle/>
          <a:p>
            <a:pPr defTabSz="914377"/>
            <a:fld id="{BFFF0799-BCF5-4C8E-BCD2-41538FEDF1AE}" type="slidenum">
              <a:rPr lang="ja-JP" altLang="en-US" smtClean="0">
                <a:solidFill>
                  <a:prstClr val="black">
                    <a:tint val="75000"/>
                  </a:prstClr>
                </a:solidFill>
              </a:rPr>
              <a:pPr defTabSz="914377"/>
              <a:t>19</a:t>
            </a:fld>
            <a:endParaRPr lang="ja-JP" altLang="en-US" dirty="0">
              <a:solidFill>
                <a:prstClr val="black">
                  <a:tint val="75000"/>
                </a:prstClr>
              </a:solidFill>
            </a:endParaRPr>
          </a:p>
        </p:txBody>
      </p:sp>
      <p:sp>
        <p:nvSpPr>
          <p:cNvPr id="6" name="正方形/長方形 5"/>
          <p:cNvSpPr/>
          <p:nvPr/>
        </p:nvSpPr>
        <p:spPr bwMode="gray">
          <a:xfrm>
            <a:off x="332508" y="1062888"/>
            <a:ext cx="11521441" cy="982043"/>
          </a:xfrm>
          <a:prstGeom prst="rect">
            <a:avLst/>
          </a:prstGeom>
          <a:noFill/>
          <a:ln w="38100">
            <a:solidFill>
              <a:srgbClr val="1D6FA9"/>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400" b="1" dirty="0" smtClean="0"/>
          </a:p>
        </p:txBody>
      </p:sp>
      <p:sp>
        <p:nvSpPr>
          <p:cNvPr id="7" name="正方形/長方形 6"/>
          <p:cNvSpPr/>
          <p:nvPr/>
        </p:nvSpPr>
        <p:spPr>
          <a:xfrm>
            <a:off x="332509" y="1062889"/>
            <a:ext cx="1416430" cy="982042"/>
          </a:xfrm>
          <a:prstGeom prst="rect">
            <a:avLst/>
          </a:prstGeom>
          <a:solidFill>
            <a:srgbClr val="1D6FA9"/>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3200" b="1" dirty="0" smtClean="0">
                <a:latin typeface="BIZ UDPゴシック" panose="020B0400000000000000" pitchFamily="50" charset="-128"/>
                <a:ea typeface="BIZ UDPゴシック" panose="020B0400000000000000" pitchFamily="50" charset="-128"/>
              </a:rPr>
              <a:t>論点</a:t>
            </a:r>
            <a:r>
              <a:rPr lang="ja-JP" altLang="en-US" sz="2800" b="1" dirty="0" smtClean="0">
                <a:latin typeface="BIZ UDPゴシック" panose="020B0400000000000000" pitchFamily="50" charset="-128"/>
                <a:ea typeface="BIZ UDPゴシック" panose="020B0400000000000000" pitchFamily="50" charset="-128"/>
              </a:rPr>
              <a:t>１</a:t>
            </a:r>
            <a:endParaRPr kumimoji="1" lang="ja-JP" altLang="en-US" sz="2800" b="1" dirty="0" smtClean="0">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bwMode="gray">
          <a:xfrm>
            <a:off x="2660881" y="1278831"/>
            <a:ext cx="9031049" cy="523220"/>
          </a:xfrm>
          <a:prstGeom prst="rect">
            <a:avLst/>
          </a:prstGeom>
          <a:noFill/>
        </p:spPr>
        <p:txBody>
          <a:bodyPr wrap="square" rtlCol="0">
            <a:spAutoFit/>
          </a:bodyPr>
          <a:lstStyle/>
          <a:p>
            <a:pPr>
              <a:spcAft>
                <a:spcPts val="600"/>
              </a:spcAft>
            </a:pPr>
            <a:r>
              <a:rPr lang="ja-JP" altLang="en-US" sz="2800" b="1" dirty="0" smtClean="0">
                <a:latin typeface="BIZ UDPゴシック" panose="020B0400000000000000" pitchFamily="50" charset="-128"/>
                <a:ea typeface="BIZ UDPゴシック" panose="020B0400000000000000" pitchFamily="50" charset="-128"/>
              </a:rPr>
              <a:t>連絡先</a:t>
            </a:r>
            <a:r>
              <a:rPr lang="ja-JP" altLang="en-US" sz="2800" b="1" dirty="0">
                <a:latin typeface="BIZ UDPゴシック" panose="020B0400000000000000" pitchFamily="50" charset="-128"/>
                <a:ea typeface="BIZ UDPゴシック" panose="020B0400000000000000" pitchFamily="50" charset="-128"/>
              </a:rPr>
              <a:t>が</a:t>
            </a:r>
            <a:r>
              <a:rPr lang="ja-JP" altLang="en-US" sz="2800" b="1" dirty="0" smtClean="0">
                <a:latin typeface="BIZ UDPゴシック" panose="020B0400000000000000" pitchFamily="50" charset="-128"/>
                <a:ea typeface="BIZ UDPゴシック" panose="020B0400000000000000" pitchFamily="50" charset="-128"/>
              </a:rPr>
              <a:t>分からない「潜在看護職員」へのアプローチ方法</a:t>
            </a:r>
            <a:endParaRPr lang="ja-JP" altLang="en-US" sz="2800" b="1" dirty="0">
              <a:latin typeface="BIZ UDPゴシック" panose="020B0400000000000000" pitchFamily="50" charset="-128"/>
              <a:ea typeface="BIZ UDPゴシック" panose="020B0400000000000000" pitchFamily="50" charset="-128"/>
            </a:endParaRPr>
          </a:p>
        </p:txBody>
      </p:sp>
      <p:sp>
        <p:nvSpPr>
          <p:cNvPr id="21" name="正方形/長方形 20"/>
          <p:cNvSpPr/>
          <p:nvPr/>
        </p:nvSpPr>
        <p:spPr bwMode="gray">
          <a:xfrm>
            <a:off x="955788" y="2671207"/>
            <a:ext cx="10698655" cy="1314450"/>
          </a:xfrm>
          <a:prstGeom prst="rect">
            <a:avLst/>
          </a:prstGeom>
          <a:solidFill>
            <a:sysClr val="window" lastClr="FFFFFF"/>
          </a:solidFill>
          <a:ln w="28575" cap="flat" cmpd="sng" algn="ctr">
            <a:solidFill>
              <a:srgbClr val="1D6FA9"/>
            </a:solidFill>
            <a:prstDash val="solid"/>
            <a:miter lim="800000"/>
          </a:ln>
          <a:effectLst/>
        </p:spPr>
        <p:txBody>
          <a:bodyPr vert="horz" rtlCol="0" anchor="ctr"/>
          <a:lstStyle/>
          <a:p>
            <a:endParaRPr lang="en-US" altLang="ja-JP" sz="1400" dirty="0"/>
          </a:p>
        </p:txBody>
      </p:sp>
      <p:sp>
        <p:nvSpPr>
          <p:cNvPr id="22" name="円/楕円 3"/>
          <p:cNvSpPr/>
          <p:nvPr/>
        </p:nvSpPr>
        <p:spPr bwMode="gray">
          <a:xfrm>
            <a:off x="565264" y="2414895"/>
            <a:ext cx="781050" cy="781050"/>
          </a:xfrm>
          <a:prstGeom prst="ellipse">
            <a:avLst/>
          </a:prstGeom>
          <a:solidFill>
            <a:srgbClr val="1D6FA9"/>
          </a:solidFill>
          <a:ln w="28575" cap="flat" cmpd="sng" algn="ctr">
            <a:noFill/>
            <a:prstDash val="solid"/>
            <a:miter lim="800000"/>
          </a:ln>
          <a:effectLst/>
        </p:spPr>
        <p:txBody>
          <a:bodyPr vert="horz"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１</a:t>
            </a:r>
          </a:p>
        </p:txBody>
      </p:sp>
      <p:sp>
        <p:nvSpPr>
          <p:cNvPr id="23" name="正方形/長方形 22"/>
          <p:cNvSpPr/>
          <p:nvPr/>
        </p:nvSpPr>
        <p:spPr bwMode="gray">
          <a:xfrm>
            <a:off x="1108187" y="2546277"/>
            <a:ext cx="10546256" cy="442365"/>
          </a:xfrm>
          <a:prstGeom prst="rect">
            <a:avLst/>
          </a:prstGeom>
          <a:solidFill>
            <a:srgbClr val="1D6FA9"/>
          </a:solidFill>
          <a:ln w="28575" cap="flat" cmpd="sng" algn="ctr">
            <a:solidFill>
              <a:srgbClr val="1D6FA9"/>
            </a:solidFill>
            <a:prstDash val="solid"/>
            <a:miter lim="800000"/>
          </a:ln>
          <a:effectLst/>
        </p:spPr>
        <p:txBody>
          <a:bodyPr vert="horz"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　退職者への周知</a:t>
            </a:r>
          </a:p>
        </p:txBody>
      </p:sp>
      <p:sp>
        <p:nvSpPr>
          <p:cNvPr id="29" name="テキスト ボックス 28"/>
          <p:cNvSpPr txBox="1"/>
          <p:nvPr/>
        </p:nvSpPr>
        <p:spPr bwMode="gray">
          <a:xfrm>
            <a:off x="2457451" y="3275523"/>
            <a:ext cx="8855179" cy="425758"/>
          </a:xfrm>
          <a:prstGeom prst="rect">
            <a:avLst/>
          </a:prstGeom>
          <a:noFill/>
        </p:spPr>
        <p:txBody>
          <a:bodyPr wrap="square" rtlCol="0">
            <a:spAutoFit/>
          </a:bodyPr>
          <a:lstStyle/>
          <a:p>
            <a:pPr lvl="0">
              <a:lnSpc>
                <a:spcPts val="2600"/>
              </a:lnSpc>
              <a:spcBef>
                <a:spcPts val="1000"/>
              </a:spcBef>
              <a:buClr>
                <a:srgbClr val="595757"/>
              </a:buClr>
            </a:pPr>
            <a:r>
              <a:rPr lang="ja-JP" altLang="en-US" sz="2400" dirty="0">
                <a:latin typeface="BIZ UDPゴシック" panose="020B0400000000000000" pitchFamily="50" charset="-128"/>
                <a:ea typeface="BIZ UDPゴシック" panose="020B0400000000000000" pitchFamily="50" charset="-128"/>
              </a:rPr>
              <a:t>看護職員の退職</a:t>
            </a:r>
            <a:r>
              <a:rPr lang="ja-JP" altLang="en-US" sz="2400" dirty="0" smtClean="0">
                <a:latin typeface="BIZ UDPゴシック" panose="020B0400000000000000" pitchFamily="50" charset="-128"/>
                <a:ea typeface="BIZ UDPゴシック" panose="020B0400000000000000" pitchFamily="50" charset="-128"/>
              </a:rPr>
              <a:t>時、施設側</a:t>
            </a:r>
            <a:r>
              <a:rPr lang="ja-JP" altLang="en-US" sz="2400" dirty="0">
                <a:latin typeface="BIZ UDPゴシック" panose="020B0400000000000000" pitchFamily="50" charset="-128"/>
                <a:ea typeface="BIZ UDPゴシック" panose="020B0400000000000000" pitchFamily="50" charset="-128"/>
              </a:rPr>
              <a:t>からナースセンターのチラシを</a:t>
            </a:r>
            <a:r>
              <a:rPr lang="ja-JP" altLang="en-US" sz="2400" dirty="0" smtClean="0">
                <a:latin typeface="BIZ UDPゴシック" panose="020B0400000000000000" pitchFamily="50" charset="-128"/>
                <a:ea typeface="BIZ UDPゴシック" panose="020B0400000000000000" pitchFamily="50" charset="-128"/>
              </a:rPr>
              <a:t>配布</a:t>
            </a:r>
            <a:endParaRPr lang="en-US" altLang="ja-JP" sz="2400" dirty="0">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8C305CE0-7DA0-4C8E-915A-E2937D87C0D0}"/>
              </a:ext>
            </a:extLst>
          </p:cNvPr>
          <p:cNvPicPr>
            <a:picLocks noChangeAspect="1"/>
          </p:cNvPicPr>
          <p:nvPr/>
        </p:nvPicPr>
        <p:blipFill>
          <a:blip r:embed="rId2">
            <a:duotone>
              <a:srgbClr val="1D6FA9">
                <a:shade val="45000"/>
                <a:satMod val="135000"/>
              </a:srgbClr>
              <a:prstClr val="white"/>
            </a:duotone>
          </a:blip>
          <a:stretch>
            <a:fillRect/>
          </a:stretch>
        </p:blipFill>
        <p:spPr>
          <a:xfrm>
            <a:off x="1346314" y="3080139"/>
            <a:ext cx="781050" cy="781050"/>
          </a:xfrm>
          <a:prstGeom prst="rect">
            <a:avLst/>
          </a:prstGeom>
        </p:spPr>
      </p:pic>
      <p:sp>
        <p:nvSpPr>
          <p:cNvPr id="33" name="正方形/長方形 32"/>
          <p:cNvSpPr/>
          <p:nvPr/>
        </p:nvSpPr>
        <p:spPr bwMode="gray">
          <a:xfrm>
            <a:off x="955788" y="4488651"/>
            <a:ext cx="10698655" cy="1314450"/>
          </a:xfrm>
          <a:prstGeom prst="rect">
            <a:avLst/>
          </a:prstGeom>
          <a:solidFill>
            <a:sysClr val="window" lastClr="FFFFFF"/>
          </a:solidFill>
          <a:ln w="28575" cap="flat" cmpd="sng" algn="ctr">
            <a:solidFill>
              <a:srgbClr val="1D6FA9"/>
            </a:solidFill>
            <a:prstDash val="solid"/>
            <a:miter lim="800000"/>
          </a:ln>
          <a:effectLst/>
        </p:spPr>
        <p:txBody>
          <a:bodyPr vert="horz" rtlCol="0" anchor="ctr"/>
          <a:lstStyle/>
          <a:p>
            <a:endParaRPr lang="en-US" altLang="ja-JP" sz="1400" dirty="0"/>
          </a:p>
        </p:txBody>
      </p:sp>
      <p:sp>
        <p:nvSpPr>
          <p:cNvPr id="34" name="円/楕円 3"/>
          <p:cNvSpPr/>
          <p:nvPr/>
        </p:nvSpPr>
        <p:spPr bwMode="gray">
          <a:xfrm>
            <a:off x="565264" y="4253574"/>
            <a:ext cx="781050" cy="781050"/>
          </a:xfrm>
          <a:prstGeom prst="ellipse">
            <a:avLst/>
          </a:prstGeom>
          <a:solidFill>
            <a:srgbClr val="1D6FA9"/>
          </a:solidFill>
          <a:ln w="28575" cap="flat" cmpd="sng" algn="ctr">
            <a:noFill/>
            <a:prstDash val="solid"/>
            <a:miter lim="800000"/>
          </a:ln>
          <a:effectLst/>
        </p:spPr>
        <p:txBody>
          <a:bodyPr vert="horz"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800" b="1" kern="0" dirty="0">
                <a:solidFill>
                  <a:prstClr val="white"/>
                </a:solidFill>
                <a:latin typeface="BIZ UDPゴシック" panose="020B0400000000000000" pitchFamily="50" charset="-128"/>
                <a:ea typeface="BIZ UDPゴシック" panose="020B0400000000000000" pitchFamily="50" charset="-128"/>
              </a:rPr>
              <a:t>２</a:t>
            </a:r>
            <a:endParaRPr kumimoji="0" lang="ja-JP" altLang="en-US" sz="28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5" name="正方形/長方形 34"/>
          <p:cNvSpPr/>
          <p:nvPr/>
        </p:nvSpPr>
        <p:spPr bwMode="gray">
          <a:xfrm>
            <a:off x="1108187" y="4384956"/>
            <a:ext cx="10546256" cy="442365"/>
          </a:xfrm>
          <a:prstGeom prst="rect">
            <a:avLst/>
          </a:prstGeom>
          <a:solidFill>
            <a:srgbClr val="1D6FA9"/>
          </a:solidFill>
          <a:ln w="28575" cap="flat" cmpd="sng" algn="ctr">
            <a:solidFill>
              <a:srgbClr val="1D6FA9"/>
            </a:solidFill>
            <a:prstDash val="solid"/>
            <a:miter lim="800000"/>
          </a:ln>
          <a:effectLst/>
        </p:spPr>
        <p:txBody>
          <a:bodyPr vert="horz" rtlCol="0" anchor="ctr"/>
          <a:lstStyle/>
          <a:p>
            <a:pPr lvl="0" defTabSz="457200"/>
            <a:r>
              <a:rPr kumimoji="0" lang="ja-JP" altLang="en-US" sz="2400" b="1" kern="0" dirty="0">
                <a:solidFill>
                  <a:prstClr val="white"/>
                </a:solidFill>
                <a:latin typeface="BIZ UDPゴシック" panose="020B0400000000000000" pitchFamily="50" charset="-128"/>
                <a:ea typeface="BIZ UDPゴシック" panose="020B0400000000000000" pitchFamily="50" charset="-128"/>
              </a:rPr>
              <a:t>　</a:t>
            </a:r>
            <a:r>
              <a:rPr kumimoji="0" lang="ja-JP" altLang="en-US" sz="2400" b="1" kern="0" dirty="0" smtClean="0">
                <a:solidFill>
                  <a:prstClr val="white"/>
                </a:solidFill>
                <a:latin typeface="BIZ UDPゴシック" panose="020B0400000000000000" pitchFamily="50" charset="-128"/>
                <a:ea typeface="BIZ UDPゴシック" panose="020B0400000000000000" pitchFamily="50" charset="-128"/>
              </a:rPr>
              <a:t>看護学生へ</a:t>
            </a:r>
            <a:r>
              <a:rPr kumimoji="0" lang="ja-JP" altLang="en-US" sz="2400" b="1" kern="0" dirty="0">
                <a:solidFill>
                  <a:prstClr val="white"/>
                </a:solidFill>
                <a:latin typeface="BIZ UDPゴシック" panose="020B0400000000000000" pitchFamily="50" charset="-128"/>
                <a:ea typeface="BIZ UDPゴシック" panose="020B0400000000000000" pitchFamily="50" charset="-128"/>
              </a:rPr>
              <a:t>の周知</a:t>
            </a:r>
          </a:p>
        </p:txBody>
      </p:sp>
      <p:sp>
        <p:nvSpPr>
          <p:cNvPr id="36" name="テキスト ボックス 35"/>
          <p:cNvSpPr txBox="1"/>
          <p:nvPr/>
        </p:nvSpPr>
        <p:spPr bwMode="gray">
          <a:xfrm>
            <a:off x="2457451" y="5106650"/>
            <a:ext cx="8855179" cy="425758"/>
          </a:xfrm>
          <a:prstGeom prst="rect">
            <a:avLst/>
          </a:prstGeom>
          <a:noFill/>
        </p:spPr>
        <p:txBody>
          <a:bodyPr wrap="square" rtlCol="0">
            <a:spAutoFit/>
          </a:bodyPr>
          <a:lstStyle/>
          <a:p>
            <a:pPr lvl="0">
              <a:lnSpc>
                <a:spcPts val="2600"/>
              </a:lnSpc>
              <a:spcBef>
                <a:spcPts val="1000"/>
              </a:spcBef>
              <a:buClr>
                <a:srgbClr val="595757"/>
              </a:buClr>
            </a:pPr>
            <a:r>
              <a:rPr lang="ja-JP" altLang="en-US" sz="2400" dirty="0" smtClean="0">
                <a:latin typeface="BIZ UDPゴシック" panose="020B0400000000000000" pitchFamily="50" charset="-128"/>
                <a:ea typeface="BIZ UDPゴシック" panose="020B0400000000000000" pitchFamily="50" charset="-128"/>
              </a:rPr>
              <a:t>県内養成所あてに、ナースセンター</a:t>
            </a:r>
            <a:r>
              <a:rPr lang="ja-JP" altLang="en-US" sz="2400" dirty="0">
                <a:latin typeface="BIZ UDPゴシック" panose="020B0400000000000000" pitchFamily="50" charset="-128"/>
                <a:ea typeface="BIZ UDPゴシック" panose="020B0400000000000000" pitchFamily="50" charset="-128"/>
              </a:rPr>
              <a:t>のチラシを</a:t>
            </a:r>
            <a:r>
              <a:rPr lang="ja-JP" altLang="en-US" sz="2400" dirty="0" smtClean="0">
                <a:latin typeface="BIZ UDPゴシック" panose="020B0400000000000000" pitchFamily="50" charset="-128"/>
                <a:ea typeface="BIZ UDPゴシック" panose="020B0400000000000000" pitchFamily="50" charset="-128"/>
              </a:rPr>
              <a:t>配布</a:t>
            </a:r>
            <a:endParaRPr lang="ja-JP" altLang="en-US" sz="2400" dirty="0">
              <a:latin typeface="BIZ UDPゴシック" panose="020B0400000000000000" pitchFamily="50" charset="-128"/>
              <a:ea typeface="BIZ UDPゴシック" panose="020B0400000000000000" pitchFamily="50" charset="-128"/>
            </a:endParaRPr>
          </a:p>
        </p:txBody>
      </p:sp>
      <p:pic>
        <p:nvPicPr>
          <p:cNvPr id="37" name="図 36">
            <a:extLst>
              <a:ext uri="{FF2B5EF4-FFF2-40B4-BE49-F238E27FC236}">
                <a16:creationId xmlns:a16="http://schemas.microsoft.com/office/drawing/2014/main" id="{8C305CE0-7DA0-4C8E-915A-E2937D87C0D0}"/>
              </a:ext>
            </a:extLst>
          </p:cNvPr>
          <p:cNvPicPr>
            <a:picLocks noChangeAspect="1"/>
          </p:cNvPicPr>
          <p:nvPr/>
        </p:nvPicPr>
        <p:blipFill>
          <a:blip r:embed="rId2">
            <a:duotone>
              <a:srgbClr val="1D6FA9">
                <a:shade val="45000"/>
                <a:satMod val="135000"/>
              </a:srgbClr>
              <a:prstClr val="white"/>
            </a:duotone>
          </a:blip>
          <a:stretch>
            <a:fillRect/>
          </a:stretch>
        </p:blipFill>
        <p:spPr>
          <a:xfrm>
            <a:off x="1346314" y="4897583"/>
            <a:ext cx="781050" cy="781050"/>
          </a:xfrm>
          <a:prstGeom prst="rect">
            <a:avLst/>
          </a:prstGeom>
        </p:spPr>
      </p:pic>
      <p:pic>
        <p:nvPicPr>
          <p:cNvPr id="17" name="図 16">
            <a:extLst>
              <a:ext uri="{FF2B5EF4-FFF2-40B4-BE49-F238E27FC236}">
                <a16:creationId xmlns:a16="http://schemas.microsoft.com/office/drawing/2014/main" id="{8500E4F1-F780-4104-9E9B-31D7B5131ADF}"/>
              </a:ext>
            </a:extLst>
          </p:cNvPr>
          <p:cNvPicPr>
            <a:picLocks noChangeAspect="1"/>
          </p:cNvPicPr>
          <p:nvPr/>
        </p:nvPicPr>
        <p:blipFill>
          <a:blip r:embed="rId3">
            <a:duotone>
              <a:schemeClr val="accent1">
                <a:shade val="45000"/>
                <a:satMod val="135000"/>
              </a:schemeClr>
              <a:prstClr val="white"/>
            </a:duotone>
          </a:blip>
          <a:stretch>
            <a:fillRect/>
          </a:stretch>
        </p:blipFill>
        <p:spPr>
          <a:xfrm>
            <a:off x="1870306" y="1150976"/>
            <a:ext cx="790575" cy="790575"/>
          </a:xfrm>
          <a:prstGeom prst="rect">
            <a:avLst/>
          </a:prstGeom>
        </p:spPr>
      </p:pic>
    </p:spTree>
    <p:extLst>
      <p:ext uri="{BB962C8B-B14F-4D97-AF65-F5344CB8AC3E}">
        <p14:creationId xmlns:p14="http://schemas.microsoft.com/office/powerpoint/2010/main" val="3689105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BFFF0799-BCF5-4C8E-BCD2-41538FEDF1AE}" type="slidenum">
              <a:rPr kumimoji="1" lang="ja-JP" altLang="en-US" sz="13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1" lang="ja-JP" altLang="en-US" sz="1300" b="0" i="0" u="none" strike="noStrike" kern="1200" cap="none" spc="0" normalizeH="0" baseline="0" noProof="0" dirty="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8" name="タイトル 1"/>
          <p:cNvSpPr txBox="1">
            <a:spLocks/>
          </p:cNvSpPr>
          <p:nvPr/>
        </p:nvSpPr>
        <p:spPr>
          <a:xfrm>
            <a:off x="792000" y="3063028"/>
            <a:ext cx="10872470" cy="7319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600" b="1" i="0" kern="1200">
                <a:solidFill>
                  <a:schemeClr val="accent1"/>
                </a:solidFill>
                <a:latin typeface="Yu Gothic" panose="020B0400000000000000" pitchFamily="34" charset="-128"/>
                <a:ea typeface="Yu Gothic" panose="020B0400000000000000" pitchFamily="34" charset="-128"/>
                <a:cs typeface="+mj-cs"/>
              </a:defRPr>
            </a:lvl1pPr>
          </a:lstStyle>
          <a:p>
            <a:r>
              <a:rPr kumimoji="1" lang="ja-JP" altLang="en-US" sz="4400" b="1" i="0" u="none" strike="noStrike" kern="1200" cap="none" spc="0" normalizeH="0" baseline="0" noProof="0" dirty="0" smtClean="0">
                <a:ln>
                  <a:noFill/>
                </a:ln>
                <a:solidFill>
                  <a:srgbClr val="1D6FA9"/>
                </a:solidFill>
                <a:effectLst/>
                <a:uLnTx/>
                <a:uFillTx/>
                <a:latin typeface="BIZ UDPゴシック" panose="020B0400000000000000" pitchFamily="50" charset="-128"/>
                <a:ea typeface="BIZ UDPゴシック" panose="020B0400000000000000" pitchFamily="50" charset="-128"/>
              </a:rPr>
              <a:t>１</a:t>
            </a:r>
            <a:r>
              <a:rPr lang="ja-JP" altLang="en-US" sz="4400" noProof="0" dirty="0">
                <a:solidFill>
                  <a:srgbClr val="1D6FA9"/>
                </a:solidFill>
                <a:latin typeface="BIZ UDPゴシック" panose="020B0400000000000000" pitchFamily="50" charset="-128"/>
                <a:ea typeface="BIZ UDPゴシック" panose="020B0400000000000000" pitchFamily="50" charset="-128"/>
              </a:rPr>
              <a:t>　</a:t>
            </a:r>
            <a:r>
              <a:rPr lang="zh-TW" altLang="en-US" sz="4400" dirty="0">
                <a:solidFill>
                  <a:srgbClr val="1D6FA9"/>
                </a:solidFill>
                <a:latin typeface="BIZ UDPゴシック" panose="020B0400000000000000" pitchFamily="50" charset="-128"/>
                <a:ea typeface="BIZ UDPゴシック" panose="020B0400000000000000" pitchFamily="50" charset="-128"/>
              </a:rPr>
              <a:t>「潜在</a:t>
            </a:r>
            <a:r>
              <a:rPr lang="zh-TW" altLang="en-US" sz="4400" dirty="0" smtClean="0">
                <a:solidFill>
                  <a:srgbClr val="1D6FA9"/>
                </a:solidFill>
                <a:latin typeface="BIZ UDPゴシック" panose="020B0400000000000000" pitchFamily="50" charset="-128"/>
                <a:ea typeface="BIZ UDPゴシック" panose="020B0400000000000000" pitchFamily="50" charset="-128"/>
              </a:rPr>
              <a:t>看護職員」</a:t>
            </a:r>
            <a:r>
              <a:rPr lang="ja-JP" altLang="en-US" sz="4400" dirty="0" smtClean="0">
                <a:solidFill>
                  <a:srgbClr val="1D6FA9"/>
                </a:solidFill>
                <a:latin typeface="BIZ UDPゴシック" panose="020B0400000000000000" pitchFamily="50" charset="-128"/>
                <a:ea typeface="BIZ UDPゴシック" panose="020B0400000000000000" pitchFamily="50" charset="-128"/>
              </a:rPr>
              <a:t>の現状</a:t>
            </a:r>
          </a:p>
        </p:txBody>
      </p:sp>
    </p:spTree>
    <p:extLst>
      <p:ext uri="{BB962C8B-B14F-4D97-AF65-F5344CB8AC3E}">
        <p14:creationId xmlns:p14="http://schemas.microsoft.com/office/powerpoint/2010/main" val="1393583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267987"/>
            <a:ext cx="11172825" cy="527219"/>
          </a:xfrm>
        </p:spPr>
        <p:txBody>
          <a:bodyPr>
            <a:noAutofit/>
          </a:bodyPr>
          <a:lstStyle/>
          <a:p>
            <a:r>
              <a:rPr lang="ja-JP" altLang="en-US" sz="3200" dirty="0" smtClean="0">
                <a:solidFill>
                  <a:srgbClr val="1D6FA9"/>
                </a:solidFill>
                <a:latin typeface="BIZ UDPゴシック" panose="020B0400000000000000" pitchFamily="50" charset="-128"/>
                <a:ea typeface="BIZ UDPゴシック" panose="020B0400000000000000" pitchFamily="50" charset="-128"/>
              </a:rPr>
              <a:t>４</a:t>
            </a:r>
            <a:r>
              <a:rPr lang="ja-JP" altLang="en-US" sz="3200" dirty="0" smtClean="0">
                <a:solidFill>
                  <a:srgbClr val="1D6FA9"/>
                </a:solidFill>
                <a:latin typeface="BIZ UDPゴシック" panose="020B0400000000000000" pitchFamily="50" charset="-128"/>
                <a:ea typeface="BIZ UDPゴシック" panose="020B0400000000000000" pitchFamily="50" charset="-128"/>
              </a:rPr>
              <a:t>－３</a:t>
            </a:r>
            <a:r>
              <a:rPr lang="ja-JP" altLang="en-US" sz="3200" dirty="0">
                <a:solidFill>
                  <a:srgbClr val="1D6FA9"/>
                </a:solidFill>
                <a:latin typeface="BIZ UDPゴシック" panose="020B0400000000000000" pitchFamily="50" charset="-128"/>
                <a:ea typeface="BIZ UDPゴシック" panose="020B0400000000000000" pitchFamily="50" charset="-128"/>
              </a:rPr>
              <a:t>　</a:t>
            </a:r>
            <a:r>
              <a:rPr lang="ja-JP" altLang="en-US" sz="3200" dirty="0" smtClean="0">
                <a:solidFill>
                  <a:srgbClr val="1D6FA9"/>
                </a:solidFill>
                <a:latin typeface="BIZ UDPゴシック" panose="020B0400000000000000" pitchFamily="50" charset="-128"/>
                <a:ea typeface="BIZ UDPゴシック" panose="020B0400000000000000" pitchFamily="50" charset="-128"/>
              </a:rPr>
              <a:t>「潜在看護職員」を減らすための取組について</a:t>
            </a:r>
            <a:endParaRPr kumimoji="1" lang="ja-JP" altLang="en-US" sz="3200" dirty="0"/>
          </a:p>
        </p:txBody>
      </p:sp>
      <p:sp>
        <p:nvSpPr>
          <p:cNvPr id="3" name="スライド番号プレースホルダー 2"/>
          <p:cNvSpPr>
            <a:spLocks noGrp="1"/>
          </p:cNvSpPr>
          <p:nvPr>
            <p:ph type="sldNum" sz="quarter" idx="12"/>
          </p:nvPr>
        </p:nvSpPr>
        <p:spPr/>
        <p:txBody>
          <a:bodyPr/>
          <a:lstStyle/>
          <a:p>
            <a:pPr defTabSz="914377"/>
            <a:fld id="{BFFF0799-BCF5-4C8E-BCD2-41538FEDF1AE}" type="slidenum">
              <a:rPr lang="ja-JP" altLang="en-US" smtClean="0">
                <a:solidFill>
                  <a:prstClr val="black">
                    <a:tint val="75000"/>
                  </a:prstClr>
                </a:solidFill>
              </a:rPr>
              <a:pPr defTabSz="914377"/>
              <a:t>20</a:t>
            </a:fld>
            <a:endParaRPr lang="ja-JP" altLang="en-US" dirty="0">
              <a:solidFill>
                <a:prstClr val="black">
                  <a:tint val="75000"/>
                </a:prstClr>
              </a:solidFill>
            </a:endParaRPr>
          </a:p>
        </p:txBody>
      </p:sp>
      <p:sp>
        <p:nvSpPr>
          <p:cNvPr id="6" name="正方形/長方形 5"/>
          <p:cNvSpPr/>
          <p:nvPr/>
        </p:nvSpPr>
        <p:spPr bwMode="gray">
          <a:xfrm>
            <a:off x="332508" y="1062888"/>
            <a:ext cx="11521441" cy="982043"/>
          </a:xfrm>
          <a:prstGeom prst="rect">
            <a:avLst/>
          </a:prstGeom>
          <a:noFill/>
          <a:ln w="38100">
            <a:solidFill>
              <a:srgbClr val="1D6FA9"/>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400" b="1" dirty="0" smtClean="0"/>
          </a:p>
        </p:txBody>
      </p:sp>
      <p:sp>
        <p:nvSpPr>
          <p:cNvPr id="7" name="正方形/長方形 6"/>
          <p:cNvSpPr/>
          <p:nvPr/>
        </p:nvSpPr>
        <p:spPr>
          <a:xfrm>
            <a:off x="332509" y="1062889"/>
            <a:ext cx="1416430" cy="982042"/>
          </a:xfrm>
          <a:prstGeom prst="rect">
            <a:avLst/>
          </a:prstGeom>
          <a:solidFill>
            <a:srgbClr val="1D6FA9"/>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3200" b="1" dirty="0" smtClean="0">
                <a:latin typeface="BIZ UDPゴシック" panose="020B0400000000000000" pitchFamily="50" charset="-128"/>
                <a:ea typeface="BIZ UDPゴシック" panose="020B0400000000000000" pitchFamily="50" charset="-128"/>
              </a:rPr>
              <a:t>論点</a:t>
            </a:r>
            <a:r>
              <a:rPr lang="ja-JP" altLang="en-US" sz="2800" b="1" dirty="0">
                <a:latin typeface="BIZ UDPゴシック" panose="020B0400000000000000" pitchFamily="50" charset="-128"/>
                <a:ea typeface="BIZ UDPゴシック" panose="020B0400000000000000" pitchFamily="50" charset="-128"/>
              </a:rPr>
              <a:t>２</a:t>
            </a:r>
            <a:endParaRPr kumimoji="1" lang="ja-JP" altLang="en-US" sz="2800" b="1" dirty="0" smtClean="0">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bwMode="gray">
          <a:xfrm>
            <a:off x="2782248" y="1304321"/>
            <a:ext cx="7634510" cy="523220"/>
          </a:xfrm>
          <a:prstGeom prst="rect">
            <a:avLst/>
          </a:prstGeom>
          <a:noFill/>
        </p:spPr>
        <p:txBody>
          <a:bodyPr wrap="square" rtlCol="0">
            <a:spAutoFit/>
          </a:bodyPr>
          <a:lstStyle/>
          <a:p>
            <a:pPr>
              <a:spcAft>
                <a:spcPts val="600"/>
              </a:spcAft>
            </a:pPr>
            <a:r>
              <a:rPr lang="ja-JP" altLang="en-US" sz="2800" b="1" dirty="0">
                <a:latin typeface="BIZ UDPゴシック" panose="020B0400000000000000" pitchFamily="50" charset="-128"/>
                <a:ea typeface="BIZ UDPゴシック" panose="020B0400000000000000" pitchFamily="50" charset="-128"/>
              </a:rPr>
              <a:t>求人側と求職者の</a:t>
            </a:r>
            <a:r>
              <a:rPr lang="ja-JP" altLang="en-US" sz="2800" b="1" dirty="0" smtClean="0">
                <a:latin typeface="BIZ UDPゴシック" panose="020B0400000000000000" pitchFamily="50" charset="-128"/>
                <a:ea typeface="BIZ UDPゴシック" panose="020B0400000000000000" pitchFamily="50" charset="-128"/>
              </a:rPr>
              <a:t>アンマッチ</a:t>
            </a:r>
            <a:endParaRPr lang="ja-JP" altLang="en-US" sz="2800" b="1" dirty="0">
              <a:latin typeface="BIZ UDPゴシック" panose="020B0400000000000000" pitchFamily="50" charset="-128"/>
              <a:ea typeface="BIZ UDPゴシック" panose="020B0400000000000000" pitchFamily="50" charset="-128"/>
            </a:endParaRPr>
          </a:p>
        </p:txBody>
      </p:sp>
      <p:sp>
        <p:nvSpPr>
          <p:cNvPr id="21" name="正方形/長方形 20"/>
          <p:cNvSpPr/>
          <p:nvPr/>
        </p:nvSpPr>
        <p:spPr bwMode="gray">
          <a:xfrm>
            <a:off x="955788" y="2671207"/>
            <a:ext cx="10698655" cy="1314450"/>
          </a:xfrm>
          <a:prstGeom prst="rect">
            <a:avLst/>
          </a:prstGeom>
          <a:solidFill>
            <a:sysClr val="window" lastClr="FFFFFF"/>
          </a:solidFill>
          <a:ln w="28575" cap="flat" cmpd="sng" algn="ctr">
            <a:solidFill>
              <a:srgbClr val="1D6FA9"/>
            </a:solidFill>
            <a:prstDash val="solid"/>
            <a:miter lim="800000"/>
          </a:ln>
          <a:effectLst/>
        </p:spPr>
        <p:txBody>
          <a:bodyPr vert="horz" rtlCol="0" anchor="ctr"/>
          <a:lstStyle/>
          <a:p>
            <a:endParaRPr lang="en-US" altLang="ja-JP" sz="1400" dirty="0"/>
          </a:p>
        </p:txBody>
      </p:sp>
      <p:sp>
        <p:nvSpPr>
          <p:cNvPr id="22" name="円/楕円 3"/>
          <p:cNvSpPr/>
          <p:nvPr/>
        </p:nvSpPr>
        <p:spPr bwMode="gray">
          <a:xfrm>
            <a:off x="565264" y="2414895"/>
            <a:ext cx="781050" cy="781050"/>
          </a:xfrm>
          <a:prstGeom prst="ellipse">
            <a:avLst/>
          </a:prstGeom>
          <a:solidFill>
            <a:srgbClr val="1D6FA9"/>
          </a:solidFill>
          <a:ln w="28575" cap="flat" cmpd="sng" algn="ctr">
            <a:noFill/>
            <a:prstDash val="solid"/>
            <a:miter lim="800000"/>
          </a:ln>
          <a:effectLst/>
        </p:spPr>
        <p:txBody>
          <a:bodyPr vert="horz"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１</a:t>
            </a:r>
          </a:p>
        </p:txBody>
      </p:sp>
      <p:sp>
        <p:nvSpPr>
          <p:cNvPr id="23" name="正方形/長方形 22"/>
          <p:cNvSpPr/>
          <p:nvPr/>
        </p:nvSpPr>
        <p:spPr bwMode="gray">
          <a:xfrm>
            <a:off x="1108187" y="2546277"/>
            <a:ext cx="10546256" cy="442365"/>
          </a:xfrm>
          <a:prstGeom prst="rect">
            <a:avLst/>
          </a:prstGeom>
          <a:solidFill>
            <a:srgbClr val="1D6FA9"/>
          </a:solidFill>
          <a:ln w="28575" cap="flat" cmpd="sng" algn="ctr">
            <a:solidFill>
              <a:srgbClr val="1D6FA9"/>
            </a:solidFill>
            <a:prstDash val="solid"/>
            <a:miter lim="800000"/>
          </a:ln>
          <a:effectLst/>
        </p:spPr>
        <p:txBody>
          <a:bodyPr vert="horz"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　事例紹介</a:t>
            </a:r>
          </a:p>
        </p:txBody>
      </p:sp>
      <p:sp>
        <p:nvSpPr>
          <p:cNvPr id="29" name="テキスト ボックス 28"/>
          <p:cNvSpPr txBox="1"/>
          <p:nvPr/>
        </p:nvSpPr>
        <p:spPr bwMode="gray">
          <a:xfrm>
            <a:off x="2457451" y="3149247"/>
            <a:ext cx="8989174" cy="759182"/>
          </a:xfrm>
          <a:prstGeom prst="rect">
            <a:avLst/>
          </a:prstGeom>
          <a:noFill/>
        </p:spPr>
        <p:txBody>
          <a:bodyPr wrap="square" rtlCol="0">
            <a:spAutoFit/>
          </a:bodyPr>
          <a:lstStyle/>
          <a:p>
            <a:pPr lvl="0">
              <a:lnSpc>
                <a:spcPts val="2600"/>
              </a:lnSpc>
              <a:spcBef>
                <a:spcPts val="1000"/>
              </a:spcBef>
              <a:buClr>
                <a:srgbClr val="595757"/>
              </a:buClr>
            </a:pPr>
            <a:r>
              <a:rPr lang="ja-JP" altLang="en-US" sz="2400" dirty="0">
                <a:latin typeface="BIZ UDPゴシック" panose="020B0400000000000000" pitchFamily="50" charset="-128"/>
                <a:ea typeface="BIZ UDPゴシック" panose="020B0400000000000000" pitchFamily="50" charset="-128"/>
              </a:rPr>
              <a:t>県ナースセンターの就業支援にて、実際に就業に繋がった好事例を</a:t>
            </a:r>
            <a:r>
              <a:rPr lang="ja-JP" altLang="en-US" sz="2400" dirty="0" smtClean="0">
                <a:latin typeface="BIZ UDPゴシック" panose="020B0400000000000000" pitchFamily="50" charset="-128"/>
                <a:ea typeface="BIZ UDPゴシック" panose="020B0400000000000000" pitchFamily="50" charset="-128"/>
              </a:rPr>
              <a:t>公表。</a:t>
            </a:r>
            <a:endParaRPr lang="en-US" altLang="ja-JP" sz="2400" dirty="0">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8C305CE0-7DA0-4C8E-915A-E2937D87C0D0}"/>
              </a:ext>
            </a:extLst>
          </p:cNvPr>
          <p:cNvPicPr>
            <a:picLocks noChangeAspect="1"/>
          </p:cNvPicPr>
          <p:nvPr/>
        </p:nvPicPr>
        <p:blipFill>
          <a:blip r:embed="rId2">
            <a:duotone>
              <a:srgbClr val="1D6FA9">
                <a:shade val="45000"/>
                <a:satMod val="135000"/>
              </a:srgbClr>
              <a:prstClr val="white"/>
            </a:duotone>
          </a:blip>
          <a:stretch>
            <a:fillRect/>
          </a:stretch>
        </p:blipFill>
        <p:spPr>
          <a:xfrm>
            <a:off x="1346314" y="3080139"/>
            <a:ext cx="781050" cy="781050"/>
          </a:xfrm>
          <a:prstGeom prst="rect">
            <a:avLst/>
          </a:prstGeom>
        </p:spPr>
      </p:pic>
      <p:sp>
        <p:nvSpPr>
          <p:cNvPr id="33" name="正方形/長方形 32"/>
          <p:cNvSpPr/>
          <p:nvPr/>
        </p:nvSpPr>
        <p:spPr bwMode="gray">
          <a:xfrm>
            <a:off x="955788" y="4488651"/>
            <a:ext cx="10698655" cy="1314450"/>
          </a:xfrm>
          <a:prstGeom prst="rect">
            <a:avLst/>
          </a:prstGeom>
          <a:solidFill>
            <a:sysClr val="window" lastClr="FFFFFF"/>
          </a:solidFill>
          <a:ln w="28575" cap="flat" cmpd="sng" algn="ctr">
            <a:solidFill>
              <a:srgbClr val="1D6FA9"/>
            </a:solidFill>
            <a:prstDash val="solid"/>
            <a:miter lim="800000"/>
          </a:ln>
          <a:effectLst/>
        </p:spPr>
        <p:txBody>
          <a:bodyPr vert="horz" rtlCol="0" anchor="ctr"/>
          <a:lstStyle/>
          <a:p>
            <a:endParaRPr lang="en-US" altLang="ja-JP" sz="1400" dirty="0"/>
          </a:p>
        </p:txBody>
      </p:sp>
      <p:sp>
        <p:nvSpPr>
          <p:cNvPr id="34" name="円/楕円 3"/>
          <p:cNvSpPr/>
          <p:nvPr/>
        </p:nvSpPr>
        <p:spPr bwMode="gray">
          <a:xfrm>
            <a:off x="565264" y="4253574"/>
            <a:ext cx="781050" cy="781050"/>
          </a:xfrm>
          <a:prstGeom prst="ellipse">
            <a:avLst/>
          </a:prstGeom>
          <a:solidFill>
            <a:srgbClr val="1D6FA9"/>
          </a:solidFill>
          <a:ln w="28575" cap="flat" cmpd="sng" algn="ctr">
            <a:noFill/>
            <a:prstDash val="solid"/>
            <a:miter lim="800000"/>
          </a:ln>
          <a:effectLst/>
        </p:spPr>
        <p:txBody>
          <a:bodyPr vert="horz"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800" b="1" kern="0" dirty="0">
                <a:solidFill>
                  <a:prstClr val="white"/>
                </a:solidFill>
                <a:latin typeface="BIZ UDPゴシック" panose="020B0400000000000000" pitchFamily="50" charset="-128"/>
                <a:ea typeface="BIZ UDPゴシック" panose="020B0400000000000000" pitchFamily="50" charset="-128"/>
              </a:rPr>
              <a:t>２</a:t>
            </a:r>
            <a:endParaRPr kumimoji="0" lang="ja-JP" altLang="en-US" sz="28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5" name="正方形/長方形 34"/>
          <p:cNvSpPr/>
          <p:nvPr/>
        </p:nvSpPr>
        <p:spPr bwMode="gray">
          <a:xfrm>
            <a:off x="1108187" y="4384956"/>
            <a:ext cx="10546256" cy="442365"/>
          </a:xfrm>
          <a:prstGeom prst="rect">
            <a:avLst/>
          </a:prstGeom>
          <a:solidFill>
            <a:srgbClr val="1D6FA9"/>
          </a:solidFill>
          <a:ln w="28575" cap="flat" cmpd="sng" algn="ctr">
            <a:solidFill>
              <a:srgbClr val="1D6FA9"/>
            </a:solidFill>
            <a:prstDash val="solid"/>
            <a:miter lim="800000"/>
          </a:ln>
          <a:effectLst/>
        </p:spPr>
        <p:txBody>
          <a:bodyPr vert="horz" rtlCol="0" anchor="ctr"/>
          <a:lstStyle/>
          <a:p>
            <a:pPr lvl="0" defTabSz="457200"/>
            <a:r>
              <a:rPr kumimoji="0" lang="ja-JP" altLang="en-US" sz="2400" b="1" kern="0" dirty="0" smtClean="0">
                <a:solidFill>
                  <a:prstClr val="white"/>
                </a:solidFill>
                <a:latin typeface="BIZ UDPゴシック" panose="020B0400000000000000" pitchFamily="50" charset="-128"/>
                <a:ea typeface="BIZ UDPゴシック" panose="020B0400000000000000" pitchFamily="50" charset="-128"/>
              </a:rPr>
              <a:t>　職場環境</a:t>
            </a:r>
            <a:r>
              <a:rPr kumimoji="0" lang="ja-JP" altLang="en-US" sz="2400" b="1" kern="0" dirty="0">
                <a:solidFill>
                  <a:prstClr val="white"/>
                </a:solidFill>
                <a:latin typeface="BIZ UDPゴシック" panose="020B0400000000000000" pitchFamily="50" charset="-128"/>
                <a:ea typeface="BIZ UDPゴシック" panose="020B0400000000000000" pitchFamily="50" charset="-128"/>
              </a:rPr>
              <a:t>整備</a:t>
            </a:r>
          </a:p>
        </p:txBody>
      </p:sp>
      <p:sp>
        <p:nvSpPr>
          <p:cNvPr id="36" name="テキスト ボックス 35"/>
          <p:cNvSpPr txBox="1"/>
          <p:nvPr/>
        </p:nvSpPr>
        <p:spPr bwMode="gray">
          <a:xfrm>
            <a:off x="2457451" y="5075229"/>
            <a:ext cx="9088927" cy="425758"/>
          </a:xfrm>
          <a:prstGeom prst="rect">
            <a:avLst/>
          </a:prstGeom>
          <a:noFill/>
        </p:spPr>
        <p:txBody>
          <a:bodyPr wrap="square" rtlCol="0">
            <a:spAutoFit/>
          </a:bodyPr>
          <a:lstStyle/>
          <a:p>
            <a:pPr lvl="0">
              <a:lnSpc>
                <a:spcPts val="2600"/>
              </a:lnSpc>
              <a:spcBef>
                <a:spcPts val="1000"/>
              </a:spcBef>
              <a:buClr>
                <a:srgbClr val="595757"/>
              </a:buClr>
            </a:pPr>
            <a:r>
              <a:rPr lang="ja-JP" altLang="en-US" sz="2400" dirty="0">
                <a:latin typeface="BIZ UDPゴシック" panose="020B0400000000000000" pitchFamily="50" charset="-128"/>
                <a:ea typeface="BIZ UDPゴシック" panose="020B0400000000000000" pitchFamily="50" charset="-128"/>
              </a:rPr>
              <a:t>定着支援の取組を引き続き実施（心の相談事業、院内保育事業等</a:t>
            </a:r>
            <a:r>
              <a:rPr lang="ja-JP" altLang="en-US" sz="2400" dirty="0" smtClean="0">
                <a:latin typeface="BIZ UDPゴシック" panose="020B0400000000000000" pitchFamily="50" charset="-128"/>
                <a:ea typeface="BIZ UDPゴシック" panose="020B0400000000000000" pitchFamily="50" charset="-128"/>
              </a:rPr>
              <a:t>）。</a:t>
            </a:r>
            <a:endParaRPr lang="ja-JP" altLang="en-US" sz="2400" dirty="0">
              <a:latin typeface="BIZ UDPゴシック" panose="020B0400000000000000" pitchFamily="50" charset="-128"/>
              <a:ea typeface="BIZ UDPゴシック" panose="020B0400000000000000" pitchFamily="50" charset="-128"/>
            </a:endParaRPr>
          </a:p>
        </p:txBody>
      </p:sp>
      <p:pic>
        <p:nvPicPr>
          <p:cNvPr id="37" name="図 36">
            <a:extLst>
              <a:ext uri="{FF2B5EF4-FFF2-40B4-BE49-F238E27FC236}">
                <a16:creationId xmlns:a16="http://schemas.microsoft.com/office/drawing/2014/main" id="{8C305CE0-7DA0-4C8E-915A-E2937D87C0D0}"/>
              </a:ext>
            </a:extLst>
          </p:cNvPr>
          <p:cNvPicPr>
            <a:picLocks noChangeAspect="1"/>
          </p:cNvPicPr>
          <p:nvPr/>
        </p:nvPicPr>
        <p:blipFill>
          <a:blip r:embed="rId2">
            <a:duotone>
              <a:srgbClr val="1D6FA9">
                <a:shade val="45000"/>
                <a:satMod val="135000"/>
              </a:srgbClr>
              <a:prstClr val="white"/>
            </a:duotone>
          </a:blip>
          <a:stretch>
            <a:fillRect/>
          </a:stretch>
        </p:blipFill>
        <p:spPr>
          <a:xfrm>
            <a:off x="1346314" y="4897583"/>
            <a:ext cx="781050" cy="781050"/>
          </a:xfrm>
          <a:prstGeom prst="rect">
            <a:avLst/>
          </a:prstGeom>
        </p:spPr>
      </p:pic>
      <p:pic>
        <p:nvPicPr>
          <p:cNvPr id="17" name="図 16">
            <a:extLst>
              <a:ext uri="{FF2B5EF4-FFF2-40B4-BE49-F238E27FC236}">
                <a16:creationId xmlns:a16="http://schemas.microsoft.com/office/drawing/2014/main" id="{8500E4F1-F780-4104-9E9B-31D7B5131ADF}"/>
              </a:ext>
            </a:extLst>
          </p:cNvPr>
          <p:cNvPicPr>
            <a:picLocks noChangeAspect="1"/>
          </p:cNvPicPr>
          <p:nvPr/>
        </p:nvPicPr>
        <p:blipFill>
          <a:blip r:embed="rId3">
            <a:duotone>
              <a:schemeClr val="accent1">
                <a:shade val="45000"/>
                <a:satMod val="135000"/>
              </a:schemeClr>
              <a:prstClr val="white"/>
            </a:duotone>
          </a:blip>
          <a:stretch>
            <a:fillRect/>
          </a:stretch>
        </p:blipFill>
        <p:spPr>
          <a:xfrm>
            <a:off x="1870306" y="1150976"/>
            <a:ext cx="790575" cy="790575"/>
          </a:xfrm>
          <a:prstGeom prst="rect">
            <a:avLst/>
          </a:prstGeom>
        </p:spPr>
      </p:pic>
    </p:spTree>
    <p:extLst>
      <p:ext uri="{BB962C8B-B14F-4D97-AF65-F5344CB8AC3E}">
        <p14:creationId xmlns:p14="http://schemas.microsoft.com/office/powerpoint/2010/main" val="1907085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0" y="251267"/>
            <a:ext cx="11467870" cy="584775"/>
          </a:xfrm>
          <a:prstGeom prst="rect">
            <a:avLst/>
          </a:prstGeom>
          <a:noFill/>
        </p:spPr>
        <p:txBody>
          <a:bodyPr wrap="square" rtlCol="0">
            <a:spAutoFit/>
          </a:bodyPr>
          <a:lstStyle/>
          <a:p>
            <a:r>
              <a:rPr lang="ja-JP" altLang="en-US" sz="3200" b="1" dirty="0" smtClean="0">
                <a:solidFill>
                  <a:srgbClr val="1D6FA9"/>
                </a:solidFill>
                <a:latin typeface="BIZ UDPゴシック" panose="020B0400000000000000" pitchFamily="50" charset="-128"/>
                <a:ea typeface="BIZ UDPゴシック" panose="020B0400000000000000" pitchFamily="50" charset="-128"/>
              </a:rPr>
              <a:t>１－１</a:t>
            </a:r>
            <a:r>
              <a:rPr lang="ja-JP" altLang="en-US" sz="3200" b="1" dirty="0">
                <a:solidFill>
                  <a:srgbClr val="1D6FA9"/>
                </a:solidFill>
                <a:latin typeface="BIZ UDPゴシック" panose="020B0400000000000000" pitchFamily="50" charset="-128"/>
                <a:ea typeface="BIZ UDPゴシック" panose="020B0400000000000000" pitchFamily="50" charset="-128"/>
              </a:rPr>
              <a:t>　「潜在</a:t>
            </a:r>
            <a:r>
              <a:rPr lang="ja-JP" altLang="en-US" sz="3200" b="1" dirty="0" smtClean="0">
                <a:solidFill>
                  <a:srgbClr val="1D6FA9"/>
                </a:solidFill>
                <a:latin typeface="BIZ UDPゴシック" panose="020B0400000000000000" pitchFamily="50" charset="-128"/>
                <a:ea typeface="BIZ UDPゴシック" panose="020B0400000000000000" pitchFamily="50" charset="-128"/>
              </a:rPr>
              <a:t>看護職員」の定義及び位置付け</a:t>
            </a:r>
            <a:endParaRPr lang="ja-JP" altLang="en-US" sz="3200" b="1" dirty="0">
              <a:solidFill>
                <a:srgbClr val="1D6FA9"/>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2"/>
          <p:cNvSpPr>
            <a:spLocks noGrp="1"/>
          </p:cNvSpPr>
          <p:nvPr>
            <p:ph type="sldNum" sz="quarter" idx="12"/>
          </p:nvPr>
        </p:nvSpPr>
        <p:spPr>
          <a:xfrm>
            <a:off x="9208248" y="6308075"/>
            <a:ext cx="2743200" cy="36512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BFFF0799-BCF5-4C8E-BCD2-41538FEDF1AE}" type="slidenum">
              <a:rPr kumimoji="1" lang="ja-JP" altLang="en-US" sz="13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dirty="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11" name="正方形/長方形 10"/>
          <p:cNvSpPr/>
          <p:nvPr/>
        </p:nvSpPr>
        <p:spPr bwMode="gray">
          <a:xfrm>
            <a:off x="594648" y="1311763"/>
            <a:ext cx="11417243" cy="1769420"/>
          </a:xfrm>
          <a:prstGeom prst="rect">
            <a:avLst/>
          </a:prstGeom>
          <a:solidFill>
            <a:sysClr val="window" lastClr="FFFFFF"/>
          </a:solidFill>
          <a:ln w="28575" cap="flat" cmpd="sng" algn="ctr">
            <a:solidFill>
              <a:srgbClr val="1D6FA9"/>
            </a:solidFill>
            <a:prstDash val="solid"/>
            <a:miter lim="800000"/>
          </a:ln>
          <a:effectLst/>
        </p:spPr>
        <p:txBody>
          <a:bodyPr vert="horz" rtlCol="0" anchor="ctr"/>
          <a:lstStyle/>
          <a:p>
            <a:endParaRPr lang="en-US" altLang="ja-JP" sz="1400" dirty="0"/>
          </a:p>
        </p:txBody>
      </p:sp>
      <p:sp>
        <p:nvSpPr>
          <p:cNvPr id="12" name="円/楕円 3"/>
          <p:cNvSpPr/>
          <p:nvPr/>
        </p:nvSpPr>
        <p:spPr bwMode="gray">
          <a:xfrm>
            <a:off x="204124" y="1048107"/>
            <a:ext cx="781050" cy="781050"/>
          </a:xfrm>
          <a:prstGeom prst="ellipse">
            <a:avLst/>
          </a:prstGeom>
          <a:solidFill>
            <a:srgbClr val="1D6FA9"/>
          </a:solidFill>
          <a:ln w="28575" cap="flat" cmpd="sng" algn="ctr">
            <a:noFill/>
            <a:prstDash val="solid"/>
            <a:miter lim="800000"/>
          </a:ln>
          <a:effectLst/>
        </p:spPr>
        <p:txBody>
          <a:bodyPr vert="horz"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１</a:t>
            </a:r>
          </a:p>
        </p:txBody>
      </p:sp>
      <p:sp>
        <p:nvSpPr>
          <p:cNvPr id="13" name="正方形/長方形 12"/>
          <p:cNvSpPr/>
          <p:nvPr/>
        </p:nvSpPr>
        <p:spPr bwMode="gray">
          <a:xfrm>
            <a:off x="747046" y="1179488"/>
            <a:ext cx="11260335" cy="432000"/>
          </a:xfrm>
          <a:prstGeom prst="rect">
            <a:avLst/>
          </a:prstGeom>
          <a:solidFill>
            <a:srgbClr val="1D6FA9"/>
          </a:solidFill>
          <a:ln w="28575" cap="flat" cmpd="sng" algn="ctr">
            <a:solidFill>
              <a:srgbClr val="1D6FA9"/>
            </a:solidFill>
            <a:prstDash val="solid"/>
            <a:miter lim="800000"/>
          </a:ln>
          <a:effectLst/>
        </p:spPr>
        <p:txBody>
          <a:bodyPr vert="horz" rtlCol="0" anchor="b"/>
          <a:lstStyle/>
          <a:p>
            <a:pPr lvl="0" defTabSz="457200">
              <a:defRPr/>
            </a:pPr>
            <a:r>
              <a:rPr kumimoji="0" lang="ja-JP" altLang="en-US" sz="2400" b="1" kern="0" dirty="0" smtClean="0">
                <a:solidFill>
                  <a:prstClr val="white"/>
                </a:solidFill>
                <a:latin typeface="BIZ UDPゴシック" panose="020B0400000000000000" pitchFamily="50" charset="-128"/>
                <a:ea typeface="BIZ UDPゴシック" panose="020B0400000000000000" pitchFamily="50" charset="-128"/>
              </a:rPr>
              <a:t>　「</a:t>
            </a:r>
            <a:r>
              <a:rPr kumimoji="0" lang="ja-JP" altLang="en-US" sz="2400" b="1" kern="0" dirty="0">
                <a:solidFill>
                  <a:prstClr val="white"/>
                </a:solidFill>
                <a:latin typeface="BIZ UDPゴシック" panose="020B0400000000000000" pitchFamily="50" charset="-128"/>
                <a:ea typeface="BIZ UDPゴシック" panose="020B0400000000000000" pitchFamily="50" charset="-128"/>
              </a:rPr>
              <a:t>潜在看護職員」の定義</a:t>
            </a:r>
          </a:p>
        </p:txBody>
      </p:sp>
      <p:sp>
        <p:nvSpPr>
          <p:cNvPr id="14" name="テキスト ボックス 13"/>
          <p:cNvSpPr txBox="1"/>
          <p:nvPr/>
        </p:nvSpPr>
        <p:spPr bwMode="gray">
          <a:xfrm>
            <a:off x="887963" y="1652115"/>
            <a:ext cx="11025088" cy="1426031"/>
          </a:xfrm>
          <a:prstGeom prst="rect">
            <a:avLst/>
          </a:prstGeom>
          <a:noFill/>
        </p:spPr>
        <p:txBody>
          <a:bodyPr wrap="square" rtlCol="0">
            <a:spAutoFit/>
          </a:bodyPr>
          <a:lstStyle/>
          <a:p>
            <a:pPr lvl="0">
              <a:lnSpc>
                <a:spcPts val="2600"/>
              </a:lnSpc>
              <a:spcBef>
                <a:spcPts val="1000"/>
              </a:spcBef>
              <a:buClr>
                <a:srgbClr val="595757"/>
              </a:buClr>
            </a:pPr>
            <a:r>
              <a:rPr lang="ja-JP" altLang="en-US" sz="2400" b="1" dirty="0">
                <a:solidFill>
                  <a:srgbClr val="C00000"/>
                </a:solidFill>
                <a:latin typeface="BIZ UDPゴシック" panose="020B0400000000000000" pitchFamily="50" charset="-128"/>
                <a:ea typeface="BIZ UDPゴシック" panose="020B0400000000000000" pitchFamily="50" charset="-128"/>
              </a:rPr>
              <a:t>看護師あるいは准看護師免許保有者のうち</a:t>
            </a:r>
            <a:r>
              <a:rPr lang="ja-JP" altLang="en-US" sz="2400" dirty="0">
                <a:latin typeface="BIZ UDPゴシック" panose="020B0400000000000000" pitchFamily="50" charset="-128"/>
                <a:ea typeface="BIZ UDPゴシック" panose="020B0400000000000000" pitchFamily="50" charset="-128"/>
              </a:rPr>
              <a:t>、衛生行政報告例で報告されている就業場所（病院、診療所、助産所、訪問看護ステーション、介護保険施設等、社会福祉施都道府県、市区町村、事業所、看護師等学校養成所又は研究機関、その他）において</a:t>
            </a:r>
            <a:r>
              <a:rPr lang="ja-JP" altLang="en-US" sz="2400" b="1" dirty="0">
                <a:solidFill>
                  <a:srgbClr val="C00000"/>
                </a:solidFill>
                <a:latin typeface="BIZ UDPゴシック" panose="020B0400000000000000" pitchFamily="50" charset="-128"/>
                <a:ea typeface="BIZ UDPゴシック" panose="020B0400000000000000" pitchFamily="50" charset="-128"/>
              </a:rPr>
              <a:t>就業していない看護師および准看護師。</a:t>
            </a:r>
          </a:p>
        </p:txBody>
      </p:sp>
      <p:sp>
        <p:nvSpPr>
          <p:cNvPr id="2" name="テキスト ボックス 1"/>
          <p:cNvSpPr txBox="1"/>
          <p:nvPr/>
        </p:nvSpPr>
        <p:spPr>
          <a:xfrm>
            <a:off x="511521" y="3071333"/>
            <a:ext cx="11733127" cy="738664"/>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出典：「小林　美亜</a:t>
            </a:r>
            <a:r>
              <a:rPr lang="ja-JP" altLang="en-US" sz="1400" dirty="0" smtClean="0">
                <a:latin typeface="BIZ UDPゴシック" panose="020B0400000000000000" pitchFamily="50" charset="-128"/>
                <a:ea typeface="BIZ UDPゴシック" panose="020B0400000000000000" pitchFamily="50" charset="-128"/>
              </a:rPr>
              <a:t>．</a:t>
            </a:r>
            <a:r>
              <a:rPr lang="zh-TW" altLang="en-US" sz="1400" dirty="0" smtClean="0">
                <a:latin typeface="BIZ UDPゴシック" panose="020B0400000000000000" pitchFamily="50" charset="-128"/>
                <a:ea typeface="BIZ UDPゴシック" panose="020B0400000000000000" pitchFamily="50" charset="-128"/>
              </a:rPr>
              <a:t>健康</a:t>
            </a:r>
            <a:r>
              <a:rPr lang="zh-TW" altLang="en-US" sz="1400" dirty="0">
                <a:latin typeface="BIZ UDPゴシック" panose="020B0400000000000000" pitchFamily="50" charset="-128"/>
                <a:ea typeface="BIZ UDPゴシック" panose="020B0400000000000000" pitchFamily="50" charset="-128"/>
              </a:rPr>
              <a:t>安全確保総合研究</a:t>
            </a:r>
            <a:r>
              <a:rPr lang="zh-TW" altLang="en-US" sz="1400" dirty="0" smtClean="0">
                <a:latin typeface="BIZ UDPゴシック" panose="020B0400000000000000" pitchFamily="50" charset="-128"/>
                <a:ea typeface="BIZ UDPゴシック" panose="020B0400000000000000" pitchFamily="50" charset="-128"/>
              </a:rPr>
              <a:t>分野地域</a:t>
            </a:r>
            <a:r>
              <a:rPr lang="zh-TW" altLang="en-US" sz="1400" dirty="0">
                <a:latin typeface="BIZ UDPゴシック" panose="020B0400000000000000" pitchFamily="50" charset="-128"/>
                <a:ea typeface="BIZ UDPゴシック" panose="020B0400000000000000" pitchFamily="50" charset="-128"/>
              </a:rPr>
              <a:t>医療基盤開発推進</a:t>
            </a:r>
            <a:r>
              <a:rPr lang="zh-TW" altLang="en-US" sz="1400" dirty="0" smtClean="0">
                <a:latin typeface="BIZ UDPゴシック" panose="020B0400000000000000" pitchFamily="50" charset="-128"/>
                <a:ea typeface="BIZ UDPゴシック" panose="020B0400000000000000" pitchFamily="50" charset="-128"/>
              </a:rPr>
              <a:t>研究 </a:t>
            </a:r>
            <a:r>
              <a:rPr lang="en-US" altLang="zh-TW" sz="1400" dirty="0">
                <a:latin typeface="BIZ UDPゴシック" panose="020B0400000000000000" pitchFamily="50" charset="-128"/>
                <a:ea typeface="BIZ UDPゴシック" panose="020B0400000000000000" pitchFamily="50" charset="-128"/>
              </a:rPr>
              <a:t/>
            </a:r>
            <a:br>
              <a:rPr lang="en-US" altLang="zh-TW" sz="1400" dirty="0">
                <a:latin typeface="BIZ UDPゴシック" panose="020B0400000000000000" pitchFamily="50" charset="-128"/>
                <a:ea typeface="BIZ UDPゴシック" panose="020B0400000000000000" pitchFamily="50" charset="-128"/>
              </a:rPr>
            </a:br>
            <a:r>
              <a:rPr lang="ja-JP" altLang="en-US" sz="1400" dirty="0" smtClean="0">
                <a:latin typeface="BIZ UDPゴシック" panose="020B0400000000000000" pitchFamily="50" charset="-128"/>
                <a:ea typeface="BIZ UDPゴシック" panose="020B0400000000000000" pitchFamily="50" charset="-128"/>
              </a:rPr>
              <a:t>新た</a:t>
            </a:r>
            <a:r>
              <a:rPr lang="ja-JP" altLang="en-US" sz="1400" dirty="0">
                <a:latin typeface="BIZ UDPゴシック" panose="020B0400000000000000" pitchFamily="50" charset="-128"/>
                <a:ea typeface="BIZ UDPゴシック" panose="020B0400000000000000" pitchFamily="50" charset="-128"/>
              </a:rPr>
              <a:t>な看護職員の働き方等に対応した看護職員需給推計への影響要因とエビデンスの検証についての研究．小林　美亜</a:t>
            </a:r>
            <a:r>
              <a:rPr lang="ja-JP" altLang="en-US" sz="1400" dirty="0" smtClean="0">
                <a:latin typeface="BIZ UDPゴシック" panose="020B0400000000000000" pitchFamily="50" charset="-128"/>
                <a:ea typeface="BIZ UDPゴシック" panose="020B0400000000000000" pitchFamily="50" charset="-128"/>
              </a:rPr>
              <a:t>．令和２年度</a:t>
            </a:r>
            <a:r>
              <a:rPr lang="ja-JP" altLang="en-US" sz="1400" dirty="0">
                <a:latin typeface="BIZ UDPゴシック" panose="020B0400000000000000" pitchFamily="50" charset="-128"/>
                <a:ea typeface="BIZ UDPゴシック" panose="020B0400000000000000" pitchFamily="50" charset="-128"/>
              </a:rPr>
              <a:t>総括研究報告書</a:t>
            </a:r>
            <a:r>
              <a:rPr lang="ja-JP" altLang="en-US" sz="1400" dirty="0" smtClean="0">
                <a:latin typeface="BIZ UDPゴシック" panose="020B0400000000000000" pitchFamily="50" charset="-128"/>
                <a:ea typeface="BIZ UDPゴシック" panose="020B0400000000000000" pitchFamily="50" charset="-128"/>
              </a:rPr>
              <a:t>」</a:t>
            </a:r>
            <a:r>
              <a:rPr lang="en-US" altLang="ja-JP" sz="1400" dirty="0" smtClean="0">
                <a:latin typeface="BIZ UDPゴシック" panose="020B0400000000000000" pitchFamily="50" charset="-128"/>
                <a:ea typeface="BIZ UDPゴシック" panose="020B0400000000000000" pitchFamily="50" charset="-128"/>
              </a:rPr>
              <a:t/>
            </a:r>
            <a:br>
              <a:rPr lang="en-US" altLang="ja-JP" sz="1400" dirty="0" smtClean="0">
                <a:latin typeface="BIZ UDPゴシック" panose="020B0400000000000000" pitchFamily="50" charset="-128"/>
                <a:ea typeface="BIZ UDPゴシック" panose="020B0400000000000000" pitchFamily="50" charset="-128"/>
              </a:rPr>
            </a:br>
            <a:r>
              <a:rPr lang="ja-JP" altLang="en-US" sz="1400" dirty="0" smtClean="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厚生労働科学研究成果データベース</a:t>
            </a:r>
            <a:r>
              <a:rPr lang="ja-JP" altLang="en-US" sz="1400" dirty="0" smtClean="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https://</a:t>
            </a:r>
            <a:r>
              <a:rPr lang="en-US" altLang="ja-JP" sz="1400" dirty="0" smtClean="0">
                <a:latin typeface="BIZ UDPゴシック" panose="020B0400000000000000" pitchFamily="50" charset="-128"/>
                <a:ea typeface="BIZ UDPゴシック" panose="020B0400000000000000" pitchFamily="50" charset="-128"/>
              </a:rPr>
              <a:t>mhlw-grants.niph.go.jp/project/148894</a:t>
            </a:r>
            <a:r>
              <a:rPr lang="ja-JP" altLang="en-US" sz="1400" dirty="0" smtClean="0">
                <a:latin typeface="BIZ UDPゴシック" panose="020B0400000000000000" pitchFamily="50" charset="-128"/>
                <a:ea typeface="BIZ UDPゴシック" panose="020B0400000000000000" pitchFamily="50" charset="-128"/>
              </a:rPr>
              <a:t>）（令和７年３月</a:t>
            </a:r>
            <a:r>
              <a:rPr lang="en-US" altLang="ja-JP" sz="1400" dirty="0" smtClean="0">
                <a:latin typeface="BIZ UDPゴシック" panose="020B0400000000000000" pitchFamily="50" charset="-128"/>
                <a:ea typeface="BIZ UDPゴシック" panose="020B0400000000000000" pitchFamily="50" charset="-128"/>
              </a:rPr>
              <a:t>18</a:t>
            </a:r>
            <a:r>
              <a:rPr lang="ja-JP" altLang="en-US" sz="1400" dirty="0" smtClean="0">
                <a:latin typeface="BIZ UDPゴシック" panose="020B0400000000000000" pitchFamily="50" charset="-128"/>
                <a:ea typeface="BIZ UDPゴシック" panose="020B0400000000000000" pitchFamily="50" charset="-128"/>
              </a:rPr>
              <a:t>日</a:t>
            </a:r>
            <a:r>
              <a:rPr lang="ja-JP" altLang="en-US" sz="1400" dirty="0">
                <a:latin typeface="BIZ UDPゴシック" panose="020B0400000000000000" pitchFamily="50" charset="-128"/>
                <a:ea typeface="BIZ UDPゴシック" panose="020B0400000000000000" pitchFamily="50" charset="-128"/>
              </a:rPr>
              <a:t>に利用</a:t>
            </a:r>
            <a:r>
              <a:rPr lang="ja-JP" altLang="en-US" sz="1400" dirty="0" smtClean="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bwMode="gray">
          <a:xfrm>
            <a:off x="594648" y="4115052"/>
            <a:ext cx="11412733" cy="1741444"/>
          </a:xfrm>
          <a:prstGeom prst="rect">
            <a:avLst/>
          </a:prstGeom>
          <a:solidFill>
            <a:sysClr val="window" lastClr="FFFFFF"/>
          </a:solidFill>
          <a:ln w="28575" cap="flat" cmpd="sng" algn="ctr">
            <a:solidFill>
              <a:srgbClr val="1D6FA9"/>
            </a:solidFill>
            <a:prstDash val="solid"/>
            <a:miter lim="800000"/>
          </a:ln>
          <a:effectLst/>
        </p:spPr>
        <p:txBody>
          <a:bodyPr vert="horz" rtlCol="0" anchor="ctr"/>
          <a:lstStyle/>
          <a:p>
            <a:endParaRPr lang="en-US" altLang="ja-JP" sz="1400" dirty="0"/>
          </a:p>
        </p:txBody>
      </p:sp>
      <p:sp>
        <p:nvSpPr>
          <p:cNvPr id="15" name="円/楕円 3"/>
          <p:cNvSpPr/>
          <p:nvPr/>
        </p:nvSpPr>
        <p:spPr bwMode="gray">
          <a:xfrm>
            <a:off x="204124" y="3851396"/>
            <a:ext cx="781050" cy="781050"/>
          </a:xfrm>
          <a:prstGeom prst="ellipse">
            <a:avLst/>
          </a:prstGeom>
          <a:solidFill>
            <a:srgbClr val="1D6FA9"/>
          </a:solidFill>
          <a:ln w="28575" cap="flat" cmpd="sng" algn="ctr">
            <a:noFill/>
            <a:prstDash val="solid"/>
            <a:miter lim="800000"/>
          </a:ln>
          <a:effectLst/>
        </p:spPr>
        <p:txBody>
          <a:bodyPr vert="horz"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800" b="1" kern="0" dirty="0">
                <a:solidFill>
                  <a:prstClr val="white"/>
                </a:solidFill>
                <a:latin typeface="BIZ UDPゴシック" panose="020B0400000000000000" pitchFamily="50" charset="-128"/>
                <a:ea typeface="BIZ UDPゴシック" panose="020B0400000000000000" pitchFamily="50" charset="-128"/>
              </a:rPr>
              <a:t>２</a:t>
            </a:r>
            <a:endParaRPr kumimoji="0" lang="ja-JP" altLang="en-US" sz="28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6" name="正方形/長方形 15"/>
          <p:cNvSpPr/>
          <p:nvPr/>
        </p:nvSpPr>
        <p:spPr bwMode="gray">
          <a:xfrm>
            <a:off x="747046" y="3982777"/>
            <a:ext cx="11255887" cy="432000"/>
          </a:xfrm>
          <a:prstGeom prst="rect">
            <a:avLst/>
          </a:prstGeom>
          <a:solidFill>
            <a:srgbClr val="1D6FA9"/>
          </a:solidFill>
          <a:ln w="28575" cap="flat" cmpd="sng" algn="ctr">
            <a:solidFill>
              <a:srgbClr val="1D6FA9"/>
            </a:solidFill>
            <a:prstDash val="solid"/>
            <a:miter lim="800000"/>
          </a:ln>
          <a:effectLst/>
        </p:spPr>
        <p:txBody>
          <a:bodyPr vert="horz" rtlCol="0" anchor="b"/>
          <a:lstStyle/>
          <a:p>
            <a:pPr lvl="0" defTabSz="457200">
              <a:defRPr/>
            </a:pPr>
            <a:r>
              <a:rPr kumimoji="0" lang="ja-JP" altLang="en-US" sz="2400" b="1" kern="0" dirty="0" smtClean="0">
                <a:solidFill>
                  <a:prstClr val="white"/>
                </a:solidFill>
                <a:latin typeface="BIZ UDPゴシック" panose="020B0400000000000000" pitchFamily="50" charset="-128"/>
                <a:ea typeface="BIZ UDPゴシック" panose="020B0400000000000000" pitchFamily="50" charset="-128"/>
              </a:rPr>
              <a:t>　神奈川県第８次保健医療計画における「潜在看護師」の位置付け</a:t>
            </a:r>
            <a:endParaRPr kumimoji="0" lang="ja-JP" altLang="en-US" sz="2400" b="1" kern="0" dirty="0">
              <a:solidFill>
                <a:prstClr val="white"/>
              </a:solidFill>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bwMode="gray">
          <a:xfrm>
            <a:off x="887962" y="4430465"/>
            <a:ext cx="11020733" cy="1426031"/>
          </a:xfrm>
          <a:prstGeom prst="rect">
            <a:avLst/>
          </a:prstGeom>
          <a:noFill/>
        </p:spPr>
        <p:txBody>
          <a:bodyPr wrap="square" rtlCol="0">
            <a:spAutoFit/>
          </a:bodyPr>
          <a:lstStyle/>
          <a:p>
            <a:pPr lvl="0">
              <a:lnSpc>
                <a:spcPts val="2600"/>
              </a:lnSpc>
              <a:spcBef>
                <a:spcPts val="1000"/>
              </a:spcBef>
              <a:buClr>
                <a:srgbClr val="595757"/>
              </a:buClr>
            </a:pPr>
            <a:r>
              <a:rPr lang="ja-JP" altLang="en-US" sz="2400" dirty="0" smtClean="0">
                <a:latin typeface="BIZ UDPゴシック" panose="020B0400000000000000" pitchFamily="50" charset="-128"/>
                <a:ea typeface="BIZ UDPゴシック" panose="020B0400000000000000" pitchFamily="50" charset="-128"/>
              </a:rPr>
              <a:t>課題として</a:t>
            </a:r>
            <a:r>
              <a:rPr lang="ja-JP" altLang="en-US" sz="2400" b="1" dirty="0" smtClean="0">
                <a:latin typeface="BIZ UDPゴシック" panose="020B0400000000000000" pitchFamily="50" charset="-128"/>
                <a:ea typeface="BIZ UDPゴシック" panose="020B0400000000000000" pitchFamily="50" charset="-128"/>
              </a:rPr>
              <a:t>「少子化</a:t>
            </a:r>
            <a:r>
              <a:rPr lang="ja-JP" altLang="en-US" sz="2400" b="1" dirty="0">
                <a:latin typeface="BIZ UDPゴシック" panose="020B0400000000000000" pitchFamily="50" charset="-128"/>
                <a:ea typeface="BIZ UDPゴシック" panose="020B0400000000000000" pitchFamily="50" charset="-128"/>
              </a:rPr>
              <a:t>により生産年齢人口が減少する中、増大する看護ニーズに対応</a:t>
            </a:r>
            <a:r>
              <a:rPr lang="ja-JP" altLang="en-US" sz="2400" b="1" dirty="0" smtClean="0">
                <a:latin typeface="BIZ UDPゴシック" panose="020B0400000000000000" pitchFamily="50" charset="-128"/>
                <a:ea typeface="BIZ UDPゴシック" panose="020B0400000000000000" pitchFamily="50" charset="-128"/>
              </a:rPr>
              <a:t>するため</a:t>
            </a:r>
            <a:r>
              <a:rPr lang="ja-JP" altLang="en-US" sz="2400" b="1" dirty="0">
                <a:latin typeface="BIZ UDPゴシック" panose="020B0400000000000000" pitchFamily="50" charset="-128"/>
                <a:ea typeface="BIZ UDPゴシック" panose="020B0400000000000000" pitchFamily="50" charset="-128"/>
              </a:rPr>
              <a:t>に看護職員を安定的に確保するには、看護職の資格を持ちながらも看護職員</a:t>
            </a:r>
            <a:r>
              <a:rPr lang="ja-JP" altLang="en-US" sz="2400" b="1" dirty="0" smtClean="0">
                <a:latin typeface="BIZ UDPゴシック" panose="020B0400000000000000" pitchFamily="50" charset="-128"/>
                <a:ea typeface="BIZ UDPゴシック" panose="020B0400000000000000" pitchFamily="50" charset="-128"/>
              </a:rPr>
              <a:t>として</a:t>
            </a:r>
            <a:r>
              <a:rPr lang="ja-JP" altLang="en-US" sz="2400" b="1" dirty="0">
                <a:latin typeface="BIZ UDPゴシック" panose="020B0400000000000000" pitchFamily="50" charset="-128"/>
                <a:ea typeface="BIZ UDPゴシック" panose="020B0400000000000000" pitchFamily="50" charset="-128"/>
              </a:rPr>
              <a:t>の業務に従事していない</a:t>
            </a:r>
            <a:r>
              <a:rPr lang="ja-JP" altLang="en-US" sz="2400" b="1" dirty="0">
                <a:solidFill>
                  <a:srgbClr val="C00000"/>
                </a:solidFill>
                <a:latin typeface="BIZ UDPゴシック" panose="020B0400000000000000" pitchFamily="50" charset="-128"/>
                <a:ea typeface="BIZ UDPゴシック" panose="020B0400000000000000" pitchFamily="50" charset="-128"/>
              </a:rPr>
              <a:t>潜在看護職員の再就業を促進することが</a:t>
            </a:r>
            <a:r>
              <a:rPr lang="ja-JP" altLang="en-US" sz="2400" b="1" dirty="0" smtClean="0">
                <a:solidFill>
                  <a:srgbClr val="C00000"/>
                </a:solidFill>
                <a:latin typeface="BIZ UDPゴシック" panose="020B0400000000000000" pitchFamily="50" charset="-128"/>
                <a:ea typeface="BIZ UDPゴシック" panose="020B0400000000000000" pitchFamily="50" charset="-128"/>
              </a:rPr>
              <a:t>重要</a:t>
            </a:r>
            <a:r>
              <a:rPr lang="ja-JP" altLang="en-US" sz="2400" b="1" dirty="0" smtClean="0">
                <a:latin typeface="BIZ UDPゴシック" panose="020B0400000000000000" pitchFamily="50" charset="-128"/>
                <a:ea typeface="BIZ UDPゴシック" panose="020B0400000000000000" pitchFamily="50" charset="-128"/>
              </a:rPr>
              <a:t>」</a:t>
            </a:r>
            <a:r>
              <a:rPr lang="ja-JP" altLang="en-US" sz="2400" dirty="0" smtClean="0">
                <a:latin typeface="BIZ UDPゴシック" panose="020B0400000000000000" pitchFamily="50" charset="-128"/>
                <a:ea typeface="BIZ UDPゴシック" panose="020B0400000000000000" pitchFamily="50" charset="-128"/>
              </a:rPr>
              <a:t>と位置付けています。</a:t>
            </a:r>
            <a:endParaRPr lang="ja-JP" altLang="en-US"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81260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1"/>
          <p:cNvSpPr>
            <a:spLocks noGrp="1"/>
          </p:cNvSpPr>
          <p:nvPr>
            <p:ph type="sldNum" sz="quarter" idx="12"/>
          </p:nvPr>
        </p:nvSpPr>
        <p:spPr>
          <a:xfrm>
            <a:off x="9319806" y="6279917"/>
            <a:ext cx="2743200" cy="365125"/>
          </a:xfrm>
        </p:spPr>
        <p:txBody>
          <a:bodyPr/>
          <a:lstStyle/>
          <a:p>
            <a:fld id="{BFFF0799-BCF5-4C8E-BCD2-41538FEDF1AE}" type="slidenum">
              <a:rPr kumimoji="1" lang="ja-JP" altLang="en-US" smtClean="0"/>
              <a:t>4</a:t>
            </a:fld>
            <a:endParaRPr kumimoji="1" lang="ja-JP" altLang="en-US" dirty="0"/>
          </a:p>
        </p:txBody>
      </p:sp>
      <p:sp>
        <p:nvSpPr>
          <p:cNvPr id="34" name="テキスト ボックス 33"/>
          <p:cNvSpPr txBox="1"/>
          <p:nvPr/>
        </p:nvSpPr>
        <p:spPr>
          <a:xfrm>
            <a:off x="0" y="251267"/>
            <a:ext cx="11467870" cy="584775"/>
          </a:xfrm>
          <a:prstGeom prst="rect">
            <a:avLst/>
          </a:prstGeom>
          <a:noFill/>
        </p:spPr>
        <p:txBody>
          <a:bodyPr wrap="square" rtlCol="0">
            <a:spAutoFit/>
          </a:bodyPr>
          <a:lstStyle/>
          <a:p>
            <a:r>
              <a:rPr lang="ja-JP" altLang="en-US" sz="3200" b="1" dirty="0" smtClean="0">
                <a:solidFill>
                  <a:srgbClr val="1D6FA9"/>
                </a:solidFill>
                <a:latin typeface="BIZ UDPゴシック" panose="020B0400000000000000" pitchFamily="50" charset="-128"/>
                <a:ea typeface="BIZ UDPゴシック" panose="020B0400000000000000" pitchFamily="50" charset="-128"/>
              </a:rPr>
              <a:t>１－２　「</a:t>
            </a:r>
            <a:r>
              <a:rPr lang="ja-JP" altLang="en-US" sz="3200" b="1" dirty="0">
                <a:solidFill>
                  <a:srgbClr val="1D6FA9"/>
                </a:solidFill>
                <a:latin typeface="BIZ UDPゴシック" panose="020B0400000000000000" pitchFamily="50" charset="-128"/>
                <a:ea typeface="BIZ UDPゴシック" panose="020B0400000000000000" pitchFamily="50" charset="-128"/>
              </a:rPr>
              <a:t>潜在</a:t>
            </a:r>
            <a:r>
              <a:rPr lang="ja-JP" altLang="en-US" sz="3200" b="1" dirty="0" smtClean="0">
                <a:solidFill>
                  <a:srgbClr val="1D6FA9"/>
                </a:solidFill>
                <a:latin typeface="BIZ UDPゴシック" panose="020B0400000000000000" pitchFamily="50" charset="-128"/>
                <a:ea typeface="BIZ UDPゴシック" panose="020B0400000000000000" pitchFamily="50" charset="-128"/>
              </a:rPr>
              <a:t>看護職員」に関するデータについて①</a:t>
            </a:r>
            <a:endParaRPr lang="ja-JP" altLang="en-US" sz="3200" b="1" dirty="0">
              <a:solidFill>
                <a:srgbClr val="1D6FA9"/>
              </a:solidFill>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194096" y="3991578"/>
            <a:ext cx="11732699" cy="738664"/>
          </a:xfrm>
          <a:prstGeom prst="rect">
            <a:avLst/>
          </a:prstGeom>
          <a:noFill/>
        </p:spPr>
        <p:txBody>
          <a:bodyPr wrap="none" rtlCol="0">
            <a:spAutoFit/>
          </a:bodyPr>
          <a:lstStyle/>
          <a:p>
            <a:r>
              <a:rPr lang="ja-JP" altLang="en-US" sz="1400" dirty="0">
                <a:latin typeface="BIZ UDPゴシック" panose="020B0400000000000000" pitchFamily="50" charset="-128"/>
                <a:ea typeface="BIZ UDPゴシック" panose="020B0400000000000000" pitchFamily="50" charset="-128"/>
              </a:rPr>
              <a:t>出典：「小林　美</a:t>
            </a:r>
            <a:r>
              <a:rPr lang="ja-JP" altLang="en-US" sz="1400" dirty="0" smtClean="0">
                <a:latin typeface="BIZ UDPゴシック" panose="020B0400000000000000" pitchFamily="50" charset="-128"/>
                <a:ea typeface="BIZ UDPゴシック" panose="020B0400000000000000" pitchFamily="50" charset="-128"/>
              </a:rPr>
              <a:t>亜</a:t>
            </a:r>
            <a:r>
              <a:rPr lang="ja-JP" altLang="en-US" sz="1400" dirty="0">
                <a:latin typeface="BIZ UDPゴシック" panose="020B0400000000000000" pitchFamily="50" charset="-128"/>
                <a:ea typeface="BIZ UDPゴシック" panose="020B0400000000000000" pitchFamily="50" charset="-128"/>
              </a:rPr>
              <a:t>　五十嵐　中　</a:t>
            </a:r>
            <a:r>
              <a:rPr lang="ja-JP" altLang="en-US" sz="1400" dirty="0" smtClean="0">
                <a:latin typeface="BIZ UDPゴシック" panose="020B0400000000000000" pitchFamily="50" charset="-128"/>
                <a:ea typeface="BIZ UDPゴシック" panose="020B0400000000000000" pitchFamily="50" charset="-128"/>
              </a:rPr>
              <a:t>池田　俊也</a:t>
            </a:r>
            <a:r>
              <a:rPr lang="ja-JP" altLang="en-US" sz="1400" dirty="0">
                <a:latin typeface="BIZ UDPゴシック" panose="020B0400000000000000" pitchFamily="50" charset="-128"/>
                <a:ea typeface="BIZ UDPゴシック" panose="020B0400000000000000" pitchFamily="50" charset="-128"/>
              </a:rPr>
              <a:t>．</a:t>
            </a:r>
            <a:r>
              <a:rPr lang="zh-TW" altLang="en-US" sz="1400" dirty="0" smtClean="0">
                <a:latin typeface="BIZ UDPゴシック" panose="020B0400000000000000" pitchFamily="50" charset="-128"/>
                <a:ea typeface="BIZ UDPゴシック" panose="020B0400000000000000" pitchFamily="50" charset="-128"/>
              </a:rPr>
              <a:t>健康</a:t>
            </a:r>
            <a:r>
              <a:rPr lang="zh-TW" altLang="en-US" sz="1400" dirty="0">
                <a:latin typeface="BIZ UDPゴシック" panose="020B0400000000000000" pitchFamily="50" charset="-128"/>
                <a:ea typeface="BIZ UDPゴシック" panose="020B0400000000000000" pitchFamily="50" charset="-128"/>
              </a:rPr>
              <a:t>安全確保総合研究</a:t>
            </a:r>
            <a:r>
              <a:rPr lang="zh-TW" altLang="en-US" sz="1400" dirty="0" smtClean="0">
                <a:latin typeface="BIZ UDPゴシック" panose="020B0400000000000000" pitchFamily="50" charset="-128"/>
                <a:ea typeface="BIZ UDPゴシック" panose="020B0400000000000000" pitchFamily="50" charset="-128"/>
              </a:rPr>
              <a:t>分野地域</a:t>
            </a:r>
            <a:r>
              <a:rPr lang="zh-TW" altLang="en-US" sz="1400" dirty="0">
                <a:latin typeface="BIZ UDPゴシック" panose="020B0400000000000000" pitchFamily="50" charset="-128"/>
                <a:ea typeface="BIZ UDPゴシック" panose="020B0400000000000000" pitchFamily="50" charset="-128"/>
              </a:rPr>
              <a:t>医療基盤開発推進</a:t>
            </a:r>
            <a:r>
              <a:rPr lang="zh-TW" altLang="en-US" sz="1400" dirty="0" smtClean="0">
                <a:latin typeface="BIZ UDPゴシック" panose="020B0400000000000000" pitchFamily="50" charset="-128"/>
                <a:ea typeface="BIZ UDPゴシック" panose="020B0400000000000000" pitchFamily="50" charset="-128"/>
              </a:rPr>
              <a:t>研究 </a:t>
            </a:r>
            <a:r>
              <a:rPr lang="en-US" altLang="zh-TW" sz="1400" dirty="0">
                <a:latin typeface="BIZ UDPゴシック" panose="020B0400000000000000" pitchFamily="50" charset="-128"/>
                <a:ea typeface="BIZ UDPゴシック" panose="020B0400000000000000" pitchFamily="50" charset="-128"/>
              </a:rPr>
              <a:t/>
            </a:r>
            <a:br>
              <a:rPr lang="en-US" altLang="zh-TW" sz="1400" dirty="0">
                <a:latin typeface="BIZ UDPゴシック" panose="020B0400000000000000" pitchFamily="50" charset="-128"/>
                <a:ea typeface="BIZ UDPゴシック" panose="020B0400000000000000" pitchFamily="50" charset="-128"/>
              </a:rPr>
            </a:br>
            <a:r>
              <a:rPr lang="ja-JP" altLang="en-US" sz="1400" dirty="0" smtClean="0">
                <a:latin typeface="BIZ UDPゴシック" panose="020B0400000000000000" pitchFamily="50" charset="-128"/>
                <a:ea typeface="BIZ UDPゴシック" panose="020B0400000000000000" pitchFamily="50" charset="-128"/>
              </a:rPr>
              <a:t>新た</a:t>
            </a:r>
            <a:r>
              <a:rPr lang="ja-JP" altLang="en-US" sz="1400" dirty="0">
                <a:latin typeface="BIZ UDPゴシック" panose="020B0400000000000000" pitchFamily="50" charset="-128"/>
                <a:ea typeface="BIZ UDPゴシック" panose="020B0400000000000000" pitchFamily="50" charset="-128"/>
              </a:rPr>
              <a:t>な看護職員の働き方等に対応した看護職員需給推計への影響要因とエビデンスの検証についての研究．小林　美亜</a:t>
            </a:r>
            <a:r>
              <a:rPr lang="ja-JP" altLang="en-US" sz="1400" dirty="0" smtClean="0">
                <a:latin typeface="BIZ UDPゴシック" panose="020B0400000000000000" pitchFamily="50" charset="-128"/>
                <a:ea typeface="BIZ UDPゴシック" panose="020B0400000000000000" pitchFamily="50" charset="-128"/>
              </a:rPr>
              <a:t>．令和２年度</a:t>
            </a:r>
            <a:r>
              <a:rPr lang="ja-JP" altLang="en-US" sz="1400" dirty="0">
                <a:latin typeface="BIZ UDPゴシック" panose="020B0400000000000000" pitchFamily="50" charset="-128"/>
                <a:ea typeface="BIZ UDPゴシック" panose="020B0400000000000000" pitchFamily="50" charset="-128"/>
              </a:rPr>
              <a:t>分担</a:t>
            </a:r>
            <a:r>
              <a:rPr lang="ja-JP" altLang="en-US" sz="1400" dirty="0" smtClean="0">
                <a:latin typeface="BIZ UDPゴシック" panose="020B0400000000000000" pitchFamily="50" charset="-128"/>
                <a:ea typeface="BIZ UDPゴシック" panose="020B0400000000000000" pitchFamily="50" charset="-128"/>
              </a:rPr>
              <a:t>研究</a:t>
            </a:r>
            <a:r>
              <a:rPr lang="ja-JP" altLang="en-US" sz="1400" dirty="0">
                <a:latin typeface="BIZ UDPゴシック" panose="020B0400000000000000" pitchFamily="50" charset="-128"/>
                <a:ea typeface="BIZ UDPゴシック" panose="020B0400000000000000" pitchFamily="50" charset="-128"/>
              </a:rPr>
              <a:t>報告書</a:t>
            </a:r>
            <a:r>
              <a:rPr lang="ja-JP" altLang="en-US" sz="1400" dirty="0" smtClean="0">
                <a:latin typeface="BIZ UDPゴシック" panose="020B0400000000000000" pitchFamily="50" charset="-128"/>
                <a:ea typeface="BIZ UDPゴシック" panose="020B0400000000000000" pitchFamily="50" charset="-128"/>
              </a:rPr>
              <a:t>」</a:t>
            </a:r>
            <a:r>
              <a:rPr lang="en-US" altLang="ja-JP" sz="1400" dirty="0" smtClean="0">
                <a:latin typeface="BIZ UDPゴシック" panose="020B0400000000000000" pitchFamily="50" charset="-128"/>
                <a:ea typeface="BIZ UDPゴシック" panose="020B0400000000000000" pitchFamily="50" charset="-128"/>
              </a:rPr>
              <a:t/>
            </a:r>
            <a:br>
              <a:rPr lang="en-US" altLang="ja-JP" sz="1400" dirty="0" smtClean="0">
                <a:latin typeface="BIZ UDPゴシック" panose="020B0400000000000000" pitchFamily="50" charset="-128"/>
                <a:ea typeface="BIZ UDPゴシック" panose="020B0400000000000000" pitchFamily="50" charset="-128"/>
              </a:rPr>
            </a:br>
            <a:r>
              <a:rPr lang="ja-JP" altLang="en-US" sz="1400" dirty="0" smtClean="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厚生労働科学研究成果データベース</a:t>
            </a:r>
            <a:r>
              <a:rPr lang="ja-JP" altLang="en-US" sz="1400" dirty="0" smtClean="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https://</a:t>
            </a:r>
            <a:r>
              <a:rPr lang="en-US" altLang="ja-JP" sz="1400" dirty="0" smtClean="0">
                <a:latin typeface="BIZ UDPゴシック" panose="020B0400000000000000" pitchFamily="50" charset="-128"/>
                <a:ea typeface="BIZ UDPゴシック" panose="020B0400000000000000" pitchFamily="50" charset="-128"/>
              </a:rPr>
              <a:t>mhlw-grants.niph.go.jp/project/148894</a:t>
            </a:r>
            <a:r>
              <a:rPr lang="ja-JP" altLang="en-US" sz="1400" dirty="0" smtClean="0">
                <a:latin typeface="BIZ UDPゴシック" panose="020B0400000000000000" pitchFamily="50" charset="-128"/>
                <a:ea typeface="BIZ UDPゴシック" panose="020B0400000000000000" pitchFamily="50" charset="-128"/>
              </a:rPr>
              <a:t>）（令和７年３月</a:t>
            </a:r>
            <a:r>
              <a:rPr lang="en-US" altLang="ja-JP" sz="1400" dirty="0" smtClean="0">
                <a:latin typeface="BIZ UDPゴシック" panose="020B0400000000000000" pitchFamily="50" charset="-128"/>
                <a:ea typeface="BIZ UDPゴシック" panose="020B0400000000000000" pitchFamily="50" charset="-128"/>
              </a:rPr>
              <a:t>18</a:t>
            </a:r>
            <a:r>
              <a:rPr lang="ja-JP" altLang="en-US" sz="1400" dirty="0" smtClean="0">
                <a:latin typeface="BIZ UDPゴシック" panose="020B0400000000000000" pitchFamily="50" charset="-128"/>
                <a:ea typeface="BIZ UDPゴシック" panose="020B0400000000000000" pitchFamily="50" charset="-128"/>
              </a:rPr>
              <a:t>日</a:t>
            </a:r>
            <a:r>
              <a:rPr lang="ja-JP" altLang="en-US" sz="1400" dirty="0">
                <a:latin typeface="BIZ UDPゴシック" panose="020B0400000000000000" pitchFamily="50" charset="-128"/>
                <a:ea typeface="BIZ UDPゴシック" panose="020B0400000000000000" pitchFamily="50" charset="-128"/>
              </a:rPr>
              <a:t>に利用</a:t>
            </a:r>
            <a:r>
              <a:rPr lang="ja-JP" altLang="en-US" sz="1400" dirty="0" smtClean="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bwMode="gray">
          <a:xfrm>
            <a:off x="301145" y="982173"/>
            <a:ext cx="10708292" cy="425758"/>
          </a:xfrm>
          <a:prstGeom prst="rect">
            <a:avLst/>
          </a:prstGeom>
          <a:noFill/>
        </p:spPr>
        <p:txBody>
          <a:bodyPr wrap="square" rtlCol="0">
            <a:spAutoFit/>
          </a:bodyPr>
          <a:lstStyle/>
          <a:p>
            <a:pPr lvl="0">
              <a:lnSpc>
                <a:spcPts val="2600"/>
              </a:lnSpc>
              <a:spcBef>
                <a:spcPts val="1000"/>
              </a:spcBef>
              <a:buClr>
                <a:srgbClr val="595757"/>
              </a:buClr>
            </a:pPr>
            <a:r>
              <a:rPr lang="ja-JP" altLang="en-US" sz="2400" dirty="0" smtClean="0">
                <a:latin typeface="BIZ UDPゴシック" panose="020B0400000000000000" pitchFamily="50" charset="-128"/>
                <a:ea typeface="BIZ UDPゴシック" panose="020B0400000000000000" pitchFamily="50" charset="-128"/>
              </a:rPr>
              <a:t>看護職員（看護師、准看護師）の潜在数</a:t>
            </a:r>
            <a:endParaRPr lang="ja-JP" altLang="en-US" sz="2400" dirty="0">
              <a:latin typeface="BIZ UDPゴシック" panose="020B0400000000000000" pitchFamily="50" charset="-128"/>
              <a:ea typeface="BIZ UDPゴシック" panose="020B04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772290278"/>
              </p:ext>
            </p:extLst>
          </p:nvPr>
        </p:nvGraphicFramePr>
        <p:xfrm>
          <a:off x="301145" y="1473441"/>
          <a:ext cx="11574256" cy="2480491"/>
        </p:xfrm>
        <a:graphic>
          <a:graphicData uri="http://schemas.openxmlformats.org/drawingml/2006/table">
            <a:tbl>
              <a:tblPr/>
              <a:tblGrid>
                <a:gridCol w="1055157">
                  <a:extLst>
                    <a:ext uri="{9D8B030D-6E8A-4147-A177-3AD203B41FA5}">
                      <a16:colId xmlns:a16="http://schemas.microsoft.com/office/drawing/2014/main" val="3955286027"/>
                    </a:ext>
                  </a:extLst>
                </a:gridCol>
                <a:gridCol w="876592">
                  <a:extLst>
                    <a:ext uri="{9D8B030D-6E8A-4147-A177-3AD203B41FA5}">
                      <a16:colId xmlns:a16="http://schemas.microsoft.com/office/drawing/2014/main" val="1877177074"/>
                    </a:ext>
                  </a:extLst>
                </a:gridCol>
                <a:gridCol w="1051910">
                  <a:extLst>
                    <a:ext uri="{9D8B030D-6E8A-4147-A177-3AD203B41FA5}">
                      <a16:colId xmlns:a16="http://schemas.microsoft.com/office/drawing/2014/main" val="1063679486"/>
                    </a:ext>
                  </a:extLst>
                </a:gridCol>
                <a:gridCol w="1071389">
                  <a:extLst>
                    <a:ext uri="{9D8B030D-6E8A-4147-A177-3AD203B41FA5}">
                      <a16:colId xmlns:a16="http://schemas.microsoft.com/office/drawing/2014/main" val="882781729"/>
                    </a:ext>
                  </a:extLst>
                </a:gridCol>
                <a:gridCol w="827892">
                  <a:extLst>
                    <a:ext uri="{9D8B030D-6E8A-4147-A177-3AD203B41FA5}">
                      <a16:colId xmlns:a16="http://schemas.microsoft.com/office/drawing/2014/main" val="2228083200"/>
                    </a:ext>
                  </a:extLst>
                </a:gridCol>
                <a:gridCol w="1051910">
                  <a:extLst>
                    <a:ext uri="{9D8B030D-6E8A-4147-A177-3AD203B41FA5}">
                      <a16:colId xmlns:a16="http://schemas.microsoft.com/office/drawing/2014/main" val="4157200583"/>
                    </a:ext>
                  </a:extLst>
                </a:gridCol>
                <a:gridCol w="993470">
                  <a:extLst>
                    <a:ext uri="{9D8B030D-6E8A-4147-A177-3AD203B41FA5}">
                      <a16:colId xmlns:a16="http://schemas.microsoft.com/office/drawing/2014/main" val="4086579735"/>
                    </a:ext>
                  </a:extLst>
                </a:gridCol>
                <a:gridCol w="788933">
                  <a:extLst>
                    <a:ext uri="{9D8B030D-6E8A-4147-A177-3AD203B41FA5}">
                      <a16:colId xmlns:a16="http://schemas.microsoft.com/office/drawing/2014/main" val="329130420"/>
                    </a:ext>
                  </a:extLst>
                </a:gridCol>
                <a:gridCol w="905812">
                  <a:extLst>
                    <a:ext uri="{9D8B030D-6E8A-4147-A177-3AD203B41FA5}">
                      <a16:colId xmlns:a16="http://schemas.microsoft.com/office/drawing/2014/main" val="2868419776"/>
                    </a:ext>
                  </a:extLst>
                </a:gridCol>
                <a:gridCol w="905812">
                  <a:extLst>
                    <a:ext uri="{9D8B030D-6E8A-4147-A177-3AD203B41FA5}">
                      <a16:colId xmlns:a16="http://schemas.microsoft.com/office/drawing/2014/main" val="2287432836"/>
                    </a:ext>
                  </a:extLst>
                </a:gridCol>
                <a:gridCol w="681793">
                  <a:extLst>
                    <a:ext uri="{9D8B030D-6E8A-4147-A177-3AD203B41FA5}">
                      <a16:colId xmlns:a16="http://schemas.microsoft.com/office/drawing/2014/main" val="1541180737"/>
                    </a:ext>
                  </a:extLst>
                </a:gridCol>
                <a:gridCol w="681793">
                  <a:extLst>
                    <a:ext uri="{9D8B030D-6E8A-4147-A177-3AD203B41FA5}">
                      <a16:colId xmlns:a16="http://schemas.microsoft.com/office/drawing/2014/main" val="2118900833"/>
                    </a:ext>
                  </a:extLst>
                </a:gridCol>
                <a:gridCol w="681793">
                  <a:extLst>
                    <a:ext uri="{9D8B030D-6E8A-4147-A177-3AD203B41FA5}">
                      <a16:colId xmlns:a16="http://schemas.microsoft.com/office/drawing/2014/main" val="2658344339"/>
                    </a:ext>
                  </a:extLst>
                </a:gridCol>
              </a:tblGrid>
              <a:tr h="184605">
                <a:tc>
                  <a:txBody>
                    <a:bodyPr/>
                    <a:lstStyle/>
                    <a:p>
                      <a:pPr algn="l" fontAlgn="b"/>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zh-TW"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看護職員許取得者数</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b"/>
                      <a:r>
                        <a:rPr lang="zh-TW" altLang="en-US" sz="1200" b="0" i="0" u="none" strike="noStrike">
                          <a:solidFill>
                            <a:srgbClr val="000000"/>
                          </a:solidFill>
                          <a:effectLst/>
                          <a:latin typeface="BIZ UDPゴシック" panose="020B0400000000000000" pitchFamily="50" charset="-128"/>
                          <a:ea typeface="BIZ UDPゴシック" panose="020B0400000000000000" pitchFamily="50" charset="-128"/>
                        </a:rPr>
                        <a:t>看護職員就業者数</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b"/>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潜在数</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b"/>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潜在率</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01939093"/>
                  </a:ext>
                </a:extLst>
              </a:tr>
              <a:tr h="184605">
                <a:tc>
                  <a:txBody>
                    <a:bodyPr/>
                    <a:lstStyle/>
                    <a:p>
                      <a:pPr algn="l" fontAlgn="b"/>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男性</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女性</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合計</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男性</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女性</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合計</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男性</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女性</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合計</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男性</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女性</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合計</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034455"/>
                  </a:ext>
                </a:extLst>
              </a:tr>
              <a:tr h="184605">
                <a:tc>
                  <a:txBody>
                    <a:bodyPr/>
                    <a:lstStyle/>
                    <a:p>
                      <a:pPr algn="l"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25</a:t>
                      </a:r>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歳未満</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17,165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131,238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148,403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10,425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104,772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115,197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6,740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26,466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33,206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39.26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20.17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22.38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7941670"/>
                  </a:ext>
                </a:extLst>
              </a:tr>
              <a:tr h="184605">
                <a:tc>
                  <a:txBody>
                    <a:bodyPr/>
                    <a:lstStyle/>
                    <a:p>
                      <a:pPr algn="l" fontAlgn="b"/>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２５～２９歳</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28,830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213,035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241,865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18,434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156,512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174,946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10,296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56,523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66,819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35.71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26.53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27.63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4337302"/>
                  </a:ext>
                </a:extLst>
              </a:tr>
              <a:tr h="184605">
                <a:tc>
                  <a:txBody>
                    <a:bodyPr/>
                    <a:lstStyle/>
                    <a:p>
                      <a:pPr algn="l" fontAlgn="b"/>
                      <a:r>
                        <a:rPr lang="ja-JP" altLang="en-US" sz="1200" b="1" i="0" u="none" strike="noStrike" dirty="0">
                          <a:solidFill>
                            <a:srgbClr val="C00000"/>
                          </a:solidFill>
                          <a:effectLst/>
                          <a:latin typeface="BIZ UDPゴシック" panose="020B0400000000000000" pitchFamily="50" charset="-128"/>
                          <a:ea typeface="BIZ UDPゴシック" panose="020B0400000000000000" pitchFamily="50" charset="-128"/>
                        </a:rPr>
                        <a:t>３０～３４様</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29,395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235,985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265,380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20,700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146,730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167,430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8,695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89,255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97,950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29.58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37.82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1" i="0" u="none" strike="noStrike" dirty="0">
                          <a:solidFill>
                            <a:srgbClr val="C00000"/>
                          </a:solidFill>
                          <a:effectLst/>
                          <a:latin typeface="BIZ UDPゴシック" panose="020B0400000000000000" pitchFamily="50" charset="-128"/>
                          <a:ea typeface="BIZ UDPゴシック" panose="020B0400000000000000" pitchFamily="50" charset="-128"/>
                        </a:rPr>
                        <a:t>36.91</a:t>
                      </a: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99883928"/>
                  </a:ext>
                </a:extLst>
              </a:tr>
              <a:tr h="184605">
                <a:tc>
                  <a:txBody>
                    <a:bodyPr/>
                    <a:lstStyle/>
                    <a:p>
                      <a:pPr algn="l" fontAlgn="b"/>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３５～３９歳</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29,009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275,411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304,420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19,610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175,200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194,810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9,399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100,211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109,610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32.40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36.39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36.01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34510597"/>
                  </a:ext>
                </a:extLst>
              </a:tr>
              <a:tr h="184605">
                <a:tc>
                  <a:txBody>
                    <a:bodyPr/>
                    <a:lstStyle/>
                    <a:p>
                      <a:pPr algn="l" fontAlgn="b"/>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４０～４４様</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26,474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280,370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306,844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19,517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214,006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233,523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6,957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66,364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73,321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26.28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23.67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23.90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285603"/>
                  </a:ext>
                </a:extLst>
              </a:tr>
              <a:tr h="184605">
                <a:tc>
                  <a:txBody>
                    <a:bodyPr/>
                    <a:lstStyle/>
                    <a:p>
                      <a:pPr algn="l" fontAlgn="b"/>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４５～４９歳</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22,670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260,191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282,861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12,003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199,430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211,433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10,667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60,761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71,428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47.05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23.35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25.25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635764"/>
                  </a:ext>
                </a:extLst>
              </a:tr>
              <a:tr h="184605">
                <a:tc>
                  <a:txBody>
                    <a:bodyPr/>
                    <a:lstStyle/>
                    <a:p>
                      <a:pPr algn="l" fontAlgn="b"/>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５０～５４歳</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18,801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236,005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254,806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7,124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181,299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188,423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11,677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54,706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66,383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62.11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23.18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26.05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0398592"/>
                  </a:ext>
                </a:extLst>
              </a:tr>
              <a:tr h="184605">
                <a:tc>
                  <a:txBody>
                    <a:bodyPr/>
                    <a:lstStyle/>
                    <a:p>
                      <a:pPr algn="l" fontAlgn="b"/>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５５～５９歳</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17,309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215,819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233,128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5,322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150,488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155,810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11,987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65,331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77,318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69.25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30.27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33.17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3468707"/>
                  </a:ext>
                </a:extLst>
              </a:tr>
              <a:tr h="184605">
                <a:tc>
                  <a:txBody>
                    <a:bodyPr/>
                    <a:lstStyle/>
                    <a:p>
                      <a:pPr algn="l" fontAlgn="b"/>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６０～６４歳</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15,053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182,623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197,676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3,239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95,011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98,250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11,814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87,612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99,426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78.48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47.97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50.30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8682"/>
                  </a:ext>
                </a:extLst>
              </a:tr>
              <a:tr h="184605">
                <a:tc>
                  <a:txBody>
                    <a:bodyPr/>
                    <a:lstStyle/>
                    <a:p>
                      <a:pPr algn="l" fontAlgn="b"/>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６５歳以上</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11,180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160,272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171,453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1,810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71,219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73,029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9,370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89,053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98,424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83.81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55.56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57.41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8572631"/>
                  </a:ext>
                </a:extLst>
              </a:tr>
              <a:tr h="184605">
                <a:tc>
                  <a:txBody>
                    <a:bodyPr/>
                    <a:lstStyle/>
                    <a:p>
                      <a:pPr algn="l" fontAlgn="b"/>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合計</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215,886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2,190,949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2,406,836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118,184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1,494,667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1,612,851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97,602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696,282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793,885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45.21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31.78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32.98 </a:t>
                      </a:r>
                    </a:p>
                  </a:txBody>
                  <a:tcPr marL="7927" marR="7927" marT="7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852715"/>
                  </a:ext>
                </a:extLst>
              </a:tr>
            </a:tbl>
          </a:graphicData>
        </a:graphic>
      </p:graphicFrame>
      <p:sp>
        <p:nvSpPr>
          <p:cNvPr id="37" name="テキスト ボックス 36"/>
          <p:cNvSpPr txBox="1"/>
          <p:nvPr/>
        </p:nvSpPr>
        <p:spPr bwMode="gray">
          <a:xfrm>
            <a:off x="301145" y="4988320"/>
            <a:ext cx="11436426" cy="759182"/>
          </a:xfrm>
          <a:prstGeom prst="rect">
            <a:avLst/>
          </a:prstGeom>
          <a:noFill/>
          <a:ln w="38100">
            <a:solidFill>
              <a:srgbClr val="1D6FA9"/>
            </a:solidFill>
          </a:ln>
        </p:spPr>
        <p:txBody>
          <a:bodyPr wrap="square" rtlCol="0">
            <a:spAutoFit/>
          </a:bodyPr>
          <a:lstStyle/>
          <a:p>
            <a:pPr lvl="0">
              <a:lnSpc>
                <a:spcPts val="2600"/>
              </a:lnSpc>
              <a:spcBef>
                <a:spcPts val="1000"/>
              </a:spcBef>
              <a:buClr>
                <a:srgbClr val="595757"/>
              </a:buClr>
            </a:pPr>
            <a:r>
              <a:rPr lang="ja-JP" altLang="en-US" sz="2400" dirty="0" smtClean="0">
                <a:latin typeface="BIZ UDPゴシック" panose="020B0400000000000000" pitchFamily="50" charset="-128"/>
                <a:ea typeface="BIZ UDPゴシック" panose="020B0400000000000000" pitchFamily="50" charset="-128"/>
              </a:rPr>
              <a:t>全国的に見て、定年退職となる６０歳以上の階級を除くと、</a:t>
            </a:r>
            <a:r>
              <a:rPr lang="ja-JP" altLang="en-US" sz="2400" b="1" dirty="0" smtClean="0">
                <a:solidFill>
                  <a:srgbClr val="C00000"/>
                </a:solidFill>
                <a:latin typeface="BIZ UDPゴシック" panose="020B0400000000000000" pitchFamily="50" charset="-128"/>
                <a:ea typeface="BIZ UDPゴシック" panose="020B0400000000000000" pitchFamily="50" charset="-128"/>
              </a:rPr>
              <a:t>「３０～３４歳」が最も高い</a:t>
            </a:r>
            <a:r>
              <a:rPr lang="ja-JP" altLang="en-US" sz="2400" dirty="0" smtClean="0">
                <a:latin typeface="BIZ UDPゴシック" panose="020B0400000000000000" pitchFamily="50" charset="-128"/>
                <a:ea typeface="BIZ UDPゴシック" panose="020B0400000000000000" pitchFamily="50" charset="-128"/>
              </a:rPr>
              <a:t>。</a:t>
            </a:r>
            <a:r>
              <a:rPr lang="en-US" altLang="ja-JP" sz="2400" dirty="0" smtClean="0">
                <a:latin typeface="BIZ UDPゴシック" panose="020B0400000000000000" pitchFamily="50" charset="-128"/>
                <a:ea typeface="BIZ UDPゴシック" panose="020B0400000000000000" pitchFamily="50" charset="-128"/>
              </a:rPr>
              <a:t/>
            </a:r>
            <a:br>
              <a:rPr lang="en-US" altLang="ja-JP" sz="2400" dirty="0" smtClean="0">
                <a:latin typeface="BIZ UDPゴシック" panose="020B0400000000000000" pitchFamily="50" charset="-128"/>
                <a:ea typeface="BIZ UDPゴシック" panose="020B0400000000000000" pitchFamily="50" charset="-128"/>
              </a:rPr>
            </a:br>
            <a:r>
              <a:rPr lang="ja-JP" altLang="en-US" sz="2400" dirty="0" smtClean="0">
                <a:latin typeface="BIZ UDPゴシック" panose="020B0400000000000000" pitchFamily="50" charset="-128"/>
                <a:ea typeface="BIZ UDPゴシック" panose="020B0400000000000000" pitchFamily="50" charset="-128"/>
              </a:rPr>
              <a:t>また、</a:t>
            </a:r>
            <a:r>
              <a:rPr lang="ja-JP" altLang="en-US" sz="2400" b="1" dirty="0" smtClean="0">
                <a:solidFill>
                  <a:srgbClr val="C00000"/>
                </a:solidFill>
                <a:latin typeface="BIZ UDPゴシック" panose="020B0400000000000000" pitchFamily="50" charset="-128"/>
                <a:ea typeface="BIZ UDPゴシック" panose="020B0400000000000000" pitchFamily="50" charset="-128"/>
              </a:rPr>
              <a:t>その前後の階級も比較的高い状況</a:t>
            </a:r>
            <a:r>
              <a:rPr lang="ja-JP" altLang="en-US" sz="2400" dirty="0" smtClean="0">
                <a:latin typeface="BIZ UDPゴシック" panose="020B0400000000000000" pitchFamily="50" charset="-128"/>
                <a:ea typeface="BIZ UDPゴシック" panose="020B0400000000000000" pitchFamily="50" charset="-128"/>
              </a:rPr>
              <a:t>にある。</a:t>
            </a:r>
            <a:endParaRPr lang="ja-JP" altLang="en-US"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11131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BFFF0799-BCF5-4C8E-BCD2-41538FEDF1AE}" type="slidenum">
              <a:rPr kumimoji="1" lang="ja-JP" altLang="en-US" sz="13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r" defTabSz="914377" rtl="0" eaLnBrk="1" fontAlgn="auto" latinLnBrk="0" hangingPunct="1">
                <a:lnSpc>
                  <a:spcPct val="100000"/>
                </a:lnSpc>
                <a:spcBef>
                  <a:spcPts val="0"/>
                </a:spcBef>
                <a:spcAft>
                  <a:spcPts val="0"/>
                </a:spcAft>
                <a:buClrTx/>
                <a:buSzTx/>
                <a:buFontTx/>
                <a:buNone/>
                <a:tabLst/>
                <a:defRPr/>
              </a:pPr>
              <a:t>5</a:t>
            </a:fld>
            <a:endParaRPr kumimoji="1" lang="ja-JP" altLang="en-US" sz="1300" b="0" i="0" u="none" strike="noStrike" kern="1200" cap="none" spc="0" normalizeH="0" baseline="0" noProof="0" dirty="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8" name="タイトル 1"/>
          <p:cNvSpPr txBox="1">
            <a:spLocks/>
          </p:cNvSpPr>
          <p:nvPr/>
        </p:nvSpPr>
        <p:spPr>
          <a:xfrm>
            <a:off x="0" y="0"/>
            <a:ext cx="12213651" cy="7884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600" b="1" i="0" kern="1200">
                <a:solidFill>
                  <a:schemeClr val="accent1"/>
                </a:solidFill>
                <a:latin typeface="Yu Gothic" panose="020B0400000000000000" pitchFamily="34" charset="-128"/>
                <a:ea typeface="Yu Gothic" panose="020B0400000000000000" pitchFamily="34" charset="-128"/>
                <a:cs typeface="+mj-cs"/>
              </a:defRPr>
            </a:lvl1pPr>
          </a:lstStyle>
          <a:p>
            <a:endParaRPr lang="ja-JP" altLang="en-US" sz="2800" dirty="0">
              <a:solidFill>
                <a:srgbClr val="1D6FA9"/>
              </a:solidFill>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118951" y="916354"/>
            <a:ext cx="8581506" cy="461665"/>
          </a:xfrm>
          <a:prstGeom prst="rect">
            <a:avLst/>
          </a:prstGeom>
        </p:spPr>
        <p:txBody>
          <a:bodyPr wrap="square">
            <a:spAutoFit/>
          </a:bodyPr>
          <a:lstStyle/>
          <a:p>
            <a:r>
              <a:rPr lang="ja-JP" altLang="en-US" sz="2400" b="1" dirty="0" smtClean="0">
                <a:solidFill>
                  <a:srgbClr val="1D6FA9"/>
                </a:solidFill>
                <a:latin typeface="BIZ UDPゴシック" panose="020B0400000000000000" pitchFamily="50" charset="-128"/>
                <a:ea typeface="BIZ UDPゴシック" panose="020B0400000000000000" pitchFamily="50" charset="-128"/>
              </a:rPr>
              <a:t>看護</a:t>
            </a:r>
            <a:r>
              <a:rPr lang="ja-JP" altLang="en-US" sz="2400" b="1" dirty="0">
                <a:solidFill>
                  <a:srgbClr val="1D6FA9"/>
                </a:solidFill>
                <a:latin typeface="BIZ UDPゴシック" panose="020B0400000000000000" pitchFamily="50" charset="-128"/>
                <a:ea typeface="BIZ UDPゴシック" panose="020B0400000000000000" pitchFamily="50" charset="-128"/>
              </a:rPr>
              <a:t>職員の離職理由　 </a:t>
            </a:r>
            <a:r>
              <a:rPr lang="en-US" altLang="ja-JP" sz="2400" b="1" dirty="0" smtClean="0">
                <a:solidFill>
                  <a:srgbClr val="1D6FA9"/>
                </a:solidFill>
                <a:latin typeface="BIZ UDPゴシック" panose="020B0400000000000000" pitchFamily="50" charset="-128"/>
                <a:ea typeface="BIZ UDPゴシック" panose="020B0400000000000000" pitchFamily="50" charset="-128"/>
              </a:rPr>
              <a:t>1</a:t>
            </a:r>
            <a:r>
              <a:rPr lang="ja-JP" altLang="en-US" sz="2400" b="1" dirty="0">
                <a:solidFill>
                  <a:srgbClr val="1D6FA9"/>
                </a:solidFill>
                <a:latin typeface="BIZ UDPゴシック" panose="020B0400000000000000" pitchFamily="50" charset="-128"/>
                <a:ea typeface="BIZ UDPゴシック" panose="020B0400000000000000" pitchFamily="50" charset="-128"/>
              </a:rPr>
              <a:t>年目から</a:t>
            </a:r>
            <a:r>
              <a:rPr lang="en-US" altLang="ja-JP" sz="2400" b="1" dirty="0">
                <a:solidFill>
                  <a:srgbClr val="1D6FA9"/>
                </a:solidFill>
                <a:latin typeface="BIZ UDPゴシック" panose="020B0400000000000000" pitchFamily="50" charset="-128"/>
                <a:ea typeface="BIZ UDPゴシック" panose="020B0400000000000000" pitchFamily="50" charset="-128"/>
              </a:rPr>
              <a:t>5</a:t>
            </a:r>
            <a:r>
              <a:rPr lang="ja-JP" altLang="en-US" sz="2400" b="1" dirty="0">
                <a:solidFill>
                  <a:srgbClr val="1D6FA9"/>
                </a:solidFill>
                <a:latin typeface="BIZ UDPゴシック" panose="020B0400000000000000" pitchFamily="50" charset="-128"/>
                <a:ea typeface="BIZ UDPゴシック" panose="020B0400000000000000" pitchFamily="50" charset="-128"/>
              </a:rPr>
              <a:t>年目の</a:t>
            </a:r>
            <a:r>
              <a:rPr lang="ja-JP" altLang="ja-JP" sz="2400" b="1" dirty="0">
                <a:solidFill>
                  <a:srgbClr val="1D6FA9"/>
                </a:solidFill>
                <a:latin typeface="BIZ UDPゴシック" panose="020B0400000000000000" pitchFamily="50" charset="-128"/>
                <a:ea typeface="BIZ UDPゴシック" panose="020B0400000000000000" pitchFamily="50" charset="-128"/>
              </a:rPr>
              <a:t>看護職員の離職</a:t>
            </a:r>
            <a:r>
              <a:rPr lang="ja-JP" altLang="en-US" sz="2400" b="1" dirty="0">
                <a:solidFill>
                  <a:srgbClr val="1D6FA9"/>
                </a:solidFill>
                <a:latin typeface="BIZ UDPゴシック" panose="020B0400000000000000" pitchFamily="50" charset="-128"/>
                <a:ea typeface="BIZ UDPゴシック" panose="020B0400000000000000" pitchFamily="50" charset="-128"/>
              </a:rPr>
              <a:t>理由</a:t>
            </a:r>
          </a:p>
        </p:txBody>
      </p:sp>
      <p:sp>
        <p:nvSpPr>
          <p:cNvPr id="9" name="テキスト ボックス 8"/>
          <p:cNvSpPr txBox="1"/>
          <p:nvPr/>
        </p:nvSpPr>
        <p:spPr>
          <a:xfrm>
            <a:off x="0" y="251267"/>
            <a:ext cx="11467870" cy="584775"/>
          </a:xfrm>
          <a:prstGeom prst="rect">
            <a:avLst/>
          </a:prstGeom>
          <a:noFill/>
        </p:spPr>
        <p:txBody>
          <a:bodyPr wrap="square" rtlCol="0">
            <a:spAutoFit/>
          </a:bodyPr>
          <a:lstStyle/>
          <a:p>
            <a:r>
              <a:rPr lang="ja-JP" altLang="en-US" sz="3200" b="1" dirty="0" smtClean="0">
                <a:solidFill>
                  <a:srgbClr val="1D6FA9"/>
                </a:solidFill>
                <a:latin typeface="BIZ UDPゴシック" panose="020B0400000000000000" pitchFamily="50" charset="-128"/>
                <a:ea typeface="BIZ UDPゴシック" panose="020B0400000000000000" pitchFamily="50" charset="-128"/>
              </a:rPr>
              <a:t>１－３　「</a:t>
            </a:r>
            <a:r>
              <a:rPr lang="ja-JP" altLang="en-US" sz="3200" b="1" dirty="0">
                <a:solidFill>
                  <a:srgbClr val="1D6FA9"/>
                </a:solidFill>
                <a:latin typeface="BIZ UDPゴシック" panose="020B0400000000000000" pitchFamily="50" charset="-128"/>
                <a:ea typeface="BIZ UDPゴシック" panose="020B0400000000000000" pitchFamily="50" charset="-128"/>
              </a:rPr>
              <a:t>潜在</a:t>
            </a:r>
            <a:r>
              <a:rPr lang="ja-JP" altLang="en-US" sz="3200" b="1" dirty="0" smtClean="0">
                <a:solidFill>
                  <a:srgbClr val="1D6FA9"/>
                </a:solidFill>
                <a:latin typeface="BIZ UDPゴシック" panose="020B0400000000000000" pitchFamily="50" charset="-128"/>
                <a:ea typeface="BIZ UDPゴシック" panose="020B0400000000000000" pitchFamily="50" charset="-128"/>
              </a:rPr>
              <a:t>看護職員」に関するデータについて②</a:t>
            </a:r>
            <a:endParaRPr lang="ja-JP" altLang="en-US" sz="3200" b="1" dirty="0">
              <a:solidFill>
                <a:srgbClr val="1D6FA9"/>
              </a:solidFill>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bwMode="gray">
          <a:xfrm>
            <a:off x="232511" y="5141764"/>
            <a:ext cx="11235359" cy="759182"/>
          </a:xfrm>
          <a:prstGeom prst="rect">
            <a:avLst/>
          </a:prstGeom>
          <a:noFill/>
          <a:ln w="38100">
            <a:solidFill>
              <a:srgbClr val="1D6FA9"/>
            </a:solidFill>
          </a:ln>
        </p:spPr>
        <p:txBody>
          <a:bodyPr wrap="square" rtlCol="0">
            <a:spAutoFit/>
          </a:bodyPr>
          <a:lstStyle/>
          <a:p>
            <a:pPr lvl="0">
              <a:lnSpc>
                <a:spcPts val="2600"/>
              </a:lnSpc>
              <a:spcBef>
                <a:spcPts val="1000"/>
              </a:spcBef>
              <a:buClr>
                <a:srgbClr val="595757"/>
              </a:buClr>
            </a:pPr>
            <a:r>
              <a:rPr lang="en-US" altLang="ja-JP" sz="2400" dirty="0" smtClean="0">
                <a:latin typeface="BIZ UDPゴシック" panose="020B0400000000000000" pitchFamily="50" charset="-128"/>
                <a:ea typeface="BIZ UDPゴシック" panose="020B0400000000000000" pitchFamily="50" charset="-128"/>
              </a:rPr>
              <a:t>1</a:t>
            </a:r>
            <a:r>
              <a:rPr lang="ja-JP" altLang="en-US" sz="2400" dirty="0" smtClean="0">
                <a:latin typeface="BIZ UDPゴシック" panose="020B0400000000000000" pitchFamily="50" charset="-128"/>
                <a:ea typeface="BIZ UDPゴシック" panose="020B0400000000000000" pitchFamily="50" charset="-128"/>
              </a:rPr>
              <a:t>年目から５年目の看護職員の離職理由は表の通りであるが、</a:t>
            </a:r>
            <a:r>
              <a:rPr lang="en-US" altLang="ja-JP" sz="2400" dirty="0" smtClean="0">
                <a:latin typeface="BIZ UDPゴシック" panose="020B0400000000000000" pitchFamily="50" charset="-128"/>
                <a:ea typeface="BIZ UDPゴシック" panose="020B0400000000000000" pitchFamily="50" charset="-128"/>
              </a:rPr>
              <a:t/>
            </a:r>
            <a:br>
              <a:rPr lang="en-US" altLang="ja-JP" sz="2400" dirty="0" smtClean="0">
                <a:latin typeface="BIZ UDPゴシック" panose="020B0400000000000000" pitchFamily="50" charset="-128"/>
                <a:ea typeface="BIZ UDPゴシック" panose="020B0400000000000000" pitchFamily="50" charset="-128"/>
              </a:rPr>
            </a:br>
            <a:r>
              <a:rPr lang="ja-JP" altLang="en-US" sz="2400" dirty="0" smtClean="0">
                <a:latin typeface="BIZ UDPゴシック" panose="020B0400000000000000" pitchFamily="50" charset="-128"/>
                <a:ea typeface="BIZ UDPゴシック" panose="020B0400000000000000" pitchFamily="50" charset="-128"/>
              </a:rPr>
              <a:t>前ページで示した「３０～３４歳」前後の離職理由も同様の理由であると思われる。</a:t>
            </a:r>
            <a:endParaRPr lang="ja-JP" altLang="en-US" sz="2400" dirty="0">
              <a:latin typeface="BIZ UDPゴシック" panose="020B0400000000000000" pitchFamily="50" charset="-128"/>
              <a:ea typeface="BIZ UDPゴシック" panose="020B0400000000000000"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664499588"/>
              </p:ext>
            </p:extLst>
          </p:nvPr>
        </p:nvGraphicFramePr>
        <p:xfrm>
          <a:off x="137161" y="1562477"/>
          <a:ext cx="11954099" cy="3264290"/>
        </p:xfrm>
        <a:graphic>
          <a:graphicData uri="http://schemas.openxmlformats.org/drawingml/2006/table">
            <a:tbl>
              <a:tblPr firstRow="1" bandRow="1">
                <a:tableStyleId>{5C22544A-7EE6-4342-B048-85BDC9FD1C3A}</a:tableStyleId>
              </a:tblPr>
              <a:tblGrid>
                <a:gridCol w="551969">
                  <a:extLst>
                    <a:ext uri="{9D8B030D-6E8A-4147-A177-3AD203B41FA5}">
                      <a16:colId xmlns:a16="http://schemas.microsoft.com/office/drawing/2014/main" val="463850944"/>
                    </a:ext>
                  </a:extLst>
                </a:gridCol>
                <a:gridCol w="1950965">
                  <a:extLst>
                    <a:ext uri="{9D8B030D-6E8A-4147-A177-3AD203B41FA5}">
                      <a16:colId xmlns:a16="http://schemas.microsoft.com/office/drawing/2014/main" val="4280365201"/>
                    </a:ext>
                  </a:extLst>
                </a:gridCol>
                <a:gridCol w="1890233">
                  <a:extLst>
                    <a:ext uri="{9D8B030D-6E8A-4147-A177-3AD203B41FA5}">
                      <a16:colId xmlns:a16="http://schemas.microsoft.com/office/drawing/2014/main" val="1544150707"/>
                    </a:ext>
                  </a:extLst>
                </a:gridCol>
                <a:gridCol w="1890233">
                  <a:extLst>
                    <a:ext uri="{9D8B030D-6E8A-4147-A177-3AD203B41FA5}">
                      <a16:colId xmlns:a16="http://schemas.microsoft.com/office/drawing/2014/main" val="3171143038"/>
                    </a:ext>
                  </a:extLst>
                </a:gridCol>
                <a:gridCol w="1890233">
                  <a:extLst>
                    <a:ext uri="{9D8B030D-6E8A-4147-A177-3AD203B41FA5}">
                      <a16:colId xmlns:a16="http://schemas.microsoft.com/office/drawing/2014/main" val="2358278347"/>
                    </a:ext>
                  </a:extLst>
                </a:gridCol>
                <a:gridCol w="1890233">
                  <a:extLst>
                    <a:ext uri="{9D8B030D-6E8A-4147-A177-3AD203B41FA5}">
                      <a16:colId xmlns:a16="http://schemas.microsoft.com/office/drawing/2014/main" val="1007859974"/>
                    </a:ext>
                  </a:extLst>
                </a:gridCol>
                <a:gridCol w="1890233">
                  <a:extLst>
                    <a:ext uri="{9D8B030D-6E8A-4147-A177-3AD203B41FA5}">
                      <a16:colId xmlns:a16="http://schemas.microsoft.com/office/drawing/2014/main" val="2105633958"/>
                    </a:ext>
                  </a:extLst>
                </a:gridCol>
              </a:tblGrid>
              <a:tr h="447419">
                <a:tc rowSpan="2">
                  <a:txBody>
                    <a:bodyPr/>
                    <a:lstStyle/>
                    <a:p>
                      <a:endParaRPr kumimoji="1" lang="ja-JP" altLang="en-US" sz="1600" b="0" dirty="0">
                        <a:latin typeface="BIZ UDPゴシック" panose="020B0400000000000000" pitchFamily="50" charset="-128"/>
                        <a:ea typeface="BIZ UDPゴシック" panose="020B0400000000000000" pitchFamily="50" charset="-128"/>
                      </a:endParaRPr>
                    </a:p>
                  </a:txBody>
                  <a:tcPr marL="92097" marR="92097" marT="46048" marB="46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dist"/>
                      <a:r>
                        <a:rPr kumimoji="1" lang="ja-JP" altLang="en-US" sz="1600" b="0" dirty="0" smtClean="0">
                          <a:solidFill>
                            <a:schemeClr val="tx1"/>
                          </a:solidFill>
                          <a:latin typeface="BIZ UDPゴシック" panose="020B0400000000000000" pitchFamily="50" charset="-128"/>
                          <a:ea typeface="BIZ UDPゴシック" panose="020B0400000000000000" pitchFamily="50" charset="-128"/>
                        </a:rPr>
                        <a:t>経験年数</a:t>
                      </a:r>
                      <a:endParaRPr kumimoji="1" lang="ja-JP" altLang="en-US" sz="1600" b="0" dirty="0">
                        <a:solidFill>
                          <a:schemeClr val="tx1"/>
                        </a:solidFill>
                        <a:latin typeface="BIZ UDPゴシック" panose="020B0400000000000000" pitchFamily="50" charset="-128"/>
                        <a:ea typeface="BIZ UDPゴシック" panose="020B0400000000000000" pitchFamily="50" charset="-128"/>
                      </a:endParaRPr>
                    </a:p>
                  </a:txBody>
                  <a:tcPr marL="92097" marR="92097" marT="46048" marB="46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dist"/>
                      <a:r>
                        <a:rPr kumimoji="1" lang="ja-JP" altLang="en-US" sz="1600" b="0" dirty="0" smtClean="0">
                          <a:solidFill>
                            <a:schemeClr val="tx1"/>
                          </a:solidFill>
                          <a:latin typeface="BIZ UDPゴシック" panose="020B0400000000000000" pitchFamily="50" charset="-128"/>
                          <a:ea typeface="BIZ UDPゴシック" panose="020B0400000000000000" pitchFamily="50" charset="-128"/>
                        </a:rPr>
                        <a:t>全体</a:t>
                      </a:r>
                      <a:endParaRPr kumimoji="1" lang="ja-JP" altLang="en-US" sz="1600" b="0" dirty="0">
                        <a:solidFill>
                          <a:schemeClr val="tx1"/>
                        </a:solidFill>
                        <a:latin typeface="BIZ UDPゴシック" panose="020B0400000000000000" pitchFamily="50" charset="-128"/>
                        <a:ea typeface="BIZ UDPゴシック" panose="020B0400000000000000" pitchFamily="50" charset="-128"/>
                      </a:endParaRP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501883"/>
                  </a:ext>
                </a:extLst>
              </a:tr>
              <a:tr h="447419">
                <a:tc v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latin typeface="BIZ UDPゴシック" panose="020B0400000000000000" pitchFamily="50" charset="-128"/>
                          <a:ea typeface="BIZ UDPゴシック" panose="020B0400000000000000" pitchFamily="50" charset="-128"/>
                        </a:rPr>
                        <a:t>１年目</a:t>
                      </a:r>
                      <a:endParaRPr kumimoji="1" lang="ja-JP" altLang="en-US" sz="1600" b="0" dirty="0">
                        <a:latin typeface="BIZ UDPゴシック" panose="020B0400000000000000" pitchFamily="50" charset="-128"/>
                        <a:ea typeface="BIZ UDPゴシック" panose="020B0400000000000000" pitchFamily="50" charset="-128"/>
                      </a:endParaRPr>
                    </a:p>
                  </a:txBody>
                  <a:tcPr marL="92097" marR="92097" marT="46048" marB="46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latin typeface="BIZ UDPゴシック" panose="020B0400000000000000" pitchFamily="50" charset="-128"/>
                          <a:ea typeface="BIZ UDPゴシック" panose="020B0400000000000000" pitchFamily="50" charset="-128"/>
                        </a:rPr>
                        <a:t>2</a:t>
                      </a:r>
                      <a:r>
                        <a:rPr kumimoji="1" lang="ja-JP" altLang="en-US" sz="1600" b="0" dirty="0" smtClean="0">
                          <a:latin typeface="BIZ UDPゴシック" panose="020B0400000000000000" pitchFamily="50" charset="-128"/>
                          <a:ea typeface="BIZ UDPゴシック" panose="020B0400000000000000" pitchFamily="50" charset="-128"/>
                        </a:rPr>
                        <a:t>年目</a:t>
                      </a:r>
                      <a:endParaRPr kumimoji="1" lang="ja-JP" altLang="en-US" sz="1600" b="0" dirty="0">
                        <a:latin typeface="BIZ UDPゴシック" panose="020B0400000000000000" pitchFamily="50" charset="-128"/>
                        <a:ea typeface="BIZ UDPゴシック" panose="020B0400000000000000" pitchFamily="50" charset="-128"/>
                      </a:endParaRPr>
                    </a:p>
                  </a:txBody>
                  <a:tcPr marL="92097" marR="92097" marT="46048" marB="46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latin typeface="BIZ UDPゴシック" panose="020B0400000000000000" pitchFamily="50" charset="-128"/>
                          <a:ea typeface="BIZ UDPゴシック" panose="020B0400000000000000" pitchFamily="50" charset="-128"/>
                        </a:rPr>
                        <a:t>３年目</a:t>
                      </a:r>
                      <a:endParaRPr kumimoji="1" lang="ja-JP" altLang="en-US" sz="1600" b="0" dirty="0">
                        <a:latin typeface="BIZ UDPゴシック" panose="020B0400000000000000" pitchFamily="50" charset="-128"/>
                        <a:ea typeface="BIZ UDPゴシック" panose="020B0400000000000000" pitchFamily="50" charset="-128"/>
                      </a:endParaRPr>
                    </a:p>
                  </a:txBody>
                  <a:tcPr marL="92097" marR="92097" marT="46048" marB="46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latin typeface="BIZ UDPゴシック" panose="020B0400000000000000" pitchFamily="50" charset="-128"/>
                          <a:ea typeface="BIZ UDPゴシック" panose="020B0400000000000000" pitchFamily="50" charset="-128"/>
                        </a:rPr>
                        <a:t>４年目</a:t>
                      </a:r>
                      <a:endParaRPr kumimoji="1" lang="ja-JP" altLang="en-US" sz="1600" b="0" dirty="0">
                        <a:latin typeface="BIZ UDPゴシック" panose="020B0400000000000000" pitchFamily="50" charset="-128"/>
                        <a:ea typeface="BIZ UDPゴシック" panose="020B0400000000000000" pitchFamily="50" charset="-128"/>
                      </a:endParaRPr>
                    </a:p>
                  </a:txBody>
                  <a:tcPr marL="92097" marR="92097" marT="46048" marB="46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latin typeface="BIZ UDPゴシック" panose="020B0400000000000000" pitchFamily="50" charset="-128"/>
                          <a:ea typeface="BIZ UDPゴシック" panose="020B0400000000000000" pitchFamily="50" charset="-128"/>
                        </a:rPr>
                        <a:t>５年目</a:t>
                      </a:r>
                      <a:endParaRPr kumimoji="1" lang="ja-JP" altLang="en-US" sz="1600" b="0" dirty="0">
                        <a:latin typeface="BIZ UDPゴシック" panose="020B0400000000000000" pitchFamily="50" charset="-128"/>
                        <a:ea typeface="BIZ UDPゴシック" panose="020B0400000000000000" pitchFamily="50" charset="-128"/>
                      </a:endParaRPr>
                    </a:p>
                  </a:txBody>
                  <a:tcPr marL="92097" marR="92097" marT="46048" marB="46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8865190"/>
                  </a:ext>
                </a:extLst>
              </a:tr>
              <a:tr h="447419">
                <a:tc>
                  <a:txBody>
                    <a:bodyPr/>
                    <a:lstStyle/>
                    <a:p>
                      <a:pPr algn="dist"/>
                      <a:r>
                        <a:rPr kumimoji="1" lang="ja-JP" altLang="en-US" sz="1600" b="0" dirty="0" smtClean="0">
                          <a:solidFill>
                            <a:schemeClr val="tx1"/>
                          </a:solidFill>
                          <a:latin typeface="BIZ UDPゴシック" panose="020B0400000000000000" pitchFamily="50" charset="-128"/>
                          <a:ea typeface="BIZ UDPゴシック" panose="020B0400000000000000" pitchFamily="50" charset="-128"/>
                        </a:rPr>
                        <a:t>１位</a:t>
                      </a:r>
                      <a:endParaRPr kumimoji="1" lang="ja-JP" altLang="en-US" sz="1600" b="0" dirty="0">
                        <a:solidFill>
                          <a:schemeClr val="tx1"/>
                        </a:solidFill>
                        <a:latin typeface="BIZ UDPゴシック" panose="020B0400000000000000" pitchFamily="50" charset="-128"/>
                        <a:ea typeface="BIZ UDPゴシック" panose="020B0400000000000000" pitchFamily="50" charset="-128"/>
                      </a:endParaRPr>
                    </a:p>
                  </a:txBody>
                  <a:tcPr marL="92097" marR="92097" marT="46048" marB="46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600" dirty="0" smtClean="0">
                          <a:latin typeface="BIZ UDPゴシック" panose="020B0400000000000000" pitchFamily="50" charset="-128"/>
                          <a:ea typeface="BIZ UDPゴシック" panose="020B0400000000000000" pitchFamily="50" charset="-128"/>
                        </a:rPr>
                        <a:t>メンタル不調</a:t>
                      </a:r>
                      <a:endParaRPr kumimoji="1" lang="ja-JP" altLang="en-US" sz="1600" dirty="0">
                        <a:latin typeface="BIZ UDPゴシック" panose="020B0400000000000000" pitchFamily="50" charset="-128"/>
                        <a:ea typeface="BIZ UDPゴシック" panose="020B0400000000000000" pitchFamily="50" charset="-128"/>
                      </a:endParaRP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BIZ UDPゴシック" panose="020B0400000000000000" pitchFamily="50" charset="-128"/>
                          <a:ea typeface="BIZ UDPゴシック" panose="020B0400000000000000" pitchFamily="50" charset="-128"/>
                        </a:rPr>
                        <a:t>メンタル不調</a:t>
                      </a:r>
                      <a:endParaRPr kumimoji="1" lang="en-US" altLang="ja-JP" sz="1600" dirty="0" smtClean="0">
                        <a:latin typeface="BIZ UDPゴシック" panose="020B0400000000000000" pitchFamily="50" charset="-128"/>
                        <a:ea typeface="BIZ UDPゴシック" panose="020B0400000000000000" pitchFamily="50" charset="-128"/>
                      </a:endParaRP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BIZ UDPゴシック" panose="020B0400000000000000" pitchFamily="50" charset="-128"/>
                          <a:ea typeface="BIZ UDPゴシック" panose="020B0400000000000000" pitchFamily="50" charset="-128"/>
                        </a:rPr>
                        <a:t>転居</a:t>
                      </a:r>
                      <a:endParaRPr kumimoji="1" lang="en-US" altLang="ja-JP" sz="1600" dirty="0" smtClean="0">
                        <a:latin typeface="BIZ UDPゴシック" panose="020B0400000000000000" pitchFamily="50" charset="-128"/>
                        <a:ea typeface="BIZ UDPゴシック" panose="020B0400000000000000" pitchFamily="50" charset="-128"/>
                      </a:endParaRP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dist"/>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転居</a:t>
                      </a:r>
                      <a:endParaRPr kumimoji="1" lang="en-US" altLang="ja-JP" sz="1600" dirty="0" smtClean="0">
                        <a:solidFill>
                          <a:schemeClr val="tx1"/>
                        </a:solidFill>
                        <a:latin typeface="BIZ UDPゴシック" panose="020B0400000000000000" pitchFamily="50" charset="-128"/>
                        <a:ea typeface="BIZ UDPゴシック" panose="020B0400000000000000" pitchFamily="50" charset="-128"/>
                      </a:endParaRP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dist"/>
                      <a:r>
                        <a:rPr kumimoji="1" lang="ja-JP" altLang="en-US" sz="1600" dirty="0" smtClean="0">
                          <a:latin typeface="BIZ UDPゴシック" panose="020B0400000000000000" pitchFamily="50" charset="-128"/>
                          <a:ea typeface="BIZ UDPゴシック" panose="020B0400000000000000" pitchFamily="50" charset="-128"/>
                        </a:rPr>
                        <a:t>転居</a:t>
                      </a:r>
                      <a:endParaRPr kumimoji="1" lang="ja-JP" altLang="en-US" sz="1600" dirty="0">
                        <a:latin typeface="BIZ UDPゴシック" panose="020B0400000000000000" pitchFamily="50" charset="-128"/>
                        <a:ea typeface="BIZ UDPゴシック" panose="020B0400000000000000" pitchFamily="50" charset="-128"/>
                      </a:endParaRP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BIZ UDPゴシック" panose="020B0400000000000000" pitchFamily="50" charset="-128"/>
                          <a:ea typeface="BIZ UDPゴシック" panose="020B0400000000000000" pitchFamily="50" charset="-128"/>
                        </a:rPr>
                        <a:t>転居</a:t>
                      </a: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1729087451"/>
                  </a:ext>
                </a:extLst>
              </a:tr>
              <a:tr h="447419">
                <a:tc>
                  <a:txBody>
                    <a:bodyPr/>
                    <a:lstStyle/>
                    <a:p>
                      <a:pPr algn="dist"/>
                      <a:r>
                        <a:rPr kumimoji="1" lang="ja-JP" altLang="en-US" sz="1600" b="0" dirty="0" smtClean="0">
                          <a:solidFill>
                            <a:schemeClr val="tx1"/>
                          </a:solidFill>
                          <a:latin typeface="BIZ UDPゴシック" panose="020B0400000000000000" pitchFamily="50" charset="-128"/>
                          <a:ea typeface="BIZ UDPゴシック" panose="020B0400000000000000" pitchFamily="50" charset="-128"/>
                        </a:rPr>
                        <a:t>２位</a:t>
                      </a:r>
                      <a:endParaRPr kumimoji="1" lang="ja-JP" altLang="en-US" sz="1600" b="0" dirty="0">
                        <a:solidFill>
                          <a:schemeClr val="tx1"/>
                        </a:solidFill>
                        <a:latin typeface="BIZ UDPゴシック" panose="020B0400000000000000" pitchFamily="50" charset="-128"/>
                        <a:ea typeface="BIZ UDPゴシック" panose="020B0400000000000000" pitchFamily="50" charset="-128"/>
                      </a:endParaRPr>
                    </a:p>
                  </a:txBody>
                  <a:tcPr marL="92097" marR="92097" marT="46048" marB="46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600" dirty="0" smtClean="0">
                          <a:latin typeface="BIZ UDPゴシック" panose="020B0400000000000000" pitchFamily="50" charset="-128"/>
                          <a:ea typeface="BIZ UDPゴシック" panose="020B0400000000000000" pitchFamily="50" charset="-128"/>
                        </a:rPr>
                        <a:t>身体不調</a:t>
                      </a:r>
                      <a:endParaRPr kumimoji="1" lang="en-US" altLang="ja-JP" sz="1600" dirty="0" smtClean="0">
                        <a:latin typeface="BIZ UDPゴシック" panose="020B0400000000000000" pitchFamily="50" charset="-128"/>
                        <a:ea typeface="BIZ UDPゴシック" panose="020B0400000000000000" pitchFamily="50" charset="-128"/>
                      </a:endParaRP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BIZ UDPゴシック" panose="020B0400000000000000" pitchFamily="50" charset="-128"/>
                          <a:ea typeface="BIZ UDPゴシック" panose="020B0400000000000000" pitchFamily="50" charset="-128"/>
                        </a:rPr>
                        <a:t>身体不調</a:t>
                      </a: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BIZ UDPゴシック" panose="020B0400000000000000" pitchFamily="50" charset="-128"/>
                          <a:ea typeface="BIZ UDPゴシック" panose="020B0400000000000000" pitchFamily="50" charset="-128"/>
                        </a:rPr>
                        <a:t>結婚</a:t>
                      </a: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結婚</a:t>
                      </a:r>
                      <a:endParaRPr kumimoji="1" lang="en-US" altLang="ja-JP" sz="1600" dirty="0" smtClean="0">
                        <a:solidFill>
                          <a:schemeClr val="tx1"/>
                        </a:solidFill>
                        <a:latin typeface="BIZ UDPゴシック" panose="020B0400000000000000" pitchFamily="50" charset="-128"/>
                        <a:ea typeface="BIZ UDPゴシック" panose="020B0400000000000000" pitchFamily="50" charset="-128"/>
                      </a:endParaRP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BIZ UDPゴシック" panose="020B0400000000000000" pitchFamily="50" charset="-128"/>
                          <a:ea typeface="BIZ UDPゴシック" panose="020B0400000000000000" pitchFamily="50" charset="-128"/>
                        </a:rPr>
                        <a:t>結婚</a:t>
                      </a: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dist"/>
                      <a:r>
                        <a:rPr kumimoji="1" lang="ja-JP" altLang="en-US" sz="1600" dirty="0" smtClean="0">
                          <a:latin typeface="BIZ UDPゴシック" panose="020B0400000000000000" pitchFamily="50" charset="-128"/>
                          <a:ea typeface="BIZ UDPゴシック" panose="020B0400000000000000" pitchFamily="50" charset="-128"/>
                        </a:rPr>
                        <a:t>メンタル不調</a:t>
                      </a:r>
                      <a:endParaRPr kumimoji="1" lang="ja-JP" altLang="en-US" sz="1600" dirty="0">
                        <a:latin typeface="BIZ UDPゴシック" panose="020B0400000000000000" pitchFamily="50" charset="-128"/>
                        <a:ea typeface="BIZ UDPゴシック" panose="020B0400000000000000" pitchFamily="50" charset="-128"/>
                      </a:endParaRP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07289314"/>
                  </a:ext>
                </a:extLst>
              </a:tr>
              <a:tr h="447419">
                <a:tc>
                  <a:txBody>
                    <a:bodyPr/>
                    <a:lstStyle/>
                    <a:p>
                      <a:pPr algn="dist"/>
                      <a:r>
                        <a:rPr kumimoji="1" lang="ja-JP" altLang="en-US" sz="1600" b="0" dirty="0" smtClean="0">
                          <a:solidFill>
                            <a:schemeClr val="tx1"/>
                          </a:solidFill>
                          <a:latin typeface="BIZ UDPゴシック" panose="020B0400000000000000" pitchFamily="50" charset="-128"/>
                          <a:ea typeface="BIZ UDPゴシック" panose="020B0400000000000000" pitchFamily="50" charset="-128"/>
                        </a:rPr>
                        <a:t>３位</a:t>
                      </a:r>
                      <a:endParaRPr kumimoji="1" lang="ja-JP" altLang="en-US" sz="1600" b="0" dirty="0">
                        <a:solidFill>
                          <a:schemeClr val="tx1"/>
                        </a:solidFill>
                        <a:latin typeface="BIZ UDPゴシック" panose="020B0400000000000000" pitchFamily="50" charset="-128"/>
                        <a:ea typeface="BIZ UDPゴシック" panose="020B0400000000000000" pitchFamily="50" charset="-128"/>
                      </a:endParaRPr>
                    </a:p>
                  </a:txBody>
                  <a:tcPr marL="92097" marR="92097" marT="46048" marB="46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600" dirty="0" smtClean="0">
                          <a:latin typeface="BIZ UDPゴシック" panose="020B0400000000000000" pitchFamily="50" charset="-128"/>
                          <a:ea typeface="BIZ UDPゴシック" panose="020B0400000000000000" pitchFamily="50" charset="-128"/>
                        </a:rPr>
                        <a:t>人間関係</a:t>
                      </a:r>
                      <a:endParaRPr kumimoji="1" lang="en-US" altLang="ja-JP" sz="1600" dirty="0" smtClean="0">
                        <a:latin typeface="BIZ UDPゴシック" panose="020B0400000000000000" pitchFamily="50" charset="-128"/>
                        <a:ea typeface="BIZ UDPゴシック" panose="020B0400000000000000" pitchFamily="50" charset="-128"/>
                      </a:endParaRP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600" dirty="0" smtClean="0">
                          <a:latin typeface="BIZ UDPゴシック" panose="020B0400000000000000" pitchFamily="50" charset="-128"/>
                          <a:ea typeface="BIZ UDPゴシック" panose="020B0400000000000000" pitchFamily="50" charset="-128"/>
                        </a:rPr>
                        <a:t>転居</a:t>
                      </a:r>
                      <a:endParaRPr kumimoji="1" lang="ja-JP" altLang="en-US" sz="1600" dirty="0">
                        <a:latin typeface="BIZ UDPゴシック" panose="020B0400000000000000" pitchFamily="50" charset="-128"/>
                        <a:ea typeface="BIZ UDPゴシック" panose="020B0400000000000000" pitchFamily="50" charset="-128"/>
                      </a:endParaRP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pPr algn="dist"/>
                      <a:r>
                        <a:rPr kumimoji="1" lang="ja-JP" altLang="en-US" sz="1600" dirty="0" smtClean="0">
                          <a:latin typeface="BIZ UDPゴシック" panose="020B0400000000000000" pitchFamily="50" charset="-128"/>
                          <a:ea typeface="BIZ UDPゴシック" panose="020B0400000000000000" pitchFamily="50" charset="-128"/>
                        </a:rPr>
                        <a:t>メンタル不調</a:t>
                      </a:r>
                      <a:endParaRPr kumimoji="1" lang="ja-JP" altLang="en-US" sz="1600" dirty="0">
                        <a:latin typeface="BIZ UDPゴシック" panose="020B0400000000000000" pitchFamily="50" charset="-128"/>
                        <a:ea typeface="BIZ UDPゴシック" panose="020B0400000000000000" pitchFamily="50" charset="-128"/>
                      </a:endParaRP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dist"/>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メンタル不調</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進学</a:t>
                      </a:r>
                      <a:r>
                        <a:rPr kumimoji="1" lang="en-US" altLang="ja-JP" sz="1600"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600" dirty="0" smtClean="0">
                          <a:solidFill>
                            <a:schemeClr val="tx1"/>
                          </a:solidFill>
                          <a:latin typeface="BIZ UDPゴシック" panose="020B0400000000000000" pitchFamily="50" charset="-128"/>
                          <a:ea typeface="BIZ UDPゴシック" panose="020B0400000000000000" pitchFamily="50" charset="-128"/>
                        </a:rPr>
                      </a:br>
                      <a:r>
                        <a:rPr kumimoji="1" lang="ja-JP" altLang="en-US" sz="1600" dirty="0" smtClean="0">
                          <a:latin typeface="BIZ UDPゴシック" panose="020B0400000000000000" pitchFamily="50" charset="-128"/>
                          <a:ea typeface="BIZ UDPゴシック" panose="020B0400000000000000" pitchFamily="50" charset="-128"/>
                        </a:rPr>
                        <a:t>身体不調</a:t>
                      </a: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BIZ UDPゴシック" panose="020B0400000000000000" pitchFamily="50" charset="-128"/>
                          <a:ea typeface="BIZ UDPゴシック" panose="020B0400000000000000" pitchFamily="50" charset="-128"/>
                        </a:rPr>
                        <a:t>身体不調</a:t>
                      </a: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68715426"/>
                  </a:ext>
                </a:extLst>
              </a:tr>
              <a:tr h="447419">
                <a:tc>
                  <a:txBody>
                    <a:bodyPr/>
                    <a:lstStyle/>
                    <a:p>
                      <a:pPr algn="dist"/>
                      <a:r>
                        <a:rPr kumimoji="1" lang="ja-JP" altLang="en-US" sz="1600" b="0" dirty="0" smtClean="0">
                          <a:solidFill>
                            <a:schemeClr val="tx1"/>
                          </a:solidFill>
                          <a:latin typeface="BIZ UDPゴシック" panose="020B0400000000000000" pitchFamily="50" charset="-128"/>
                          <a:ea typeface="BIZ UDPゴシック" panose="020B0400000000000000" pitchFamily="50" charset="-128"/>
                        </a:rPr>
                        <a:t>４位</a:t>
                      </a:r>
                      <a:endParaRPr kumimoji="1" lang="ja-JP" altLang="en-US" sz="1600" b="0" dirty="0">
                        <a:solidFill>
                          <a:schemeClr val="tx1"/>
                        </a:solidFill>
                        <a:latin typeface="BIZ UDPゴシック" panose="020B0400000000000000" pitchFamily="50" charset="-128"/>
                        <a:ea typeface="BIZ UDPゴシック" panose="020B0400000000000000" pitchFamily="50" charset="-128"/>
                      </a:endParaRPr>
                    </a:p>
                  </a:txBody>
                  <a:tcPr marL="92097" marR="92097" marT="46048" marB="46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600" dirty="0" smtClean="0">
                          <a:latin typeface="BIZ UDPゴシック" panose="020B0400000000000000" pitchFamily="50" charset="-128"/>
                          <a:ea typeface="BIZ UDPゴシック" panose="020B0400000000000000" pitchFamily="50" charset="-128"/>
                        </a:rPr>
                        <a:t>業務負担</a:t>
                      </a:r>
                      <a:endParaRPr kumimoji="1" lang="en-US" altLang="ja-JP" sz="1600" dirty="0" smtClean="0">
                        <a:latin typeface="BIZ UDPゴシック" panose="020B0400000000000000" pitchFamily="50" charset="-128"/>
                        <a:ea typeface="BIZ UDPゴシック" panose="020B0400000000000000" pitchFamily="50" charset="-128"/>
                      </a:endParaRP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BIZ UDPゴシック" panose="020B0400000000000000" pitchFamily="50" charset="-128"/>
                          <a:ea typeface="BIZ UDPゴシック" panose="020B0400000000000000" pitchFamily="50" charset="-128"/>
                        </a:rPr>
                        <a:t>家族の健康</a:t>
                      </a:r>
                      <a:endParaRPr kumimoji="1" lang="en-US" altLang="ja-JP" sz="1600" dirty="0" smtClean="0">
                        <a:latin typeface="BIZ UDPゴシック" panose="020B0400000000000000" pitchFamily="50" charset="-128"/>
                        <a:ea typeface="BIZ UDPゴシック" panose="020B0400000000000000" pitchFamily="50" charset="-128"/>
                      </a:endParaRP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BIZ UDPゴシック" panose="020B0400000000000000" pitchFamily="50" charset="-128"/>
                          <a:ea typeface="BIZ UDPゴシック" panose="020B0400000000000000" pitchFamily="50" charset="-128"/>
                        </a:rPr>
                        <a:t>身体不調</a:t>
                      </a: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BIZ UDPゴシック" panose="020B0400000000000000" pitchFamily="50" charset="-128"/>
                          <a:ea typeface="BIZ UDPゴシック" panose="020B0400000000000000" pitchFamily="50" charset="-128"/>
                        </a:rPr>
                        <a:t>進学</a:t>
                      </a: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BIZ UDPゴシック" panose="020B0400000000000000" pitchFamily="50" charset="-128"/>
                          <a:ea typeface="BIZ UDPゴシック" panose="020B0400000000000000" pitchFamily="50" charset="-128"/>
                        </a:rPr>
                        <a:t>－</a:t>
                      </a: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600" dirty="0" smtClean="0">
                          <a:latin typeface="BIZ UDPゴシック" panose="020B0400000000000000" pitchFamily="50" charset="-128"/>
                          <a:ea typeface="BIZ UDPゴシック" panose="020B0400000000000000" pitchFamily="50" charset="-128"/>
                        </a:rPr>
                        <a:t>妊娠出産子育て</a:t>
                      </a:r>
                      <a:endParaRPr kumimoji="1" lang="ja-JP" altLang="en-US" sz="1600" dirty="0">
                        <a:latin typeface="BIZ UDPゴシック" panose="020B0400000000000000" pitchFamily="50" charset="-128"/>
                        <a:ea typeface="BIZ UDPゴシック" panose="020B0400000000000000" pitchFamily="50" charset="-128"/>
                      </a:endParaRP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5880048"/>
                  </a:ext>
                </a:extLst>
              </a:tr>
              <a:tr h="447419">
                <a:tc>
                  <a:txBody>
                    <a:bodyPr/>
                    <a:lstStyle/>
                    <a:p>
                      <a:pPr algn="dist"/>
                      <a:r>
                        <a:rPr kumimoji="1" lang="ja-JP" altLang="en-US" sz="1600" b="0" dirty="0" smtClean="0">
                          <a:solidFill>
                            <a:schemeClr val="tx1"/>
                          </a:solidFill>
                          <a:latin typeface="BIZ UDPゴシック" panose="020B0400000000000000" pitchFamily="50" charset="-128"/>
                          <a:ea typeface="BIZ UDPゴシック" panose="020B0400000000000000" pitchFamily="50" charset="-128"/>
                        </a:rPr>
                        <a:t>５位</a:t>
                      </a:r>
                      <a:endParaRPr kumimoji="1" lang="ja-JP" altLang="en-US" sz="1600" b="0" dirty="0">
                        <a:solidFill>
                          <a:schemeClr val="tx1"/>
                        </a:solidFill>
                        <a:latin typeface="BIZ UDPゴシック" panose="020B0400000000000000" pitchFamily="50" charset="-128"/>
                        <a:ea typeface="BIZ UDPゴシック" panose="020B0400000000000000" pitchFamily="50" charset="-128"/>
                      </a:endParaRPr>
                    </a:p>
                  </a:txBody>
                  <a:tcPr marL="92097" marR="92097" marT="46048" marB="46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a:r>
                        <a:rPr kumimoji="1" lang="ja-JP" altLang="en-US" sz="1600" dirty="0" smtClean="0">
                          <a:latin typeface="BIZ UDPゴシック" panose="020B0400000000000000" pitchFamily="50" charset="-128"/>
                          <a:ea typeface="BIZ UDPゴシック" panose="020B0400000000000000" pitchFamily="50" charset="-128"/>
                        </a:rPr>
                        <a:t>家族の健康</a:t>
                      </a:r>
                      <a:endParaRPr kumimoji="1" lang="ja-JP" altLang="en-US" sz="1600" dirty="0">
                        <a:latin typeface="BIZ UDPゴシック" panose="020B0400000000000000" pitchFamily="50" charset="-128"/>
                        <a:ea typeface="BIZ UDPゴシック" panose="020B0400000000000000" pitchFamily="50" charset="-128"/>
                      </a:endParaRP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BIZ UDPゴシック" panose="020B0400000000000000" pitchFamily="50" charset="-128"/>
                          <a:ea typeface="BIZ UDPゴシック" panose="020B0400000000000000" pitchFamily="50" charset="-128"/>
                        </a:rPr>
                        <a:t>結婚</a:t>
                      </a: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BIZ UDPゴシック" panose="020B0400000000000000" pitchFamily="50" charset="-128"/>
                          <a:ea typeface="BIZ UDPゴシック" panose="020B0400000000000000" pitchFamily="50" charset="-128"/>
                        </a:rPr>
                        <a:t>家族の健康</a:t>
                      </a: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BIZ UDPゴシック" panose="020B0400000000000000" pitchFamily="50" charset="-128"/>
                          <a:ea typeface="BIZ UDPゴシック" panose="020B0400000000000000" pitchFamily="50" charset="-128"/>
                        </a:rPr>
                        <a:t>身体不調</a:t>
                      </a: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dist"/>
                      <a:r>
                        <a:rPr kumimoji="1" lang="ja-JP" altLang="en-US" sz="1600" dirty="0" smtClean="0">
                          <a:latin typeface="BIZ UDPゴシック" panose="020B0400000000000000" pitchFamily="50" charset="-128"/>
                          <a:ea typeface="BIZ UDPゴシック" panose="020B0400000000000000" pitchFamily="50" charset="-128"/>
                        </a:rPr>
                        <a:t>メンタル不調</a:t>
                      </a:r>
                      <a:endParaRPr kumimoji="1" lang="ja-JP" altLang="en-US" sz="1600" dirty="0">
                        <a:latin typeface="BIZ UDPゴシック" panose="020B0400000000000000" pitchFamily="50" charset="-128"/>
                        <a:ea typeface="BIZ UDPゴシック" panose="020B0400000000000000" pitchFamily="50" charset="-128"/>
                      </a:endParaRP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dist"/>
                      <a:r>
                        <a:rPr kumimoji="1" lang="ja-JP" altLang="en-US" sz="1600" dirty="0" smtClean="0">
                          <a:latin typeface="BIZ UDPゴシック" panose="020B0400000000000000" pitchFamily="50" charset="-128"/>
                          <a:ea typeface="BIZ UDPゴシック" panose="020B0400000000000000" pitchFamily="50" charset="-128"/>
                        </a:rPr>
                        <a:t>家族の健康</a:t>
                      </a:r>
                      <a:endParaRPr kumimoji="1" lang="ja-JP" altLang="en-US" sz="1600" dirty="0">
                        <a:latin typeface="BIZ UDPゴシック" panose="020B0400000000000000" pitchFamily="50" charset="-128"/>
                        <a:ea typeface="BIZ UDPゴシック" panose="020B0400000000000000" pitchFamily="50" charset="-128"/>
                      </a:endParaRPr>
                    </a:p>
                  </a:txBody>
                  <a:tcPr marL="92097" marR="92097" marT="46048" marB="460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50742806"/>
                  </a:ext>
                </a:extLst>
              </a:tr>
            </a:tbl>
          </a:graphicData>
        </a:graphic>
      </p:graphicFrame>
      <p:sp>
        <p:nvSpPr>
          <p:cNvPr id="13" name="正方形/長方形 12"/>
          <p:cNvSpPr/>
          <p:nvPr/>
        </p:nvSpPr>
        <p:spPr>
          <a:xfrm>
            <a:off x="7948751" y="4793200"/>
            <a:ext cx="4142509" cy="276999"/>
          </a:xfrm>
          <a:prstGeom prst="rect">
            <a:avLst/>
          </a:prstGeom>
        </p:spPr>
        <p:txBody>
          <a:bodyPr wrap="square">
            <a:spAutoFit/>
          </a:bodyPr>
          <a:lstStyle/>
          <a:p>
            <a:pPr algn="r"/>
            <a:r>
              <a:rPr lang="ja-JP" altLang="ja-JP" sz="1200" dirty="0">
                <a:latin typeface="BIZ UDPゴシック" panose="020B0400000000000000" pitchFamily="50" charset="-128"/>
                <a:ea typeface="BIZ UDPゴシック" panose="020B0400000000000000" pitchFamily="50" charset="-128"/>
              </a:rPr>
              <a:t>（出典）神奈川県「</a:t>
            </a:r>
            <a:r>
              <a:rPr lang="ja-JP" altLang="ja-JP" sz="1200" dirty="0" smtClean="0">
                <a:latin typeface="BIZ UDPゴシック" panose="020B0400000000000000" pitchFamily="50" charset="-128"/>
                <a:ea typeface="BIZ UDPゴシック" panose="020B0400000000000000" pitchFamily="50" charset="-128"/>
              </a:rPr>
              <a:t>令和</a:t>
            </a:r>
            <a:r>
              <a:rPr lang="ja-JP" altLang="en-US" sz="1200" dirty="0" smtClean="0">
                <a:latin typeface="BIZ UDPゴシック" panose="020B0400000000000000" pitchFamily="50" charset="-128"/>
                <a:ea typeface="BIZ UDPゴシック" panose="020B0400000000000000" pitchFamily="50" charset="-128"/>
              </a:rPr>
              <a:t>５</a:t>
            </a:r>
            <a:r>
              <a:rPr lang="ja-JP" altLang="ja-JP" sz="1200" dirty="0" smtClean="0">
                <a:latin typeface="BIZ UDPゴシック" panose="020B0400000000000000" pitchFamily="50" charset="-128"/>
                <a:ea typeface="BIZ UDPゴシック" panose="020B0400000000000000" pitchFamily="50" charset="-128"/>
              </a:rPr>
              <a:t>年度</a:t>
            </a:r>
            <a:r>
              <a:rPr lang="ja-JP" altLang="ja-JP" sz="1200" dirty="0">
                <a:latin typeface="BIZ UDPゴシック" panose="020B0400000000000000" pitchFamily="50" charset="-128"/>
                <a:ea typeface="BIZ UDPゴシック" panose="020B0400000000000000" pitchFamily="50" charset="-128"/>
              </a:rPr>
              <a:t>看護職員就業実態調査（病院）」</a:t>
            </a:r>
            <a:endParaRPr lang="ja-JP" altLang="en-US" sz="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44522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BFFF0799-BCF5-4C8E-BCD2-41538FEDF1AE}" type="slidenum">
              <a:rPr kumimoji="1" lang="ja-JP" altLang="en-US" sz="13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1" lang="ja-JP" altLang="en-US" sz="1300" b="0" i="0" u="none" strike="noStrike" kern="1200" cap="none" spc="0" normalizeH="0" baseline="0" noProof="0" dirty="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8" name="タイトル 1"/>
          <p:cNvSpPr txBox="1">
            <a:spLocks/>
          </p:cNvSpPr>
          <p:nvPr/>
        </p:nvSpPr>
        <p:spPr>
          <a:xfrm>
            <a:off x="791999" y="3097578"/>
            <a:ext cx="10920633" cy="66284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600" b="1" i="0" kern="1200">
                <a:solidFill>
                  <a:schemeClr val="accent1"/>
                </a:solidFill>
                <a:latin typeface="Yu Gothic" panose="020B0400000000000000" pitchFamily="34" charset="-128"/>
                <a:ea typeface="Yu Gothic" panose="020B0400000000000000" pitchFamily="34" charset="-128"/>
                <a:cs typeface="+mj-cs"/>
              </a:defRPr>
            </a:lvl1pPr>
          </a:lstStyle>
          <a:p>
            <a:pPr lvl="0"/>
            <a:r>
              <a:rPr lang="ja-JP" altLang="en-US" sz="4400" dirty="0">
                <a:solidFill>
                  <a:srgbClr val="1D6FA9"/>
                </a:solidFill>
                <a:latin typeface="BIZ UDPゴシック" panose="020B0400000000000000" pitchFamily="50" charset="-128"/>
                <a:ea typeface="BIZ UDPゴシック" panose="020B0400000000000000" pitchFamily="50" charset="-128"/>
              </a:rPr>
              <a:t>２　</a:t>
            </a:r>
            <a:r>
              <a:rPr lang="ja-JP" altLang="en-US" sz="4400" dirty="0" smtClean="0">
                <a:solidFill>
                  <a:srgbClr val="1D6FA9"/>
                </a:solidFill>
                <a:latin typeface="BIZ UDPゴシック" panose="020B0400000000000000" pitchFamily="50" charset="-128"/>
                <a:ea typeface="BIZ UDPゴシック" panose="020B0400000000000000" pitchFamily="50" charset="-128"/>
              </a:rPr>
              <a:t>「潜在看護職員」に対する課題について</a:t>
            </a:r>
            <a:endParaRPr lang="ja-JP" altLang="en-US" sz="4400" dirty="0">
              <a:solidFill>
                <a:srgbClr val="1D6FA9"/>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90406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0" y="251267"/>
            <a:ext cx="11467870" cy="584775"/>
          </a:xfrm>
          <a:prstGeom prst="rect">
            <a:avLst/>
          </a:prstGeom>
          <a:noFill/>
        </p:spPr>
        <p:txBody>
          <a:bodyPr wrap="square" rtlCol="0">
            <a:spAutoFit/>
          </a:bodyPr>
          <a:lstStyle/>
          <a:p>
            <a:r>
              <a:rPr lang="ja-JP" altLang="en-US" sz="3200" b="1" dirty="0">
                <a:solidFill>
                  <a:srgbClr val="1D6FA9"/>
                </a:solidFill>
                <a:latin typeface="BIZ UDPゴシック" panose="020B0400000000000000" pitchFamily="50" charset="-128"/>
                <a:ea typeface="BIZ UDPゴシック" panose="020B0400000000000000" pitchFamily="50" charset="-128"/>
              </a:rPr>
              <a:t>２</a:t>
            </a:r>
            <a:r>
              <a:rPr lang="ja-JP" altLang="en-US" sz="3200" b="1" dirty="0" smtClean="0">
                <a:solidFill>
                  <a:srgbClr val="1D6FA9"/>
                </a:solidFill>
                <a:latin typeface="BIZ UDPゴシック" panose="020B0400000000000000" pitchFamily="50" charset="-128"/>
                <a:ea typeface="BIZ UDPゴシック" panose="020B0400000000000000" pitchFamily="50" charset="-128"/>
              </a:rPr>
              <a:t>－１　「潜在看護職員」に対する課題①　</a:t>
            </a:r>
            <a:endParaRPr lang="en-US" altLang="ja-JP" sz="3200" b="1" dirty="0" smtClean="0">
              <a:solidFill>
                <a:srgbClr val="1D6FA9"/>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2"/>
          <p:cNvSpPr>
            <a:spLocks noGrp="1"/>
          </p:cNvSpPr>
          <p:nvPr>
            <p:ph type="sldNum" sz="quarter" idx="12"/>
          </p:nvPr>
        </p:nvSpPr>
        <p:spPr>
          <a:xfrm>
            <a:off x="9208248" y="6308075"/>
            <a:ext cx="2743200" cy="36512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BFFF0799-BCF5-4C8E-BCD2-41538FEDF1AE}" type="slidenum">
              <a:rPr kumimoji="1" lang="ja-JP" altLang="en-US" sz="13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r" defTabSz="914377" rtl="0" eaLnBrk="1" fontAlgn="auto" latinLnBrk="0" hangingPunct="1">
                <a:lnSpc>
                  <a:spcPct val="100000"/>
                </a:lnSpc>
                <a:spcBef>
                  <a:spcPts val="0"/>
                </a:spcBef>
                <a:spcAft>
                  <a:spcPts val="0"/>
                </a:spcAft>
                <a:buClrTx/>
                <a:buSzTx/>
                <a:buFontTx/>
                <a:buNone/>
                <a:tabLst/>
                <a:defRPr/>
              </a:pPr>
              <a:t>7</a:t>
            </a:fld>
            <a:endParaRPr kumimoji="1" lang="ja-JP" altLang="en-US" sz="1300" b="0" i="0" u="none" strike="noStrike" kern="1200" cap="none" spc="0" normalizeH="0" baseline="0" noProof="0" dirty="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正方形/長方形 6"/>
          <p:cNvSpPr/>
          <p:nvPr/>
        </p:nvSpPr>
        <p:spPr bwMode="gray">
          <a:xfrm>
            <a:off x="85347" y="1080654"/>
            <a:ext cx="11683319" cy="623455"/>
          </a:xfrm>
          <a:prstGeom prst="rect">
            <a:avLst/>
          </a:prstGeom>
          <a:solidFill>
            <a:sysClr val="window" lastClr="FFFFFF"/>
          </a:solidFill>
          <a:ln w="38100" cap="flat" cmpd="sng" algn="ctr">
            <a:solidFill>
              <a:srgbClr val="1D6FA9"/>
            </a:solidFill>
            <a:prstDash val="solid"/>
            <a:miter lim="800000"/>
          </a:ln>
          <a:effectLst/>
        </p:spPr>
        <p:txBody>
          <a:bodyPr vert="horz" rtlCol="0" anchor="ctr"/>
          <a:lstStyle/>
          <a:p>
            <a:r>
              <a:rPr lang="ja-JP" altLang="en-US" sz="2800" b="1" dirty="0" smtClean="0">
                <a:latin typeface="BIZ UDPゴシック" panose="020B0400000000000000" pitchFamily="50" charset="-128"/>
                <a:ea typeface="BIZ UDPゴシック" panose="020B0400000000000000" pitchFamily="50" charset="-128"/>
              </a:rPr>
              <a:t>課題①</a:t>
            </a:r>
            <a:r>
              <a:rPr lang="ja-JP" altLang="en-US" sz="2800" dirty="0" smtClean="0">
                <a:latin typeface="BIZ UDPゴシック" panose="020B0400000000000000" pitchFamily="50" charset="-128"/>
                <a:ea typeface="BIZ UDPゴシック" panose="020B0400000000000000" pitchFamily="50" charset="-128"/>
              </a:rPr>
              <a:t>　住所や連絡先が分からないため、</a:t>
            </a:r>
            <a:r>
              <a:rPr lang="ja-JP" altLang="en-US" sz="2800" b="1" dirty="0" smtClean="0">
                <a:solidFill>
                  <a:srgbClr val="C00000"/>
                </a:solidFill>
                <a:latin typeface="BIZ UDPゴシック" panose="020B0400000000000000" pitchFamily="50" charset="-128"/>
                <a:ea typeface="BIZ UDPゴシック" panose="020B0400000000000000" pitchFamily="50" charset="-128"/>
              </a:rPr>
              <a:t>アプローチする手段がない</a:t>
            </a:r>
            <a:r>
              <a:rPr lang="ja-JP" altLang="en-US" sz="2800" dirty="0" smtClean="0">
                <a:latin typeface="BIZ UDPゴシック" panose="020B0400000000000000" pitchFamily="50" charset="-128"/>
                <a:ea typeface="BIZ UDPゴシック" panose="020B0400000000000000" pitchFamily="50" charset="-128"/>
              </a:rPr>
              <a:t>こと。</a:t>
            </a:r>
            <a:endParaRPr lang="en-US" altLang="ja-JP" sz="2800" dirty="0" smtClean="0">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85347" y="2566619"/>
            <a:ext cx="12038919" cy="2246769"/>
          </a:xfrm>
          <a:prstGeom prst="rect">
            <a:avLst/>
          </a:prstGeom>
          <a:noFill/>
          <a:ln w="28575">
            <a:solidFill>
              <a:schemeClr val="tx1"/>
            </a:solidFill>
          </a:ln>
        </p:spPr>
        <p:txBody>
          <a:bodyPr wrap="square" rtlCol="0">
            <a:spAutoFit/>
          </a:bodyPr>
          <a:lstStyle/>
          <a:p>
            <a:pPr marL="457200" indent="-457200">
              <a:buFont typeface="Wingdings" panose="05000000000000000000" pitchFamily="2" charset="2"/>
              <a:buChar char="Ø"/>
            </a:pPr>
            <a:r>
              <a:rPr kumimoji="1" lang="ja-JP" altLang="en-US" sz="2800" b="1" u="sng" dirty="0" smtClean="0">
                <a:latin typeface="BIZ UDPゴシック" panose="020B0400000000000000" pitchFamily="50" charset="-128"/>
                <a:ea typeface="BIZ UDPゴシック" panose="020B0400000000000000" pitchFamily="50" charset="-128"/>
              </a:rPr>
              <a:t>三師届</a:t>
            </a:r>
            <a:r>
              <a:rPr kumimoji="1" lang="en-US" altLang="ja-JP" sz="2800" dirty="0" smtClean="0">
                <a:latin typeface="BIZ UDPゴシック" panose="020B0400000000000000" pitchFamily="50" charset="-128"/>
                <a:ea typeface="BIZ UDPゴシック" panose="020B0400000000000000" pitchFamily="50" charset="-128"/>
              </a:rPr>
              <a:t/>
            </a:r>
            <a:br>
              <a:rPr kumimoji="1" lang="en-US" altLang="ja-JP" sz="2800" dirty="0" smtClean="0">
                <a:latin typeface="BIZ UDPゴシック" panose="020B0400000000000000" pitchFamily="50" charset="-128"/>
                <a:ea typeface="BIZ UDPゴシック" panose="020B0400000000000000" pitchFamily="50" charset="-128"/>
              </a:rPr>
            </a:br>
            <a:r>
              <a:rPr lang="ja-JP" altLang="en-US" sz="2800" dirty="0" smtClean="0">
                <a:latin typeface="BIZ UDPゴシック" panose="020B0400000000000000" pitchFamily="50" charset="-128"/>
                <a:ea typeface="BIZ UDPゴシック" panose="020B0400000000000000" pitchFamily="50" charset="-128"/>
              </a:rPr>
              <a:t>→「医師</a:t>
            </a:r>
            <a:r>
              <a:rPr lang="ja-JP" altLang="en-US" sz="2800" dirty="0">
                <a:latin typeface="BIZ UDPゴシック" panose="020B0400000000000000" pitchFamily="50" charset="-128"/>
                <a:ea typeface="BIZ UDPゴシック" panose="020B0400000000000000" pitchFamily="50" charset="-128"/>
              </a:rPr>
              <a:t>・歯科医師・</a:t>
            </a:r>
            <a:r>
              <a:rPr lang="ja-JP" altLang="en-US" sz="2800" dirty="0" smtClean="0">
                <a:latin typeface="BIZ UDPゴシック" panose="020B0400000000000000" pitchFamily="50" charset="-128"/>
                <a:ea typeface="BIZ UDPゴシック" panose="020B0400000000000000" pitchFamily="50" charset="-128"/>
              </a:rPr>
              <a:t>薬剤師」が対象。</a:t>
            </a:r>
            <a:r>
              <a:rPr lang="ja-JP" altLang="en-US" sz="2800" b="1" u="sng" dirty="0" smtClean="0">
                <a:solidFill>
                  <a:srgbClr val="1D6FA9"/>
                </a:solidFill>
                <a:latin typeface="BIZ UDPゴシック" panose="020B0400000000000000" pitchFamily="50" charset="-128"/>
                <a:ea typeface="BIZ UDPゴシック" panose="020B0400000000000000" pitchFamily="50" charset="-128"/>
              </a:rPr>
              <a:t>就労していない場合も</a:t>
            </a:r>
            <a:r>
              <a:rPr lang="ja-JP" altLang="en-US" sz="2800" dirty="0" smtClean="0">
                <a:latin typeface="BIZ UDPゴシック" panose="020B0400000000000000" pitchFamily="50" charset="-128"/>
                <a:ea typeface="BIZ UDPゴシック" panose="020B0400000000000000" pitchFamily="50" charset="-128"/>
              </a:rPr>
              <a:t>届出義務あり。</a:t>
            </a:r>
            <a:endParaRPr lang="en-US" altLang="ja-JP" sz="2800" dirty="0" smtClean="0">
              <a:latin typeface="BIZ UDPゴシック" panose="020B0400000000000000" pitchFamily="50" charset="-128"/>
              <a:ea typeface="BIZ UDPゴシック" panose="020B0400000000000000" pitchFamily="50" charset="-128"/>
            </a:endParaRPr>
          </a:p>
          <a:p>
            <a:pPr marL="457200" indent="-457200">
              <a:buFont typeface="Wingdings" panose="05000000000000000000" pitchFamily="2" charset="2"/>
              <a:buChar char="Ø"/>
            </a:pPr>
            <a:r>
              <a:rPr kumimoji="1" lang="ja-JP" altLang="en-US" sz="2800" b="1" u="sng" dirty="0" smtClean="0">
                <a:latin typeface="BIZ UDPゴシック" panose="020B0400000000000000" pitchFamily="50" charset="-128"/>
                <a:ea typeface="BIZ UDPゴシック" panose="020B0400000000000000" pitchFamily="50" charset="-128"/>
              </a:rPr>
              <a:t>業務従事者届</a:t>
            </a:r>
            <a:r>
              <a:rPr lang="en-US" altLang="ja-JP" sz="2800" b="1" u="sng" dirty="0">
                <a:latin typeface="BIZ UDPゴシック" panose="020B0400000000000000" pitchFamily="50" charset="-128"/>
                <a:ea typeface="BIZ UDPゴシック" panose="020B0400000000000000" pitchFamily="50" charset="-128"/>
              </a:rPr>
              <a:t/>
            </a:r>
            <a:br>
              <a:rPr lang="en-US" altLang="ja-JP" sz="2800" b="1" u="sng"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→「保健師・助産師・</a:t>
            </a:r>
            <a:r>
              <a:rPr lang="ja-JP" altLang="en-US" sz="2800" b="1" dirty="0">
                <a:solidFill>
                  <a:srgbClr val="1D6FA9"/>
                </a:solidFill>
                <a:latin typeface="BIZ UDPゴシック" panose="020B0400000000000000" pitchFamily="50" charset="-128"/>
                <a:ea typeface="BIZ UDPゴシック" panose="020B0400000000000000" pitchFamily="50" charset="-128"/>
              </a:rPr>
              <a:t>看護師・准看護師</a:t>
            </a:r>
            <a:r>
              <a:rPr lang="ja-JP" altLang="en-US" sz="2800" dirty="0">
                <a:latin typeface="BIZ UDPゴシック" panose="020B0400000000000000" pitchFamily="50" charset="-128"/>
                <a:ea typeface="BIZ UDPゴシック" panose="020B0400000000000000" pitchFamily="50" charset="-128"/>
              </a:rPr>
              <a:t>・歯科衛生士・歯科</a:t>
            </a:r>
            <a:r>
              <a:rPr lang="ja-JP" altLang="en-US" sz="2800" dirty="0" smtClean="0">
                <a:latin typeface="BIZ UDPゴシック" panose="020B0400000000000000" pitchFamily="50" charset="-128"/>
                <a:ea typeface="BIZ UDPゴシック" panose="020B0400000000000000" pitchFamily="50" charset="-128"/>
              </a:rPr>
              <a:t>技工士」が対象。</a:t>
            </a:r>
            <a:r>
              <a:rPr lang="en-US" altLang="ja-JP" sz="2800" dirty="0" smtClean="0">
                <a:latin typeface="BIZ UDPゴシック" panose="020B0400000000000000" pitchFamily="50" charset="-128"/>
                <a:ea typeface="BIZ UDPゴシック" panose="020B0400000000000000" pitchFamily="50" charset="-128"/>
              </a:rPr>
              <a:t/>
            </a:r>
            <a:br>
              <a:rPr lang="en-US" altLang="ja-JP" sz="2800" dirty="0" smtClean="0">
                <a:latin typeface="BIZ UDPゴシック" panose="020B0400000000000000" pitchFamily="50" charset="-128"/>
                <a:ea typeface="BIZ UDPゴシック" panose="020B0400000000000000" pitchFamily="50" charset="-128"/>
              </a:rPr>
            </a:br>
            <a:r>
              <a:rPr lang="ja-JP" altLang="en-US" sz="2800" b="1" u="sng" dirty="0" smtClean="0">
                <a:solidFill>
                  <a:srgbClr val="C00000"/>
                </a:solidFill>
                <a:latin typeface="BIZ UDPゴシック" panose="020B0400000000000000" pitchFamily="50" charset="-128"/>
                <a:ea typeface="BIZ UDPゴシック" panose="020B0400000000000000" pitchFamily="50" charset="-128"/>
              </a:rPr>
              <a:t>就労している人のみ</a:t>
            </a:r>
            <a:r>
              <a:rPr lang="ja-JP" altLang="en-US" sz="2800" dirty="0" smtClean="0">
                <a:latin typeface="BIZ UDPゴシック" panose="020B0400000000000000" pitchFamily="50" charset="-128"/>
                <a:ea typeface="BIZ UDPゴシック" panose="020B0400000000000000" pitchFamily="50" charset="-128"/>
              </a:rPr>
              <a:t>が届出業務あり。</a:t>
            </a:r>
            <a:endParaRPr kumimoji="1" lang="en-US" altLang="ja-JP" sz="2800" dirty="0" smtClean="0">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85348" y="1948721"/>
            <a:ext cx="11158824" cy="523220"/>
          </a:xfrm>
          <a:prstGeom prst="rect">
            <a:avLst/>
          </a:prstGeom>
          <a:noFill/>
        </p:spPr>
        <p:txBody>
          <a:bodyPr wrap="none" rtlCol="0">
            <a:spAutoFit/>
          </a:bodyPr>
          <a:lstStyle/>
          <a:p>
            <a:pPr marL="514350" indent="-514350">
              <a:buFont typeface="Wingdings" panose="05000000000000000000" pitchFamily="2" charset="2"/>
              <a:buChar char="p"/>
            </a:pPr>
            <a:r>
              <a:rPr lang="ja-JP" altLang="en-US" sz="2800" dirty="0" smtClean="0">
                <a:latin typeface="BIZ UDPゴシック" panose="020B0400000000000000" pitchFamily="50" charset="-128"/>
                <a:ea typeface="BIZ UDPゴシック" panose="020B0400000000000000" pitchFamily="50" charset="-128"/>
              </a:rPr>
              <a:t>（参考）医療</a:t>
            </a:r>
            <a:r>
              <a:rPr lang="ja-JP" altLang="en-US" sz="2800" dirty="0">
                <a:latin typeface="BIZ UDPゴシック" panose="020B0400000000000000" pitchFamily="50" charset="-128"/>
                <a:ea typeface="BIZ UDPゴシック" panose="020B0400000000000000" pitchFamily="50" charset="-128"/>
              </a:rPr>
              <a:t>従事者による２年に一度の届出（三師届・業務従事者届）</a:t>
            </a:r>
            <a:endParaRPr lang="en-US" altLang="ja-JP" sz="2800" dirty="0" smtClean="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85348" y="5004075"/>
            <a:ext cx="12038918" cy="954107"/>
          </a:xfrm>
          <a:prstGeom prst="rect">
            <a:avLst/>
          </a:prstGeom>
          <a:noFill/>
        </p:spPr>
        <p:txBody>
          <a:bodyPr wrap="square" rtlCol="0">
            <a:spAutoFit/>
          </a:bodyPr>
          <a:lstStyle/>
          <a:p>
            <a:r>
              <a:rPr lang="ja-JP" altLang="en-US" sz="2800" b="1" dirty="0" smtClean="0">
                <a:solidFill>
                  <a:srgbClr val="C00000"/>
                </a:solidFill>
                <a:latin typeface="BIZ UDPゴシック" panose="020B0400000000000000" pitchFamily="50" charset="-128"/>
                <a:ea typeface="BIZ UDPゴシック" panose="020B0400000000000000" pitchFamily="50" charset="-128"/>
              </a:rPr>
              <a:t>離職後は、ナースセンターへの登録がなければ所在確認が難しく、アプローチする手段がない</a:t>
            </a:r>
            <a:r>
              <a:rPr lang="ja-JP" altLang="en-US" sz="2800" b="1" dirty="0">
                <a:solidFill>
                  <a:srgbClr val="C00000"/>
                </a:solidFill>
                <a:latin typeface="BIZ UDPゴシック" panose="020B0400000000000000" pitchFamily="50" charset="-128"/>
                <a:ea typeface="BIZ UDPゴシック" panose="020B0400000000000000" pitchFamily="50" charset="-128"/>
              </a:rPr>
              <a:t>。</a:t>
            </a:r>
            <a:endParaRPr lang="en-US" altLang="ja-JP" sz="2800" b="1" dirty="0" smtClean="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25287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0" y="251267"/>
            <a:ext cx="11467870" cy="584775"/>
          </a:xfrm>
          <a:prstGeom prst="rect">
            <a:avLst/>
          </a:prstGeom>
          <a:noFill/>
        </p:spPr>
        <p:txBody>
          <a:bodyPr wrap="square" rtlCol="0">
            <a:spAutoFit/>
          </a:bodyPr>
          <a:lstStyle/>
          <a:p>
            <a:r>
              <a:rPr lang="ja-JP" altLang="en-US" sz="3200" b="1" dirty="0">
                <a:solidFill>
                  <a:srgbClr val="1D6FA9"/>
                </a:solidFill>
                <a:latin typeface="BIZ UDPゴシック" panose="020B0400000000000000" pitchFamily="50" charset="-128"/>
                <a:ea typeface="BIZ UDPゴシック" panose="020B0400000000000000" pitchFamily="50" charset="-128"/>
              </a:rPr>
              <a:t>２</a:t>
            </a:r>
            <a:r>
              <a:rPr lang="ja-JP" altLang="en-US" sz="3200" b="1" dirty="0" smtClean="0">
                <a:solidFill>
                  <a:srgbClr val="1D6FA9"/>
                </a:solidFill>
                <a:latin typeface="BIZ UDPゴシック" panose="020B0400000000000000" pitchFamily="50" charset="-128"/>
                <a:ea typeface="BIZ UDPゴシック" panose="020B0400000000000000" pitchFamily="50" charset="-128"/>
              </a:rPr>
              <a:t>－２　「潜在看護職員」に対する課題②－１　</a:t>
            </a:r>
            <a:endParaRPr lang="en-US" altLang="ja-JP" sz="3200" b="1" dirty="0" smtClean="0">
              <a:solidFill>
                <a:srgbClr val="1D6FA9"/>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2"/>
          <p:cNvSpPr>
            <a:spLocks noGrp="1"/>
          </p:cNvSpPr>
          <p:nvPr>
            <p:ph type="sldNum" sz="quarter" idx="12"/>
          </p:nvPr>
        </p:nvSpPr>
        <p:spPr>
          <a:xfrm>
            <a:off x="9208248" y="6308075"/>
            <a:ext cx="2743200" cy="36512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BFFF0799-BCF5-4C8E-BCD2-41538FEDF1AE}" type="slidenum">
              <a:rPr kumimoji="1" lang="ja-JP" altLang="en-US" sz="13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1" lang="ja-JP" altLang="en-US" sz="1300" b="0" i="0" u="none" strike="noStrike" kern="1200" cap="none" spc="0" normalizeH="0" baseline="0" noProof="0" dirty="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正方形/長方形 6"/>
          <p:cNvSpPr/>
          <p:nvPr/>
        </p:nvSpPr>
        <p:spPr bwMode="gray">
          <a:xfrm>
            <a:off x="85347" y="1080654"/>
            <a:ext cx="11683319" cy="623455"/>
          </a:xfrm>
          <a:prstGeom prst="rect">
            <a:avLst/>
          </a:prstGeom>
          <a:solidFill>
            <a:sysClr val="window" lastClr="FFFFFF"/>
          </a:solidFill>
          <a:ln w="38100" cap="flat" cmpd="sng" algn="ctr">
            <a:solidFill>
              <a:srgbClr val="1D6FA9"/>
            </a:solidFill>
            <a:prstDash val="solid"/>
            <a:miter lim="800000"/>
          </a:ln>
          <a:effectLst/>
        </p:spPr>
        <p:txBody>
          <a:bodyPr vert="horz" rtlCol="0" anchor="ctr"/>
          <a:lstStyle/>
          <a:p>
            <a:r>
              <a:rPr lang="ja-JP" altLang="en-US" sz="2800" b="1" dirty="0" smtClean="0">
                <a:latin typeface="BIZ UDPゴシック" panose="020B0400000000000000" pitchFamily="50" charset="-128"/>
                <a:ea typeface="BIZ UDPゴシック" panose="020B0400000000000000" pitchFamily="50" charset="-128"/>
              </a:rPr>
              <a:t>課題②</a:t>
            </a:r>
            <a:r>
              <a:rPr lang="ja-JP" altLang="en-US" sz="2800" dirty="0" smtClean="0">
                <a:solidFill>
                  <a:srgbClr val="1D6FA9"/>
                </a:solidFill>
                <a:latin typeface="BIZ UDPゴシック" panose="020B0400000000000000" pitchFamily="50" charset="-128"/>
                <a:ea typeface="BIZ UDPゴシック" panose="020B0400000000000000" pitchFamily="50" charset="-128"/>
              </a:rPr>
              <a:t>　</a:t>
            </a:r>
            <a:r>
              <a:rPr lang="ja-JP" altLang="en-US" sz="2800" dirty="0" smtClean="0">
                <a:latin typeface="BIZ UDPゴシック" panose="020B0400000000000000" pitchFamily="50" charset="-128"/>
                <a:ea typeface="BIZ UDPゴシック" panose="020B0400000000000000" pitchFamily="50" charset="-128"/>
              </a:rPr>
              <a:t>求人側</a:t>
            </a:r>
            <a:r>
              <a:rPr lang="ja-JP" altLang="en-US" sz="2800" dirty="0">
                <a:latin typeface="BIZ UDPゴシック" panose="020B0400000000000000" pitchFamily="50" charset="-128"/>
                <a:ea typeface="BIZ UDPゴシック" panose="020B0400000000000000" pitchFamily="50" charset="-128"/>
              </a:rPr>
              <a:t>と求職者の</a:t>
            </a:r>
            <a:r>
              <a:rPr lang="ja-JP" altLang="en-US" sz="2800" b="1" dirty="0">
                <a:solidFill>
                  <a:srgbClr val="C00000"/>
                </a:solidFill>
                <a:latin typeface="BIZ UDPゴシック" panose="020B0400000000000000" pitchFamily="50" charset="-128"/>
                <a:ea typeface="BIZ UDPゴシック" panose="020B0400000000000000" pitchFamily="50" charset="-128"/>
              </a:rPr>
              <a:t>アンマッチ</a:t>
            </a:r>
            <a:r>
              <a:rPr lang="ja-JP" altLang="en-US" sz="2800" dirty="0">
                <a:latin typeface="BIZ UDPゴシック" panose="020B0400000000000000" pitchFamily="50" charset="-128"/>
                <a:ea typeface="BIZ UDPゴシック" panose="020B0400000000000000" pitchFamily="50" charset="-128"/>
              </a:rPr>
              <a:t>について</a:t>
            </a:r>
            <a:endParaRPr lang="en-US" altLang="ja-JP" sz="2800" dirty="0" smtClean="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85347" y="4159848"/>
            <a:ext cx="12038918" cy="1815882"/>
          </a:xfrm>
          <a:prstGeom prst="rect">
            <a:avLst/>
          </a:prstGeom>
          <a:noFill/>
        </p:spPr>
        <p:txBody>
          <a:bodyPr wrap="square" rtlCol="0">
            <a:spAutoFit/>
          </a:bodyPr>
          <a:lstStyle/>
          <a:p>
            <a:r>
              <a:rPr lang="ja-JP" altLang="en-US" sz="2800" dirty="0" smtClean="0">
                <a:latin typeface="BIZ UDPゴシック" panose="020B0400000000000000" pitchFamily="50" charset="-128"/>
                <a:ea typeface="BIZ UDPゴシック" panose="020B0400000000000000" pitchFamily="50" charset="-128"/>
              </a:rPr>
              <a:t>看護師の方は女性が多く、</a:t>
            </a:r>
            <a:r>
              <a:rPr lang="ja-JP" altLang="en-US" sz="2800" b="1" dirty="0" smtClean="0">
                <a:solidFill>
                  <a:srgbClr val="C00000"/>
                </a:solidFill>
                <a:latin typeface="BIZ UDPゴシック" panose="020B0400000000000000" pitchFamily="50" charset="-128"/>
                <a:ea typeface="BIZ UDPゴシック" panose="020B0400000000000000" pitchFamily="50" charset="-128"/>
              </a:rPr>
              <a:t>「結婚」・「出産」等のライフイベントが離職や休業に繋がりやすい</a:t>
            </a:r>
            <a:r>
              <a:rPr lang="ja-JP" altLang="en-US" sz="2800" b="1" dirty="0" smtClean="0">
                <a:latin typeface="BIZ UDPゴシック" panose="020B0400000000000000" pitchFamily="50" charset="-128"/>
                <a:ea typeface="BIZ UDPゴシック" panose="020B0400000000000000" pitchFamily="50" charset="-128"/>
              </a:rPr>
              <a:t>。</a:t>
            </a:r>
            <a:endParaRPr lang="en-US" altLang="ja-JP" sz="2800" dirty="0" smtClean="0">
              <a:latin typeface="BIZ UDPゴシック" panose="020B0400000000000000" pitchFamily="50" charset="-128"/>
              <a:ea typeface="BIZ UDPゴシック" panose="020B0400000000000000" pitchFamily="50" charset="-128"/>
            </a:endParaRPr>
          </a:p>
          <a:p>
            <a:r>
              <a:rPr lang="ja-JP" altLang="en-US" sz="2800" b="1" dirty="0" smtClean="0">
                <a:solidFill>
                  <a:srgbClr val="1D6FA9"/>
                </a:solidFill>
                <a:latin typeface="BIZ UDPゴシック" panose="020B0400000000000000" pitchFamily="50" charset="-128"/>
                <a:ea typeface="BIZ UDPゴシック" panose="020B0400000000000000" pitchFamily="50" charset="-128"/>
              </a:rPr>
              <a:t>「個人に合わせた柔軟性を持った働き方を整えることができるか」</a:t>
            </a:r>
            <a:r>
              <a:rPr lang="ja-JP" altLang="en-US" sz="2800" dirty="0" smtClean="0">
                <a:latin typeface="BIZ UDPゴシック" panose="020B0400000000000000" pitchFamily="50" charset="-128"/>
                <a:ea typeface="BIZ UDPゴシック" panose="020B0400000000000000" pitchFamily="50" charset="-128"/>
              </a:rPr>
              <a:t>等が課題である。</a:t>
            </a:r>
            <a:endParaRPr lang="en-US" altLang="ja-JP" sz="2800" dirty="0" smtClean="0">
              <a:latin typeface="BIZ UDPゴシック" panose="020B0400000000000000" pitchFamily="50" charset="-128"/>
              <a:ea typeface="BIZ UDPゴシック" panose="020B0400000000000000"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4249376974"/>
              </p:ext>
            </p:extLst>
          </p:nvPr>
        </p:nvGraphicFramePr>
        <p:xfrm>
          <a:off x="85347" y="1948721"/>
          <a:ext cx="11683319" cy="1645920"/>
        </p:xfrm>
        <a:graphic>
          <a:graphicData uri="http://schemas.openxmlformats.org/drawingml/2006/table">
            <a:tbl>
              <a:tblPr firstRow="1" bandRow="1">
                <a:tableStyleId>{5C22544A-7EE6-4342-B048-85BDC9FD1C3A}</a:tableStyleId>
              </a:tblPr>
              <a:tblGrid>
                <a:gridCol w="1768874">
                  <a:extLst>
                    <a:ext uri="{9D8B030D-6E8A-4147-A177-3AD203B41FA5}">
                      <a16:colId xmlns:a16="http://schemas.microsoft.com/office/drawing/2014/main" val="1970971734"/>
                    </a:ext>
                  </a:extLst>
                </a:gridCol>
                <a:gridCol w="9914445">
                  <a:extLst>
                    <a:ext uri="{9D8B030D-6E8A-4147-A177-3AD203B41FA5}">
                      <a16:colId xmlns:a16="http://schemas.microsoft.com/office/drawing/2014/main" val="2053487679"/>
                    </a:ext>
                  </a:extLst>
                </a:gridCol>
              </a:tblGrid>
              <a:tr h="370840">
                <a:tc>
                  <a:txBody>
                    <a:bodyPr/>
                    <a:lstStyle/>
                    <a:p>
                      <a:r>
                        <a:rPr kumimoji="1" lang="ja-JP" altLang="en-US" sz="2400" b="1" dirty="0" smtClean="0">
                          <a:solidFill>
                            <a:srgbClr val="C00000"/>
                          </a:solidFill>
                          <a:latin typeface="BIZ UDPゴシック" panose="020B0400000000000000" pitchFamily="50" charset="-128"/>
                          <a:ea typeface="BIZ UDPゴシック" panose="020B0400000000000000" pitchFamily="50" charset="-128"/>
                        </a:rPr>
                        <a:t>求人</a:t>
                      </a:r>
                      <a:r>
                        <a:rPr kumimoji="1" lang="ja-JP" altLang="en-US" sz="2400" b="0" dirty="0" smtClean="0">
                          <a:solidFill>
                            <a:schemeClr val="tx1"/>
                          </a:solidFill>
                          <a:latin typeface="BIZ UDPゴシック" panose="020B0400000000000000" pitchFamily="50" charset="-128"/>
                          <a:ea typeface="BIZ UDPゴシック" panose="020B0400000000000000" pitchFamily="50" charset="-128"/>
                        </a:rPr>
                        <a:t>側</a:t>
                      </a:r>
                      <a:endParaRPr kumimoji="1" lang="ja-JP" altLang="en-US" sz="24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sz="2400" b="1" u="none" dirty="0" smtClean="0">
                          <a:solidFill>
                            <a:srgbClr val="C00000"/>
                          </a:solidFill>
                          <a:latin typeface="BIZ UDPゴシック" panose="020B0400000000000000" pitchFamily="50" charset="-128"/>
                          <a:ea typeface="BIZ UDPゴシック" panose="020B0400000000000000" pitchFamily="50" charset="-128"/>
                        </a:rPr>
                        <a:t>１日働ける人材</a:t>
                      </a:r>
                      <a:r>
                        <a:rPr kumimoji="0" lang="ja-JP" altLang="en-US" sz="2400" b="0" dirty="0" smtClean="0">
                          <a:solidFill>
                            <a:schemeClr val="tx1"/>
                          </a:solidFill>
                          <a:latin typeface="BIZ UDPゴシック" panose="020B0400000000000000" pitchFamily="50" charset="-128"/>
                          <a:ea typeface="BIZ UDPゴシック" panose="020B0400000000000000" pitchFamily="50" charset="-128"/>
                        </a:rPr>
                        <a:t>を求めている</a:t>
                      </a:r>
                      <a:endParaRPr kumimoji="0" lang="en-US" altLang="ja-JP" sz="2400" b="0" dirty="0" smtClean="0">
                        <a:solidFill>
                          <a:schemeClr val="tx1"/>
                        </a:solidFill>
                        <a:latin typeface="BIZ UDPゴシック" panose="020B0400000000000000" pitchFamily="50" charset="-128"/>
                        <a:ea typeface="BIZ UDPゴシック" panose="020B0400000000000000"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2400" b="1" dirty="0" smtClean="0">
                          <a:solidFill>
                            <a:srgbClr val="C00000"/>
                          </a:solidFill>
                          <a:latin typeface="BIZ UDPゴシック" panose="020B0400000000000000" pitchFamily="50" charset="-128"/>
                          <a:ea typeface="BIZ UDPゴシック" panose="020B0400000000000000" pitchFamily="50" charset="-128"/>
                        </a:rPr>
                        <a:t>50</a:t>
                      </a:r>
                      <a:r>
                        <a:rPr kumimoji="1" lang="ja-JP" altLang="en-US" sz="2400" b="1" dirty="0" smtClean="0">
                          <a:solidFill>
                            <a:srgbClr val="C00000"/>
                          </a:solidFill>
                          <a:latin typeface="BIZ UDPゴシック" panose="020B0400000000000000" pitchFamily="50" charset="-128"/>
                          <a:ea typeface="BIZ UDPゴシック" panose="020B0400000000000000" pitchFamily="50" charset="-128"/>
                        </a:rPr>
                        <a:t>歳前後の再就職を希望している人を雇用するのはハードルが高い。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15611964"/>
                  </a:ext>
                </a:extLst>
              </a:tr>
              <a:tr h="320040">
                <a:tc>
                  <a:txBody>
                    <a:bodyPr/>
                    <a:lstStyle/>
                    <a:p>
                      <a:r>
                        <a:rPr kumimoji="1" lang="ja-JP" altLang="en-US" sz="2400" b="1" dirty="0" smtClean="0">
                          <a:solidFill>
                            <a:srgbClr val="1D6FA9"/>
                          </a:solidFill>
                          <a:latin typeface="BIZ UDPゴシック" panose="020B0400000000000000" pitchFamily="50" charset="-128"/>
                          <a:ea typeface="BIZ UDPゴシック" panose="020B0400000000000000" pitchFamily="50" charset="-128"/>
                        </a:rPr>
                        <a:t>求職者</a:t>
                      </a:r>
                      <a:r>
                        <a:rPr kumimoji="1" lang="ja-JP" altLang="en-US" sz="2400" b="0" dirty="0" smtClean="0">
                          <a:solidFill>
                            <a:schemeClr val="tx1"/>
                          </a:solidFill>
                          <a:latin typeface="BIZ UDPゴシック" panose="020B0400000000000000" pitchFamily="50" charset="-128"/>
                          <a:ea typeface="BIZ UDPゴシック" panose="020B0400000000000000" pitchFamily="50" charset="-128"/>
                        </a:rPr>
                        <a:t>側</a:t>
                      </a:r>
                      <a:endParaRPr kumimoji="1" lang="ja-JP" altLang="en-US" sz="24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400" b="1" dirty="0" smtClean="0">
                          <a:solidFill>
                            <a:srgbClr val="1D6FA9"/>
                          </a:solidFill>
                          <a:latin typeface="BIZ UDPゴシック" panose="020B0400000000000000" pitchFamily="50" charset="-128"/>
                          <a:ea typeface="BIZ UDPゴシック" panose="020B0400000000000000" pitchFamily="50" charset="-128"/>
                        </a:rPr>
                        <a:t>半日や短時間で働ける職場</a:t>
                      </a:r>
                      <a:r>
                        <a:rPr kumimoji="1" lang="ja-JP" altLang="en-US" sz="2400" b="0" dirty="0" smtClean="0">
                          <a:solidFill>
                            <a:schemeClr val="tx1"/>
                          </a:solidFill>
                          <a:latin typeface="BIZ UDPゴシック" panose="020B0400000000000000" pitchFamily="50" charset="-128"/>
                          <a:ea typeface="BIZ UDPゴシック" panose="020B0400000000000000" pitchFamily="50" charset="-128"/>
                        </a:rPr>
                        <a:t>を求めている人が多い。</a:t>
                      </a:r>
                      <a:endParaRPr kumimoji="1" lang="en-US" altLang="ja-JP" sz="2400" b="0" dirty="0" smtClean="0">
                        <a:solidFill>
                          <a:schemeClr val="tx1"/>
                        </a:solidFill>
                        <a:latin typeface="BIZ UDPゴシック" panose="020B0400000000000000" pitchFamily="50" charset="-128"/>
                        <a:ea typeface="BIZ UDPゴシック" panose="020B0400000000000000"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2400" b="1" dirty="0" smtClean="0">
                          <a:solidFill>
                            <a:srgbClr val="1D6FA9"/>
                          </a:solidFill>
                          <a:latin typeface="BIZ UDPゴシック" panose="020B0400000000000000" pitchFamily="50" charset="-128"/>
                          <a:ea typeface="BIZ UDPゴシック" panose="020B0400000000000000" pitchFamily="50" charset="-128"/>
                        </a:rPr>
                        <a:t>60</a:t>
                      </a:r>
                      <a:r>
                        <a:rPr kumimoji="1" lang="ja-JP" altLang="en-US" sz="2400" b="1" dirty="0" smtClean="0">
                          <a:solidFill>
                            <a:srgbClr val="1D6FA9"/>
                          </a:solidFill>
                          <a:latin typeface="BIZ UDPゴシック" panose="020B0400000000000000" pitchFamily="50" charset="-128"/>
                          <a:ea typeface="BIZ UDPゴシック" panose="020B0400000000000000" pitchFamily="50" charset="-128"/>
                        </a:rPr>
                        <a:t>歳以上でもまだまだ働きたい人は多い。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4037326"/>
                  </a:ext>
                </a:extLst>
              </a:tr>
            </a:tbl>
          </a:graphicData>
        </a:graphic>
      </p:graphicFrame>
      <p:sp>
        <p:nvSpPr>
          <p:cNvPr id="13" name="テキスト ボックス 12"/>
          <p:cNvSpPr txBox="1"/>
          <p:nvPr/>
        </p:nvSpPr>
        <p:spPr>
          <a:xfrm>
            <a:off x="9865894" y="3639198"/>
            <a:ext cx="1902771" cy="400110"/>
          </a:xfrm>
          <a:prstGeom prst="rect">
            <a:avLst/>
          </a:prstGeom>
          <a:noFill/>
          <a:ln>
            <a:solidFill>
              <a:schemeClr val="tx1"/>
            </a:solidFill>
          </a:ln>
        </p:spPr>
        <p:txBody>
          <a:bodyPr wrap="square" rtlCol="0">
            <a:spAutoFit/>
          </a:bodyPr>
          <a:lstStyle/>
          <a:p>
            <a:r>
              <a:rPr kumimoji="1" lang="ja-JP" altLang="en-US" sz="2000" dirty="0" smtClean="0">
                <a:latin typeface="BIZ UDPゴシック" panose="020B0400000000000000" pitchFamily="50" charset="-128"/>
                <a:ea typeface="BIZ UDPゴシック" panose="020B0400000000000000" pitchFamily="50" charset="-128"/>
              </a:rPr>
              <a:t>第</a:t>
            </a:r>
            <a:r>
              <a:rPr kumimoji="1" lang="en-US" altLang="ja-JP" sz="2000" dirty="0" smtClean="0">
                <a:latin typeface="BIZ UDPゴシック" panose="020B0400000000000000" pitchFamily="50" charset="-128"/>
                <a:ea typeface="BIZ UDPゴシック" panose="020B0400000000000000" pitchFamily="50" charset="-128"/>
              </a:rPr>
              <a:t>1</a:t>
            </a:r>
            <a:r>
              <a:rPr kumimoji="1" lang="ja-JP" altLang="en-US" sz="2000" dirty="0" smtClean="0">
                <a:latin typeface="BIZ UDPゴシック" panose="020B0400000000000000" pitchFamily="50" charset="-128"/>
                <a:ea typeface="BIZ UDPゴシック" panose="020B0400000000000000" pitchFamily="50" charset="-128"/>
              </a:rPr>
              <a:t>回資料再掲</a:t>
            </a:r>
            <a:endParaRPr kumimoji="1"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09549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0" y="251267"/>
            <a:ext cx="11467870" cy="584775"/>
          </a:xfrm>
          <a:prstGeom prst="rect">
            <a:avLst/>
          </a:prstGeom>
          <a:noFill/>
        </p:spPr>
        <p:txBody>
          <a:bodyPr wrap="square" rtlCol="0">
            <a:spAutoFit/>
          </a:bodyPr>
          <a:lstStyle/>
          <a:p>
            <a:r>
              <a:rPr lang="ja-JP" altLang="en-US" sz="3200" b="1" dirty="0">
                <a:solidFill>
                  <a:srgbClr val="1D6FA9"/>
                </a:solidFill>
                <a:latin typeface="BIZ UDPゴシック" panose="020B0400000000000000" pitchFamily="50" charset="-128"/>
                <a:ea typeface="BIZ UDPゴシック" panose="020B0400000000000000" pitchFamily="50" charset="-128"/>
              </a:rPr>
              <a:t>２</a:t>
            </a:r>
            <a:r>
              <a:rPr lang="ja-JP" altLang="en-US" sz="3200" b="1" dirty="0" smtClean="0">
                <a:solidFill>
                  <a:srgbClr val="1D6FA9"/>
                </a:solidFill>
                <a:latin typeface="BIZ UDPゴシック" panose="020B0400000000000000" pitchFamily="50" charset="-128"/>
                <a:ea typeface="BIZ UDPゴシック" panose="020B0400000000000000" pitchFamily="50" charset="-128"/>
              </a:rPr>
              <a:t>－２　「潜在看護職員」に対する課題②－２　</a:t>
            </a:r>
            <a:endParaRPr lang="en-US" altLang="ja-JP" sz="3200" b="1" dirty="0" smtClean="0">
              <a:solidFill>
                <a:srgbClr val="1D6FA9"/>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2"/>
          <p:cNvSpPr>
            <a:spLocks noGrp="1"/>
          </p:cNvSpPr>
          <p:nvPr>
            <p:ph type="sldNum" sz="quarter" idx="12"/>
          </p:nvPr>
        </p:nvSpPr>
        <p:spPr>
          <a:xfrm>
            <a:off x="9208248" y="6308075"/>
            <a:ext cx="2743200" cy="36512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BFFF0799-BCF5-4C8E-BCD2-41538FEDF1AE}" type="slidenum">
              <a:rPr kumimoji="1" lang="ja-JP" altLang="en-US" sz="1300" b="0" i="0" u="none" strike="noStrike" kern="1200" cap="none" spc="0" normalizeH="0" baseline="0" noProof="0" smtClean="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rPr>
              <a:pPr marL="0" marR="0" lvl="0" indent="0" algn="r" defTabSz="914377" rtl="0" eaLnBrk="1" fontAlgn="auto" latinLnBrk="0" hangingPunct="1">
                <a:lnSpc>
                  <a:spcPct val="100000"/>
                </a:lnSpc>
                <a:spcBef>
                  <a:spcPts val="0"/>
                </a:spcBef>
                <a:spcAft>
                  <a:spcPts val="0"/>
                </a:spcAft>
                <a:buClrTx/>
                <a:buSzTx/>
                <a:buFontTx/>
                <a:buNone/>
                <a:tabLst/>
                <a:defRPr/>
              </a:pPr>
              <a:t>9</a:t>
            </a:fld>
            <a:endParaRPr kumimoji="1" lang="ja-JP" altLang="en-US" sz="1300" b="0" i="0" u="none" strike="noStrike" kern="1200" cap="none" spc="0" normalizeH="0" baseline="0" noProof="0" dirty="0">
              <a:ln>
                <a:noFill/>
              </a:ln>
              <a:solidFill>
                <a:prstClr val="black">
                  <a:tint val="75000"/>
                </a:prstClr>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正方形/長方形 6"/>
          <p:cNvSpPr/>
          <p:nvPr/>
        </p:nvSpPr>
        <p:spPr bwMode="gray">
          <a:xfrm>
            <a:off x="85346" y="953269"/>
            <a:ext cx="11683319" cy="623455"/>
          </a:xfrm>
          <a:prstGeom prst="rect">
            <a:avLst/>
          </a:prstGeom>
          <a:solidFill>
            <a:sysClr val="window" lastClr="FFFFFF"/>
          </a:solidFill>
          <a:ln w="38100" cap="flat" cmpd="sng" algn="ctr">
            <a:solidFill>
              <a:srgbClr val="1D6FA9"/>
            </a:solidFill>
            <a:prstDash val="solid"/>
            <a:miter lim="800000"/>
          </a:ln>
          <a:effectLst/>
        </p:spPr>
        <p:txBody>
          <a:bodyPr vert="horz" rtlCol="0" anchor="ctr"/>
          <a:lstStyle/>
          <a:p>
            <a:r>
              <a:rPr lang="ja-JP" altLang="en-US" sz="2800" b="1" dirty="0">
                <a:latin typeface="BIZ UDPゴシック" panose="020B0400000000000000" pitchFamily="50" charset="-128"/>
                <a:ea typeface="BIZ UDPゴシック" panose="020B0400000000000000" pitchFamily="50" charset="-128"/>
              </a:rPr>
              <a:t>雇用形態別</a:t>
            </a:r>
            <a:r>
              <a:rPr lang="ja-JP" altLang="en-US" sz="2800" dirty="0">
                <a:latin typeface="BIZ UDPゴシック" panose="020B0400000000000000" pitchFamily="50" charset="-128"/>
                <a:ea typeface="BIZ UDPゴシック" panose="020B0400000000000000" pitchFamily="50" charset="-128"/>
              </a:rPr>
              <a:t>に</a:t>
            </a:r>
            <a:r>
              <a:rPr lang="ja-JP" altLang="en-US" sz="2800" b="1" dirty="0">
                <a:solidFill>
                  <a:schemeClr val="accent1"/>
                </a:solidFill>
                <a:latin typeface="BIZ UDPゴシック" panose="020B0400000000000000" pitchFamily="50" charset="-128"/>
                <a:ea typeface="BIZ UDPゴシック" panose="020B0400000000000000" pitchFamily="50" charset="-128"/>
              </a:rPr>
              <a:t>求職者の希望</a:t>
            </a:r>
            <a:r>
              <a:rPr lang="ja-JP" altLang="en-US" sz="2800" b="1" dirty="0" smtClean="0">
                <a:solidFill>
                  <a:schemeClr val="accent1"/>
                </a:solidFill>
                <a:latin typeface="BIZ UDPゴシック" panose="020B0400000000000000" pitchFamily="50" charset="-128"/>
                <a:ea typeface="BIZ UDPゴシック" panose="020B0400000000000000" pitchFamily="50" charset="-128"/>
              </a:rPr>
              <a:t>（</a:t>
            </a:r>
            <a:r>
              <a:rPr lang="ja-JP" altLang="en-US" sz="2800" b="1" dirty="0">
                <a:solidFill>
                  <a:schemeClr val="accent1"/>
                </a:solidFill>
                <a:latin typeface="BIZ UDPゴシック" panose="020B0400000000000000" pitchFamily="50" charset="-128"/>
                <a:ea typeface="BIZ UDPゴシック" panose="020B0400000000000000" pitchFamily="50" charset="-128"/>
              </a:rPr>
              <a:t>実数</a:t>
            </a:r>
            <a:r>
              <a:rPr lang="ja-JP" altLang="en-US" sz="2800" b="1" dirty="0" smtClean="0">
                <a:solidFill>
                  <a:schemeClr val="accent1"/>
                </a:solidFill>
                <a:latin typeface="BIZ UDPゴシック" panose="020B0400000000000000" pitchFamily="50" charset="-128"/>
                <a:ea typeface="BIZ UDPゴシック" panose="020B0400000000000000" pitchFamily="50" charset="-128"/>
              </a:rPr>
              <a:t>）</a:t>
            </a:r>
            <a:r>
              <a:rPr lang="ja-JP" altLang="en-US" sz="2800" dirty="0" smtClean="0">
                <a:latin typeface="BIZ UDPゴシック" panose="020B0400000000000000" pitchFamily="50" charset="-128"/>
                <a:ea typeface="BIZ UDPゴシック" panose="020B0400000000000000" pitchFamily="50" charset="-128"/>
              </a:rPr>
              <a:t>と</a:t>
            </a:r>
            <a:r>
              <a:rPr lang="ja-JP" altLang="en-US" sz="2800" b="1" dirty="0" smtClean="0">
                <a:solidFill>
                  <a:schemeClr val="accent2"/>
                </a:solidFill>
                <a:latin typeface="BIZ UDPゴシック" panose="020B0400000000000000" pitchFamily="50" charset="-128"/>
                <a:ea typeface="BIZ UDPゴシック" panose="020B0400000000000000" pitchFamily="50" charset="-128"/>
              </a:rPr>
              <a:t>求人側</a:t>
            </a:r>
            <a:r>
              <a:rPr lang="ja-JP" altLang="en-US" sz="2800" b="1" dirty="0">
                <a:solidFill>
                  <a:schemeClr val="accent2"/>
                </a:solidFill>
                <a:latin typeface="BIZ UDPゴシック" panose="020B0400000000000000" pitchFamily="50" charset="-128"/>
                <a:ea typeface="BIZ UDPゴシック" panose="020B0400000000000000" pitchFamily="50" charset="-128"/>
              </a:rPr>
              <a:t>の希望</a:t>
            </a:r>
            <a:r>
              <a:rPr lang="ja-JP" altLang="en-US" sz="2800" b="1" dirty="0" smtClean="0">
                <a:solidFill>
                  <a:schemeClr val="accent2"/>
                </a:solidFill>
                <a:latin typeface="BIZ UDPゴシック" panose="020B0400000000000000" pitchFamily="50" charset="-128"/>
                <a:ea typeface="BIZ UDPゴシック" panose="020B0400000000000000" pitchFamily="50" charset="-128"/>
              </a:rPr>
              <a:t>（</a:t>
            </a:r>
            <a:r>
              <a:rPr lang="ja-JP" altLang="en-US" sz="2800" b="1" dirty="0">
                <a:solidFill>
                  <a:schemeClr val="accent2"/>
                </a:solidFill>
                <a:latin typeface="BIZ UDPゴシック" panose="020B0400000000000000" pitchFamily="50" charset="-128"/>
                <a:ea typeface="BIZ UDPゴシック" panose="020B0400000000000000" pitchFamily="50" charset="-128"/>
              </a:rPr>
              <a:t>実数</a:t>
            </a:r>
            <a:r>
              <a:rPr lang="ja-JP" altLang="en-US" sz="2800" b="1" dirty="0" smtClean="0">
                <a:solidFill>
                  <a:schemeClr val="accent2"/>
                </a:solidFill>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を</a:t>
            </a:r>
            <a:r>
              <a:rPr lang="ja-JP" altLang="en-US" sz="2800" dirty="0" smtClean="0">
                <a:latin typeface="BIZ UDPゴシック" panose="020B0400000000000000" pitchFamily="50" charset="-128"/>
                <a:ea typeface="BIZ UDPゴシック" panose="020B0400000000000000" pitchFamily="50" charset="-128"/>
              </a:rPr>
              <a:t>比較をした。</a:t>
            </a:r>
            <a:endParaRPr lang="en-US" altLang="ja-JP" sz="2800" dirty="0" smtClean="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7893799" y="6154185"/>
            <a:ext cx="405764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noProof="0" dirty="0" smtClean="0">
                <a:latin typeface="BIZ UDPゴシック" panose="020B0400000000000000" pitchFamily="50" charset="-128"/>
                <a:ea typeface="BIZ UDPゴシック" panose="020B0400000000000000" pitchFamily="50" charset="-128"/>
              </a:rPr>
              <a:t>（</a:t>
            </a:r>
            <a:r>
              <a:rPr lang="en-US" altLang="ja-JP" sz="1400" noProof="0" dirty="0" smtClean="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令和５年度ナースセンター利用実績より算出</a:t>
            </a:r>
            <a:r>
              <a:rPr lang="ja-JP" altLang="en-US" sz="1400" noProof="0" dirty="0" smtClean="0">
                <a:latin typeface="BIZ UDPゴシック" panose="020B0400000000000000" pitchFamily="50" charset="-128"/>
                <a:ea typeface="BIZ UDPゴシック" panose="020B0400000000000000" pitchFamily="50" charset="-128"/>
              </a:rPr>
              <a:t>）</a:t>
            </a:r>
            <a:r>
              <a:rPr kumimoji="1" lang="ja-JP" altLang="en-US" sz="1400" i="0" u="none" strike="noStrike" kern="1200" cap="none" spc="0" normalizeH="0" baseline="0" noProof="0" dirty="0" smtClean="0">
                <a:ln>
                  <a:noFill/>
                </a:ln>
                <a:solidFill>
                  <a:srgbClr val="4472C4">
                    <a:lumMod val="75000"/>
                  </a:srgbClr>
                </a:solidFill>
                <a:effectLst/>
                <a:uLnTx/>
                <a:uFillTx/>
                <a:latin typeface="BIZ UDPゴシック" panose="020B0400000000000000" pitchFamily="50" charset="-128"/>
                <a:ea typeface="BIZ UDPゴシック" panose="020B0400000000000000" pitchFamily="50" charset="-128"/>
              </a:rPr>
              <a:t>　</a:t>
            </a:r>
            <a:endParaRPr kumimoji="1" lang="en-US" altLang="ja-JP" sz="1400" i="0" u="none" strike="noStrike" kern="1200" cap="none" spc="0" normalizeH="0" baseline="0" noProof="0" dirty="0" smtClean="0">
              <a:ln>
                <a:noFill/>
              </a:ln>
              <a:solidFill>
                <a:srgbClr val="4472C4">
                  <a:lumMod val="75000"/>
                </a:srgbClr>
              </a:solidFill>
              <a:effectLst/>
              <a:uLnTx/>
              <a:uFillTx/>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234975" y="1749981"/>
            <a:ext cx="6290515" cy="954107"/>
          </a:xfrm>
          <a:prstGeom prst="rect">
            <a:avLst/>
          </a:prstGeom>
          <a:noFill/>
        </p:spPr>
        <p:txBody>
          <a:bodyPr wrap="square" rtlCol="0">
            <a:spAutoFit/>
          </a:bodyPr>
          <a:lstStyle/>
          <a:p>
            <a:r>
              <a:rPr lang="ja-JP" altLang="en-US" sz="2800" b="1" dirty="0" smtClean="0">
                <a:latin typeface="BIZ UDPゴシック" panose="020B0400000000000000" pitchFamily="50" charset="-128"/>
                <a:ea typeface="BIZ UDPゴシック" panose="020B0400000000000000" pitchFamily="50" charset="-128"/>
              </a:rPr>
              <a:t>雇用形態別</a:t>
            </a:r>
            <a:r>
              <a:rPr lang="ja-JP" altLang="en-US" sz="2800" dirty="0" smtClean="0">
                <a:latin typeface="BIZ UDPゴシック" panose="020B0400000000000000" pitchFamily="50" charset="-128"/>
                <a:ea typeface="BIZ UDPゴシック" panose="020B0400000000000000" pitchFamily="50" charset="-128"/>
              </a:rPr>
              <a:t>に</a:t>
            </a:r>
            <a:r>
              <a:rPr lang="ja-JP" altLang="en-US" sz="2800" b="1" dirty="0" smtClean="0">
                <a:solidFill>
                  <a:schemeClr val="accent1"/>
                </a:solidFill>
                <a:latin typeface="BIZ UDPゴシック" panose="020B0400000000000000" pitchFamily="50" charset="-128"/>
                <a:ea typeface="BIZ UDPゴシック" panose="020B0400000000000000" pitchFamily="50" charset="-128"/>
              </a:rPr>
              <a:t>求職者の希望（</a:t>
            </a:r>
            <a:r>
              <a:rPr lang="ja-JP" altLang="en-US" sz="2800" b="1" dirty="0">
                <a:solidFill>
                  <a:schemeClr val="accent1"/>
                </a:solidFill>
                <a:latin typeface="BIZ UDPゴシック" panose="020B0400000000000000" pitchFamily="50" charset="-128"/>
                <a:ea typeface="BIZ UDPゴシック" panose="020B0400000000000000" pitchFamily="50" charset="-128"/>
              </a:rPr>
              <a:t>実数</a:t>
            </a:r>
            <a:r>
              <a:rPr lang="ja-JP" altLang="en-US" sz="2800" b="1" dirty="0" smtClean="0">
                <a:solidFill>
                  <a:schemeClr val="accent1"/>
                </a:solidFill>
                <a:latin typeface="BIZ UDPゴシック" panose="020B0400000000000000" pitchFamily="50" charset="-128"/>
                <a:ea typeface="BIZ UDPゴシック" panose="020B0400000000000000" pitchFamily="50" charset="-128"/>
              </a:rPr>
              <a:t>）</a:t>
            </a:r>
            <a:r>
              <a:rPr lang="ja-JP" altLang="en-US" sz="2800" dirty="0" smtClean="0">
                <a:latin typeface="BIZ UDPゴシック" panose="020B0400000000000000" pitchFamily="50" charset="-128"/>
                <a:ea typeface="BIZ UDPゴシック" panose="020B0400000000000000" pitchFamily="50" charset="-128"/>
              </a:rPr>
              <a:t>と</a:t>
            </a:r>
            <a:endParaRPr lang="en-US" altLang="ja-JP" sz="2800" dirty="0" smtClean="0">
              <a:latin typeface="BIZ UDPゴシック" panose="020B0400000000000000" pitchFamily="50" charset="-128"/>
              <a:ea typeface="BIZ UDPゴシック" panose="020B0400000000000000" pitchFamily="50" charset="-128"/>
            </a:endParaRPr>
          </a:p>
          <a:p>
            <a:r>
              <a:rPr lang="ja-JP" altLang="en-US" sz="2800" b="1" dirty="0" smtClean="0">
                <a:solidFill>
                  <a:schemeClr val="accent2"/>
                </a:solidFill>
                <a:latin typeface="BIZ UDPゴシック" panose="020B0400000000000000" pitchFamily="50" charset="-128"/>
                <a:ea typeface="BIZ UDPゴシック" panose="020B0400000000000000" pitchFamily="50" charset="-128"/>
              </a:rPr>
              <a:t>求人側の希望（</a:t>
            </a:r>
            <a:r>
              <a:rPr lang="ja-JP" altLang="en-US" sz="2800" b="1" dirty="0">
                <a:solidFill>
                  <a:schemeClr val="accent2"/>
                </a:solidFill>
                <a:latin typeface="BIZ UDPゴシック" panose="020B0400000000000000" pitchFamily="50" charset="-128"/>
                <a:ea typeface="BIZ UDPゴシック" panose="020B0400000000000000" pitchFamily="50" charset="-128"/>
              </a:rPr>
              <a:t>実数</a:t>
            </a:r>
            <a:r>
              <a:rPr lang="ja-JP" altLang="en-US" sz="2800" b="1" dirty="0" smtClean="0">
                <a:solidFill>
                  <a:schemeClr val="accent2"/>
                </a:solidFill>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を</a:t>
            </a:r>
            <a:r>
              <a:rPr lang="ja-JP" altLang="en-US" sz="2800" dirty="0" smtClean="0">
                <a:latin typeface="BIZ UDPゴシック" panose="020B0400000000000000" pitchFamily="50" charset="-128"/>
                <a:ea typeface="BIZ UDPゴシック" panose="020B0400000000000000" pitchFamily="50" charset="-128"/>
              </a:rPr>
              <a:t>比較した。</a:t>
            </a:r>
            <a:endParaRPr lang="en-US" altLang="ja-JP" sz="2800" dirty="0" smtClean="0">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234975" y="4418027"/>
            <a:ext cx="6546826" cy="1015663"/>
          </a:xfrm>
          <a:prstGeom prst="rect">
            <a:avLst/>
          </a:prstGeom>
          <a:noFill/>
        </p:spPr>
        <p:txBody>
          <a:bodyPr wrap="square" rtlCol="0">
            <a:spAutoFit/>
          </a:bodyPr>
          <a:lstStyle/>
          <a:p>
            <a:r>
              <a:rPr lang="ja-JP" altLang="en-US" sz="2000" dirty="0" smtClean="0">
                <a:latin typeface="BIZ UDPゴシック" panose="020B0400000000000000" pitchFamily="50" charset="-128"/>
                <a:ea typeface="BIZ UDPゴシック" panose="020B0400000000000000" pitchFamily="50" charset="-128"/>
              </a:rPr>
              <a:t>・「常勤」・「非常勤」・「臨時雇用</a:t>
            </a:r>
            <a:r>
              <a:rPr lang="en-US" altLang="ja-JP" sz="2000" dirty="0" smtClean="0">
                <a:latin typeface="BIZ UDPゴシック" panose="020B0400000000000000" pitchFamily="50" charset="-128"/>
                <a:ea typeface="BIZ UDPゴシック" panose="020B0400000000000000" pitchFamily="50" charset="-128"/>
              </a:rPr>
              <a:t>※</a:t>
            </a:r>
            <a:r>
              <a:rPr lang="ja-JP" altLang="en-US" sz="2000" dirty="0" smtClean="0">
                <a:latin typeface="BIZ UDPゴシック" panose="020B0400000000000000" pitchFamily="50" charset="-128"/>
                <a:ea typeface="BIZ UDPゴシック" panose="020B0400000000000000" pitchFamily="50" charset="-128"/>
              </a:rPr>
              <a:t>」</a:t>
            </a:r>
            <a:endParaRPr lang="en-US" altLang="ja-JP" sz="2000" dirty="0" smtClean="0">
              <a:latin typeface="BIZ UDPゴシック" panose="020B0400000000000000" pitchFamily="50" charset="-128"/>
              <a:ea typeface="BIZ UDPゴシック" panose="020B0400000000000000" pitchFamily="50" charset="-128"/>
            </a:endParaRPr>
          </a:p>
          <a:p>
            <a:r>
              <a:rPr lang="ja-JP" altLang="en-US" sz="2000" dirty="0" smtClean="0">
                <a:latin typeface="BIZ UDPゴシック" panose="020B0400000000000000" pitchFamily="50" charset="-128"/>
                <a:ea typeface="BIZ UDPゴシック" panose="020B0400000000000000" pitchFamily="50" charset="-128"/>
              </a:rPr>
              <a:t>→「常勤」・「非常勤」は、</a:t>
            </a:r>
            <a:r>
              <a:rPr lang="ja-JP" altLang="en-US" sz="2000" b="1" dirty="0" smtClean="0">
                <a:solidFill>
                  <a:schemeClr val="accent2"/>
                </a:solidFill>
                <a:latin typeface="BIZ UDPゴシック" panose="020B0400000000000000" pitchFamily="50" charset="-128"/>
                <a:ea typeface="BIZ UDPゴシック" panose="020B0400000000000000" pitchFamily="50" charset="-128"/>
              </a:rPr>
              <a:t>求人側</a:t>
            </a:r>
            <a:r>
              <a:rPr lang="ja-JP" altLang="en-US" sz="2000" dirty="0" smtClean="0">
                <a:latin typeface="BIZ UDPゴシック" panose="020B0400000000000000" pitchFamily="50" charset="-128"/>
                <a:ea typeface="BIZ UDPゴシック" panose="020B0400000000000000" pitchFamily="50" charset="-128"/>
              </a:rPr>
              <a:t>が</a:t>
            </a:r>
            <a:r>
              <a:rPr lang="ja-JP" altLang="en-US" sz="2000" b="1" dirty="0" smtClean="0">
                <a:solidFill>
                  <a:schemeClr val="accent1"/>
                </a:solidFill>
                <a:latin typeface="BIZ UDPゴシック" panose="020B0400000000000000" pitchFamily="50" charset="-128"/>
                <a:ea typeface="BIZ UDPゴシック" panose="020B0400000000000000" pitchFamily="50" charset="-128"/>
              </a:rPr>
              <a:t>求職側</a:t>
            </a:r>
            <a:r>
              <a:rPr lang="ja-JP" altLang="en-US" sz="2000" dirty="0" smtClean="0">
                <a:latin typeface="BIZ UDPゴシック" panose="020B0400000000000000" pitchFamily="50" charset="-128"/>
                <a:ea typeface="BIZ UDPゴシック" panose="020B0400000000000000" pitchFamily="50" charset="-128"/>
              </a:rPr>
              <a:t>を</a:t>
            </a:r>
            <a:r>
              <a:rPr lang="ja-JP" altLang="en-US" sz="2000" b="1" dirty="0" smtClean="0">
                <a:solidFill>
                  <a:srgbClr val="C00000"/>
                </a:solidFill>
                <a:latin typeface="BIZ UDPゴシック" panose="020B0400000000000000" pitchFamily="50" charset="-128"/>
                <a:ea typeface="BIZ UDPゴシック" panose="020B0400000000000000" pitchFamily="50" charset="-128"/>
              </a:rPr>
              <a:t>大きく上回っている</a:t>
            </a:r>
            <a:r>
              <a:rPr lang="ja-JP" altLang="en-US" sz="2000" dirty="0" smtClean="0">
                <a:latin typeface="BIZ UDPゴシック" panose="020B0400000000000000" pitchFamily="50" charset="-128"/>
                <a:ea typeface="BIZ UDPゴシック" panose="020B0400000000000000" pitchFamily="50" charset="-128"/>
              </a:rPr>
              <a:t>が、「臨時雇用」は、</a:t>
            </a:r>
            <a:r>
              <a:rPr lang="ja-JP" altLang="en-US" sz="2000" b="1" dirty="0" smtClean="0">
                <a:solidFill>
                  <a:schemeClr val="accent1"/>
                </a:solidFill>
                <a:latin typeface="BIZ UDPゴシック" panose="020B0400000000000000" pitchFamily="50" charset="-128"/>
                <a:ea typeface="BIZ UDPゴシック" panose="020B0400000000000000" pitchFamily="50" charset="-128"/>
              </a:rPr>
              <a:t>求</a:t>
            </a:r>
            <a:r>
              <a:rPr lang="ja-JP" altLang="en-US" sz="2000" b="1" dirty="0">
                <a:solidFill>
                  <a:schemeClr val="accent1"/>
                </a:solidFill>
                <a:latin typeface="BIZ UDPゴシック" panose="020B0400000000000000" pitchFamily="50" charset="-128"/>
                <a:ea typeface="BIZ UDPゴシック" panose="020B0400000000000000" pitchFamily="50" charset="-128"/>
              </a:rPr>
              <a:t>職</a:t>
            </a:r>
            <a:r>
              <a:rPr lang="ja-JP" altLang="en-US" sz="2000" b="1" dirty="0" smtClean="0">
                <a:solidFill>
                  <a:schemeClr val="accent1"/>
                </a:solidFill>
                <a:latin typeface="BIZ UDPゴシック" panose="020B0400000000000000" pitchFamily="50" charset="-128"/>
                <a:ea typeface="BIZ UDPゴシック" panose="020B0400000000000000" pitchFamily="50" charset="-128"/>
              </a:rPr>
              <a:t>側</a:t>
            </a:r>
            <a:r>
              <a:rPr lang="ja-JP" altLang="en-US" sz="2000" dirty="0" smtClean="0">
                <a:latin typeface="BIZ UDPゴシック" panose="020B0400000000000000" pitchFamily="50" charset="-128"/>
                <a:ea typeface="BIZ UDPゴシック" panose="020B0400000000000000" pitchFamily="50" charset="-128"/>
              </a:rPr>
              <a:t>が</a:t>
            </a:r>
            <a:r>
              <a:rPr lang="ja-JP" altLang="en-US" sz="2000" b="1" dirty="0" smtClean="0">
                <a:solidFill>
                  <a:schemeClr val="accent2"/>
                </a:solidFill>
                <a:latin typeface="BIZ UDPゴシック" panose="020B0400000000000000" pitchFamily="50" charset="-128"/>
                <a:ea typeface="BIZ UDPゴシック" panose="020B0400000000000000" pitchFamily="50" charset="-128"/>
              </a:rPr>
              <a:t>求人側</a:t>
            </a:r>
            <a:r>
              <a:rPr lang="ja-JP" altLang="en-US" sz="2000" dirty="0" smtClean="0">
                <a:latin typeface="BIZ UDPゴシック" panose="020B0400000000000000" pitchFamily="50" charset="-128"/>
                <a:ea typeface="BIZ UDPゴシック" panose="020B0400000000000000" pitchFamily="50" charset="-128"/>
              </a:rPr>
              <a:t>を</a:t>
            </a:r>
            <a:r>
              <a:rPr lang="ja-JP" altLang="en-US" sz="2000" b="1" dirty="0" smtClean="0">
                <a:solidFill>
                  <a:srgbClr val="C00000"/>
                </a:solidFill>
                <a:latin typeface="BIZ UDPゴシック" panose="020B0400000000000000" pitchFamily="50" charset="-128"/>
                <a:ea typeface="BIZ UDPゴシック" panose="020B0400000000000000" pitchFamily="50" charset="-128"/>
              </a:rPr>
              <a:t>上回っている。</a:t>
            </a:r>
            <a:endParaRPr lang="en-US" altLang="ja-JP" sz="2000" b="1" dirty="0" smtClean="0">
              <a:solidFill>
                <a:srgbClr val="C00000"/>
              </a:solidFill>
              <a:latin typeface="BIZ UDPゴシック" panose="020B0400000000000000" pitchFamily="50" charset="-128"/>
              <a:ea typeface="BIZ UDPゴシック" panose="020B0400000000000000" pitchFamily="50" charset="-128"/>
            </a:endParaRPr>
          </a:p>
        </p:txBody>
      </p:sp>
      <p:sp>
        <p:nvSpPr>
          <p:cNvPr id="13" name="正方形/長方形 12"/>
          <p:cNvSpPr/>
          <p:nvPr/>
        </p:nvSpPr>
        <p:spPr>
          <a:xfrm>
            <a:off x="213998" y="5543147"/>
            <a:ext cx="6365332" cy="584775"/>
          </a:xfrm>
          <a:prstGeom prst="rect">
            <a:avLst/>
          </a:prstGeom>
        </p:spPr>
        <p:txBody>
          <a:bodyPr wrap="square">
            <a:spAutoFit/>
          </a:bodyPr>
          <a:lstStyle/>
          <a:p>
            <a:pPr lvl="0">
              <a:defRPr/>
            </a:pPr>
            <a:r>
              <a:rPr lang="en-US" altLang="ja-JP" sz="1400" noProof="0" dirty="0" smtClean="0">
                <a:latin typeface="BIZ UDPゴシック" panose="020B0400000000000000" pitchFamily="50" charset="-128"/>
                <a:ea typeface="BIZ UDPゴシック" panose="020B0400000000000000" pitchFamily="50" charset="-128"/>
              </a:rPr>
              <a:t>※</a:t>
            </a:r>
            <a:r>
              <a:rPr lang="ja-JP" altLang="en-US" sz="1600" dirty="0" smtClean="0">
                <a:latin typeface="BIZ UDPゴシック" panose="020B0400000000000000" pitchFamily="50" charset="-128"/>
                <a:ea typeface="BIZ UDPゴシック" panose="020B0400000000000000" pitchFamily="50" charset="-128"/>
              </a:rPr>
              <a:t>１か月未満の期間を定めて雇用している者及び日々雇い入れている</a:t>
            </a:r>
            <a:endParaRPr lang="en-US" altLang="ja-JP" sz="1600" dirty="0" smtClean="0">
              <a:latin typeface="BIZ UDPゴシック" panose="020B0400000000000000" pitchFamily="50" charset="-128"/>
              <a:ea typeface="BIZ UDPゴシック" panose="020B0400000000000000" pitchFamily="50" charset="-128"/>
            </a:endParaRPr>
          </a:p>
          <a:p>
            <a:pPr lvl="0">
              <a:defRPr/>
            </a:pPr>
            <a:r>
              <a:rPr lang="ja-JP" altLang="en-US" sz="1600" dirty="0">
                <a:latin typeface="BIZ UDPゴシック" panose="020B0400000000000000" pitchFamily="50" charset="-128"/>
                <a:ea typeface="BIZ UDPゴシック" panose="020B0400000000000000" pitchFamily="50" charset="-128"/>
              </a:rPr>
              <a:t>　</a:t>
            </a:r>
            <a:r>
              <a:rPr lang="ja-JP" altLang="en-US" sz="1600" dirty="0" smtClean="0">
                <a:latin typeface="BIZ UDPゴシック" panose="020B0400000000000000" pitchFamily="50" charset="-128"/>
                <a:ea typeface="BIZ UDPゴシック" panose="020B0400000000000000" pitchFamily="50" charset="-128"/>
              </a:rPr>
              <a:t>者を指します。</a:t>
            </a:r>
            <a:r>
              <a:rPr kumimoji="1" lang="ja-JP" altLang="en-US" sz="1400" i="0" u="none" strike="noStrike" kern="1200" cap="none" spc="0" normalizeH="0" baseline="0" noProof="0" dirty="0" smtClean="0">
                <a:ln>
                  <a:noFill/>
                </a:ln>
                <a:solidFill>
                  <a:srgbClr val="4472C4">
                    <a:lumMod val="75000"/>
                  </a:srgbClr>
                </a:solidFill>
                <a:effectLst/>
                <a:uLnTx/>
                <a:uFillTx/>
                <a:latin typeface="BIZ UDPゴシック" panose="020B0400000000000000" pitchFamily="50" charset="-128"/>
                <a:ea typeface="BIZ UDPゴシック" panose="020B0400000000000000" pitchFamily="50" charset="-128"/>
              </a:rPr>
              <a:t>　</a:t>
            </a:r>
            <a:endParaRPr kumimoji="1" lang="en-US" altLang="ja-JP" sz="1400" i="0" u="none" strike="noStrike" kern="1200" cap="none" spc="0" normalizeH="0" baseline="0" noProof="0" dirty="0" smtClean="0">
              <a:ln>
                <a:noFill/>
              </a:ln>
              <a:solidFill>
                <a:srgbClr val="4472C4">
                  <a:lumMod val="75000"/>
                </a:srgbClr>
              </a:solidFill>
              <a:effectLst/>
              <a:uLnTx/>
              <a:uFillTx/>
              <a:latin typeface="BIZ UDPゴシック" panose="020B0400000000000000" pitchFamily="50" charset="-128"/>
              <a:ea typeface="BIZ UDPゴシック" panose="020B04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430407138"/>
              </p:ext>
            </p:extLst>
          </p:nvPr>
        </p:nvGraphicFramePr>
        <p:xfrm>
          <a:off x="267838" y="2776451"/>
          <a:ext cx="6257652" cy="1481390"/>
        </p:xfrm>
        <a:graphic>
          <a:graphicData uri="http://schemas.openxmlformats.org/drawingml/2006/table">
            <a:tbl>
              <a:tblPr firstRow="1">
                <a:tableStyleId>{5C22544A-7EE6-4342-B048-85BDC9FD1C3A}</a:tableStyleId>
              </a:tblPr>
              <a:tblGrid>
                <a:gridCol w="1834894">
                  <a:extLst>
                    <a:ext uri="{9D8B030D-6E8A-4147-A177-3AD203B41FA5}">
                      <a16:colId xmlns:a16="http://schemas.microsoft.com/office/drawing/2014/main" val="505474906"/>
                    </a:ext>
                  </a:extLst>
                </a:gridCol>
                <a:gridCol w="2244436">
                  <a:extLst>
                    <a:ext uri="{9D8B030D-6E8A-4147-A177-3AD203B41FA5}">
                      <a16:colId xmlns:a16="http://schemas.microsoft.com/office/drawing/2014/main" val="3068812656"/>
                    </a:ext>
                  </a:extLst>
                </a:gridCol>
                <a:gridCol w="2178322">
                  <a:extLst>
                    <a:ext uri="{9D8B030D-6E8A-4147-A177-3AD203B41FA5}">
                      <a16:colId xmlns:a16="http://schemas.microsoft.com/office/drawing/2014/main" val="1884644303"/>
                    </a:ext>
                  </a:extLst>
                </a:gridCol>
              </a:tblGrid>
              <a:tr h="353630">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　</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u="none" strike="noStrike" dirty="0">
                          <a:solidFill>
                            <a:schemeClr val="bg1"/>
                          </a:solidFill>
                          <a:effectLst/>
                          <a:latin typeface="BIZ UDPゴシック" panose="020B0400000000000000" pitchFamily="50" charset="-128"/>
                          <a:ea typeface="BIZ UDPゴシック" panose="020B0400000000000000" pitchFamily="50" charset="-128"/>
                        </a:rPr>
                        <a:t>求職者の希望（実数）</a:t>
                      </a:r>
                      <a:endParaRPr lang="ja-JP" altLang="en-US" sz="1800" b="0"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800" u="none" strike="noStrike" dirty="0">
                          <a:solidFill>
                            <a:schemeClr val="bg1"/>
                          </a:solidFill>
                          <a:effectLst/>
                          <a:latin typeface="BIZ UDPゴシック" panose="020B0400000000000000" pitchFamily="50" charset="-128"/>
                          <a:ea typeface="BIZ UDPゴシック" panose="020B0400000000000000" pitchFamily="50" charset="-128"/>
                        </a:rPr>
                        <a:t>求人側の希望（実数）</a:t>
                      </a:r>
                      <a:endParaRPr lang="ja-JP" altLang="en-US" sz="1800" b="0"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224562"/>
                  </a:ext>
                </a:extLst>
              </a:tr>
              <a:tr h="175260">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常勤</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BIZ UDPゴシック" panose="020B0400000000000000" pitchFamily="50" charset="-128"/>
                          <a:ea typeface="BIZ UDPゴシック" panose="020B0400000000000000" pitchFamily="50" charset="-128"/>
                        </a:rPr>
                        <a:t>1,705</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smtClean="0">
                          <a:effectLst/>
                          <a:latin typeface="BIZ UDPゴシック" panose="020B0400000000000000" pitchFamily="50" charset="-128"/>
                          <a:ea typeface="BIZ UDPゴシック" panose="020B0400000000000000" pitchFamily="50" charset="-128"/>
                        </a:rPr>
                        <a:t>4,441</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1805846"/>
                  </a:ext>
                </a:extLst>
              </a:tr>
              <a:tr h="175260">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非常勤</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smtClean="0">
                          <a:effectLst/>
                          <a:latin typeface="BIZ UDPゴシック" panose="020B0400000000000000" pitchFamily="50" charset="-128"/>
                          <a:ea typeface="BIZ UDPゴシック" panose="020B0400000000000000" pitchFamily="50" charset="-128"/>
                        </a:rPr>
                        <a:t>1,072</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smtClean="0">
                          <a:effectLst/>
                          <a:latin typeface="BIZ UDPゴシック" panose="020B0400000000000000" pitchFamily="50" charset="-128"/>
                          <a:ea typeface="BIZ UDPゴシック" panose="020B0400000000000000" pitchFamily="50" charset="-128"/>
                        </a:rPr>
                        <a:t>1,819</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4019713"/>
                  </a:ext>
                </a:extLst>
              </a:tr>
              <a:tr h="175260">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臨時雇用</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smtClean="0">
                          <a:effectLst/>
                          <a:latin typeface="BIZ UDPゴシック" panose="020B0400000000000000" pitchFamily="50" charset="-128"/>
                          <a:ea typeface="BIZ UDPゴシック" panose="020B0400000000000000" pitchFamily="50" charset="-128"/>
                        </a:rPr>
                        <a:t>470</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latin typeface="BIZ UDPゴシック" panose="020B0400000000000000" pitchFamily="50" charset="-128"/>
                          <a:ea typeface="BIZ UDPゴシック" panose="020B0400000000000000" pitchFamily="50" charset="-128"/>
                        </a:rPr>
                        <a:t>21</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3008440"/>
                  </a:ext>
                </a:extLst>
              </a:tr>
              <a:tr h="175260">
                <a:tc>
                  <a:txBody>
                    <a:bodyPr/>
                    <a:lstStyle/>
                    <a:p>
                      <a:pPr algn="ctr" fontAlgn="ctr"/>
                      <a:r>
                        <a:rPr lang="ja-JP" altLang="en-US" sz="1800" u="none" strike="noStrike" dirty="0">
                          <a:effectLst/>
                          <a:latin typeface="BIZ UDPゴシック" panose="020B0400000000000000" pitchFamily="50" charset="-128"/>
                          <a:ea typeface="BIZ UDPゴシック" panose="020B0400000000000000" pitchFamily="50" charset="-128"/>
                        </a:rPr>
                        <a:t>合計</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smtClean="0">
                          <a:effectLst/>
                          <a:latin typeface="BIZ UDPゴシック" panose="020B0400000000000000" pitchFamily="50" charset="-128"/>
                          <a:ea typeface="BIZ UDPゴシック" panose="020B0400000000000000" pitchFamily="50" charset="-128"/>
                        </a:rPr>
                        <a:t>3,247</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smtClean="0">
                          <a:effectLst/>
                          <a:latin typeface="BIZ UDPゴシック" panose="020B0400000000000000" pitchFamily="50" charset="-128"/>
                          <a:ea typeface="BIZ UDPゴシック" panose="020B0400000000000000" pitchFamily="50" charset="-128"/>
                        </a:rPr>
                        <a:t>6,281</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211831"/>
                  </a:ext>
                </a:extLst>
              </a:tr>
            </a:tbl>
          </a:graphicData>
        </a:graphic>
      </p:graphicFrame>
      <p:graphicFrame>
        <p:nvGraphicFramePr>
          <p:cNvPr id="11" name="グラフ 10"/>
          <p:cNvGraphicFramePr>
            <a:graphicFrameLocks/>
          </p:cNvGraphicFramePr>
          <p:nvPr>
            <p:extLst>
              <p:ext uri="{D42A27DB-BD31-4B8C-83A1-F6EECF244321}">
                <p14:modId xmlns:p14="http://schemas.microsoft.com/office/powerpoint/2010/main" val="2003012961"/>
              </p:ext>
            </p:extLst>
          </p:nvPr>
        </p:nvGraphicFramePr>
        <p:xfrm>
          <a:off x="6677083" y="1886989"/>
          <a:ext cx="5062330" cy="39485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1700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agawa">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kanagawa">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kanagawa">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kanagawa">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kanagawa">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17412</TotalTime>
  <Words>2503</Words>
  <Application>Microsoft Office PowerPoint</Application>
  <PresentationFormat>ワイド画面</PresentationFormat>
  <Paragraphs>445</Paragraphs>
  <Slides>20</Slides>
  <Notes>13</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20</vt:i4>
      </vt:variant>
    </vt:vector>
  </HeadingPairs>
  <TitlesOfParts>
    <vt:vector size="33" baseType="lpstr">
      <vt:lpstr>BIZ UDPゴシック</vt:lpstr>
      <vt:lpstr>ＭＳ Ｐゴシック</vt:lpstr>
      <vt:lpstr>ＭＳ ゴシック</vt:lpstr>
      <vt:lpstr>メイリオ</vt:lpstr>
      <vt:lpstr>游ゴシック</vt:lpstr>
      <vt:lpstr>Arial</vt:lpstr>
      <vt:lpstr>Calibri</vt:lpstr>
      <vt:lpstr>Wingdings</vt:lpstr>
      <vt:lpstr>kanagawa</vt:lpstr>
      <vt:lpstr>2_kanagawa</vt:lpstr>
      <vt:lpstr>3_kanagawa</vt:lpstr>
      <vt:lpstr>4_kanagawa</vt:lpstr>
      <vt:lpstr>1_kanagawa</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３－２　「潜在看護職員」を減らすための取組（復職支援）①</vt:lpstr>
      <vt:lpstr>PowerPoint プレゼンテーション</vt:lpstr>
      <vt:lpstr>PowerPoint プレゼンテーション</vt:lpstr>
      <vt:lpstr>PowerPoint プレゼンテーション</vt:lpstr>
      <vt:lpstr>４－２　「潜在看護職員」を減らすための取組について</vt:lpstr>
      <vt:lpstr>４－３　「潜在看護職員」を減らすための取組について</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病院協会に行く前のすり合わせ事項</dc:title>
  <dc:creator>県医療課</dc:creator>
  <cp:lastModifiedBy>user</cp:lastModifiedBy>
  <cp:revision>1095</cp:revision>
  <cp:lastPrinted>2024-07-24T06:12:41Z</cp:lastPrinted>
  <dcterms:created xsi:type="dcterms:W3CDTF">2019-12-03T06:18:47Z</dcterms:created>
  <dcterms:modified xsi:type="dcterms:W3CDTF">2025-03-11T01:34:54Z</dcterms:modified>
</cp:coreProperties>
</file>