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2" r:id="rId2"/>
    <p:sldMasterId id="2147483758" r:id="rId3"/>
    <p:sldMasterId id="2147483786" r:id="rId4"/>
    <p:sldMasterId id="2147483803" r:id="rId5"/>
  </p:sldMasterIdLst>
  <p:notesMasterIdLst>
    <p:notesMasterId r:id="rId16"/>
  </p:notesMasterIdLst>
  <p:handoutMasterIdLst>
    <p:handoutMasterId r:id="rId17"/>
  </p:handoutMasterIdLst>
  <p:sldIdLst>
    <p:sldId id="426" r:id="rId6"/>
    <p:sldId id="437" r:id="rId7"/>
    <p:sldId id="439" r:id="rId8"/>
    <p:sldId id="445" r:id="rId9"/>
    <p:sldId id="442" r:id="rId10"/>
    <p:sldId id="441" r:id="rId11"/>
    <p:sldId id="443" r:id="rId12"/>
    <p:sldId id="440" r:id="rId13"/>
    <p:sldId id="444" r:id="rId14"/>
    <p:sldId id="438" r:id="rId15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B1D0CC1-E7F5-4B5A-AFD9-6E2441471A32}">
          <p14:sldIdLst>
            <p14:sldId id="426"/>
            <p14:sldId id="437"/>
            <p14:sldId id="439"/>
            <p14:sldId id="445"/>
            <p14:sldId id="442"/>
            <p14:sldId id="441"/>
            <p14:sldId id="443"/>
            <p14:sldId id="440"/>
            <p14:sldId id="444"/>
            <p14:sldId id="438"/>
          </p14:sldIdLst>
        </p14:section>
        <p14:section name="タイトルなしのセクション" id="{C7E71E3A-79E0-4F3F-A398-9AC63691D1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9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CCCC"/>
    <a:srgbClr val="C6BEA5"/>
    <a:srgbClr val="1D6FA9"/>
    <a:srgbClr val="FFFFFF"/>
    <a:srgbClr val="CCFFFF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1548" autoAdjust="0"/>
  </p:normalViewPr>
  <p:slideViewPr>
    <p:cSldViewPr snapToGrid="0">
      <p:cViewPr varScale="1">
        <p:scale>
          <a:sx n="92" d="100"/>
          <a:sy n="92" d="100"/>
        </p:scale>
        <p:origin x="346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39623471\Desktop\&#36039;&#26009;&#65301;_&#12304;&#20196;&#21644;5(2023)&#24180;&#24230;&#31070;&#22856;&#24029;&#30476;&#30475;&#35703;&#32887;&#21729;&#23601;&#26989;&#23455;&#24907;&#35519;&#26619;(&#30149;&#38498;)&#32080;&#26524;&#1230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Sheet1!$C$26</c:f>
              <c:strCache>
                <c:ptCount val="1"/>
                <c:pt idx="0">
                  <c:v>神奈川県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Sheet1!$B$27:$B$31</c:f>
              <c:strCache>
                <c:ptCount val="5"/>
                <c:pt idx="0">
                  <c:v>Ｒ１</c:v>
                </c:pt>
                <c:pt idx="1">
                  <c:v>Ｒ２</c:v>
                </c:pt>
                <c:pt idx="2">
                  <c:v>Ｒ３</c:v>
                </c:pt>
                <c:pt idx="3">
                  <c:v>Ｒ４</c:v>
                </c:pt>
                <c:pt idx="4">
                  <c:v>Ｒ５</c:v>
                </c:pt>
              </c:strCache>
            </c:strRef>
          </c:cat>
          <c:val>
            <c:numRef>
              <c:f>Sheet1!$C$27:$C$31</c:f>
              <c:numCache>
                <c:formatCode>General</c:formatCode>
                <c:ptCount val="5"/>
                <c:pt idx="0">
                  <c:v>12.9</c:v>
                </c:pt>
                <c:pt idx="1">
                  <c:v>12.8</c:v>
                </c:pt>
                <c:pt idx="2">
                  <c:v>13.3</c:v>
                </c:pt>
                <c:pt idx="3">
                  <c:v>13.9</c:v>
                </c:pt>
                <c:pt idx="4">
                  <c:v>13.9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3-4031-B266-EE2C4AB08E23}"/>
            </c:ext>
          </c:extLst>
        </c:ser>
        <c:ser>
          <c:idx val="1"/>
          <c:order val="1"/>
          <c:tx>
            <c:strRef>
              <c:f>Sheet1!$D$26</c:f>
              <c:strCache>
                <c:ptCount val="1"/>
                <c:pt idx="0">
                  <c:v>全国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Sheet1!$B$27:$B$31</c:f>
              <c:strCache>
                <c:ptCount val="5"/>
                <c:pt idx="0">
                  <c:v>Ｒ１</c:v>
                </c:pt>
                <c:pt idx="1">
                  <c:v>Ｒ２</c:v>
                </c:pt>
                <c:pt idx="2">
                  <c:v>Ｒ３</c:v>
                </c:pt>
                <c:pt idx="3">
                  <c:v>Ｒ４</c:v>
                </c:pt>
                <c:pt idx="4">
                  <c:v>Ｒ５</c:v>
                </c:pt>
              </c:strCache>
            </c:strRef>
          </c:cat>
          <c:val>
            <c:numRef>
              <c:f>Sheet1!$D$27:$D$31</c:f>
              <c:numCache>
                <c:formatCode>General</c:formatCode>
                <c:ptCount val="5"/>
                <c:pt idx="0">
                  <c:v>11.8</c:v>
                </c:pt>
                <c:pt idx="1">
                  <c:v>11.8</c:v>
                </c:pt>
                <c:pt idx="2">
                  <c:v>11.6</c:v>
                </c:pt>
                <c:pt idx="3">
                  <c:v>10.6</c:v>
                </c:pt>
                <c:pt idx="4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3-4031-B266-EE2C4AB08E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9562239"/>
        <c:axId val="1749563071"/>
      </c:lineChart>
      <c:catAx>
        <c:axId val="1749562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749563071"/>
        <c:crosses val="autoZero"/>
        <c:auto val="1"/>
        <c:lblAlgn val="ctr"/>
        <c:lblOffset val="100"/>
        <c:noMultiLvlLbl val="0"/>
      </c:catAx>
      <c:valAx>
        <c:axId val="1749563071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49562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 b="1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'１離職率'!$K$19:$K$23</c:f>
              <c:strCache>
                <c:ptCount val="5"/>
                <c:pt idx="0">
                  <c:v>保健師</c:v>
                </c:pt>
                <c:pt idx="1">
                  <c:v>助産師</c:v>
                </c:pt>
                <c:pt idx="2">
                  <c:v>看護師</c:v>
                </c:pt>
                <c:pt idx="3">
                  <c:v>准看護師</c:v>
                </c:pt>
                <c:pt idx="4">
                  <c:v>全体</c:v>
                </c:pt>
              </c:strCache>
            </c:strRef>
          </c:cat>
          <c:val>
            <c:numRef>
              <c:f>'１離職率'!$L$19:$L$23</c:f>
              <c:numCache>
                <c:formatCode>0.0%</c:formatCode>
                <c:ptCount val="5"/>
                <c:pt idx="0">
                  <c:v>8.2408874801901746E-2</c:v>
                </c:pt>
                <c:pt idx="1">
                  <c:v>0.11928934010152284</c:v>
                </c:pt>
                <c:pt idx="2">
                  <c:v>0.14121360512109501</c:v>
                </c:pt>
                <c:pt idx="3">
                  <c:v>0.11867525298988041</c:v>
                </c:pt>
                <c:pt idx="4">
                  <c:v>0.13932325571833842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F-4481-8F9C-F311E8C0B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662144"/>
        <c:axId val="145657152"/>
      </c:barChart>
      <c:catAx>
        <c:axId val="14566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45657152"/>
        <c:crosses val="autoZero"/>
        <c:auto val="1"/>
        <c:lblAlgn val="ctr"/>
        <c:lblOffset val="100"/>
        <c:noMultiLvlLbl val="0"/>
      </c:catAx>
      <c:valAx>
        <c:axId val="14565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145662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'２経験年数別離職率'!$R$35</c:f>
              <c:strCache>
                <c:ptCount val="1"/>
                <c:pt idx="0">
                  <c:v>新人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'２経験年数別離職率'!$S$34:$V$34</c:f>
              <c:strCache>
                <c:ptCount val="4"/>
                <c:pt idx="0">
                  <c:v>保健師</c:v>
                </c:pt>
                <c:pt idx="1">
                  <c:v>助産師</c:v>
                </c:pt>
                <c:pt idx="2">
                  <c:v>看護師</c:v>
                </c:pt>
                <c:pt idx="3">
                  <c:v>准看護師</c:v>
                </c:pt>
              </c:strCache>
            </c:strRef>
          </c:cat>
          <c:val>
            <c:numRef>
              <c:f>'２経験年数別離職率'!$S$35:$V$35</c:f>
              <c:numCache>
                <c:formatCode>0.0%</c:formatCode>
                <c:ptCount val="4"/>
                <c:pt idx="0">
                  <c:v>0.2</c:v>
                </c:pt>
                <c:pt idx="1">
                  <c:v>9.8901098901098897E-2</c:v>
                </c:pt>
                <c:pt idx="2">
                  <c:v>0.112</c:v>
                </c:pt>
                <c:pt idx="3">
                  <c:v>0.27300000000000002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5-4F8B-A88F-76909E73D408}"/>
            </c:ext>
          </c:extLst>
        </c:ser>
        <c:ser>
          <c:idx val="1"/>
          <c:order val="1"/>
          <c:tx>
            <c:strRef>
              <c:f>'２経験年数別離職率'!$R$36</c:f>
              <c:strCache>
                <c:ptCount val="1"/>
                <c:pt idx="0">
                  <c:v>２年目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'２経験年数別離職率'!$S$34:$V$34</c:f>
              <c:strCache>
                <c:ptCount val="4"/>
                <c:pt idx="0">
                  <c:v>保健師</c:v>
                </c:pt>
                <c:pt idx="1">
                  <c:v>助産師</c:v>
                </c:pt>
                <c:pt idx="2">
                  <c:v>看護師</c:v>
                </c:pt>
                <c:pt idx="3">
                  <c:v>准看護師</c:v>
                </c:pt>
              </c:strCache>
            </c:strRef>
          </c:cat>
          <c:val>
            <c:numRef>
              <c:f>'２経験年数別離職率'!$S$36:$V$36</c:f>
              <c:numCache>
                <c:formatCode>0.0%</c:formatCode>
                <c:ptCount val="4"/>
                <c:pt idx="0">
                  <c:v>0.04</c:v>
                </c:pt>
                <c:pt idx="1">
                  <c:v>0.13253012048192772</c:v>
                </c:pt>
                <c:pt idx="2">
                  <c:v>0.12891737891737892</c:v>
                </c:pt>
                <c:pt idx="3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55-4F8B-A88F-76909E73D408}"/>
            </c:ext>
          </c:extLst>
        </c:ser>
        <c:ser>
          <c:idx val="2"/>
          <c:order val="2"/>
          <c:tx>
            <c:strRef>
              <c:f>'２経験年数別離職率'!$R$37</c:f>
              <c:strCache>
                <c:ptCount val="1"/>
                <c:pt idx="0">
                  <c:v>３年目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'２経験年数別離職率'!$S$34:$V$34</c:f>
              <c:strCache>
                <c:ptCount val="4"/>
                <c:pt idx="0">
                  <c:v>保健師</c:v>
                </c:pt>
                <c:pt idx="1">
                  <c:v>助産師</c:v>
                </c:pt>
                <c:pt idx="2">
                  <c:v>看護師</c:v>
                </c:pt>
                <c:pt idx="3">
                  <c:v>准看護師</c:v>
                </c:pt>
              </c:strCache>
            </c:strRef>
          </c:cat>
          <c:val>
            <c:numRef>
              <c:f>'２経験年数別離職率'!$S$37:$V$37</c:f>
              <c:numCache>
                <c:formatCode>0.0%</c:formatCode>
                <c:ptCount val="4"/>
                <c:pt idx="0">
                  <c:v>0.16666666666666666</c:v>
                </c:pt>
                <c:pt idx="1">
                  <c:v>0.18421052631578946</c:v>
                </c:pt>
                <c:pt idx="2">
                  <c:v>0.20269168026101142</c:v>
                </c:pt>
                <c:pt idx="3">
                  <c:v>0.15384615384615385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55-4F8B-A88F-76909E73D408}"/>
            </c:ext>
          </c:extLst>
        </c:ser>
        <c:ser>
          <c:idx val="3"/>
          <c:order val="3"/>
          <c:tx>
            <c:strRef>
              <c:f>'２経験年数別離職率'!$R$38</c:f>
              <c:strCache>
                <c:ptCount val="1"/>
                <c:pt idx="0">
                  <c:v>４年目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'２経験年数別離職率'!$S$34:$V$34</c:f>
              <c:strCache>
                <c:ptCount val="4"/>
                <c:pt idx="0">
                  <c:v>保健師</c:v>
                </c:pt>
                <c:pt idx="1">
                  <c:v>助産師</c:v>
                </c:pt>
                <c:pt idx="2">
                  <c:v>看護師</c:v>
                </c:pt>
                <c:pt idx="3">
                  <c:v>准看護師</c:v>
                </c:pt>
              </c:strCache>
            </c:strRef>
          </c:cat>
          <c:val>
            <c:numRef>
              <c:f>'２経験年数別離職率'!$S$38:$V$38</c:f>
              <c:numCache>
                <c:formatCode>0.0%</c:formatCode>
                <c:ptCount val="4"/>
                <c:pt idx="0">
                  <c:v>0.2</c:v>
                </c:pt>
                <c:pt idx="1">
                  <c:v>0.16666666666666666</c:v>
                </c:pt>
                <c:pt idx="2">
                  <c:v>0.21901377165704131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55-4F8B-A88F-76909E73D408}"/>
            </c:ext>
          </c:extLst>
        </c:ser>
        <c:ser>
          <c:idx val="4"/>
          <c:order val="4"/>
          <c:tx>
            <c:strRef>
              <c:f>'２経験年数別離職率'!$R$39</c:f>
              <c:strCache>
                <c:ptCount val="1"/>
                <c:pt idx="0">
                  <c:v>５年目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'２経験年数別離職率'!$S$34:$V$34</c:f>
              <c:strCache>
                <c:ptCount val="4"/>
                <c:pt idx="0">
                  <c:v>保健師</c:v>
                </c:pt>
                <c:pt idx="1">
                  <c:v>助産師</c:v>
                </c:pt>
                <c:pt idx="2">
                  <c:v>看護師</c:v>
                </c:pt>
                <c:pt idx="3">
                  <c:v>准看護師</c:v>
                </c:pt>
              </c:strCache>
            </c:strRef>
          </c:cat>
          <c:val>
            <c:numRef>
              <c:f>'２経験年数別離職率'!$S$39:$V$39</c:f>
              <c:numCache>
                <c:formatCode>0.0%</c:formatCode>
                <c:ptCount val="4"/>
                <c:pt idx="0">
                  <c:v>0.1</c:v>
                </c:pt>
                <c:pt idx="1">
                  <c:v>0.18840579710144928</c:v>
                </c:pt>
                <c:pt idx="2">
                  <c:v>0.18081761006289307</c:v>
                </c:pt>
                <c:pt idx="3">
                  <c:v>0.22857142857142856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55-4F8B-A88F-76909E73D4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8100600"/>
        <c:axId val="458100992"/>
      </c:barChart>
      <c:catAx>
        <c:axId val="45810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58100992"/>
        <c:crosses val="autoZero"/>
        <c:auto val="1"/>
        <c:lblAlgn val="ctr"/>
        <c:lblOffset val="100"/>
        <c:noMultiLvlLbl val="0"/>
      </c:catAx>
      <c:valAx>
        <c:axId val="458100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58100600"/>
        <c:crosses val="autoZero"/>
        <c:crossBetween val="between"/>
      </c:valAx>
      <c:spPr>
        <a:noFill/>
        <a:ln w="3175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 sz="1100" b="1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'１離職率'!$K$27:$K$35</c:f>
              <c:strCache>
                <c:ptCount val="9"/>
                <c:pt idx="0">
                  <c:v>横浜</c:v>
                </c:pt>
                <c:pt idx="1">
                  <c:v>川崎</c:v>
                </c:pt>
                <c:pt idx="2">
                  <c:v>相模原</c:v>
                </c:pt>
                <c:pt idx="3">
                  <c:v>横須賀・三浦</c:v>
                </c:pt>
                <c:pt idx="4">
                  <c:v>湘南東部</c:v>
                </c:pt>
                <c:pt idx="5">
                  <c:v>湘南西部</c:v>
                </c:pt>
                <c:pt idx="6">
                  <c:v>県央</c:v>
                </c:pt>
                <c:pt idx="7">
                  <c:v>県西</c:v>
                </c:pt>
                <c:pt idx="8">
                  <c:v>全体</c:v>
                </c:pt>
              </c:strCache>
            </c:strRef>
          </c:cat>
          <c:val>
            <c:numRef>
              <c:f>'１離職率'!$L$27:$L$35</c:f>
              <c:numCache>
                <c:formatCode>0.0%</c:formatCode>
                <c:ptCount val="9"/>
                <c:pt idx="0">
                  <c:v>0.13337584048226292</c:v>
                </c:pt>
                <c:pt idx="1">
                  <c:v>0.14862604540023894</c:v>
                </c:pt>
                <c:pt idx="2">
                  <c:v>0.13360012313375405</c:v>
                </c:pt>
                <c:pt idx="3">
                  <c:v>0.13787281935846932</c:v>
                </c:pt>
                <c:pt idx="4">
                  <c:v>0.15758002110446712</c:v>
                </c:pt>
                <c:pt idx="5">
                  <c:v>0.12532467532467531</c:v>
                </c:pt>
                <c:pt idx="6">
                  <c:v>0.16020114942528735</c:v>
                </c:pt>
                <c:pt idx="7">
                  <c:v>0.17729393468118196</c:v>
                </c:pt>
                <c:pt idx="8">
                  <c:v>0.13932325571833842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77-44E7-98CA-BD053CC6E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2819200"/>
        <c:axId val="532807136"/>
      </c:barChart>
      <c:catAx>
        <c:axId val="53281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532807136"/>
        <c:crosses val="autoZero"/>
        <c:auto val="1"/>
        <c:lblAlgn val="ctr"/>
        <c:lblOffset val="100"/>
        <c:noMultiLvlLbl val="0"/>
      </c:catAx>
      <c:valAx>
        <c:axId val="53280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53281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580006060393103E-2"/>
          <c:y val="3.7353140820218261E-2"/>
          <c:w val="0.90726963635206082"/>
          <c:h val="0.492631038147232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'２経験年数別離職率'!$R$60</c:f>
              <c:strCache>
                <c:ptCount val="1"/>
                <c:pt idx="0">
                  <c:v>新人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'２経験年数別離職率'!$S$59:$Z$59</c:f>
              <c:strCache>
                <c:ptCount val="8"/>
                <c:pt idx="0">
                  <c:v>横浜</c:v>
                </c:pt>
                <c:pt idx="1">
                  <c:v>川崎</c:v>
                </c:pt>
                <c:pt idx="2">
                  <c:v>相模原</c:v>
                </c:pt>
                <c:pt idx="3">
                  <c:v>横須賀・三浦</c:v>
                </c:pt>
                <c:pt idx="4">
                  <c:v>湘南東部</c:v>
                </c:pt>
                <c:pt idx="5">
                  <c:v>湘南西部</c:v>
                </c:pt>
                <c:pt idx="6">
                  <c:v>県央</c:v>
                </c:pt>
                <c:pt idx="7">
                  <c:v>県西</c:v>
                </c:pt>
              </c:strCache>
            </c:strRef>
          </c:cat>
          <c:val>
            <c:numRef>
              <c:f>'２経験年数別離職率'!$S$60:$Z$60</c:f>
              <c:numCache>
                <c:formatCode>0.0%</c:formatCode>
                <c:ptCount val="8"/>
                <c:pt idx="0">
                  <c:v>0.11727966689798751</c:v>
                </c:pt>
                <c:pt idx="1">
                  <c:v>0.11</c:v>
                </c:pt>
                <c:pt idx="2">
                  <c:v>0.10810810810810811</c:v>
                </c:pt>
                <c:pt idx="3">
                  <c:v>0.13924050632911392</c:v>
                </c:pt>
                <c:pt idx="4">
                  <c:v>0.14035087719298245</c:v>
                </c:pt>
                <c:pt idx="5">
                  <c:v>8.5999999999999993E-2</c:v>
                </c:pt>
                <c:pt idx="6">
                  <c:v>9.9000000000000005E-2</c:v>
                </c:pt>
                <c:pt idx="7">
                  <c:v>0.15517241379310345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F0-4043-AD21-D3E3430950F7}"/>
            </c:ext>
          </c:extLst>
        </c:ser>
        <c:ser>
          <c:idx val="1"/>
          <c:order val="1"/>
          <c:tx>
            <c:strRef>
              <c:f>'２経験年数別離職率'!$R$61</c:f>
              <c:strCache>
                <c:ptCount val="1"/>
                <c:pt idx="0">
                  <c:v>２年目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'２経験年数別離職率'!$S$59:$Z$59</c:f>
              <c:strCache>
                <c:ptCount val="8"/>
                <c:pt idx="0">
                  <c:v>横浜</c:v>
                </c:pt>
                <c:pt idx="1">
                  <c:v>川崎</c:v>
                </c:pt>
                <c:pt idx="2">
                  <c:v>相模原</c:v>
                </c:pt>
                <c:pt idx="3">
                  <c:v>横須賀・三浦</c:v>
                </c:pt>
                <c:pt idx="4">
                  <c:v>湘南東部</c:v>
                </c:pt>
                <c:pt idx="5">
                  <c:v>湘南西部</c:v>
                </c:pt>
                <c:pt idx="6">
                  <c:v>県央</c:v>
                </c:pt>
                <c:pt idx="7">
                  <c:v>県西</c:v>
                </c:pt>
              </c:strCache>
            </c:strRef>
          </c:cat>
          <c:val>
            <c:numRef>
              <c:f>'２経験年数別離職率'!$S$61:$Z$61</c:f>
              <c:numCache>
                <c:formatCode>0.0%</c:formatCode>
                <c:ptCount val="8"/>
                <c:pt idx="0">
                  <c:v>0.11151870873074102</c:v>
                </c:pt>
                <c:pt idx="1">
                  <c:v>0.16583747927031509</c:v>
                </c:pt>
                <c:pt idx="2">
                  <c:v>0.11203319502074689</c:v>
                </c:pt>
                <c:pt idx="3">
                  <c:v>9.9173553719008267E-2</c:v>
                </c:pt>
                <c:pt idx="4">
                  <c:v>0.19277108433734941</c:v>
                </c:pt>
                <c:pt idx="5">
                  <c:v>0.10169491525423729</c:v>
                </c:pt>
                <c:pt idx="6">
                  <c:v>0.16872427983539096</c:v>
                </c:pt>
                <c:pt idx="7">
                  <c:v>0.15686274509803921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F0-4043-AD21-D3E3430950F7}"/>
            </c:ext>
          </c:extLst>
        </c:ser>
        <c:ser>
          <c:idx val="2"/>
          <c:order val="2"/>
          <c:tx>
            <c:strRef>
              <c:f>'２経験年数別離職率'!$R$62</c:f>
              <c:strCache>
                <c:ptCount val="1"/>
                <c:pt idx="0">
                  <c:v>３年目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'２経験年数別離職率'!$S$59:$Z$59</c:f>
              <c:strCache>
                <c:ptCount val="8"/>
                <c:pt idx="0">
                  <c:v>横浜</c:v>
                </c:pt>
                <c:pt idx="1">
                  <c:v>川崎</c:v>
                </c:pt>
                <c:pt idx="2">
                  <c:v>相模原</c:v>
                </c:pt>
                <c:pt idx="3">
                  <c:v>横須賀・三浦</c:v>
                </c:pt>
                <c:pt idx="4">
                  <c:v>湘南東部</c:v>
                </c:pt>
                <c:pt idx="5">
                  <c:v>湘南西部</c:v>
                </c:pt>
                <c:pt idx="6">
                  <c:v>県央</c:v>
                </c:pt>
                <c:pt idx="7">
                  <c:v>県西</c:v>
                </c:pt>
              </c:strCache>
            </c:strRef>
          </c:cat>
          <c:val>
            <c:numRef>
              <c:f>'２経験年数別離職率'!$S$62:$Z$62</c:f>
              <c:numCache>
                <c:formatCode>0.0%</c:formatCode>
                <c:ptCount val="8"/>
                <c:pt idx="0">
                  <c:v>0.20650263620386644</c:v>
                </c:pt>
                <c:pt idx="1">
                  <c:v>0.2048417132216015</c:v>
                </c:pt>
                <c:pt idx="2">
                  <c:v>0.18932038834951456</c:v>
                </c:pt>
                <c:pt idx="3">
                  <c:v>0.14925373134328357</c:v>
                </c:pt>
                <c:pt idx="4">
                  <c:v>0.14473684210526316</c:v>
                </c:pt>
                <c:pt idx="5">
                  <c:v>0.17948717948717949</c:v>
                </c:pt>
                <c:pt idx="6">
                  <c:v>0.18226600985221675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F0-4043-AD21-D3E3430950F7}"/>
            </c:ext>
          </c:extLst>
        </c:ser>
        <c:ser>
          <c:idx val="3"/>
          <c:order val="3"/>
          <c:tx>
            <c:strRef>
              <c:f>'２経験年数別離職率'!$R$63</c:f>
              <c:strCache>
                <c:ptCount val="1"/>
                <c:pt idx="0">
                  <c:v>４年目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'２経験年数別離職率'!$S$59:$Z$59</c:f>
              <c:strCache>
                <c:ptCount val="8"/>
                <c:pt idx="0">
                  <c:v>横浜</c:v>
                </c:pt>
                <c:pt idx="1">
                  <c:v>川崎</c:v>
                </c:pt>
                <c:pt idx="2">
                  <c:v>相模原</c:v>
                </c:pt>
                <c:pt idx="3">
                  <c:v>横須賀・三浦</c:v>
                </c:pt>
                <c:pt idx="4">
                  <c:v>湘南東部</c:v>
                </c:pt>
                <c:pt idx="5">
                  <c:v>湘南西部</c:v>
                </c:pt>
                <c:pt idx="6">
                  <c:v>県央</c:v>
                </c:pt>
                <c:pt idx="7">
                  <c:v>県西</c:v>
                </c:pt>
              </c:strCache>
            </c:strRef>
          </c:cat>
          <c:val>
            <c:numRef>
              <c:f>'２経験年数別離職率'!$S$63:$Z$63</c:f>
              <c:numCache>
                <c:formatCode>0.0%</c:formatCode>
                <c:ptCount val="8"/>
                <c:pt idx="0">
                  <c:v>0.20573689416419386</c:v>
                </c:pt>
                <c:pt idx="1">
                  <c:v>0.23739495798319327</c:v>
                </c:pt>
                <c:pt idx="2">
                  <c:v>0.18095238095238095</c:v>
                </c:pt>
                <c:pt idx="3">
                  <c:v>0.2391304347826087</c:v>
                </c:pt>
                <c:pt idx="4">
                  <c:v>0.19736842105263158</c:v>
                </c:pt>
                <c:pt idx="5">
                  <c:v>0.26666666666666666</c:v>
                </c:pt>
                <c:pt idx="6">
                  <c:v>0.20574162679425836</c:v>
                </c:pt>
                <c:pt idx="7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F0-4043-AD21-D3E3430950F7}"/>
            </c:ext>
          </c:extLst>
        </c:ser>
        <c:ser>
          <c:idx val="4"/>
          <c:order val="4"/>
          <c:tx>
            <c:strRef>
              <c:f>'２経験年数別離職率'!$R$64</c:f>
              <c:strCache>
                <c:ptCount val="1"/>
                <c:pt idx="0">
                  <c:v>５年目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'２経験年数別離職率'!$S$59:$Z$59</c:f>
              <c:strCache>
                <c:ptCount val="8"/>
                <c:pt idx="0">
                  <c:v>横浜</c:v>
                </c:pt>
                <c:pt idx="1">
                  <c:v>川崎</c:v>
                </c:pt>
                <c:pt idx="2">
                  <c:v>相模原</c:v>
                </c:pt>
                <c:pt idx="3">
                  <c:v>横須賀・三浦</c:v>
                </c:pt>
                <c:pt idx="4">
                  <c:v>湘南東部</c:v>
                </c:pt>
                <c:pt idx="5">
                  <c:v>湘南西部</c:v>
                </c:pt>
                <c:pt idx="6">
                  <c:v>県央</c:v>
                </c:pt>
                <c:pt idx="7">
                  <c:v>県西</c:v>
                </c:pt>
              </c:strCache>
            </c:strRef>
          </c:cat>
          <c:val>
            <c:numRef>
              <c:f>'２経験年数別離職率'!$S$64:$Z$64</c:f>
              <c:numCache>
                <c:formatCode>0.0%</c:formatCode>
                <c:ptCount val="8"/>
                <c:pt idx="0">
                  <c:v>0.18769883351007424</c:v>
                </c:pt>
                <c:pt idx="1">
                  <c:v>0.16625310173697269</c:v>
                </c:pt>
                <c:pt idx="2">
                  <c:v>0.14189189189189189</c:v>
                </c:pt>
                <c:pt idx="3">
                  <c:v>0.21428571428571427</c:v>
                </c:pt>
                <c:pt idx="4">
                  <c:v>0.16279069767441862</c:v>
                </c:pt>
                <c:pt idx="5">
                  <c:v>0.26400000000000001</c:v>
                </c:pt>
                <c:pt idx="6">
                  <c:v>0.16580310880829016</c:v>
                </c:pt>
                <c:pt idx="7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F0-4043-AD21-D3E343095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8101776"/>
        <c:axId val="458102168"/>
      </c:barChart>
      <c:catAx>
        <c:axId val="45810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58102168"/>
        <c:crosses val="autoZero"/>
        <c:auto val="1"/>
        <c:lblAlgn val="ctr"/>
        <c:lblOffset val="100"/>
        <c:noMultiLvlLbl val="0"/>
      </c:catAx>
      <c:valAx>
        <c:axId val="458102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58101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 sz="1400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20414767774357E-2"/>
          <c:y val="6.0441769457426936E-2"/>
          <c:w val="0.8787215369084479"/>
          <c:h val="0.75656941769319086"/>
        </c:manualLayout>
      </c:layout>
      <c:lineChart>
        <c:grouping val="standard"/>
        <c:varyColors val="0"/>
        <c:ser>
          <c:idx val="0"/>
          <c:order val="0"/>
          <c:tx>
            <c:strRef>
              <c:f>'３離職率の推移'!$A$45</c:f>
              <c:strCache>
                <c:ptCount val="1"/>
                <c:pt idx="0">
                  <c:v>新人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'３離職率の推移'!$B$44:$F$44</c:f>
              <c:strCache>
                <c:ptCount val="5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</c:strCache>
            </c:strRef>
          </c:cat>
          <c:val>
            <c:numRef>
              <c:f>'３離職率の推移'!$B$45:$F$45</c:f>
              <c:numCache>
                <c:formatCode>0.0%</c:formatCode>
                <c:ptCount val="5"/>
                <c:pt idx="0">
                  <c:v>8.3863721452639456E-2</c:v>
                </c:pt>
                <c:pt idx="1">
                  <c:v>0.10396207246867592</c:v>
                </c:pt>
                <c:pt idx="2">
                  <c:v>0.11425539441103644</c:v>
                </c:pt>
                <c:pt idx="3">
                  <c:v>0.11125569290826284</c:v>
                </c:pt>
                <c:pt idx="4">
                  <c:v>0.112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C8-4780-8A63-453CCEFC6F1F}"/>
            </c:ext>
          </c:extLst>
        </c:ser>
        <c:ser>
          <c:idx val="1"/>
          <c:order val="1"/>
          <c:tx>
            <c:strRef>
              <c:f>'３離職率の推移'!$A$46</c:f>
              <c:strCache>
                <c:ptCount val="1"/>
                <c:pt idx="0">
                  <c:v>２年目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156530026913323E-2"/>
                  <c:y val="-1.814464517642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C8-4780-8A63-453CCEFC6F1F}"/>
                </c:ext>
              </c:extLst>
            </c:dLbl>
            <c:dLbl>
              <c:idx val="1"/>
              <c:layout>
                <c:manualLayout>
                  <c:x val="-3.9250258294822746E-2"/>
                  <c:y val="2.5348393796933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C8-4780-8A63-453CCEFC6F1F}"/>
                </c:ext>
              </c:extLst>
            </c:dLbl>
            <c:dLbl>
              <c:idx val="2"/>
              <c:layout>
                <c:manualLayout>
                  <c:x val="-4.4276963822364998E-2"/>
                  <c:y val="1.9911763925263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C8-4780-8A63-453CCEFC6F1F}"/>
                </c:ext>
              </c:extLst>
            </c:dLbl>
            <c:dLbl>
              <c:idx val="3"/>
              <c:layout>
                <c:manualLayout>
                  <c:x val="-3.9250258294822746E-2"/>
                  <c:y val="3.0785023668603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C8-4780-8A63-453CCEFC6F1F}"/>
                </c:ext>
              </c:extLst>
            </c:dLbl>
            <c:dLbl>
              <c:idx val="4"/>
              <c:layout>
                <c:manualLayout>
                  <c:x val="-4.0925826804003598E-2"/>
                  <c:y val="1.7193448989428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C8-4780-8A63-453CCEFC6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'３離職率の推移'!$B$44:$F$44</c:f>
              <c:strCache>
                <c:ptCount val="5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</c:strCache>
            </c:strRef>
          </c:cat>
          <c:val>
            <c:numRef>
              <c:f>'３離職率の推移'!$B$46:$F$46</c:f>
              <c:numCache>
                <c:formatCode>0.0%</c:formatCode>
                <c:ptCount val="5"/>
                <c:pt idx="0">
                  <c:v>9.6880733944954125E-2</c:v>
                </c:pt>
                <c:pt idx="1">
                  <c:v>0.13178984861976847</c:v>
                </c:pt>
                <c:pt idx="2">
                  <c:v>0.13489266260813843</c:v>
                </c:pt>
                <c:pt idx="3">
                  <c:v>0.15356265356265356</c:v>
                </c:pt>
                <c:pt idx="4">
                  <c:v>0.129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C8-4780-8A63-453CCEFC6F1F}"/>
            </c:ext>
          </c:extLst>
        </c:ser>
        <c:ser>
          <c:idx val="2"/>
          <c:order val="2"/>
          <c:tx>
            <c:strRef>
              <c:f>'３離職率の推移'!$A$47</c:f>
              <c:strCache>
                <c:ptCount val="1"/>
                <c:pt idx="0">
                  <c:v>３年目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0925826804003473E-2"/>
                  <c:y val="-3.98911646631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C8-4780-8A63-453CCEFC6F1F}"/>
                </c:ext>
              </c:extLst>
            </c:dLbl>
            <c:dLbl>
              <c:idx val="1"/>
              <c:layout>
                <c:manualLayout>
                  <c:x val="-3.7574689785642074E-2"/>
                  <c:y val="-1.5426330240590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C8-4780-8A63-453CCEFC6F1F}"/>
                </c:ext>
              </c:extLst>
            </c:dLbl>
            <c:dLbl>
              <c:idx val="4"/>
              <c:layout>
                <c:manualLayout>
                  <c:x val="-3.4223552767280674E-2"/>
                  <c:y val="-9.98970036892028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C8-4780-8A63-453CCEFC6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'３離職率の推移'!$B$44:$F$44</c:f>
              <c:strCache>
                <c:ptCount val="5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</c:strCache>
            </c:strRef>
          </c:cat>
          <c:val>
            <c:numRef>
              <c:f>'３離職率の推移'!$B$47:$F$47</c:f>
              <c:numCache>
                <c:formatCode>0.0%</c:formatCode>
                <c:ptCount val="5"/>
                <c:pt idx="0">
                  <c:v>0.18938053097345134</c:v>
                </c:pt>
                <c:pt idx="1">
                  <c:v>0.18937329700272479</c:v>
                </c:pt>
                <c:pt idx="2">
                  <c:v>0.19717261904761904</c:v>
                </c:pt>
                <c:pt idx="3">
                  <c:v>0.18982831227729188</c:v>
                </c:pt>
                <c:pt idx="4">
                  <c:v>0.20100000000000001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C8-4780-8A63-453CCEFC6F1F}"/>
            </c:ext>
          </c:extLst>
        </c:ser>
        <c:ser>
          <c:idx val="3"/>
          <c:order val="3"/>
          <c:tx>
            <c:strRef>
              <c:f>'３離職率の推移'!$A$48</c:f>
              <c:strCache>
                <c:ptCount val="1"/>
                <c:pt idx="0">
                  <c:v>４年目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7574689785642074E-2"/>
                  <c:y val="-3.98911646631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C8-4780-8A63-453CCEFC6F1F}"/>
                </c:ext>
              </c:extLst>
            </c:dLbl>
            <c:dLbl>
              <c:idx val="2"/>
              <c:layout>
                <c:manualLayout>
                  <c:x val="-4.4276963822364998E-2"/>
                  <c:y val="-1.54263302405901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EC8-4780-8A63-453CCEFC6F1F}"/>
                </c:ext>
              </c:extLst>
            </c:dLbl>
            <c:dLbl>
              <c:idx val="3"/>
              <c:layout>
                <c:manualLayout>
                  <c:x val="-3.9250258294822746E-2"/>
                  <c:y val="3.07850236686035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C8-4780-8A63-453CCEFC6F1F}"/>
                </c:ext>
              </c:extLst>
            </c:dLbl>
            <c:dLbl>
              <c:idx val="4"/>
              <c:layout>
                <c:manualLayout>
                  <c:x val="-4.0925826804003598E-2"/>
                  <c:y val="-2.3581275048094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C8-4780-8A63-453CCEFC6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'３離職率の推移'!$B$44:$F$44</c:f>
              <c:strCache>
                <c:ptCount val="5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</c:strCache>
            </c:strRef>
          </c:cat>
          <c:val>
            <c:numRef>
              <c:f>'３離職率の推移'!$B$48:$F$48</c:f>
              <c:numCache>
                <c:formatCode>0.0%</c:formatCode>
                <c:ptCount val="5"/>
                <c:pt idx="1">
                  <c:v>0.19895287958115182</c:v>
                </c:pt>
                <c:pt idx="2">
                  <c:v>0.24331103678929766</c:v>
                </c:pt>
                <c:pt idx="3">
                  <c:v>0.21184159938485198</c:v>
                </c:pt>
                <c:pt idx="4">
                  <c:v>0.218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C8-4780-8A63-453CCEFC6F1F}"/>
            </c:ext>
          </c:extLst>
        </c:ser>
        <c:ser>
          <c:idx val="4"/>
          <c:order val="4"/>
          <c:tx>
            <c:strRef>
              <c:f>'３離職率の推移'!$A$49</c:f>
              <c:strCache>
                <c:ptCount val="1"/>
                <c:pt idx="0">
                  <c:v>５年目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0925826804003473E-2"/>
                  <c:y val="4.7094913283613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C8-4780-8A63-453CCEFC6F1F}"/>
                </c:ext>
              </c:extLst>
            </c:dLbl>
            <c:dLbl>
              <c:idx val="2"/>
              <c:layout>
                <c:manualLayout>
                  <c:x val="-4.4276963822364998E-2"/>
                  <c:y val="3.0785023668603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C8-4780-8A63-453CCEFC6F1F}"/>
                </c:ext>
              </c:extLst>
            </c:dLbl>
            <c:dLbl>
              <c:idx val="3"/>
              <c:layout>
                <c:manualLayout>
                  <c:x val="-3.9250258294822746E-2"/>
                  <c:y val="-2.3581275048094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C8-4780-8A63-453CCEFC6F1F}"/>
                </c:ext>
              </c:extLst>
            </c:dLbl>
            <c:dLbl>
              <c:idx val="4"/>
              <c:layout>
                <c:manualLayout>
                  <c:x val="-3.4223552767280674E-2"/>
                  <c:y val="3.350333860443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C8-4780-8A63-453CCEFC6F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'３離職率の推移'!$B$44:$F$44</c:f>
              <c:strCache>
                <c:ptCount val="5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</c:strCache>
            </c:strRef>
          </c:cat>
          <c:val>
            <c:numRef>
              <c:f>'３離職率の推移'!$B$49:$F$49</c:f>
              <c:numCache>
                <c:formatCode>0.0%</c:formatCode>
                <c:ptCount val="5"/>
                <c:pt idx="0">
                  <c:v>0.17295813315030886</c:v>
                </c:pt>
                <c:pt idx="1">
                  <c:v>0.18441678192715538</c:v>
                </c:pt>
                <c:pt idx="2">
                  <c:v>0.21703437660338634</c:v>
                </c:pt>
                <c:pt idx="3">
                  <c:v>0.21741112123974476</c:v>
                </c:pt>
                <c:pt idx="4">
                  <c:v>0.182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C8-4780-8A63-453CCEFC6F1F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8809304"/>
        <c:axId val="458809696"/>
      </c:lineChart>
      <c:catAx>
        <c:axId val="45880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58809696"/>
        <c:crosses val="autoZero"/>
        <c:auto val="1"/>
        <c:lblAlgn val="ctr"/>
        <c:lblOffset val="100"/>
        <c:noMultiLvlLbl val="0"/>
      </c:catAx>
      <c:valAx>
        <c:axId val="4588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5880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174304505014979E-2"/>
          <c:y val="0.89671081557374444"/>
          <c:w val="0.88195121294499634"/>
          <c:h val="7.55115373111160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99889474926703E-2"/>
          <c:y val="1.1324091948990721E-2"/>
          <c:w val="0.74785475373373245"/>
          <c:h val="0.9477003639916116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'５退職理由'!$A$65:$B$65</c:f>
              <c:strCache>
                <c:ptCount val="2"/>
                <c:pt idx="0">
                  <c:v>定年退職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'５退職理由'!$C$65:$I$65</c:f>
              <c:numCache>
                <c:formatCode>0.0%</c:formatCode>
                <c:ptCount val="7"/>
                <c:pt idx="0">
                  <c:v>2.257336343115124E-3</c:v>
                </c:pt>
                <c:pt idx="1">
                  <c:v>2.232142857142857E-3</c:v>
                </c:pt>
                <c:pt idx="2">
                  <c:v>1.6750418760469012E-3</c:v>
                </c:pt>
                <c:pt idx="3">
                  <c:v>1.7574692442882249E-3</c:v>
                </c:pt>
                <c:pt idx="4">
                  <c:v>0</c:v>
                </c:pt>
                <c:pt idx="5">
                  <c:v>4.7577603713373946E-2</c:v>
                </c:pt>
                <c:pt idx="6">
                  <c:v>2.833530106257379E-2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18-4503-AC67-7414DE0B23A2}"/>
            </c:ext>
          </c:extLst>
        </c:ser>
        <c:ser>
          <c:idx val="1"/>
          <c:order val="1"/>
          <c:tx>
            <c:strRef>
              <c:f>'５退職理由'!$A$66:$B$66</c:f>
              <c:strCache>
                <c:ptCount val="2"/>
                <c:pt idx="0">
                  <c:v>結婚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'５退職理由'!$C$66:$I$66</c:f>
              <c:numCache>
                <c:formatCode>0.0%</c:formatCode>
                <c:ptCount val="7"/>
                <c:pt idx="0">
                  <c:v>1.1286681715575621E-2</c:v>
                </c:pt>
                <c:pt idx="1">
                  <c:v>3.7946428571428568E-2</c:v>
                </c:pt>
                <c:pt idx="2">
                  <c:v>9.5477386934673364E-2</c:v>
                </c:pt>
                <c:pt idx="3">
                  <c:v>7.7328646748681895E-2</c:v>
                </c:pt>
                <c:pt idx="4">
                  <c:v>8.7058823529411758E-2</c:v>
                </c:pt>
                <c:pt idx="5">
                  <c:v>2.2048157818392804E-2</c:v>
                </c:pt>
                <c:pt idx="6">
                  <c:v>3.9804351492663183E-2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18-4503-AC67-7414DE0B23A2}"/>
            </c:ext>
          </c:extLst>
        </c:ser>
        <c:ser>
          <c:idx val="2"/>
          <c:order val="2"/>
          <c:tx>
            <c:strRef>
              <c:f>'５退職理由'!$A$67:$B$67</c:f>
              <c:strCache>
                <c:ptCount val="2"/>
                <c:pt idx="0">
                  <c:v>妊娠出産子育て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'５退職理由'!$C$67:$I$67</c:f>
              <c:numCache>
                <c:formatCode>0.0%</c:formatCode>
                <c:ptCount val="7"/>
                <c:pt idx="0">
                  <c:v>1.8058690744920992E-2</c:v>
                </c:pt>
                <c:pt idx="1">
                  <c:v>1.3392857142857142E-2</c:v>
                </c:pt>
                <c:pt idx="2">
                  <c:v>8.3752093802345051E-3</c:v>
                </c:pt>
                <c:pt idx="3">
                  <c:v>2.4604569420035149E-2</c:v>
                </c:pt>
                <c:pt idx="4">
                  <c:v>3.2941176470588238E-2</c:v>
                </c:pt>
                <c:pt idx="5">
                  <c:v>7.1656512909776621E-2</c:v>
                </c:pt>
                <c:pt idx="6">
                  <c:v>4.9586776859504134E-2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18-4503-AC67-7414DE0B23A2}"/>
            </c:ext>
          </c:extLst>
        </c:ser>
        <c:ser>
          <c:idx val="3"/>
          <c:order val="3"/>
          <c:tx>
            <c:strRef>
              <c:f>'５退職理由'!$A$68:$B$68</c:f>
              <c:strCache>
                <c:ptCount val="2"/>
                <c:pt idx="0">
                  <c:v>進学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'５退職理由'!$C$68:$I$68</c:f>
              <c:numCache>
                <c:formatCode>0.0%</c:formatCode>
                <c:ptCount val="7"/>
                <c:pt idx="0">
                  <c:v>1.3544018058690745E-2</c:v>
                </c:pt>
                <c:pt idx="1">
                  <c:v>2.6785714285714284E-2</c:v>
                </c:pt>
                <c:pt idx="2">
                  <c:v>3.5175879396984924E-2</c:v>
                </c:pt>
                <c:pt idx="3">
                  <c:v>4.5694200351493852E-2</c:v>
                </c:pt>
                <c:pt idx="4">
                  <c:v>3.7647058823529408E-2</c:v>
                </c:pt>
                <c:pt idx="5">
                  <c:v>1.2474615607774877E-2</c:v>
                </c:pt>
                <c:pt idx="6">
                  <c:v>2.0914150784280654E-2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18-4503-AC67-7414DE0B23A2}"/>
            </c:ext>
          </c:extLst>
        </c:ser>
        <c:ser>
          <c:idx val="4"/>
          <c:order val="4"/>
          <c:tx>
            <c:strRef>
              <c:f>'５退職理由'!$A$69:$B$69</c:f>
              <c:strCache>
                <c:ptCount val="2"/>
                <c:pt idx="0">
                  <c:v>身体不調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'５退職理由'!$C$69:$I$69</c:f>
              <c:numCache>
                <c:formatCode>0.0%</c:formatCode>
                <c:ptCount val="7"/>
                <c:pt idx="0">
                  <c:v>6.320541760722348E-2</c:v>
                </c:pt>
                <c:pt idx="1">
                  <c:v>0.10267857142857142</c:v>
                </c:pt>
                <c:pt idx="2">
                  <c:v>6.8676716917922945E-2</c:v>
                </c:pt>
                <c:pt idx="3">
                  <c:v>4.3936731107205626E-2</c:v>
                </c:pt>
                <c:pt idx="4">
                  <c:v>3.7647058823529408E-2</c:v>
                </c:pt>
                <c:pt idx="5">
                  <c:v>6.0922541340295906E-2</c:v>
                </c:pt>
                <c:pt idx="6">
                  <c:v>6.1730477314892902E-2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18-4503-AC67-7414DE0B23A2}"/>
            </c:ext>
          </c:extLst>
        </c:ser>
        <c:ser>
          <c:idx val="5"/>
          <c:order val="5"/>
          <c:tx>
            <c:strRef>
              <c:f>'５退職理由'!$A$70:$B$70</c:f>
              <c:strCache>
                <c:ptCount val="2"/>
                <c:pt idx="0">
                  <c:v>メンタル不調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'５退職理由'!$C$70:$I$70</c:f>
              <c:numCache>
                <c:formatCode>0.0%</c:formatCode>
                <c:ptCount val="7"/>
                <c:pt idx="0">
                  <c:v>0.28893905191873587</c:v>
                </c:pt>
                <c:pt idx="1">
                  <c:v>0.15625</c:v>
                </c:pt>
                <c:pt idx="2">
                  <c:v>7.2026800670016752E-2</c:v>
                </c:pt>
                <c:pt idx="3">
                  <c:v>6.1511423550087874E-2</c:v>
                </c:pt>
                <c:pt idx="4">
                  <c:v>3.5294117647058823E-2</c:v>
                </c:pt>
                <c:pt idx="5">
                  <c:v>4.1775456919060053E-2</c:v>
                </c:pt>
                <c:pt idx="6">
                  <c:v>7.3368190251307128E-2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18-4503-AC67-7414DE0B23A2}"/>
            </c:ext>
          </c:extLst>
        </c:ser>
        <c:ser>
          <c:idx val="6"/>
          <c:order val="6"/>
          <c:tx>
            <c:strRef>
              <c:f>'５退職理由'!$A$71:$B$71</c:f>
              <c:strCache>
                <c:ptCount val="2"/>
                <c:pt idx="0">
                  <c:v>家族の健康・介護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'５退職理由'!$C$71:$I$71</c:f>
              <c:numCache>
                <c:formatCode>0.0%</c:formatCode>
                <c:ptCount val="7"/>
                <c:pt idx="0">
                  <c:v>4.0632054176072234E-2</c:v>
                </c:pt>
                <c:pt idx="1">
                  <c:v>5.3571428571428568E-2</c:v>
                </c:pt>
                <c:pt idx="2">
                  <c:v>4.1876046901172533E-2</c:v>
                </c:pt>
                <c:pt idx="3">
                  <c:v>2.4604569420035149E-2</c:v>
                </c:pt>
                <c:pt idx="4">
                  <c:v>3.2941176470588238E-2</c:v>
                </c:pt>
                <c:pt idx="5">
                  <c:v>5.1639106469393674E-2</c:v>
                </c:pt>
                <c:pt idx="6">
                  <c:v>4.6044864226682407E-2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F18-4503-AC67-7414DE0B23A2}"/>
            </c:ext>
          </c:extLst>
        </c:ser>
        <c:ser>
          <c:idx val="7"/>
          <c:order val="7"/>
          <c:tx>
            <c:strRef>
              <c:f>'５退職理由'!$A$72:$B$72</c:f>
              <c:strCache>
                <c:ptCount val="2"/>
                <c:pt idx="0">
                  <c:v>転居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'５退職理由'!$C$72:$I$72</c:f>
              <c:numCache>
                <c:formatCode>0.0%</c:formatCode>
                <c:ptCount val="7"/>
                <c:pt idx="0">
                  <c:v>3.8374717832957109E-2</c:v>
                </c:pt>
                <c:pt idx="1">
                  <c:v>8.7053571428571425E-2</c:v>
                </c:pt>
                <c:pt idx="2">
                  <c:v>0.10552763819095477</c:v>
                </c:pt>
                <c:pt idx="3">
                  <c:v>0.1335676625659051</c:v>
                </c:pt>
                <c:pt idx="4">
                  <c:v>0.13176470588235295</c:v>
                </c:pt>
                <c:pt idx="5">
                  <c:v>9.254424136930664E-2</c:v>
                </c:pt>
                <c:pt idx="6">
                  <c:v>9.6137628605161077E-2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F18-4503-AC67-7414DE0B23A2}"/>
            </c:ext>
          </c:extLst>
        </c:ser>
        <c:ser>
          <c:idx val="8"/>
          <c:order val="8"/>
          <c:tx>
            <c:strRef>
              <c:f>'５退職理由'!$A$73:$B$73</c:f>
              <c:strCache>
                <c:ptCount val="2"/>
                <c:pt idx="0">
                  <c:v>教育体制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'５退職理由'!$C$73:$I$73</c:f>
              <c:numCache>
                <c:formatCode>0.0%</c:formatCode>
                <c:ptCount val="7"/>
                <c:pt idx="0">
                  <c:v>2.257336343115124E-3</c:v>
                </c:pt>
                <c:pt idx="1">
                  <c:v>0</c:v>
                </c:pt>
                <c:pt idx="2">
                  <c:v>5.0251256281407036E-3</c:v>
                </c:pt>
                <c:pt idx="3">
                  <c:v>0</c:v>
                </c:pt>
                <c:pt idx="4">
                  <c:v>0</c:v>
                </c:pt>
                <c:pt idx="5">
                  <c:v>2.3208587177255585E-3</c:v>
                </c:pt>
                <c:pt idx="6">
                  <c:v>2.0239500758981277E-3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F18-4503-AC67-7414DE0B23A2}"/>
            </c:ext>
          </c:extLst>
        </c:ser>
        <c:ser>
          <c:idx val="9"/>
          <c:order val="9"/>
          <c:tx>
            <c:strRef>
              <c:f>'５退職理由'!$A$74:$B$74</c:f>
              <c:strCache>
                <c:ptCount val="2"/>
                <c:pt idx="0">
                  <c:v>勤務負担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'５退職理由'!$C$74:$I$74</c:f>
              <c:numCache>
                <c:formatCode>0.0%</c:formatCode>
                <c:ptCount val="7"/>
                <c:pt idx="0">
                  <c:v>4.5146726862302484E-2</c:v>
                </c:pt>
                <c:pt idx="1">
                  <c:v>3.125E-2</c:v>
                </c:pt>
                <c:pt idx="2">
                  <c:v>2.6800670016750419E-2</c:v>
                </c:pt>
                <c:pt idx="3">
                  <c:v>2.2847100175746926E-2</c:v>
                </c:pt>
                <c:pt idx="4">
                  <c:v>2.3529411764705882E-2</c:v>
                </c:pt>
                <c:pt idx="5">
                  <c:v>2.6399767914128229E-2</c:v>
                </c:pt>
                <c:pt idx="6">
                  <c:v>2.7660651037274414E-2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F18-4503-AC67-7414DE0B23A2}"/>
            </c:ext>
          </c:extLst>
        </c:ser>
        <c:ser>
          <c:idx val="10"/>
          <c:order val="10"/>
          <c:tx>
            <c:strRef>
              <c:f>'５退職理由'!$A$75:$B$75</c:f>
              <c:strCache>
                <c:ptCount val="2"/>
                <c:pt idx="0">
                  <c:v>給与・福利厚生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'５退職理由'!$C$75:$I$75</c:f>
              <c:numCache>
                <c:formatCode>0.0%</c:formatCode>
                <c:ptCount val="7"/>
                <c:pt idx="0">
                  <c:v>9.0293453724604959E-3</c:v>
                </c:pt>
                <c:pt idx="1">
                  <c:v>2.232142857142857E-3</c:v>
                </c:pt>
                <c:pt idx="2">
                  <c:v>2.0100502512562814E-2</c:v>
                </c:pt>
                <c:pt idx="3">
                  <c:v>1.2302284710017574E-2</c:v>
                </c:pt>
                <c:pt idx="4">
                  <c:v>1.1764705882352941E-2</c:v>
                </c:pt>
                <c:pt idx="5">
                  <c:v>2.1758050478677109E-2</c:v>
                </c:pt>
                <c:pt idx="6">
                  <c:v>1.7540900657783774E-2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F18-4503-AC67-7414DE0B23A2}"/>
            </c:ext>
          </c:extLst>
        </c:ser>
        <c:ser>
          <c:idx val="11"/>
          <c:order val="11"/>
          <c:tx>
            <c:strRef>
              <c:f>'５退職理由'!$A$76:$B$76</c:f>
              <c:strCache>
                <c:ptCount val="2"/>
                <c:pt idx="0">
                  <c:v>職場の人間関係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'５退職理由'!$C$76:$I$76</c:f>
              <c:numCache>
                <c:formatCode>0.0%</c:formatCode>
                <c:ptCount val="7"/>
                <c:pt idx="0">
                  <c:v>4.9661399548532728E-2</c:v>
                </c:pt>
                <c:pt idx="1">
                  <c:v>3.125E-2</c:v>
                </c:pt>
                <c:pt idx="2">
                  <c:v>2.0100502512562814E-2</c:v>
                </c:pt>
                <c:pt idx="3">
                  <c:v>1.4059753954305799E-2</c:v>
                </c:pt>
                <c:pt idx="4">
                  <c:v>2.823529411764706E-2</c:v>
                </c:pt>
                <c:pt idx="5">
                  <c:v>3.0171163330432259E-2</c:v>
                </c:pt>
                <c:pt idx="6">
                  <c:v>2.9009951087873166E-2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F18-4503-AC67-7414DE0B23A2}"/>
            </c:ext>
          </c:extLst>
        </c:ser>
        <c:ser>
          <c:idx val="12"/>
          <c:order val="12"/>
          <c:tx>
            <c:strRef>
              <c:f>'５退職理由'!$A$77:$B$77</c:f>
              <c:strCache>
                <c:ptCount val="2"/>
                <c:pt idx="0">
                  <c:v>その他（異動・他施設転職含）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'５退職理由'!$C$77:$I$77</c:f>
              <c:numCache>
                <c:formatCode>0.0%</c:formatCode>
                <c:ptCount val="7"/>
                <c:pt idx="0">
                  <c:v>0.26185101580135439</c:v>
                </c:pt>
                <c:pt idx="1">
                  <c:v>0.34151785714285715</c:v>
                </c:pt>
                <c:pt idx="2">
                  <c:v>0.4020100502512563</c:v>
                </c:pt>
                <c:pt idx="3">
                  <c:v>0.43585237258347981</c:v>
                </c:pt>
                <c:pt idx="4">
                  <c:v>0.45647058823529413</c:v>
                </c:pt>
                <c:pt idx="5">
                  <c:v>0.40382941688424717</c:v>
                </c:pt>
                <c:pt idx="6">
                  <c:v>0.39517625231910947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18-4503-AC67-7414DE0B23A2}"/>
            </c:ext>
          </c:extLst>
        </c:ser>
        <c:ser>
          <c:idx val="13"/>
          <c:order val="13"/>
          <c:tx>
            <c:strRef>
              <c:f>'５退職理由'!$A$78:$B$78</c:f>
              <c:strCache>
                <c:ptCount val="2"/>
                <c:pt idx="0">
                  <c:v>不明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'５退職理由'!$C$64:$I$64</c:f>
              <c:strCache>
                <c:ptCount val="7"/>
                <c:pt idx="0">
                  <c:v>新人</c:v>
                </c:pt>
                <c:pt idx="1">
                  <c:v>２年目</c:v>
                </c:pt>
                <c:pt idx="2">
                  <c:v>３年目</c:v>
                </c:pt>
                <c:pt idx="3">
                  <c:v>４年目</c:v>
                </c:pt>
                <c:pt idx="4">
                  <c:v>５年目</c:v>
                </c:pt>
                <c:pt idx="5">
                  <c:v>６年目以降</c:v>
                </c:pt>
                <c:pt idx="6">
                  <c:v>全体</c:v>
                </c:pt>
              </c:strCache>
            </c:strRef>
          </c:cat>
          <c:val>
            <c:numRef>
              <c:f>'５退職理由'!$C$78:$I$78</c:f>
              <c:numCache>
                <c:formatCode>0.0%</c:formatCode>
                <c:ptCount val="7"/>
                <c:pt idx="0">
                  <c:v>0.15575620767494355</c:v>
                </c:pt>
                <c:pt idx="1">
                  <c:v>0.11383928571428571</c:v>
                </c:pt>
                <c:pt idx="2">
                  <c:v>9.7152428810720268E-2</c:v>
                </c:pt>
                <c:pt idx="3">
                  <c:v>0.10193321616871705</c:v>
                </c:pt>
                <c:pt idx="4">
                  <c:v>8.4705882352941173E-2</c:v>
                </c:pt>
                <c:pt idx="5">
                  <c:v>0.11488250652741515</c:v>
                </c:pt>
                <c:pt idx="6">
                  <c:v>0.11266655422499579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18-4503-AC67-7414DE0B23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458102952"/>
        <c:axId val="338981312"/>
      </c:barChart>
      <c:catAx>
        <c:axId val="458102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338981312"/>
        <c:crosses val="autoZero"/>
        <c:auto val="1"/>
        <c:lblAlgn val="ctr"/>
        <c:lblOffset val="100"/>
        <c:noMultiLvlLbl val="0"/>
      </c:catAx>
      <c:valAx>
        <c:axId val="338981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defRPr>
            </a:pPr>
            <a:endParaRPr lang="ja-JP"/>
          </a:p>
        </c:txPr>
        <c:crossAx val="458102952"/>
        <c:crosses val="autoZero"/>
        <c:crossBetween val="between"/>
      </c:valAx>
      <c:spPr>
        <a:noFill/>
        <a:ln w="3175">
          <a:noFill/>
        </a:ln>
        <a:effectLst/>
      </c:spPr>
    </c:plotArea>
    <c:legend>
      <c:legendPos val="r"/>
      <c:layout>
        <c:manualLayout>
          <c:xMode val="edge"/>
          <c:yMode val="edge"/>
          <c:x val="0.78735312206876018"/>
          <c:y val="1.4759416587889849E-2"/>
          <c:w val="0.21264687793123979"/>
          <c:h val="0.941077757426171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BIZ UDPゴシック" panose="020B0400000000000000" pitchFamily="50" charset="-128"/>
          <a:ea typeface="BIZ UDPゴシック" panose="020B0400000000000000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518" cy="513204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3303" y="0"/>
            <a:ext cx="3077518" cy="513204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r">
              <a:defRPr sz="1200"/>
            </a:lvl1pPr>
          </a:lstStyle>
          <a:p>
            <a:fld id="{2D45BFA3-C8CB-44A4-8273-97445FC189CF}" type="datetimeFigureOut">
              <a:rPr kumimoji="1" lang="ja-JP" altLang="en-US" smtClean="0"/>
              <a:t>2025/3/4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719823"/>
            <a:ext cx="3077518" cy="513204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3303" y="9719823"/>
            <a:ext cx="3077518" cy="513204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r">
              <a:defRPr sz="1200"/>
            </a:lvl1pPr>
          </a:lstStyle>
          <a:p>
            <a:fld id="{114616E2-0E06-4DF6-9DD7-01EDC50BE231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4492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518" cy="513204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303" y="0"/>
            <a:ext cx="3077518" cy="513204"/>
          </a:xfrm>
          <a:prstGeom prst="rect">
            <a:avLst/>
          </a:prstGeom>
        </p:spPr>
        <p:txBody>
          <a:bodyPr vert="horz" lIns="94641" tIns="47321" rIns="94641" bIns="47321" rtlCol="0"/>
          <a:lstStyle>
            <a:lvl1pPr algn="r">
              <a:defRPr sz="1200"/>
            </a:lvl1pPr>
          </a:lstStyle>
          <a:p>
            <a:fld id="{CA2C4EC0-F977-4226-B816-1F9C28F9E079}" type="datetimeFigureOut">
              <a:rPr kumimoji="1" lang="ja-JP" altLang="en-US" smtClean="0"/>
              <a:t>2025/3/4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1" tIns="47321" rIns="94641" bIns="47321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581" y="4924470"/>
            <a:ext cx="5681317" cy="4028814"/>
          </a:xfrm>
          <a:prstGeom prst="rect">
            <a:avLst/>
          </a:prstGeom>
        </p:spPr>
        <p:txBody>
          <a:bodyPr vert="horz" lIns="94641" tIns="47321" rIns="94641" bIns="4732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19823"/>
            <a:ext cx="3077518" cy="513204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303" y="9719823"/>
            <a:ext cx="3077518" cy="513204"/>
          </a:xfrm>
          <a:prstGeom prst="rect">
            <a:avLst/>
          </a:prstGeom>
        </p:spPr>
        <p:txBody>
          <a:bodyPr vert="horz" lIns="94641" tIns="47321" rIns="94641" bIns="47321" rtlCol="0" anchor="b"/>
          <a:lstStyle>
            <a:lvl1pPr algn="r">
              <a:defRPr sz="1200"/>
            </a:lvl1pPr>
          </a:lstStyle>
          <a:p>
            <a:fld id="{7017F3A1-0CCA-40F0-99CB-89B0E7B57C1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073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7F3A1-0CCA-40F0-99CB-89B0E7B57C1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930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1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1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1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03" y="-56707"/>
            <a:ext cx="12239803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8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65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12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/>
        </p:nvSpPr>
        <p:spPr>
          <a:xfrm>
            <a:off x="1380811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1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1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5" y="-35858"/>
            <a:ext cx="12240000" cy="7068996"/>
          </a:xfrm>
          <a:prstGeom prst="rect">
            <a:avLst/>
          </a:prstGeom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1380811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5" y="-35858"/>
            <a:ext cx="12240000" cy="7068996"/>
          </a:xfrm>
          <a:prstGeom prst="rect">
            <a:avLst/>
          </a:prstGeom>
        </p:spPr>
      </p:pic>
      <p:sp>
        <p:nvSpPr>
          <p:cNvPr id="11" name="サブタイトル 2"/>
          <p:cNvSpPr txBox="1">
            <a:spLocks/>
          </p:cNvSpPr>
          <p:nvPr userDrawn="1"/>
        </p:nvSpPr>
        <p:spPr>
          <a:xfrm>
            <a:off x="1380813" y="4215611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03" y="-56707"/>
            <a:ext cx="12239803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06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295467" y="2334478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295467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5" y="-9147"/>
            <a:ext cx="12240000" cy="704018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5" y="-9147"/>
            <a:ext cx="12240000" cy="704018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2" y="0"/>
            <a:ext cx="12233903" cy="70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333" cy="4351338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29909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2" y="0"/>
            <a:ext cx="12233903" cy="70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98" y="115634"/>
            <a:ext cx="9984000" cy="68662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1958196"/>
            <a:ext cx="10113963" cy="4261450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38200" y="990438"/>
            <a:ext cx="10113963" cy="842768"/>
          </a:xfr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749907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3" y="0"/>
            <a:ext cx="12233903" cy="70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98" y="115634"/>
            <a:ext cx="9984000" cy="68662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298012" y="1039931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9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298011" y="3583260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3" name="コンテンツ プレースホルダー 6"/>
          <p:cNvSpPr>
            <a:spLocks noGrp="1"/>
          </p:cNvSpPr>
          <p:nvPr>
            <p:ph sz="quarter" idx="15"/>
          </p:nvPr>
        </p:nvSpPr>
        <p:spPr>
          <a:xfrm>
            <a:off x="2678673" y="1039931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24" name="コンテンツ プレースホルダー 6"/>
          <p:cNvSpPr>
            <a:spLocks noGrp="1"/>
          </p:cNvSpPr>
          <p:nvPr>
            <p:ph sz="quarter" idx="16"/>
          </p:nvPr>
        </p:nvSpPr>
        <p:spPr>
          <a:xfrm>
            <a:off x="2678672" y="3583260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5" name="コンテンツ プレースホルダー 6"/>
          <p:cNvSpPr>
            <a:spLocks noGrp="1"/>
          </p:cNvSpPr>
          <p:nvPr>
            <p:ph sz="quarter" idx="17"/>
          </p:nvPr>
        </p:nvSpPr>
        <p:spPr>
          <a:xfrm>
            <a:off x="5059334" y="1039931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26" name="コンテンツ プレースホルダー 6"/>
          <p:cNvSpPr>
            <a:spLocks noGrp="1"/>
          </p:cNvSpPr>
          <p:nvPr>
            <p:ph sz="quarter" idx="18"/>
          </p:nvPr>
        </p:nvSpPr>
        <p:spPr>
          <a:xfrm>
            <a:off x="5059333" y="3583260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27" name="コンテンツ プレースホルダー 6"/>
          <p:cNvSpPr>
            <a:spLocks noGrp="1"/>
          </p:cNvSpPr>
          <p:nvPr>
            <p:ph sz="quarter" idx="19"/>
          </p:nvPr>
        </p:nvSpPr>
        <p:spPr>
          <a:xfrm>
            <a:off x="7439995" y="1064941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28" name="コンテンツ プレースホルダー 6"/>
          <p:cNvSpPr>
            <a:spLocks noGrp="1"/>
          </p:cNvSpPr>
          <p:nvPr>
            <p:ph sz="quarter" idx="20"/>
          </p:nvPr>
        </p:nvSpPr>
        <p:spPr>
          <a:xfrm>
            <a:off x="7439994" y="3608270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29" name="コンテンツ プレースホルダー 6"/>
          <p:cNvSpPr>
            <a:spLocks noGrp="1"/>
          </p:cNvSpPr>
          <p:nvPr>
            <p:ph sz="quarter" idx="21"/>
          </p:nvPr>
        </p:nvSpPr>
        <p:spPr>
          <a:xfrm>
            <a:off x="9820657" y="1064941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30" name="コンテンツ プレースホルダー 6"/>
          <p:cNvSpPr>
            <a:spLocks noGrp="1"/>
          </p:cNvSpPr>
          <p:nvPr>
            <p:ph sz="quarter" idx="22"/>
          </p:nvPr>
        </p:nvSpPr>
        <p:spPr>
          <a:xfrm>
            <a:off x="9820656" y="3608270"/>
            <a:ext cx="2199684" cy="248050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315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2" y="0"/>
            <a:ext cx="12233903" cy="709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562"/>
            <a:ext cx="9984000" cy="527219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1" y="1780595"/>
            <a:ext cx="5114025" cy="4624547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38200" y="906463"/>
            <a:ext cx="10113963" cy="854195"/>
          </a:xfr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quarter" idx="18"/>
          </p:nvPr>
        </p:nvSpPr>
        <p:spPr>
          <a:xfrm>
            <a:off x="5980078" y="1780595"/>
            <a:ext cx="5114025" cy="4624547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0879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295469" y="2334479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295468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2" y="0"/>
            <a:ext cx="12233903" cy="70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7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562"/>
            <a:ext cx="9984000" cy="52721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1783280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838200" y="4094205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sz="quarter" idx="15"/>
          </p:nvPr>
        </p:nvSpPr>
        <p:spPr>
          <a:xfrm>
            <a:off x="5958016" y="1783280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コンテンツ プレースホルダー 6"/>
          <p:cNvSpPr>
            <a:spLocks noGrp="1"/>
          </p:cNvSpPr>
          <p:nvPr>
            <p:ph sz="quarter" idx="16"/>
          </p:nvPr>
        </p:nvSpPr>
        <p:spPr>
          <a:xfrm>
            <a:off x="5958016" y="4094205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38200" y="906463"/>
            <a:ext cx="10113963" cy="854195"/>
          </a:xfr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79879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6562"/>
            <a:ext cx="9984000" cy="527219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393033" y="1783280"/>
            <a:ext cx="3699252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393033" y="4094205"/>
            <a:ext cx="3699252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sz="quarter" idx="15"/>
          </p:nvPr>
        </p:nvSpPr>
        <p:spPr>
          <a:xfrm>
            <a:off x="4224317" y="1760658"/>
            <a:ext cx="3699252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" name="コンテンツ プレースホルダー 6"/>
          <p:cNvSpPr>
            <a:spLocks noGrp="1"/>
          </p:cNvSpPr>
          <p:nvPr>
            <p:ph sz="quarter" idx="16"/>
          </p:nvPr>
        </p:nvSpPr>
        <p:spPr>
          <a:xfrm>
            <a:off x="4224317" y="4071583"/>
            <a:ext cx="3699252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38200" y="906463"/>
            <a:ext cx="10113963" cy="854195"/>
          </a:xfr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2" name="コンテンツ プレースホルダー 6"/>
          <p:cNvSpPr>
            <a:spLocks noGrp="1"/>
          </p:cNvSpPr>
          <p:nvPr>
            <p:ph sz="quarter" idx="18"/>
          </p:nvPr>
        </p:nvSpPr>
        <p:spPr>
          <a:xfrm>
            <a:off x="8055602" y="1770621"/>
            <a:ext cx="3699252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3" name="コンテンツ プレースホルダー 6"/>
          <p:cNvSpPr>
            <a:spLocks noGrp="1"/>
          </p:cNvSpPr>
          <p:nvPr>
            <p:ph sz="quarter" idx="19"/>
          </p:nvPr>
        </p:nvSpPr>
        <p:spPr>
          <a:xfrm>
            <a:off x="8055602" y="4081546"/>
            <a:ext cx="3699252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58714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1783280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838200" y="4094205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sz="quarter" idx="15"/>
          </p:nvPr>
        </p:nvSpPr>
        <p:spPr>
          <a:xfrm>
            <a:off x="5958016" y="1783280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コンテンツ プレースホルダー 6"/>
          <p:cNvSpPr>
            <a:spLocks noGrp="1"/>
          </p:cNvSpPr>
          <p:nvPr>
            <p:ph sz="quarter" idx="16"/>
          </p:nvPr>
        </p:nvSpPr>
        <p:spPr>
          <a:xfrm>
            <a:off x="5958016" y="4094205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38200" y="906463"/>
            <a:ext cx="10113963" cy="854195"/>
          </a:xfr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5" name="縦書きテキスト プレースホルダー 14"/>
          <p:cNvSpPr>
            <a:spLocks noGrp="1"/>
          </p:cNvSpPr>
          <p:nvPr>
            <p:ph type="body" orient="vert" sz="quarter" idx="18"/>
          </p:nvPr>
        </p:nvSpPr>
        <p:spPr>
          <a:xfrm>
            <a:off x="350256" y="1760538"/>
            <a:ext cx="450850" cy="4646612"/>
          </a:xfrm>
          <a:noFill/>
        </p:spPr>
        <p:txBody>
          <a:bodyPr vert="eaVert" wrap="none" anchor="ctr">
            <a:noAutofit/>
          </a:bodyPr>
          <a:lstStyle>
            <a:lvl1pPr marL="0" indent="0" algn="ctr">
              <a:buFontTx/>
              <a:buNone/>
              <a:defRPr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>
              <a:buFontTx/>
              <a:buNone/>
              <a:defRPr b="1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6" name="縦書きテキスト プレースホルダー 14"/>
          <p:cNvSpPr>
            <a:spLocks noGrp="1"/>
          </p:cNvSpPr>
          <p:nvPr>
            <p:ph type="body" orient="vert" sz="quarter" idx="19"/>
          </p:nvPr>
        </p:nvSpPr>
        <p:spPr>
          <a:xfrm>
            <a:off x="11001291" y="1760538"/>
            <a:ext cx="450850" cy="4646612"/>
          </a:xfrm>
          <a:noFill/>
        </p:spPr>
        <p:txBody>
          <a:bodyPr vert="eaVert" wrap="none" anchor="ctr">
            <a:noAutofit/>
          </a:bodyPr>
          <a:lstStyle>
            <a:lvl1pPr marL="0" indent="0" algn="ctr">
              <a:buFontTx/>
              <a:buNone/>
              <a:defRPr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>
              <a:buFontTx/>
              <a:buNone/>
              <a:defRPr b="1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838200" y="365128"/>
            <a:ext cx="9984000" cy="518714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70491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1783280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838200" y="4094205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sz="quarter" idx="15"/>
          </p:nvPr>
        </p:nvSpPr>
        <p:spPr>
          <a:xfrm>
            <a:off x="5958016" y="1783280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コンテンツ プレースホルダー 6"/>
          <p:cNvSpPr>
            <a:spLocks noGrp="1"/>
          </p:cNvSpPr>
          <p:nvPr>
            <p:ph sz="quarter" idx="16"/>
          </p:nvPr>
        </p:nvSpPr>
        <p:spPr>
          <a:xfrm>
            <a:off x="5958016" y="4094205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38200" y="906463"/>
            <a:ext cx="10113963" cy="854195"/>
          </a:xfr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5" name="縦書きテキスト プレースホルダー 14"/>
          <p:cNvSpPr>
            <a:spLocks noGrp="1"/>
          </p:cNvSpPr>
          <p:nvPr>
            <p:ph type="body" orient="vert" sz="quarter" idx="18" hasCustomPrompt="1"/>
          </p:nvPr>
        </p:nvSpPr>
        <p:spPr>
          <a:xfrm>
            <a:off x="350256" y="1760538"/>
            <a:ext cx="450850" cy="4646612"/>
          </a:xfrm>
          <a:noFill/>
        </p:spPr>
        <p:txBody>
          <a:bodyPr vert="eaVert" wrap="none" anchor="ctr">
            <a:noAutofit/>
          </a:bodyPr>
          <a:lstStyle>
            <a:lvl1pPr marL="0" indent="0" algn="ctr">
              <a:buFontTx/>
              <a:buNone/>
              <a:defRPr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>
              <a:buFontTx/>
              <a:buNone/>
              <a:defRPr b="1"/>
            </a:lvl5pPr>
          </a:lstStyle>
          <a:p>
            <a:pPr lvl="0"/>
            <a:r>
              <a:rPr kumimoji="1" lang="ja-JP" altLang="en-US" dirty="0" smtClean="0"/>
              <a:t>人口あたり比較</a:t>
            </a:r>
            <a:endParaRPr kumimoji="1" lang="ja-JP" altLang="en-US" dirty="0"/>
          </a:p>
        </p:txBody>
      </p:sp>
      <p:sp>
        <p:nvSpPr>
          <p:cNvPr id="16" name="縦書きテキスト プレースホルダー 14"/>
          <p:cNvSpPr>
            <a:spLocks noGrp="1"/>
          </p:cNvSpPr>
          <p:nvPr>
            <p:ph type="body" orient="vert" sz="quarter" idx="19" hasCustomPrompt="1"/>
          </p:nvPr>
        </p:nvSpPr>
        <p:spPr>
          <a:xfrm>
            <a:off x="11001291" y="1760538"/>
            <a:ext cx="450850" cy="4646612"/>
          </a:xfrm>
          <a:noFill/>
        </p:spPr>
        <p:txBody>
          <a:bodyPr vert="eaVert" wrap="none" anchor="ctr">
            <a:noAutofit/>
          </a:bodyPr>
          <a:lstStyle>
            <a:lvl1pPr marL="0" indent="0" algn="ctr">
              <a:buFontTx/>
              <a:buNone/>
              <a:defRPr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>
              <a:buFontTx/>
              <a:buNone/>
              <a:defRPr b="1"/>
            </a:lvl5pPr>
          </a:lstStyle>
          <a:p>
            <a:pPr lvl="0"/>
            <a:r>
              <a:rPr kumimoji="1" lang="ja-JP" altLang="en-US" dirty="0" smtClean="0"/>
              <a:t>分布比較</a:t>
            </a:r>
            <a:endParaRPr kumimoji="1" lang="ja-JP" alt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838200" y="365128"/>
            <a:ext cx="9984000" cy="518714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370628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/>
          <p:cNvSpPr>
            <a:spLocks noGrp="1"/>
          </p:cNvSpPr>
          <p:nvPr>
            <p:ph sz="quarter" idx="13"/>
          </p:nvPr>
        </p:nvSpPr>
        <p:spPr>
          <a:xfrm>
            <a:off x="838200" y="1783280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8" name="コンテンツ プレースホルダー 6"/>
          <p:cNvSpPr>
            <a:spLocks noGrp="1"/>
          </p:cNvSpPr>
          <p:nvPr>
            <p:ph sz="quarter" idx="14"/>
          </p:nvPr>
        </p:nvSpPr>
        <p:spPr>
          <a:xfrm>
            <a:off x="838200" y="4094205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9" name="コンテンツ プレースホルダー 6"/>
          <p:cNvSpPr>
            <a:spLocks noGrp="1"/>
          </p:cNvSpPr>
          <p:nvPr>
            <p:ph sz="quarter" idx="15"/>
          </p:nvPr>
        </p:nvSpPr>
        <p:spPr>
          <a:xfrm>
            <a:off x="5958016" y="1783280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" name="コンテンツ プレースホルダー 6"/>
          <p:cNvSpPr>
            <a:spLocks noGrp="1"/>
          </p:cNvSpPr>
          <p:nvPr>
            <p:ph sz="quarter" idx="16"/>
          </p:nvPr>
        </p:nvSpPr>
        <p:spPr>
          <a:xfrm>
            <a:off x="5958016" y="4094205"/>
            <a:ext cx="4994275" cy="2313622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>
          <a:xfrm>
            <a:off x="838200" y="906463"/>
            <a:ext cx="10113963" cy="854195"/>
          </a:xfr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6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5" name="縦書きテキスト プレースホルダー 14"/>
          <p:cNvSpPr>
            <a:spLocks noGrp="1"/>
          </p:cNvSpPr>
          <p:nvPr>
            <p:ph type="body" orient="vert" sz="quarter" idx="18" hasCustomPrompt="1"/>
          </p:nvPr>
        </p:nvSpPr>
        <p:spPr>
          <a:xfrm>
            <a:off x="350256" y="1760538"/>
            <a:ext cx="450850" cy="4646612"/>
          </a:xfrm>
          <a:noFill/>
        </p:spPr>
        <p:txBody>
          <a:bodyPr vert="eaVert" wrap="none" anchor="ctr">
            <a:noAutofit/>
          </a:bodyPr>
          <a:lstStyle>
            <a:lvl1pPr marL="0" indent="0" algn="ctr">
              <a:buFontTx/>
              <a:buNone/>
              <a:defRPr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>
              <a:buFontTx/>
              <a:buNone/>
              <a:defRPr b="1"/>
            </a:lvl5pPr>
          </a:lstStyle>
          <a:p>
            <a:pPr lvl="0"/>
            <a:r>
              <a:rPr kumimoji="1" lang="ja-JP" altLang="en-US" dirty="0" smtClean="0"/>
              <a:t>全国・最大の推移</a:t>
            </a:r>
            <a:endParaRPr kumimoji="1" lang="en-US" altLang="ja-JP" dirty="0" smtClean="0"/>
          </a:p>
        </p:txBody>
      </p:sp>
      <p:sp>
        <p:nvSpPr>
          <p:cNvPr id="16" name="縦書きテキスト プレースホルダー 14"/>
          <p:cNvSpPr>
            <a:spLocks noGrp="1"/>
          </p:cNvSpPr>
          <p:nvPr>
            <p:ph type="body" orient="vert" sz="quarter" idx="19" hasCustomPrompt="1"/>
          </p:nvPr>
        </p:nvSpPr>
        <p:spPr>
          <a:xfrm>
            <a:off x="11001291" y="1760538"/>
            <a:ext cx="450850" cy="4646612"/>
          </a:xfrm>
          <a:noFill/>
        </p:spPr>
        <p:txBody>
          <a:bodyPr vert="eaVert" wrap="none" anchor="ctr">
            <a:noAutofit/>
          </a:bodyPr>
          <a:lstStyle>
            <a:lvl1pPr marL="0" indent="0" algn="ctr">
              <a:buFontTx/>
              <a:buNone/>
              <a:defRPr b="1"/>
            </a:lvl1pPr>
            <a:lvl2pPr marL="457200" indent="0">
              <a:buFontTx/>
              <a:buNone/>
              <a:defRPr b="1"/>
            </a:lvl2pPr>
            <a:lvl3pPr marL="914400" indent="0">
              <a:buFontTx/>
              <a:buNone/>
              <a:defRPr b="1"/>
            </a:lvl3pPr>
            <a:lvl4pPr marL="1371600" indent="0">
              <a:buFontTx/>
              <a:buNone/>
              <a:defRPr b="1"/>
            </a:lvl4pPr>
            <a:lvl5pPr>
              <a:buFontTx/>
              <a:buNone/>
              <a:defRPr b="1"/>
            </a:lvl5pPr>
          </a:lstStyle>
          <a:p>
            <a:pPr lvl="0"/>
            <a:r>
              <a:rPr kumimoji="1" lang="ja-JP" altLang="en-US" dirty="0" smtClean="0"/>
              <a:t>大規模都道府県の推移</a:t>
            </a:r>
            <a:endParaRPr kumimoji="1" lang="ja-JP" altLang="en-US" dirty="0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838200" y="365128"/>
            <a:ext cx="9984000" cy="518714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25429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7" y="1340768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792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7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11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2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1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45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333" cy="4351339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40815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5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3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94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4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05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" y="110355"/>
            <a:ext cx="11567160" cy="9774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" y="1340069"/>
            <a:ext cx="11567160" cy="483689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>
              <a:lnSpc>
                <a:spcPct val="100000"/>
              </a:lnSpc>
              <a:defRPr sz="3200" b="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>
              <a:lnSpc>
                <a:spcPct val="100000"/>
              </a:lnSpc>
              <a:defRPr sz="2800" b="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>
              <a:lnSpc>
                <a:spcPct val="100000"/>
              </a:lnSpc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>
              <a:lnSpc>
                <a:spcPct val="100000"/>
              </a:lnSpc>
              <a:defRPr sz="2400" b="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77521"/>
            <a:ext cx="2743200" cy="365125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7521"/>
            <a:ext cx="4114800" cy="365125"/>
          </a:xfrm>
        </p:spPr>
        <p:txBody>
          <a:bodyPr/>
          <a:lstStyle>
            <a:lvl1pPr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054E000-A2A1-C345-A42A-CEA9EC4B9014}"/>
              </a:ext>
            </a:extLst>
          </p:cNvPr>
          <p:cNvSpPr/>
          <p:nvPr/>
        </p:nvSpPr>
        <p:spPr>
          <a:xfrm>
            <a:off x="157655" y="0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A631658-99A9-7A4B-9568-17157155D492}"/>
              </a:ext>
            </a:extLst>
          </p:cNvPr>
          <p:cNvSpPr/>
          <p:nvPr/>
        </p:nvSpPr>
        <p:spPr>
          <a:xfrm>
            <a:off x="157655" y="6707037"/>
            <a:ext cx="11887200" cy="154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コンテンツ プレースホルダー 7"/>
          <p:cNvSpPr>
            <a:spLocks noGrp="1"/>
          </p:cNvSpPr>
          <p:nvPr>
            <p:ph sz="quarter" idx="14"/>
          </p:nvPr>
        </p:nvSpPr>
        <p:spPr>
          <a:xfrm>
            <a:off x="758235" y="6430812"/>
            <a:ext cx="10461625" cy="184150"/>
          </a:xfrm>
        </p:spPr>
        <p:txBody>
          <a:bodyPr>
            <a:noAutofit/>
          </a:bodyPr>
          <a:lstStyle>
            <a:lvl1pPr algn="r">
              <a:defRPr sz="800"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algn="r">
              <a:defRPr sz="800">
                <a:latin typeface="メイリオ" panose="020B0604030504040204" pitchFamily="50" charset="-128"/>
                <a:ea typeface="メイリオ" panose="020B0604030504040204" pitchFamily="50" charset="-128"/>
              </a:defRPr>
            </a:lvl2pPr>
            <a:lvl3pPr algn="r">
              <a:defRPr sz="800">
                <a:latin typeface="メイリオ" panose="020B0604030504040204" pitchFamily="50" charset="-128"/>
                <a:ea typeface="メイリオ" panose="020B0604030504040204" pitchFamily="50" charset="-128"/>
              </a:defRPr>
            </a:lvl3pPr>
            <a:lvl4pPr algn="r">
              <a:defRPr sz="800">
                <a:latin typeface="メイリオ" panose="020B0604030504040204" pitchFamily="50" charset="-128"/>
                <a:ea typeface="メイリオ" panose="020B0604030504040204" pitchFamily="50" charset="-128"/>
              </a:defRPr>
            </a:lvl4pPr>
            <a:lvl5pPr algn="r">
              <a:defRPr sz="800">
                <a:latin typeface="メイリオ" panose="020B0604030504040204" pitchFamily="50" charset="-128"/>
                <a:ea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1419694" y="6606046"/>
            <a:ext cx="503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100" b="1" kern="12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6610C-D4BB-4808-B463-1073CC7124DA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06E1BAA-2BF6-41EB-9B96-57FF00C75130}"/>
              </a:ext>
            </a:extLst>
          </p:cNvPr>
          <p:cNvSpPr txBox="1">
            <a:spLocks/>
          </p:cNvSpPr>
          <p:nvPr/>
        </p:nvSpPr>
        <p:spPr>
          <a:xfrm>
            <a:off x="11447974" y="6606046"/>
            <a:ext cx="4752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79C1E1-6B83-4F73-BF1F-0CE77D99A8CF}" type="slidenum">
              <a:rPr lang="ja-JP" altLang="en-US" sz="1100" b="1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pPr/>
              <a:t>‹#›</a:t>
            </a:fld>
            <a:endParaRPr lang="ja-JP" altLang="en-US" sz="1100" b="1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192476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1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1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1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5" y="-35858"/>
            <a:ext cx="12240000" cy="70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295467" y="2334478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295467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5" y="-9147"/>
            <a:ext cx="12240000" cy="70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333" cy="4351338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616324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7" y="1340768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6692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9" y="1340773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05888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7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30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72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1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53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9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26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21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1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1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1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5" y="-35858"/>
            <a:ext cx="12240000" cy="706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3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75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02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295467" y="2334478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295467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5" y="-9147"/>
            <a:ext cx="12240000" cy="70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8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333" cy="4351338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0485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7" y="1340768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676422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7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37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23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7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555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6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1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22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3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2"/>
          <p:cNvSpPr txBox="1">
            <a:spLocks/>
          </p:cNvSpPr>
          <p:nvPr userDrawn="1"/>
        </p:nvSpPr>
        <p:spPr>
          <a:xfrm>
            <a:off x="1380813" y="4215610"/>
            <a:ext cx="8736971" cy="816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None/>
              <a:tabLst/>
              <a:defRPr kumimoji="1" sz="1800" kern="120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9144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371600" marR="0" indent="0" algn="ctr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None/>
              <a:tabLst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sz="1800" dirty="0"/>
          </a:p>
        </p:txBody>
      </p:sp>
      <p:sp>
        <p:nvSpPr>
          <p:cNvPr id="9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80812" y="2239850"/>
            <a:ext cx="7680853" cy="1800200"/>
          </a:xfrm>
        </p:spPr>
        <p:txBody>
          <a:bodyPr anchor="t"/>
          <a:lstStyle>
            <a:lvl1pPr algn="l">
              <a:lnSpc>
                <a:spcPts val="4400"/>
              </a:lnSpc>
              <a:defRPr sz="3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10" name="サブタイトル 2"/>
          <p:cNvSpPr>
            <a:spLocks noGrp="1"/>
          </p:cNvSpPr>
          <p:nvPr>
            <p:ph type="subTitle" idx="1"/>
          </p:nvPr>
        </p:nvSpPr>
        <p:spPr>
          <a:xfrm>
            <a:off x="1380813" y="4391170"/>
            <a:ext cx="8736971" cy="81649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59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802" y="-56707"/>
            <a:ext cx="12239802" cy="7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5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1295469" y="2334478"/>
            <a:ext cx="8736971" cy="1059904"/>
          </a:xfrm>
        </p:spPr>
        <p:txBody>
          <a:bodyPr>
            <a:normAutofit/>
          </a:bodyPr>
          <a:lstStyle>
            <a:lvl1pPr algn="l">
              <a:defRPr sz="3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295468" y="3789040"/>
            <a:ext cx="7680853" cy="136815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02" y="0"/>
            <a:ext cx="12233902" cy="70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6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1825625"/>
            <a:ext cx="10058333" cy="4351338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98824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69" y="1340771"/>
            <a:ext cx="8160907" cy="4176465"/>
          </a:xfrm>
        </p:spPr>
        <p:txBody>
          <a:bodyPr/>
          <a:lstStyle>
            <a:lvl3pPr>
              <a:defRPr sz="1800"/>
            </a:lvl3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22910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9575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40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7054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7588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03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623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4324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91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04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820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632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8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57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7" y="0"/>
            <a:ext cx="11610603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594" marR="0" lvl="0" indent="-228594" algn="l" defTabSz="914377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783" marR="0" lvl="1" indent="-228594" algn="l" defTabSz="914377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2971" marR="0" lvl="2" indent="-228594" algn="l" defTabSz="914377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160" marR="0" lvl="3" indent="-228594" algn="l" defTabSz="914377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594" marR="0" indent="-228594" algn="l" defTabSz="914377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783" marR="0" indent="-228594" algn="l" defTabSz="914377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2971" marR="0" indent="-228594" algn="l" defTabSz="914377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160" marR="0" indent="-228594" algn="l" defTabSz="914377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4" y="0"/>
            <a:ext cx="115893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pPr defTabSz="914377"/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pPr defTabSz="914377"/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7" y="0"/>
            <a:ext cx="11610603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802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4" y="0"/>
            <a:ext cx="115893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40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4" y="0"/>
            <a:ext cx="1158936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2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8" y="0"/>
            <a:ext cx="11610602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998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8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2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3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757"/>
                </a:solidFill>
                <a:effectLst/>
                <a:uLnTx/>
                <a:uFillTx/>
                <a:latin typeface="Arial"/>
                <a:ea typeface="メイリオ"/>
                <a:cs typeface="+mn-cs"/>
              </a:rPr>
              <a:t>レベル</a:t>
            </a:r>
          </a:p>
          <a:p>
            <a:pPr lvl="0"/>
            <a:endParaRPr lang="ja-JP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30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304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08248" y="6407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defRPr>
            </a:lvl1pPr>
          </a:lstStyle>
          <a:p>
            <a:fld id="{BFFF0799-BCF5-4C8E-BCD2-41538FEDF1AE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96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ts val="2600"/>
        </a:lnSpc>
        <a:spcBef>
          <a:spcPts val="1000"/>
        </a:spcBef>
        <a:spcAft>
          <a:spcPts val="0"/>
        </a:spcAft>
        <a:buClr>
          <a:srgbClr val="595757"/>
        </a:buClr>
        <a:buSzTx/>
        <a:buFont typeface="Wingdings" panose="05000000000000000000" pitchFamily="2" charset="2"/>
        <a:buChar char="n"/>
        <a:tabLst/>
        <a:defRPr kumimoji="1" sz="20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6858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2pPr>
      <a:lvl3pPr marL="11430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3pPr>
      <a:lvl4pPr marL="1600200" marR="0" indent="-228600" algn="l" defTabSz="914400" rtl="0" eaLnBrk="1" fontAlgn="auto" latinLnBrk="0" hangingPunct="1">
        <a:lnSpc>
          <a:spcPts val="2800"/>
        </a:lnSpc>
        <a:spcBef>
          <a:spcPts val="500"/>
        </a:spcBef>
        <a:spcAft>
          <a:spcPts val="0"/>
        </a:spcAft>
        <a:buClr>
          <a:srgbClr val="595757"/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kumimoji="1" sz="1800" kern="1200">
          <a:solidFill>
            <a:srgbClr val="595757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1">
            <a:extLst>
              <a:ext uri="{FF2B5EF4-FFF2-40B4-BE49-F238E27FC236}">
                <a16:creationId xmlns:a16="http://schemas.microsoft.com/office/drawing/2014/main" id="{D2FFECE4-48D7-E14A-91EE-AD5D42210B00}"/>
              </a:ext>
            </a:extLst>
          </p:cNvPr>
          <p:cNvSpPr txBox="1">
            <a:spLocks/>
          </p:cNvSpPr>
          <p:nvPr/>
        </p:nvSpPr>
        <p:spPr>
          <a:xfrm>
            <a:off x="187309" y="2639394"/>
            <a:ext cx="11817382" cy="15792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2600"/>
              </a:lnSpc>
              <a:spcBef>
                <a:spcPts val="1000"/>
              </a:spcBef>
              <a:spcAft>
                <a:spcPts val="0"/>
              </a:spcAft>
              <a:buClr>
                <a:srgbClr val="595757"/>
              </a:buClr>
              <a:buSzTx/>
              <a:buFont typeface="Wingdings" panose="05000000000000000000" pitchFamily="2" charset="2"/>
              <a:buChar char="n"/>
              <a:tabLst/>
              <a:defRPr kumimoji="1" sz="20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ts val="2800"/>
              </a:lnSpc>
              <a:spcBef>
                <a:spcPts val="500"/>
              </a:spcBef>
              <a:spcAft>
                <a:spcPts val="0"/>
              </a:spcAft>
              <a:buClr>
                <a:srgbClr val="595757"/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rgbClr val="595757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4800" b="1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en-US" altLang="ja-JP" sz="4800" b="1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4800" b="1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</a:t>
            </a:r>
            <a:endParaRPr lang="en-US" altLang="ja-JP" sz="4800" b="1" dirty="0" smtClean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4800" b="1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看護職員就業実態調査</a:t>
            </a:r>
            <a:r>
              <a:rPr lang="en-US" altLang="ja-JP" sz="4800" b="1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4800" b="1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病院）結果について</a:t>
            </a:r>
            <a:endParaRPr lang="en-US" altLang="ja-JP" sz="4800" b="1" dirty="0" smtClean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10164419" y="810517"/>
            <a:ext cx="1681993" cy="46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報告</a:t>
            </a:r>
            <a:r>
              <a:rPr kumimoji="1" lang="ja-JP" altLang="en-US" sz="2400" b="0" i="0" u="none" strike="noStrike" kern="1200" cap="none" spc="-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資料３</a:t>
            </a:r>
            <a:endParaRPr kumimoji="1" lang="en-US" altLang="ja-JP" sz="2400" b="0" i="0" u="none" strike="noStrike" kern="1200" cap="none" spc="-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6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12213651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 看護職員の離職率について ⑧</a:t>
            </a:r>
            <a:r>
              <a:rPr lang="en-US" altLang="ja-JP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年目から</a:t>
            </a:r>
            <a:r>
              <a:rPr lang="en-US" altLang="ja-JP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</a:t>
            </a:r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の主な退職理由</a:t>
            </a:r>
            <a:endParaRPr lang="ja-JP" altLang="en-US" sz="2800" dirty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30541" y="5354650"/>
            <a:ext cx="4142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（出典）神奈川県「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看護職員就業実態調査（病院）」</a:t>
            </a:r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951" y="1094530"/>
            <a:ext cx="11954099" cy="646331"/>
          </a:xfrm>
          <a:prstGeom prst="rect">
            <a:avLst/>
          </a:prstGeom>
          <a:noFill/>
          <a:ln w="38100">
            <a:solidFill>
              <a:srgbClr val="1D6FA9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離職理由は、１年目（新卒）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では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メンタル不調」「身体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不調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」、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３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以降では、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転居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や「</a:t>
            </a:r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結婚</a:t>
            </a:r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lang="ja-JP" altLang="ja-JP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等</a:t>
            </a:r>
            <a:r>
              <a:rPr lang="ja-JP" altLang="ja-JP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のライフステージの変化に伴う理由が主なものとなっています。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411458"/>
              </p:ext>
            </p:extLst>
          </p:nvPr>
        </p:nvGraphicFramePr>
        <p:xfrm>
          <a:off x="118951" y="2046897"/>
          <a:ext cx="11954099" cy="326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969">
                  <a:extLst>
                    <a:ext uri="{9D8B030D-6E8A-4147-A177-3AD203B41FA5}">
                      <a16:colId xmlns:a16="http://schemas.microsoft.com/office/drawing/2014/main" val="463850944"/>
                    </a:ext>
                  </a:extLst>
                </a:gridCol>
                <a:gridCol w="1950965">
                  <a:extLst>
                    <a:ext uri="{9D8B030D-6E8A-4147-A177-3AD203B41FA5}">
                      <a16:colId xmlns:a16="http://schemas.microsoft.com/office/drawing/2014/main" val="4280365201"/>
                    </a:ext>
                  </a:extLst>
                </a:gridCol>
                <a:gridCol w="1890233">
                  <a:extLst>
                    <a:ext uri="{9D8B030D-6E8A-4147-A177-3AD203B41FA5}">
                      <a16:colId xmlns:a16="http://schemas.microsoft.com/office/drawing/2014/main" val="1544150707"/>
                    </a:ext>
                  </a:extLst>
                </a:gridCol>
                <a:gridCol w="1890233">
                  <a:extLst>
                    <a:ext uri="{9D8B030D-6E8A-4147-A177-3AD203B41FA5}">
                      <a16:colId xmlns:a16="http://schemas.microsoft.com/office/drawing/2014/main" val="3171143038"/>
                    </a:ext>
                  </a:extLst>
                </a:gridCol>
                <a:gridCol w="1890233">
                  <a:extLst>
                    <a:ext uri="{9D8B030D-6E8A-4147-A177-3AD203B41FA5}">
                      <a16:colId xmlns:a16="http://schemas.microsoft.com/office/drawing/2014/main" val="2358278347"/>
                    </a:ext>
                  </a:extLst>
                </a:gridCol>
                <a:gridCol w="1890233">
                  <a:extLst>
                    <a:ext uri="{9D8B030D-6E8A-4147-A177-3AD203B41FA5}">
                      <a16:colId xmlns:a16="http://schemas.microsoft.com/office/drawing/2014/main" val="1007859974"/>
                    </a:ext>
                  </a:extLst>
                </a:gridCol>
                <a:gridCol w="1890233">
                  <a:extLst>
                    <a:ext uri="{9D8B030D-6E8A-4147-A177-3AD203B41FA5}">
                      <a16:colId xmlns:a16="http://schemas.microsoft.com/office/drawing/2014/main" val="2105633958"/>
                    </a:ext>
                  </a:extLst>
                </a:gridCol>
              </a:tblGrid>
              <a:tr h="447419">
                <a:tc rowSpan="2">
                  <a:txBody>
                    <a:bodyPr/>
                    <a:lstStyle/>
                    <a:p>
                      <a:endParaRPr kumimoji="1" lang="ja-JP" altLang="en-US" sz="16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経験年数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全体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501883"/>
                  </a:ext>
                </a:extLst>
              </a:tr>
              <a:tr h="447419"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１年目</a:t>
                      </a:r>
                      <a:endParaRPr kumimoji="1" lang="ja-JP" altLang="en-US" sz="16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2</a:t>
                      </a:r>
                      <a:r>
                        <a:rPr kumimoji="1" lang="ja-JP" altLang="en-US" sz="160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年目</a:t>
                      </a:r>
                      <a:endParaRPr kumimoji="1" lang="ja-JP" altLang="en-US" sz="16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３年目</a:t>
                      </a:r>
                      <a:endParaRPr kumimoji="1" lang="ja-JP" altLang="en-US" sz="16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４年目</a:t>
                      </a:r>
                      <a:endParaRPr kumimoji="1" lang="ja-JP" altLang="en-US" sz="16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５年目</a:t>
                      </a:r>
                      <a:endParaRPr kumimoji="1" lang="ja-JP" altLang="en-US" sz="16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865190"/>
                  </a:ext>
                </a:extLst>
              </a:tr>
              <a:tr h="447419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１位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メンタル不調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メンタル不調</a:t>
                      </a:r>
                      <a:endParaRPr kumimoji="1" lang="en-US" altLang="ja-JP" sz="16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転居</a:t>
                      </a:r>
                      <a:endParaRPr kumimoji="1" lang="en-US" altLang="ja-JP" sz="16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転居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転居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転居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087451"/>
                  </a:ext>
                </a:extLst>
              </a:tr>
              <a:tr h="447419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２位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身体不調</a:t>
                      </a:r>
                      <a:endParaRPr kumimoji="1" lang="en-US" altLang="ja-JP" sz="16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身体不調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結婚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結婚</a:t>
                      </a:r>
                      <a:endParaRPr kumimoji="1" lang="en-US" altLang="ja-JP" sz="1600" dirty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結婚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メンタル不調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89314"/>
                  </a:ext>
                </a:extLst>
              </a:tr>
              <a:tr h="447419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３位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人間関係</a:t>
                      </a:r>
                      <a:endParaRPr kumimoji="1" lang="en-US" altLang="ja-JP" sz="16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転居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メンタル不調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メンタル不調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進学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/>
                      </a:r>
                      <a:b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</a:b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身体不調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身体不調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715426"/>
                  </a:ext>
                </a:extLst>
              </a:tr>
              <a:tr h="447419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４位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業務負担</a:t>
                      </a:r>
                      <a:endParaRPr kumimoji="1" lang="en-US" altLang="ja-JP" sz="16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家族の健康</a:t>
                      </a:r>
                      <a:endParaRPr kumimoji="1" lang="en-US" altLang="ja-JP" sz="160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身体不調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進学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－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妊娠出産子育て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880048"/>
                  </a:ext>
                </a:extLst>
              </a:tr>
              <a:tr h="447419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５位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家族の健康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結婚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家族の健康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身体不調</a:t>
                      </a: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メンタル不調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60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家族の健康</a:t>
                      </a:r>
                      <a:endParaRPr kumimoji="1" lang="ja-JP" altLang="en-US" sz="160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marL="92097" marR="92097" marT="46048" marB="46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742806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378207" y="5323872"/>
            <a:ext cx="7340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※</a:t>
            </a:r>
            <a:r>
              <a:rPr kumimoji="1" lang="ja-JP" altLang="en-US" sz="1400" dirty="0" smtClean="0"/>
              <a:t>その他、不明の回答を除く順位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498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248" y="0"/>
            <a:ext cx="12371592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 令和</a:t>
            </a:r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５年度 </a:t>
            </a:r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看護職員就業実態調査（病院）</a:t>
            </a:r>
            <a:endParaRPr lang="ja-JP" altLang="en-US" sz="2800" dirty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47403" y="1197032"/>
            <a:ext cx="10133215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 smtClean="0"/>
              <a:t>調査方法</a:t>
            </a:r>
            <a:endParaRPr kumimoji="1" lang="en-US" altLang="ja-JP" sz="3600" dirty="0" smtClean="0"/>
          </a:p>
          <a:p>
            <a:r>
              <a:rPr lang="ja-JP" altLang="en-US" sz="3200" dirty="0" smtClean="0"/>
              <a:t>（１）調査目的：看護職員就業状況について実態を把握し、今後の施策に活用する</a:t>
            </a:r>
            <a:endParaRPr lang="en-US" altLang="ja-JP" sz="3200" dirty="0" smtClean="0"/>
          </a:p>
          <a:p>
            <a:pPr>
              <a:lnSpc>
                <a:spcPct val="150000"/>
              </a:lnSpc>
            </a:pPr>
            <a:r>
              <a:rPr kumimoji="1" lang="ja-JP" altLang="en-US" sz="3200" dirty="0" smtClean="0"/>
              <a:t>（２）調査対象：神奈川県内の病院 ３３６施設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（３）対象期間：令和５（２０２３）年４月１日～</a:t>
            </a:r>
            <a:endParaRPr lang="en-US" altLang="ja-JP" sz="3200" dirty="0" smtClean="0"/>
          </a:p>
          <a:p>
            <a:r>
              <a:rPr lang="ja-JP" altLang="en-US" sz="3200" dirty="0"/>
              <a:t>　</a:t>
            </a:r>
            <a:r>
              <a:rPr lang="ja-JP" altLang="en-US" sz="3200" dirty="0" smtClean="0"/>
              <a:t>　　　　　　　　 令和６</a:t>
            </a:r>
            <a:r>
              <a:rPr lang="ja-JP" altLang="en-US" sz="3200" dirty="0"/>
              <a:t>（</a:t>
            </a:r>
            <a:r>
              <a:rPr lang="ja-JP" altLang="en-US" sz="3200" dirty="0" smtClean="0"/>
              <a:t>２０２４</a:t>
            </a:r>
            <a:r>
              <a:rPr lang="ja-JP" altLang="en-US" sz="3200" dirty="0"/>
              <a:t>）</a:t>
            </a:r>
            <a:r>
              <a:rPr lang="ja-JP" altLang="en-US" sz="3200" dirty="0" smtClean="0"/>
              <a:t>年３月３１日</a:t>
            </a:r>
            <a:endParaRPr lang="en-US" altLang="ja-JP" sz="3200" dirty="0" smtClean="0"/>
          </a:p>
          <a:p>
            <a:pPr>
              <a:lnSpc>
                <a:spcPct val="150000"/>
              </a:lnSpc>
            </a:pPr>
            <a:r>
              <a:rPr kumimoji="1" lang="ja-JP" altLang="en-US" sz="3200" dirty="0" smtClean="0"/>
              <a:t>（４）回答数：２１３施設　有効回収率６３</a:t>
            </a:r>
            <a:r>
              <a:rPr kumimoji="1" lang="en-US" altLang="ja-JP" sz="3200" dirty="0" smtClean="0"/>
              <a:t>.</a:t>
            </a:r>
            <a:r>
              <a:rPr kumimoji="1" lang="ja-JP" altLang="en-US" sz="3200" dirty="0" smtClean="0"/>
              <a:t>４％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08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248" y="0"/>
            <a:ext cx="12371592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 看護職員の離職率について ①常勤看護職員の離職率</a:t>
            </a:r>
            <a:endParaRPr lang="ja-JP" altLang="en-US" sz="2800" dirty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488555" y="5958082"/>
            <a:ext cx="43724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Ｒ１～Ｒ５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神奈川県「看護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職員就業実態調査（病院）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endParaRPr lang="en-US" altLang="ja-JP" sz="12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r"/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617" y="1102322"/>
            <a:ext cx="10519619" cy="400110"/>
          </a:xfrm>
          <a:prstGeom prst="rect">
            <a:avLst/>
          </a:prstGeom>
          <a:noFill/>
          <a:ln w="38100">
            <a:solidFill>
              <a:srgbClr val="1D6FA9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sz="2000" dirty="0"/>
              <a:t>本県の看護職員</a:t>
            </a:r>
            <a:r>
              <a:rPr lang="ja-JP" altLang="en-US" sz="2000" dirty="0"/>
              <a:t>（常勤）</a:t>
            </a:r>
            <a:r>
              <a:rPr lang="ja-JP" altLang="ja-JP" sz="2000" dirty="0"/>
              <a:t>の離職率は、近年</a:t>
            </a:r>
            <a:r>
              <a:rPr lang="en-US" altLang="ja-JP" sz="2000" dirty="0"/>
              <a:t>14</a:t>
            </a:r>
            <a:r>
              <a:rPr lang="ja-JP" altLang="ja-JP" sz="2000" dirty="0"/>
              <a:t>％前後で推移しており、全国平均を上回っています</a:t>
            </a:r>
            <a:r>
              <a:rPr lang="ja-JP" altLang="ja-JP" sz="2000" dirty="0" smtClean="0"/>
              <a:t>。</a:t>
            </a:r>
            <a:endParaRPr lang="ja-JP" altLang="en-US" sz="2000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036627"/>
              </p:ext>
            </p:extLst>
          </p:nvPr>
        </p:nvGraphicFramePr>
        <p:xfrm>
          <a:off x="1276349" y="1674111"/>
          <a:ext cx="8881804" cy="431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5765049" y="61906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公益社団法人日本看護協会「病院看護実態調査」</a:t>
            </a:r>
            <a:endParaRPr lang="ja-JP" altLang="en-US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12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248" y="0"/>
            <a:ext cx="12371592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 看護職員の離職率について ②職種別離職率</a:t>
            </a:r>
            <a:r>
              <a:rPr lang="en-US" altLang="ja-JP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常勤）</a:t>
            </a:r>
            <a:endParaRPr lang="ja-JP" altLang="en-US" sz="2800" dirty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88284" y="6130828"/>
            <a:ext cx="378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Ｒ５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神奈川県「看護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職員就業実態調査（病院）」</a:t>
            </a:r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617" y="1031249"/>
            <a:ext cx="5108034" cy="400110"/>
          </a:xfrm>
          <a:prstGeom prst="rect">
            <a:avLst/>
          </a:prstGeom>
          <a:noFill/>
          <a:ln w="38100">
            <a:solidFill>
              <a:srgbClr val="1D6FA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職種別離職率は看護師が多くなっています。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603353"/>
              </p:ext>
            </p:extLst>
          </p:nvPr>
        </p:nvGraphicFramePr>
        <p:xfrm>
          <a:off x="2419003" y="1744379"/>
          <a:ext cx="7390015" cy="407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98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248" y="0"/>
            <a:ext cx="12371592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 看護職員の離職率について </a:t>
            </a:r>
            <a:r>
              <a:rPr lang="ja-JP" altLang="en-US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③</a:t>
            </a:r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職種別・経験年数別離職率</a:t>
            </a:r>
            <a:endParaRPr lang="ja-JP" altLang="en-US" sz="2800" dirty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88284" y="6130828"/>
            <a:ext cx="378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Ｒ５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神奈川県「看護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職員就業実態調査（病院）」</a:t>
            </a:r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617" y="1031249"/>
            <a:ext cx="5814616" cy="400110"/>
          </a:xfrm>
          <a:prstGeom prst="rect">
            <a:avLst/>
          </a:prstGeom>
          <a:noFill/>
          <a:ln w="38100">
            <a:solidFill>
              <a:srgbClr val="1D6FA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看護師は３年目以降の離職率が高くなっています。　　　　　　　　　　</a:t>
            </a:r>
            <a:endParaRPr kumimoji="1"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449334"/>
              </p:ext>
            </p:extLst>
          </p:nvPr>
        </p:nvGraphicFramePr>
        <p:xfrm>
          <a:off x="2166587" y="1646233"/>
          <a:ext cx="6827393" cy="429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882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248" y="0"/>
            <a:ext cx="12371592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 看護職員の離職率について ④二次医療圏別離職率</a:t>
            </a:r>
            <a:endParaRPr lang="ja-JP" altLang="en-US" sz="2800" dirty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88284" y="6130828"/>
            <a:ext cx="378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Ｒ５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神奈川県「看護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職員就業実態調査（病院）」</a:t>
            </a:r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617" y="1031249"/>
            <a:ext cx="5640048" cy="400110"/>
          </a:xfrm>
          <a:prstGeom prst="rect">
            <a:avLst/>
          </a:prstGeom>
          <a:noFill/>
          <a:ln w="38100">
            <a:solidFill>
              <a:srgbClr val="1D6FA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二次医療圏別離職率は県西が多くなっています。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929542"/>
              </p:ext>
            </p:extLst>
          </p:nvPr>
        </p:nvGraphicFramePr>
        <p:xfrm>
          <a:off x="1945177" y="1674111"/>
          <a:ext cx="8587048" cy="432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92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248" y="0"/>
            <a:ext cx="12371592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 看護職員の離職率について </a:t>
            </a:r>
            <a:r>
              <a:rPr lang="ja-JP" altLang="en-US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⑤</a:t>
            </a:r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二次医療圏別・経験年数別離職率</a:t>
            </a:r>
            <a:endParaRPr lang="ja-JP" altLang="en-US" sz="2800" dirty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088284" y="6130828"/>
            <a:ext cx="3782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Ｒ５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神奈川県「看護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職員就業実態調査（病院）」</a:t>
            </a:r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617" y="1031249"/>
            <a:ext cx="8948514" cy="400110"/>
          </a:xfrm>
          <a:prstGeom prst="rect">
            <a:avLst/>
          </a:prstGeom>
          <a:noFill/>
          <a:ln w="38100">
            <a:solidFill>
              <a:srgbClr val="1D6FA9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二次医療圏別離職率の高い県西では、３年目の離職率が最も多くなっています。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805588"/>
              </p:ext>
            </p:extLst>
          </p:nvPr>
        </p:nvGraphicFramePr>
        <p:xfrm>
          <a:off x="347198" y="1525566"/>
          <a:ext cx="11497604" cy="4605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97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64248" y="0"/>
            <a:ext cx="12371592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看護職員の離職率について ⑥</a:t>
            </a:r>
            <a:r>
              <a:rPr lang="en-US" altLang="ja-JP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年目から</a:t>
            </a:r>
            <a:r>
              <a:rPr lang="en-US" altLang="ja-JP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年目の</a:t>
            </a:r>
            <a:r>
              <a:rPr lang="ja-JP" altLang="ja-JP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看護職員の離職率の</a:t>
            </a:r>
            <a:r>
              <a:rPr lang="ja-JP" altLang="ja-JP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推移</a:t>
            </a:r>
            <a:endParaRPr lang="ja-JP" altLang="en-US" sz="2800" dirty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387542" y="6130828"/>
            <a:ext cx="3483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（出典）神奈川県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「看護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職員就業実態調査（病院）」</a:t>
            </a:r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1617" y="1031249"/>
            <a:ext cx="11368766" cy="400110"/>
          </a:xfrm>
          <a:prstGeom prst="rect">
            <a:avLst/>
          </a:prstGeom>
          <a:noFill/>
          <a:ln w="38100">
            <a:solidFill>
              <a:srgbClr val="1D6FA9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ja-JP" sz="2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１年目（新卒）から５年目までの経験年数別離職率は、３年目以降の離職率が特に高い傾向にあります。</a:t>
            </a:r>
            <a:endParaRPr kumimoji="1" lang="ja-JP" altLang="en-US" sz="2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245401"/>
              </p:ext>
            </p:extLst>
          </p:nvPr>
        </p:nvGraphicFramePr>
        <p:xfrm>
          <a:off x="1871663" y="1521620"/>
          <a:ext cx="8776941" cy="4336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2060560" y="5853829"/>
            <a:ext cx="34830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経験年数</a:t>
            </a:r>
            <a:r>
              <a:rPr lang="en-US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年目の調査は令和２年より実施</a:t>
            </a:r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F0799-BCF5-4C8E-BCD2-41538FEDF1AE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0" y="0"/>
            <a:ext cx="12213651" cy="7884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600" b="1" i="0" kern="1200">
                <a:solidFill>
                  <a:schemeClr val="accent1"/>
                </a:solidFill>
                <a:latin typeface="Yu Gothic" panose="020B0400000000000000" pitchFamily="34" charset="-128"/>
                <a:ea typeface="Yu Gothic" panose="020B0400000000000000" pitchFamily="34" charset="-128"/>
                <a:cs typeface="+mj-cs"/>
              </a:defRPr>
            </a:lvl1pPr>
          </a:lstStyle>
          <a:p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 看護職員の離職率について </a:t>
            </a:r>
            <a:r>
              <a:rPr lang="ja-JP" altLang="en-US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⑦</a:t>
            </a:r>
            <a:r>
              <a:rPr lang="ja-JP" altLang="ja-JP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</a:t>
            </a:r>
            <a:r>
              <a:rPr lang="ja-JP" altLang="ja-JP" sz="2800" dirty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</a:t>
            </a:r>
            <a:r>
              <a:rPr lang="ja-JP" altLang="ja-JP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sz="2800" dirty="0" smtClean="0">
                <a:solidFill>
                  <a:srgbClr val="1D6FA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退職理由</a:t>
            </a:r>
            <a:endParaRPr lang="en-US" altLang="ja-JP" sz="2800" dirty="0" smtClean="0">
              <a:solidFill>
                <a:srgbClr val="1D6FA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049491" y="6432691"/>
            <a:ext cx="41425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（出典）神奈川県「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lang="ja-JP" altLang="en-US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５</a:t>
            </a:r>
            <a:r>
              <a:rPr lang="ja-JP" altLang="ja-JP" sz="1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年度</a:t>
            </a:r>
            <a:r>
              <a:rPr lang="ja-JP" altLang="ja-JP" sz="1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看護職員就業実態調査（病院）」</a:t>
            </a:r>
            <a:endParaRPr lang="ja-JP" altLang="en-US" sz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489376"/>
              </p:ext>
            </p:extLst>
          </p:nvPr>
        </p:nvGraphicFramePr>
        <p:xfrm>
          <a:off x="556951" y="813361"/>
          <a:ext cx="11454939" cy="559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80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kanagawa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16994</TotalTime>
  <Words>634</Words>
  <Application>Microsoft Office PowerPoint</Application>
  <PresentationFormat>ワイド画面</PresentationFormat>
  <Paragraphs>88</Paragraphs>
  <Slides>10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10</vt:i4>
      </vt:variant>
    </vt:vector>
  </HeadingPairs>
  <TitlesOfParts>
    <vt:vector size="23" baseType="lpstr">
      <vt:lpstr>BIZ UDPゴシック</vt:lpstr>
      <vt:lpstr>ＭＳ Ｐゴシック</vt:lpstr>
      <vt:lpstr>ＭＳ ゴシック</vt:lpstr>
      <vt:lpstr>メイリオ</vt:lpstr>
      <vt:lpstr>游ゴシック</vt:lpstr>
      <vt:lpstr>Arial</vt:lpstr>
      <vt:lpstr>Calibri</vt:lpstr>
      <vt:lpstr>Wingdings</vt:lpstr>
      <vt:lpstr>kanagawa</vt:lpstr>
      <vt:lpstr>2_kanagawa</vt:lpstr>
      <vt:lpstr>3_kanagawa</vt:lpstr>
      <vt:lpstr>4_kanagawa</vt:lpstr>
      <vt:lpstr>1_kanagawa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病院協会に行く前のすり合わせ事項</dc:title>
  <dc:creator>県医療課</dc:creator>
  <cp:lastModifiedBy>user</cp:lastModifiedBy>
  <cp:revision>861</cp:revision>
  <cp:lastPrinted>2025-03-04T06:27:02Z</cp:lastPrinted>
  <dcterms:created xsi:type="dcterms:W3CDTF">2019-12-03T06:18:47Z</dcterms:created>
  <dcterms:modified xsi:type="dcterms:W3CDTF">2025-03-04T06:32:04Z</dcterms:modified>
</cp:coreProperties>
</file>