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
  </p:notesMasterIdLst>
  <p:handoutMasterIdLst>
    <p:handoutMasterId r:id="rId8"/>
  </p:handoutMasterIdLst>
  <p:sldIdLst>
    <p:sldId id="259" r:id="rId3"/>
    <p:sldId id="263" r:id="rId4"/>
    <p:sldId id="262" r:id="rId5"/>
    <p:sldId id="264"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6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193" autoAdjust="0"/>
  </p:normalViewPr>
  <p:slideViewPr>
    <p:cSldViewPr snapToGrid="0">
      <p:cViewPr varScale="1">
        <p:scale>
          <a:sx n="85" d="100"/>
          <a:sy n="85" d="100"/>
        </p:scale>
        <p:origin x="562"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361B307-94B6-422C-9DFD-BB3520BB9D93}" type="datetimeFigureOut">
              <a:rPr kumimoji="1" lang="ja-JP" altLang="en-US" smtClean="0"/>
              <a:t>2025/2/26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8559855-C9C8-4FEA-88AE-631EEE10C5A2}" type="slidenum">
              <a:rPr kumimoji="1" lang="ja-JP" altLang="en-US" smtClean="0"/>
              <a:t>‹#›</a:t>
            </a:fld>
            <a:endParaRPr kumimoji="1" lang="ja-JP" altLang="en-US"/>
          </a:p>
        </p:txBody>
      </p:sp>
    </p:spTree>
    <p:extLst>
      <p:ext uri="{BB962C8B-B14F-4D97-AF65-F5344CB8AC3E}">
        <p14:creationId xmlns:p14="http://schemas.microsoft.com/office/powerpoint/2010/main" val="1280246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C793ADE-F83D-4564-8102-512B2B9BAE3A}" type="datetimeFigureOut">
              <a:rPr kumimoji="1" lang="ja-JP" altLang="en-US" smtClean="0"/>
              <a:t>2025/2/26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536728B-497B-4ED0-B2A7-BCFB4A0DB5A9}" type="slidenum">
              <a:rPr kumimoji="1" lang="ja-JP" altLang="en-US" smtClean="0"/>
              <a:t>‹#›</a:t>
            </a:fld>
            <a:endParaRPr kumimoji="1" lang="ja-JP" altLang="en-US"/>
          </a:p>
        </p:txBody>
      </p:sp>
    </p:spTree>
    <p:extLst>
      <p:ext uri="{BB962C8B-B14F-4D97-AF65-F5344CB8AC3E}">
        <p14:creationId xmlns:p14="http://schemas.microsoft.com/office/powerpoint/2010/main" val="10066463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ja-JP" altLang="en-US" sz="1100" dirty="0" smtClean="0"/>
              <a:t>新規予算事業について口頭で説明。特に「かながわ地域看護師等養成事業費補助」は手厚く説明。</a:t>
            </a:r>
            <a:endParaRPr kumimoji="1" lang="en-US" altLang="ja-JP" sz="1100" dirty="0" smtClean="0"/>
          </a:p>
          <a:p>
            <a:r>
              <a:rPr kumimoji="1" lang="ja-JP" altLang="en-US" sz="1100" dirty="0" smtClean="0"/>
              <a:t>○次に昨年度より１千万円以上増額したものについて口頭で説明。特に「ＩＣＴ」と「アシスト」と「ナースセンター」について手厚く説明。</a:t>
            </a:r>
            <a:r>
              <a:rPr kumimoji="1" lang="en-US" altLang="ja-JP" sz="1100" dirty="0" smtClean="0"/>
              <a:t/>
            </a:r>
            <a:br>
              <a:rPr kumimoji="1" lang="en-US" altLang="ja-JP" sz="1100" dirty="0" smtClean="0"/>
            </a:br>
            <a:r>
              <a:rPr kumimoji="1" lang="ja-JP" altLang="en-US" sz="1100" dirty="0" smtClean="0"/>
              <a:t>　ＩＣＴ→２億５千万の増、　アシスト→２億６千万の増、　ナースセンター運営費と事業費合わせて、１千５百万円の増</a:t>
            </a:r>
            <a:endParaRPr kumimoji="1" lang="ja-JP" altLang="en-US" sz="1100" dirty="0"/>
          </a:p>
        </p:txBody>
      </p:sp>
      <p:sp>
        <p:nvSpPr>
          <p:cNvPr id="4" name="日付プレースホルダー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4172186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○次のスライドで「かながわ地域看護師等養成事業費補助」があるので、繋がるように説明。</a:t>
            </a:r>
            <a:endParaRPr kumimoji="1" lang="ja-JP" altLang="en-US" dirty="0"/>
          </a:p>
        </p:txBody>
      </p:sp>
      <p:sp>
        <p:nvSpPr>
          <p:cNvPr id="4" name="日付プレースホルダー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795511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495">
              <a:defRPr/>
            </a:pPr>
            <a:fld id="{6AC044BF-F28E-4985-A4FC-7A708562874E}" type="slidenum">
              <a:rPr lang="ja-JP" altLang="en-US">
                <a:solidFill>
                  <a:prstClr val="black"/>
                </a:solidFill>
                <a:latin typeface="游ゴシック" panose="020F0502020204030204"/>
                <a:ea typeface="游ゴシック" panose="020B0400000000000000" pitchFamily="50" charset="-128"/>
              </a:rPr>
              <a:pPr defTabSz="946495">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39876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2191471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333131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2430340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380813" y="4215610"/>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p>
        </p:txBody>
      </p:sp>
      <p:sp>
        <p:nvSpPr>
          <p:cNvPr id="9" name="タイトル 1"/>
          <p:cNvSpPr>
            <a:spLocks noGrp="1"/>
          </p:cNvSpPr>
          <p:nvPr>
            <p:ph type="ctrTitle" hasCustomPrompt="1"/>
          </p:nvPr>
        </p:nvSpPr>
        <p:spPr>
          <a:xfrm>
            <a:off x="1380812" y="2239850"/>
            <a:ext cx="7680853"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380813" y="4391170"/>
            <a:ext cx="8736971"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802" y="-56707"/>
            <a:ext cx="12239802" cy="7128000"/>
          </a:xfrm>
          <a:prstGeom prst="rect">
            <a:avLst/>
          </a:prstGeom>
        </p:spPr>
      </p:pic>
    </p:spTree>
    <p:extLst>
      <p:ext uri="{BB962C8B-B14F-4D97-AF65-F5344CB8AC3E}">
        <p14:creationId xmlns:p14="http://schemas.microsoft.com/office/powerpoint/2010/main" val="22760321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1295469" y="2334478"/>
            <a:ext cx="8736971"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1295468" y="3789040"/>
            <a:ext cx="7680853"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02" y="0"/>
            <a:ext cx="12233902" cy="7092000"/>
          </a:xfrm>
          <a:prstGeom prst="rect">
            <a:avLst/>
          </a:prstGeom>
        </p:spPr>
      </p:pic>
    </p:spTree>
    <p:extLst>
      <p:ext uri="{BB962C8B-B14F-4D97-AF65-F5344CB8AC3E}">
        <p14:creationId xmlns:p14="http://schemas.microsoft.com/office/powerpoint/2010/main" val="257217750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838200" y="1825625"/>
            <a:ext cx="10058333"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211217447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1295469" y="1340771"/>
            <a:ext cx="8160907"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24117860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33886918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61425699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3"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873755761"/>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70481943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39425715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70878149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5604411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31"/>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89202633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6264051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714705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200548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352856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1420178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3913179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2371442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2817950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3252438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C7136-4445-4845-8466-2A50C5231D1C}" type="slidenum">
              <a:rPr kumimoji="1" lang="ja-JP" altLang="en-US" smtClean="0"/>
              <a:t>‹#›</a:t>
            </a:fld>
            <a:endParaRPr kumimoji="1" lang="ja-JP" altLang="en-US"/>
          </a:p>
        </p:txBody>
      </p:sp>
    </p:spTree>
    <p:extLst>
      <p:ext uri="{BB962C8B-B14F-4D97-AF65-F5344CB8AC3E}">
        <p14:creationId xmlns:p14="http://schemas.microsoft.com/office/powerpoint/2010/main" val="3509176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81398" y="0"/>
            <a:ext cx="11610602" cy="6876000"/>
          </a:xfrm>
          <a:prstGeom prst="rect">
            <a:avLst/>
          </a:prstGeom>
        </p:spPr>
      </p:pic>
      <p:sp>
        <p:nvSpPr>
          <p:cNvPr id="2" name="Title Placeholder 1"/>
          <p:cNvSpPr>
            <a:spLocks noGrp="1"/>
          </p:cNvSpPr>
          <p:nvPr>
            <p:ph type="title"/>
          </p:nvPr>
        </p:nvSpPr>
        <p:spPr>
          <a:xfrm>
            <a:off x="838200" y="365129"/>
            <a:ext cx="9984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8200" y="1825625"/>
            <a:ext cx="9984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838200" y="6430453"/>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4038600" y="6430453"/>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9208248" y="6407831"/>
            <a:ext cx="27432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37084583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ctrTitle"/>
          </p:nvPr>
        </p:nvSpPr>
        <p:spPr>
          <a:xfrm>
            <a:off x="1143000" y="3123000"/>
            <a:ext cx="10431379" cy="612000"/>
          </a:xfrm>
        </p:spPr>
        <p:txBody>
          <a:bodyPr>
            <a:noAutofit/>
          </a:bodyPr>
          <a:lstStyle/>
          <a:p>
            <a:pPr algn="ctr"/>
            <a:r>
              <a:rPr lang="ja-JP" altLang="en-US" sz="4800" b="1" dirty="0" smtClean="0">
                <a:solidFill>
                  <a:srgbClr val="1D6FA9"/>
                </a:solidFill>
                <a:latin typeface="BIZ UDPゴシック" panose="020B0400000000000000" pitchFamily="50" charset="-128"/>
                <a:ea typeface="BIZ UDPゴシック" panose="020B0400000000000000" pitchFamily="50" charset="-128"/>
              </a:rPr>
              <a:t>令和７年度看護</a:t>
            </a:r>
            <a:r>
              <a:rPr lang="ja-JP" altLang="en-US" sz="4800" b="1" dirty="0">
                <a:solidFill>
                  <a:srgbClr val="1D6FA9"/>
                </a:solidFill>
                <a:latin typeface="BIZ UDPゴシック" panose="020B0400000000000000" pitchFamily="50" charset="-128"/>
                <a:ea typeface="BIZ UDPゴシック" panose="020B0400000000000000" pitchFamily="50" charset="-128"/>
              </a:rPr>
              <a:t>関連</a:t>
            </a:r>
            <a:r>
              <a:rPr lang="ja-JP" altLang="en-US" sz="4800" b="1" dirty="0" smtClean="0">
                <a:solidFill>
                  <a:srgbClr val="1D6FA9"/>
                </a:solidFill>
                <a:latin typeface="BIZ UDPゴシック" panose="020B0400000000000000" pitchFamily="50" charset="-128"/>
                <a:ea typeface="BIZ UDPゴシック" panose="020B0400000000000000" pitchFamily="50" charset="-128"/>
              </a:rPr>
              <a:t>事業予算につ</a:t>
            </a:r>
            <a:r>
              <a:rPr lang="ja-JP" altLang="en-US" sz="4800" b="1" dirty="0">
                <a:solidFill>
                  <a:srgbClr val="1D6FA9"/>
                </a:solidFill>
                <a:latin typeface="BIZ UDPゴシック" panose="020B0400000000000000" pitchFamily="50" charset="-128"/>
                <a:ea typeface="BIZ UDPゴシック" panose="020B0400000000000000" pitchFamily="50" charset="-128"/>
              </a:rPr>
              <a:t>いて</a:t>
            </a:r>
            <a:endParaRPr kumimoji="1" lang="ja-JP" altLang="en-US" sz="4800" b="1" dirty="0">
              <a:solidFill>
                <a:srgbClr val="1D6FA9"/>
              </a:solidFill>
              <a:latin typeface="BIZ UDPゴシック" panose="020B0400000000000000" pitchFamily="50" charset="-128"/>
              <a:ea typeface="BIZ UDPゴシック" panose="020B0400000000000000" pitchFamily="50" charset="-128"/>
            </a:endParaRPr>
          </a:p>
        </p:txBody>
      </p:sp>
      <p:sp>
        <p:nvSpPr>
          <p:cNvPr id="3" name="正方形/長方形 2"/>
          <p:cNvSpPr/>
          <p:nvPr/>
        </p:nvSpPr>
        <p:spPr bwMode="gray">
          <a:xfrm>
            <a:off x="10164419" y="810517"/>
            <a:ext cx="1681993" cy="46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報告資料２</a:t>
            </a:r>
            <a:endParaRPr kumimoji="1" lang="en-US" altLang="ja-JP" sz="24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642233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ホームベース 10"/>
          <p:cNvSpPr/>
          <p:nvPr/>
        </p:nvSpPr>
        <p:spPr bwMode="gray">
          <a:xfrm>
            <a:off x="6567054" y="6228179"/>
            <a:ext cx="5453670" cy="370689"/>
          </a:xfrm>
          <a:prstGeom prst="homePlate">
            <a:avLst/>
          </a:prstGeom>
          <a:solidFill>
            <a:schemeClr val="accent1">
              <a:lumMod val="40000"/>
              <a:lumOff val="60000"/>
            </a:schemeClr>
          </a:solidFill>
          <a:ln w="38100">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lumMod val="65000"/>
                    <a:lumOff val="35000"/>
                  </a:prstClr>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400" b="1"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キャリアアップ（資質向上・専門性取得）</a:t>
            </a:r>
          </a:p>
        </p:txBody>
      </p:sp>
      <p:sp>
        <p:nvSpPr>
          <p:cNvPr id="10" name="ホームベース 9"/>
          <p:cNvSpPr/>
          <p:nvPr/>
        </p:nvSpPr>
        <p:spPr bwMode="gray">
          <a:xfrm>
            <a:off x="4500220" y="6228181"/>
            <a:ext cx="4133240" cy="370689"/>
          </a:xfrm>
          <a:prstGeom prst="homePlate">
            <a:avLst/>
          </a:prstGeom>
          <a:solidFill>
            <a:schemeClr val="accent1">
              <a:lumMod val="40000"/>
              <a:lumOff val="60000"/>
            </a:schemeClr>
          </a:solidFill>
          <a:ln w="38100">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就業支援</a:t>
            </a:r>
          </a:p>
        </p:txBody>
      </p:sp>
      <p:sp>
        <p:nvSpPr>
          <p:cNvPr id="9" name="ホームベース 8"/>
          <p:cNvSpPr/>
          <p:nvPr/>
        </p:nvSpPr>
        <p:spPr bwMode="gray">
          <a:xfrm>
            <a:off x="2325053" y="6228181"/>
            <a:ext cx="2786020" cy="370689"/>
          </a:xfrm>
          <a:prstGeom prst="homePlate">
            <a:avLst/>
          </a:prstGeom>
          <a:solidFill>
            <a:schemeClr val="accent1">
              <a:lumMod val="40000"/>
              <a:lumOff val="60000"/>
            </a:schemeClr>
          </a:solidFill>
          <a:ln w="38100">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各種支援</a:t>
            </a:r>
          </a:p>
        </p:txBody>
      </p:sp>
      <p:sp>
        <p:nvSpPr>
          <p:cNvPr id="5" name="タイトル 2"/>
          <p:cNvSpPr txBox="1">
            <a:spLocks/>
          </p:cNvSpPr>
          <p:nvPr/>
        </p:nvSpPr>
        <p:spPr>
          <a:xfrm>
            <a:off x="0" y="4868"/>
            <a:ext cx="12020724" cy="8869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000" b="0" kern="1200">
                <a:solidFill>
                  <a:schemeClr val="bg1">
                    <a:lumMod val="50000"/>
                  </a:schemeClr>
                </a:solidFill>
                <a:latin typeface="メイリオ" panose="020B0604030504040204" pitchFamily="50" charset="-128"/>
                <a:ea typeface="メイリオ"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1" i="0" u="none" strike="noStrike" kern="1200" cap="none" spc="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j-cs"/>
              </a:rPr>
              <a:t>　神奈川県の看護関連事業について（令和７年度予算細々事業名）</a:t>
            </a:r>
            <a:endParaRPr kumimoji="1" lang="ja-JP" altLang="en-US" sz="2800" b="1" i="0" u="none" strike="noStrike" kern="1200" cap="none" spc="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j-cs"/>
            </a:endParaRPr>
          </a:p>
        </p:txBody>
      </p:sp>
      <p:sp>
        <p:nvSpPr>
          <p:cNvPr id="7" name="ホームベース 6"/>
          <p:cNvSpPr/>
          <p:nvPr/>
        </p:nvSpPr>
        <p:spPr bwMode="gray">
          <a:xfrm>
            <a:off x="207818" y="6228181"/>
            <a:ext cx="2377441" cy="370689"/>
          </a:xfrm>
          <a:prstGeom prst="homePlate">
            <a:avLst/>
          </a:prstGeom>
          <a:solidFill>
            <a:schemeClr val="accent1">
              <a:lumMod val="40000"/>
              <a:lumOff val="60000"/>
            </a:schemeClr>
          </a:solidFill>
          <a:ln w="38100">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普及</a:t>
            </a:r>
            <a:r>
              <a:rPr kumimoji="1" lang="ja-JP" altLang="en-US" sz="1400" b="1"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cs typeface="+mn-cs"/>
              </a:rPr>
              <a:t>啓発・実態調査</a:t>
            </a:r>
          </a:p>
        </p:txBody>
      </p:sp>
      <p:sp>
        <p:nvSpPr>
          <p:cNvPr id="13" name="正方形/長方形 12"/>
          <p:cNvSpPr/>
          <p:nvPr/>
        </p:nvSpPr>
        <p:spPr bwMode="gray">
          <a:xfrm>
            <a:off x="207818" y="5734127"/>
            <a:ext cx="2319251" cy="442063"/>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看護職員・看護補助者の就業状況</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看護職員就業実態調査事業費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正方形/長方形 13"/>
          <p:cNvSpPr/>
          <p:nvPr/>
        </p:nvSpPr>
        <p:spPr bwMode="gray">
          <a:xfrm>
            <a:off x="207817" y="5008510"/>
            <a:ext cx="2319252" cy="472091"/>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普及冊子配布</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看護師等資質向上推進事業費</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メモ 17"/>
          <p:cNvSpPr/>
          <p:nvPr/>
        </p:nvSpPr>
        <p:spPr>
          <a:xfrm>
            <a:off x="199799" y="4779046"/>
            <a:ext cx="1271846"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普及啓発</a:t>
            </a:r>
          </a:p>
        </p:txBody>
      </p:sp>
      <p:sp>
        <p:nvSpPr>
          <p:cNvPr id="20" name="メモ 19"/>
          <p:cNvSpPr/>
          <p:nvPr/>
        </p:nvSpPr>
        <p:spPr>
          <a:xfrm>
            <a:off x="199799" y="5469487"/>
            <a:ext cx="1271846" cy="288354"/>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実態調査</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1" name="正方形/長方形 20"/>
          <p:cNvSpPr/>
          <p:nvPr/>
        </p:nvSpPr>
        <p:spPr bwMode="gray">
          <a:xfrm>
            <a:off x="2589517" y="1100654"/>
            <a:ext cx="2529576" cy="2269856"/>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県立養成施設の維持管理</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平塚看護大学校維持費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よこはま看護専門学校維持費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衛生看護専門学校維持費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衛生看護専門学校教務委託費</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看護専門学校無線ＬＡＮ環境構築 </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spc="-50" dirty="0">
                <a:solidFill>
                  <a:prstClr val="black"/>
                </a:solidFill>
                <a:latin typeface="BIZ UDPゴシック" panose="020B0400000000000000" pitchFamily="50" charset="-128"/>
                <a:ea typeface="BIZ UDPゴシック" panose="020B0400000000000000" pitchFamily="50" charset="-128"/>
              </a:rPr>
              <a:t> </a:t>
            </a:r>
            <a:r>
              <a:rPr lang="en-US" altLang="ja-JP"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民間看護師等養成施設へ</a:t>
            </a:r>
            <a:r>
              <a:rPr kumimoji="1" lang="ja-JP" altLang="en-US" sz="1200" b="1" i="0" u="none" strike="noStrike" kern="1200" cap="none" spc="-5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の</a:t>
            </a: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看護師等養成所運営費補助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srgbClr val="7030A0"/>
                </a:solidFill>
                <a:latin typeface="BIZ UDPゴシック" panose="020B0400000000000000" pitchFamily="50" charset="-128"/>
                <a:ea typeface="BIZ UDPゴシック" panose="020B0400000000000000" pitchFamily="50" charset="-128"/>
              </a:rPr>
              <a:t>●</a:t>
            </a:r>
            <a:r>
              <a:rPr kumimoji="1" lang="zh-TW"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看護師</a:t>
            </a:r>
            <a:r>
              <a:rPr kumimoji="1" lang="zh-TW" altLang="en-US" sz="1200" b="1" i="0" u="sng" strike="noStrike" kern="1200" cap="none" spc="-50" normalizeH="0" baseline="0" noProof="0" dirty="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等養成所施設整備費</a:t>
            </a:r>
            <a:r>
              <a:rPr kumimoji="1" lang="zh-TW"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補助</a:t>
            </a:r>
            <a:endParaRPr kumimoji="1" lang="en-US" altLang="zh-TW"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smtClean="0">
                <a:solidFill>
                  <a:srgbClr val="FF0000"/>
                </a:solidFill>
                <a:latin typeface="BIZ UDPゴシック" panose="020B0400000000000000" pitchFamily="50" charset="-128"/>
                <a:ea typeface="BIZ UDPゴシック" panose="020B0400000000000000" pitchFamily="50" charset="-128"/>
              </a:rPr>
              <a:t>★</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看護師等養成所初年度設備整備費</a:t>
            </a:r>
            <a:r>
              <a:rPr lang="ja-JP" altLang="en-US" sz="1200" b="1" spc="-50" dirty="0" smtClean="0">
                <a:solidFill>
                  <a:srgbClr val="FF0000"/>
                </a:solidFill>
                <a:latin typeface="BIZ UDPゴシック" panose="020B0400000000000000" pitchFamily="50" charset="-128"/>
                <a:ea typeface="BIZ UDPゴシック" panose="020B0400000000000000" pitchFamily="50" charset="-128"/>
              </a:rPr>
              <a:t>　</a:t>
            </a:r>
            <a:endParaRPr lang="en-US" altLang="ja-JP" sz="1200" b="1" spc="-50" dirty="0" smtClean="0">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spc="-50" dirty="0">
                <a:solidFill>
                  <a:srgbClr val="FF0000"/>
                </a:solidFill>
                <a:latin typeface="BIZ UDPゴシック" panose="020B0400000000000000" pitchFamily="50" charset="-128"/>
                <a:ea typeface="BIZ UDPゴシック" panose="020B0400000000000000" pitchFamily="50" charset="-128"/>
              </a:rPr>
              <a:t>　 </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補助</a:t>
            </a:r>
            <a:endParaRPr kumimoji="1" lang="en-US" altLang="ja-JP" sz="1200" b="1" i="0" u="sng" strike="noStrike" kern="1200" cap="none" spc="-5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endParaRPr>
          </a:p>
        </p:txBody>
      </p:sp>
      <p:sp>
        <p:nvSpPr>
          <p:cNvPr id="22" name="メモ 21"/>
          <p:cNvSpPr/>
          <p:nvPr/>
        </p:nvSpPr>
        <p:spPr>
          <a:xfrm>
            <a:off x="2581496" y="832809"/>
            <a:ext cx="1271847" cy="286154"/>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養成支援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3" name="正方形/長方形 22"/>
          <p:cNvSpPr/>
          <p:nvPr/>
        </p:nvSpPr>
        <p:spPr bwMode="gray">
          <a:xfrm>
            <a:off x="2581496" y="3605657"/>
            <a:ext cx="2529577" cy="1367069"/>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修学資金の貸付</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prstClr val="black"/>
                </a:solidFill>
                <a:latin typeface="BIZ UDPゴシック" panose="020B0400000000000000" pitchFamily="50" charset="-128"/>
                <a:ea typeface="BIZ UDPゴシック" panose="020B0400000000000000" pitchFamily="50" charset="-128"/>
              </a:rPr>
              <a:t>　</a:t>
            </a:r>
            <a:r>
              <a:rPr lang="ja-JP" altLang="en-US" sz="1200" spc="-50" noProof="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看護師等修学資金貸付金</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看護師等修学資金貸付金（基金）</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1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看護師等修学資金貸付金管理事務費</a:t>
            </a:r>
            <a:endParaRPr kumimoji="1" lang="en-US" altLang="ja-JP" sz="11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srgbClr val="FF0000"/>
                </a:solidFill>
                <a:latin typeface="BIZ UDPゴシック" panose="020B0400000000000000" pitchFamily="50" charset="-128"/>
                <a:ea typeface="BIZ UDPゴシック" panose="020B0400000000000000" pitchFamily="50" charset="-128"/>
              </a:rPr>
              <a:t>★</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看護師等修学資金貸付金管理シス</a:t>
            </a:r>
            <a:endParaRPr lang="en-US" altLang="ja-JP" sz="1200" b="1" u="sng" spc="-50" dirty="0" smtClean="0">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spc="-50" dirty="0">
                <a:solidFill>
                  <a:srgbClr val="FF0000"/>
                </a:solidFill>
                <a:latin typeface="BIZ UDPゴシック" panose="020B0400000000000000" pitchFamily="50" charset="-128"/>
                <a:ea typeface="BIZ UDPゴシック" panose="020B0400000000000000" pitchFamily="50" charset="-128"/>
              </a:rPr>
              <a:t>　</a:t>
            </a:r>
            <a:r>
              <a:rPr lang="ja-JP" altLang="en-US" sz="1200" b="1" spc="-50" dirty="0" smtClean="0">
                <a:solidFill>
                  <a:srgbClr val="FF0000"/>
                </a:solidFill>
                <a:latin typeface="BIZ UDPゴシック" panose="020B0400000000000000" pitchFamily="50" charset="-128"/>
                <a:ea typeface="BIZ UDPゴシック" panose="020B0400000000000000" pitchFamily="50" charset="-128"/>
              </a:rPr>
              <a:t> </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テム改修事業費</a:t>
            </a:r>
            <a:endParaRPr kumimoji="1" lang="en-US" altLang="ja-JP" sz="1200" b="1" i="0" u="sng" strike="noStrike" kern="1200" cap="none" spc="-5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smtClean="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保健師修学資金貸付金（基金）</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50" normalizeH="0" baseline="0" noProof="0" dirty="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endParaRPr>
          </a:p>
        </p:txBody>
      </p:sp>
      <p:sp>
        <p:nvSpPr>
          <p:cNvPr id="24" name="メモ 23"/>
          <p:cNvSpPr/>
          <p:nvPr/>
        </p:nvSpPr>
        <p:spPr>
          <a:xfrm>
            <a:off x="2573476" y="3387681"/>
            <a:ext cx="1271847" cy="276318"/>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修学支援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5" name="正方形/長方形 24"/>
          <p:cNvSpPr/>
          <p:nvPr/>
        </p:nvSpPr>
        <p:spPr bwMode="gray">
          <a:xfrm>
            <a:off x="2581496" y="5174574"/>
            <a:ext cx="2529577" cy="1013575"/>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実習受入拡充に必要な費用の補助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看護実習受入拡充事業費補助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実習指導者の安定的な養成（講習会）</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看護実習指導者養成事業費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保健福祉大学交付金（研修事業費）</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6" name="メモ 25"/>
          <p:cNvSpPr/>
          <p:nvPr/>
        </p:nvSpPr>
        <p:spPr>
          <a:xfrm>
            <a:off x="2573476" y="4940642"/>
            <a:ext cx="1271847"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実習支援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7" name="正方形/長方形 26"/>
          <p:cNvSpPr/>
          <p:nvPr/>
        </p:nvSpPr>
        <p:spPr bwMode="gray">
          <a:xfrm>
            <a:off x="8770875" y="3219136"/>
            <a:ext cx="3149576" cy="444863"/>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病院等が行う新人看護職員研修に対する支援</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新人看護職員研修事業費補助</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8" name="メモ 27"/>
          <p:cNvSpPr/>
          <p:nvPr/>
        </p:nvSpPr>
        <p:spPr>
          <a:xfrm>
            <a:off x="8769750" y="2956907"/>
            <a:ext cx="1097749"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新人対策</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9" name="正方形/長方形 28"/>
          <p:cNvSpPr/>
          <p:nvPr/>
        </p:nvSpPr>
        <p:spPr bwMode="gray">
          <a:xfrm>
            <a:off x="5160256" y="1753191"/>
            <a:ext cx="3559100" cy="449078"/>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ＥＰＡにより入国した外国人看護師等の支援</a:t>
            </a:r>
            <a:endParaRPr kumimoji="1" lang="en-US" altLang="ja-JP" sz="1200" b="1" i="0" u="none" strike="noStrike" kern="1200" cap="none" spc="-5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外国人看護師候補者就労支援研修支援事業費補助</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0" name="メモ 29"/>
          <p:cNvSpPr/>
          <p:nvPr/>
        </p:nvSpPr>
        <p:spPr>
          <a:xfrm>
            <a:off x="5155598" y="1522442"/>
            <a:ext cx="2528322" cy="274957"/>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外国人看護師候補者等支援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1" name="正方形/長方形 30"/>
          <p:cNvSpPr/>
          <p:nvPr/>
        </p:nvSpPr>
        <p:spPr bwMode="gray">
          <a:xfrm>
            <a:off x="5165501" y="2433018"/>
            <a:ext cx="3559099" cy="1895142"/>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病院等が行う院内保育事業の運営費への補助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prstClr val="black"/>
                </a:solidFill>
                <a:latin typeface="BIZ UDPゴシック" panose="020B0400000000000000" pitchFamily="50" charset="-128"/>
                <a:ea typeface="BIZ UDPゴシック" panose="020B0400000000000000" pitchFamily="50" charset="-128"/>
              </a:rPr>
              <a:t>　</a:t>
            </a:r>
            <a:r>
              <a:rPr lang="ja-JP" altLang="en-US" sz="1200" spc="-50" noProof="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院内保育事業運営費補助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prstClr val="black"/>
                </a:solidFill>
                <a:latin typeface="BIZ UDPゴシック" panose="020B0400000000000000" pitchFamily="50" charset="-128"/>
                <a:ea typeface="BIZ UDPゴシック" panose="020B0400000000000000" pitchFamily="50" charset="-128"/>
              </a:rPr>
              <a:t>　</a:t>
            </a:r>
            <a:r>
              <a:rPr lang="ja-JP" altLang="en-US" sz="1200" spc="-50" noProof="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院内保育事業運営費補助（公的病院）</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病院等が行う院内保育事業の施設整備費への補助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院内保育事業施設整備費補助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ＩＣＴ機器活用による看護業務の効率化・省略化</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看護業務等ＩＣＴ導入支援事業費補助</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看護業務等アシスト機器導入支援事業費補助</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心の相談事業（メンタルヘルス）</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schemeClr val="tx1"/>
                </a:solidFill>
                <a:latin typeface="BIZ UDPゴシック" panose="020B0400000000000000" pitchFamily="50" charset="-128"/>
                <a:ea typeface="BIZ UDPゴシック" panose="020B0400000000000000" pitchFamily="50" charset="-128"/>
              </a:rPr>
              <a:t> </a:t>
            </a:r>
            <a:r>
              <a:rPr lang="ja-JP" altLang="en-US" sz="1200" spc="-50" dirty="0" smtClean="0">
                <a:solidFill>
                  <a:schemeClr val="tx1"/>
                </a:solidFill>
                <a:latin typeface="BIZ UDPゴシック" panose="020B0400000000000000" pitchFamily="50" charset="-128"/>
                <a:ea typeface="BIZ UDPゴシック" panose="020B0400000000000000" pitchFamily="50" charset="-128"/>
              </a:rPr>
              <a:t>　看護師等資質向上推進事業費</a:t>
            </a:r>
            <a:endParaRPr kumimoji="1" lang="en-US" altLang="ja-JP" sz="1200" i="0" u="none" strike="noStrike" kern="1200" cap="none" spc="-5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sp>
        <p:nvSpPr>
          <p:cNvPr id="32" name="メモ 31"/>
          <p:cNvSpPr/>
          <p:nvPr/>
        </p:nvSpPr>
        <p:spPr>
          <a:xfrm>
            <a:off x="5151692" y="2175373"/>
            <a:ext cx="1629293"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職場環境の整備</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3" name="正方形/長方形 32"/>
          <p:cNvSpPr/>
          <p:nvPr/>
        </p:nvSpPr>
        <p:spPr bwMode="gray">
          <a:xfrm>
            <a:off x="5164871" y="4559968"/>
            <a:ext cx="3560355" cy="801935"/>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在宅医療看護職員の育成</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訪問看護推進支援事業費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地域で研修・実習を行う訪問看護ステーションを支援</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訪問看護ステーション等研修事業費補助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4" name="メモ 33"/>
          <p:cNvSpPr/>
          <p:nvPr/>
        </p:nvSpPr>
        <p:spPr>
          <a:xfrm>
            <a:off x="5155598" y="4322661"/>
            <a:ext cx="1740502"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在宅医療への支援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5" name="正方形/長方形 34"/>
          <p:cNvSpPr/>
          <p:nvPr/>
        </p:nvSpPr>
        <p:spPr bwMode="gray">
          <a:xfrm>
            <a:off x="5164245" y="5561999"/>
            <a:ext cx="6756206" cy="611933"/>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神奈川県ナースセンターへの業務委託</a:t>
            </a:r>
            <a:r>
              <a:rPr lang="en-US" altLang="ja-JP" sz="1200" b="1" spc="-50" dirty="0">
                <a:solidFill>
                  <a:srgbClr val="1D6FA9"/>
                </a:solidFill>
                <a:latin typeface="BIZ UDPゴシック" panose="020B0400000000000000" pitchFamily="50" charset="-128"/>
                <a:ea typeface="BIZ UDPゴシック" panose="020B0400000000000000" pitchFamily="50" charset="-128"/>
              </a:rPr>
              <a:t/>
            </a:r>
            <a:br>
              <a:rPr lang="en-US" altLang="ja-JP" sz="1200" b="1" spc="-50" dirty="0">
                <a:solidFill>
                  <a:srgbClr val="1D6FA9"/>
                </a:solidFill>
                <a:latin typeface="BIZ UDPゴシック" panose="020B0400000000000000" pitchFamily="50" charset="-128"/>
                <a:ea typeface="BIZ UDPゴシック" panose="020B0400000000000000" pitchFamily="50" charset="-128"/>
              </a:rPr>
            </a:br>
            <a:r>
              <a:rPr lang="ja-JP" altLang="en-US" sz="1200" b="1" spc="-50" dirty="0" smtClean="0">
                <a:solidFill>
                  <a:srgbClr val="1D6FA9"/>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ナースセンター運営費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smtClean="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ナースセンター事業費</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p:txBody>
      </p:sp>
      <p:sp>
        <p:nvSpPr>
          <p:cNvPr id="36" name="メモ 35"/>
          <p:cNvSpPr/>
          <p:nvPr/>
        </p:nvSpPr>
        <p:spPr>
          <a:xfrm>
            <a:off x="5156223" y="5342020"/>
            <a:ext cx="1274397" cy="279177"/>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再就業支援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7" name="正方形/長方形 36"/>
          <p:cNvSpPr/>
          <p:nvPr/>
        </p:nvSpPr>
        <p:spPr bwMode="gray">
          <a:xfrm>
            <a:off x="8777771" y="3951990"/>
            <a:ext cx="3142680" cy="1563782"/>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質の高い看護を提供できる看護師等の育成・確保・定着</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看護師等資質向上推進事業費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smtClean="0">
                <a:solidFill>
                  <a:srgbClr val="FF0000"/>
                </a:solidFill>
                <a:latin typeface="BIZ UDPゴシック" panose="020B0400000000000000" pitchFamily="50" charset="-128"/>
                <a:ea typeface="BIZ UDPゴシック" panose="020B0400000000000000" pitchFamily="50" charset="-128"/>
              </a:rPr>
              <a:t>★</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かながわ地域看護師等養成事業費補助</a:t>
            </a:r>
            <a:endParaRPr kumimoji="1" lang="en-US" altLang="ja-JP" sz="1200" b="1" i="0" u="sng" strike="noStrike" kern="1200" cap="none" spc="-5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准</a:t>
            </a: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看護師試験実施、看護賞表彰関係等経費</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看護師等対策費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看護教育活動等を行う団体への支援</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看護師等育成事業費補助金</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8" name="メモ 37"/>
          <p:cNvSpPr/>
          <p:nvPr/>
        </p:nvSpPr>
        <p:spPr>
          <a:xfrm>
            <a:off x="8769750" y="3701294"/>
            <a:ext cx="2171315"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資質</a:t>
            </a: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向上・専門性の取得</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9" name="正方形/長方形 38"/>
          <p:cNvSpPr/>
          <p:nvPr/>
        </p:nvSpPr>
        <p:spPr bwMode="gray">
          <a:xfrm>
            <a:off x="5160980" y="1050470"/>
            <a:ext cx="3149576" cy="446204"/>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看護補助者の定着及び促進</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schemeClr val="tx1"/>
                </a:solidFill>
                <a:latin typeface="BIZ UDPゴシック" panose="020B0400000000000000" pitchFamily="50" charset="-128"/>
                <a:ea typeface="BIZ UDPゴシック" panose="020B0400000000000000" pitchFamily="50" charset="-128"/>
              </a:rPr>
              <a:t>　</a:t>
            </a:r>
            <a:r>
              <a:rPr lang="ja-JP" altLang="en-US" sz="1200" spc="-50" noProof="0" dirty="0" smtClean="0">
                <a:solidFill>
                  <a:schemeClr val="tx1"/>
                </a:solidFill>
                <a:latin typeface="BIZ UDPゴシック" panose="020B0400000000000000" pitchFamily="50" charset="-128"/>
                <a:ea typeface="BIZ UDPゴシック" panose="020B0400000000000000" pitchFamily="50" charset="-128"/>
              </a:rPr>
              <a:t> </a:t>
            </a:r>
            <a:r>
              <a:rPr kumimoji="1" lang="zh-TW"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a:t>
            </a:r>
            <a:r>
              <a:rPr kumimoji="1" lang="zh-TW" altLang="en-US"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補助者確保事業費</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0" name="メモ 39"/>
          <p:cNvSpPr/>
          <p:nvPr/>
        </p:nvSpPr>
        <p:spPr>
          <a:xfrm>
            <a:off x="5152235" y="816765"/>
            <a:ext cx="1414419"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看護補助者</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1" name="正方形/長方形 40"/>
          <p:cNvSpPr/>
          <p:nvPr/>
        </p:nvSpPr>
        <p:spPr bwMode="gray">
          <a:xfrm>
            <a:off x="9000149" y="1068282"/>
            <a:ext cx="3020575" cy="611969"/>
          </a:xfrm>
          <a:prstGeom prst="rect">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昨年度より</a:t>
            </a:r>
            <a:r>
              <a:rPr kumimoji="1" lang="ja-JP" altLang="en-US" sz="1600" b="1" i="0" u="none"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１千万円以上</a:t>
            </a:r>
            <a:r>
              <a:rPr kumimoji="1" lang="ja-JP" altLang="en-US" sz="16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増額</a:t>
            </a:r>
            <a:endParaRPr kumimoji="1" lang="en-US" altLang="ja-JP" sz="16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5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新規予算</a:t>
            </a:r>
            <a:endParaRPr kumimoji="1" lang="en-US" altLang="ja-JP" sz="1600" b="0" i="0" u="none" strike="noStrike" kern="1200" cap="none" spc="-5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6305"/>
            <a:ext cx="2743200" cy="365125"/>
          </a:xfrm>
        </p:spPr>
        <p:txBody>
          <a:bodyPr/>
          <a:lstStyle/>
          <a:p>
            <a:fld id="{BFFF0799-BCF5-4C8E-BCD2-41538FEDF1AE}" type="slidenum">
              <a:rPr kumimoji="1" lang="ja-JP" altLang="en-US" smtClean="0">
                <a:latin typeface="BIZ UDPゴシック" panose="020B0400000000000000" pitchFamily="50" charset="-128"/>
                <a:ea typeface="BIZ UDPゴシック" panose="020B0400000000000000" pitchFamily="50" charset="-128"/>
              </a:rPr>
              <a:t>2</a:t>
            </a:fld>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63095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ホームベース 9"/>
          <p:cNvSpPr/>
          <p:nvPr/>
        </p:nvSpPr>
        <p:spPr bwMode="gray">
          <a:xfrm>
            <a:off x="8313978" y="1851034"/>
            <a:ext cx="3530931" cy="370689"/>
          </a:xfrm>
          <a:prstGeom prst="homePlate">
            <a:avLst>
              <a:gd name="adj" fmla="val 0"/>
            </a:avLst>
          </a:prstGeom>
          <a:solidFill>
            <a:schemeClr val="accent1">
              <a:lumMod val="40000"/>
              <a:lumOff val="60000"/>
            </a:schemeClr>
          </a:solidFill>
          <a:ln w="38100">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b="1" dirty="0" smtClean="0">
                <a:solidFill>
                  <a:schemeClr val="tx1"/>
                </a:solidFill>
                <a:latin typeface="BIZ UDPゴシック" panose="020B0400000000000000" pitchFamily="50" charset="-128"/>
                <a:ea typeface="BIZ UDPゴシック" panose="020B0400000000000000" pitchFamily="50" charset="-128"/>
              </a:rPr>
              <a:t>離職防止等の定着支援</a:t>
            </a:r>
            <a:endParaRPr kumimoji="1" lang="ja-JP" altLang="en-US" sz="2000" b="1"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sp>
        <p:nvSpPr>
          <p:cNvPr id="9" name="ホームベース 8"/>
          <p:cNvSpPr/>
          <p:nvPr/>
        </p:nvSpPr>
        <p:spPr bwMode="gray">
          <a:xfrm>
            <a:off x="5758599" y="1861653"/>
            <a:ext cx="2207242" cy="370689"/>
          </a:xfrm>
          <a:prstGeom prst="homePlate">
            <a:avLst>
              <a:gd name="adj" fmla="val 0"/>
            </a:avLst>
          </a:prstGeom>
          <a:solidFill>
            <a:schemeClr val="accent1">
              <a:lumMod val="40000"/>
              <a:lumOff val="60000"/>
            </a:schemeClr>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b="1" dirty="0" smtClean="0">
                <a:solidFill>
                  <a:srgbClr val="C00000"/>
                </a:solidFill>
                <a:latin typeface="BIZ UDPゴシック" panose="020B0400000000000000" pitchFamily="50" charset="-128"/>
                <a:ea typeface="BIZ UDPゴシック" panose="020B0400000000000000" pitchFamily="50" charset="-128"/>
              </a:rPr>
              <a:t>復職</a:t>
            </a:r>
            <a:r>
              <a:rPr lang="ja-JP" altLang="en-US" sz="2000" b="1" dirty="0">
                <a:solidFill>
                  <a:srgbClr val="C00000"/>
                </a:solidFill>
                <a:latin typeface="BIZ UDPゴシック" panose="020B0400000000000000" pitchFamily="50" charset="-128"/>
                <a:ea typeface="BIZ UDPゴシック" panose="020B0400000000000000" pitchFamily="50" charset="-128"/>
              </a:rPr>
              <a:t>支援</a:t>
            </a:r>
            <a:endParaRPr kumimoji="1" lang="ja-JP" altLang="en-US" sz="2000" b="1" i="0" u="none" strike="noStrike" kern="1200" cap="none" spc="0" normalizeH="0" baseline="0" noProof="0" dirty="0" smtClean="0">
              <a:ln>
                <a:noFill/>
              </a:ln>
              <a:solidFill>
                <a:srgbClr val="C00000"/>
              </a:solidFill>
              <a:effectLst/>
              <a:uLnTx/>
              <a:uFillTx/>
              <a:latin typeface="BIZ UDPゴシック" panose="020B0400000000000000" pitchFamily="50" charset="-128"/>
              <a:ea typeface="BIZ UDPゴシック" panose="020B0400000000000000" pitchFamily="50" charset="-128"/>
            </a:endParaRPr>
          </a:p>
        </p:txBody>
      </p:sp>
      <p:sp>
        <p:nvSpPr>
          <p:cNvPr id="5" name="タイトル 2"/>
          <p:cNvSpPr txBox="1">
            <a:spLocks/>
          </p:cNvSpPr>
          <p:nvPr/>
        </p:nvSpPr>
        <p:spPr>
          <a:xfrm>
            <a:off x="0" y="4868"/>
            <a:ext cx="12192000" cy="88696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000" b="0" kern="1200">
                <a:solidFill>
                  <a:schemeClr val="bg1">
                    <a:lumMod val="50000"/>
                  </a:schemeClr>
                </a:solidFill>
                <a:latin typeface="メイリオ" panose="020B0604030504040204" pitchFamily="50" charset="-128"/>
                <a:ea typeface="メイリオ" panose="020B0604030504040204" pitchFamily="50" charset="-128"/>
                <a:cs typeface="+mj-cs"/>
              </a:defRPr>
            </a:lvl1pPr>
          </a:lstStyle>
          <a:p>
            <a:pPr lvl="0">
              <a:defRPr/>
            </a:pPr>
            <a:r>
              <a:rPr lang="ja-JP" altLang="en-US" sz="2800" b="1" dirty="0" smtClean="0">
                <a:solidFill>
                  <a:srgbClr val="1D6FA9"/>
                </a:solidFill>
                <a:latin typeface="BIZ UDPゴシック" panose="020B0400000000000000" pitchFamily="50" charset="-128"/>
                <a:ea typeface="BIZ UDPゴシック" panose="020B0400000000000000" pitchFamily="50" charset="-128"/>
              </a:rPr>
              <a:t>令和</a:t>
            </a:r>
            <a:r>
              <a:rPr lang="ja-JP" altLang="en-US" sz="2800" b="1" dirty="0">
                <a:solidFill>
                  <a:srgbClr val="1D6FA9"/>
                </a:solidFill>
                <a:latin typeface="BIZ UDPゴシック" panose="020B0400000000000000" pitchFamily="50" charset="-128"/>
                <a:ea typeface="BIZ UDPゴシック" panose="020B0400000000000000" pitchFamily="50" charset="-128"/>
              </a:rPr>
              <a:t>７</a:t>
            </a:r>
            <a:r>
              <a:rPr lang="ja-JP" altLang="en-US" sz="2800" b="1" dirty="0" smtClean="0">
                <a:solidFill>
                  <a:srgbClr val="1D6FA9"/>
                </a:solidFill>
                <a:latin typeface="BIZ UDPゴシック" panose="020B0400000000000000" pitchFamily="50" charset="-128"/>
                <a:ea typeface="BIZ UDPゴシック" panose="020B0400000000000000" pitchFamily="50" charset="-128"/>
              </a:rPr>
              <a:t>年度</a:t>
            </a:r>
            <a:r>
              <a:rPr lang="ja-JP" altLang="en-US" sz="2800" b="1" dirty="0">
                <a:solidFill>
                  <a:srgbClr val="1D6FA9"/>
                </a:solidFill>
                <a:latin typeface="BIZ UDPゴシック" panose="020B0400000000000000" pitchFamily="50" charset="-128"/>
                <a:ea typeface="BIZ UDPゴシック" panose="020B0400000000000000" pitchFamily="50" charset="-128"/>
              </a:rPr>
              <a:t>看護関連</a:t>
            </a:r>
            <a:r>
              <a:rPr lang="ja-JP" altLang="en-US" sz="2800" b="1" dirty="0" smtClean="0">
                <a:solidFill>
                  <a:srgbClr val="1D6FA9"/>
                </a:solidFill>
                <a:latin typeface="BIZ UDPゴシック" panose="020B0400000000000000" pitchFamily="50" charset="-128"/>
                <a:ea typeface="BIZ UDPゴシック" panose="020B0400000000000000" pitchFamily="50" charset="-128"/>
              </a:rPr>
              <a:t>事業</a:t>
            </a:r>
            <a:r>
              <a:rPr lang="en-US" altLang="ja-JP" sz="2800" b="1" dirty="0" smtClean="0">
                <a:solidFill>
                  <a:srgbClr val="1D6FA9"/>
                </a:solidFill>
                <a:latin typeface="BIZ UDPゴシック" panose="020B0400000000000000" pitchFamily="50" charset="-128"/>
                <a:ea typeface="BIZ UDPゴシック" panose="020B0400000000000000" pitchFamily="50" charset="-128"/>
              </a:rPr>
              <a:t/>
            </a:r>
            <a:br>
              <a:rPr lang="en-US" altLang="ja-JP" sz="2800" b="1" dirty="0" smtClean="0">
                <a:solidFill>
                  <a:srgbClr val="1D6FA9"/>
                </a:solidFill>
                <a:latin typeface="BIZ UDPゴシック" panose="020B0400000000000000" pitchFamily="50" charset="-128"/>
                <a:ea typeface="BIZ UDPゴシック" panose="020B0400000000000000" pitchFamily="50" charset="-128"/>
              </a:rPr>
            </a:br>
            <a:r>
              <a:rPr lang="ja-JP" altLang="en-US" sz="2800" b="1" dirty="0" smtClean="0">
                <a:solidFill>
                  <a:srgbClr val="1D6FA9"/>
                </a:solidFill>
                <a:latin typeface="BIZ UDPゴシック" panose="020B0400000000000000" pitchFamily="50" charset="-128"/>
                <a:ea typeface="BIZ UDPゴシック" panose="020B0400000000000000" pitchFamily="50" charset="-128"/>
              </a:rPr>
              <a:t>第８次計画における施策の方向性（看護職員の確保）</a:t>
            </a:r>
            <a:endParaRPr kumimoji="1" lang="ja-JP" altLang="en-US" sz="2400" b="1" i="0" u="none" strike="noStrike" kern="1200" cap="none" spc="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j-cs"/>
            </a:endParaRPr>
          </a:p>
        </p:txBody>
      </p:sp>
      <p:sp>
        <p:nvSpPr>
          <p:cNvPr id="7" name="ホームベース 6"/>
          <p:cNvSpPr/>
          <p:nvPr/>
        </p:nvSpPr>
        <p:spPr bwMode="gray">
          <a:xfrm>
            <a:off x="276446" y="1855929"/>
            <a:ext cx="5139643" cy="370689"/>
          </a:xfrm>
          <a:prstGeom prst="homePlate">
            <a:avLst>
              <a:gd name="adj" fmla="val 0"/>
            </a:avLst>
          </a:prstGeom>
          <a:solidFill>
            <a:schemeClr val="accent1">
              <a:lumMod val="40000"/>
              <a:lumOff val="60000"/>
            </a:schemeClr>
          </a:solidFill>
          <a:ln w="38100">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b="1" dirty="0" smtClean="0">
                <a:solidFill>
                  <a:schemeClr val="tx1"/>
                </a:solidFill>
                <a:latin typeface="BIZ UDPゴシック" panose="020B0400000000000000" pitchFamily="50" charset="-128"/>
                <a:ea typeface="BIZ UDPゴシック" panose="020B0400000000000000" pitchFamily="50" charset="-128"/>
              </a:rPr>
              <a:t>新規養成</a:t>
            </a:r>
            <a:endParaRPr kumimoji="1" lang="ja-JP" altLang="en-US" sz="2000" b="1" i="0" u="none" strike="noStrike" kern="1200" cap="none" spc="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sp>
        <p:nvSpPr>
          <p:cNvPr id="14" name="正方形/長方形 13"/>
          <p:cNvSpPr/>
          <p:nvPr/>
        </p:nvSpPr>
        <p:spPr bwMode="gray">
          <a:xfrm>
            <a:off x="2860880" y="4327856"/>
            <a:ext cx="2543022" cy="445276"/>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普及冊子配布</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看護師等資質向上推進事業費</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8" name="メモ 17"/>
          <p:cNvSpPr/>
          <p:nvPr/>
        </p:nvSpPr>
        <p:spPr>
          <a:xfrm>
            <a:off x="2848505" y="4080456"/>
            <a:ext cx="2367800"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普及啓発</a:t>
            </a:r>
          </a:p>
        </p:txBody>
      </p:sp>
      <p:sp>
        <p:nvSpPr>
          <p:cNvPr id="25" name="正方形/長方形 24"/>
          <p:cNvSpPr/>
          <p:nvPr/>
        </p:nvSpPr>
        <p:spPr bwMode="gray">
          <a:xfrm>
            <a:off x="2860880" y="2504554"/>
            <a:ext cx="2555798" cy="1006279"/>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実習受入拡充に必要な費用の補助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看護実習受入拡充事業費補助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実習指導者の安定的な養成（講習会）</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看護実習指導者養成事業費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保健福祉大学交付金（研修事業費）</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6" name="メモ 25"/>
          <p:cNvSpPr/>
          <p:nvPr/>
        </p:nvSpPr>
        <p:spPr>
          <a:xfrm>
            <a:off x="2858910" y="2262952"/>
            <a:ext cx="2365015"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実習支援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7" name="正方形/長方形 26"/>
          <p:cNvSpPr/>
          <p:nvPr/>
        </p:nvSpPr>
        <p:spPr bwMode="gray">
          <a:xfrm>
            <a:off x="8317149" y="2423268"/>
            <a:ext cx="3527760" cy="444863"/>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病院等が行う新人看護職員研修に対する支援</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新人看護職員研修事業費補助</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8" name="メモ 27"/>
          <p:cNvSpPr/>
          <p:nvPr/>
        </p:nvSpPr>
        <p:spPr>
          <a:xfrm>
            <a:off x="8305955" y="2226899"/>
            <a:ext cx="1795776" cy="239975"/>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新人対策</a:t>
            </a:r>
            <a:endParaRPr kumimoji="1"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9" name="正方形/長方形 28"/>
          <p:cNvSpPr/>
          <p:nvPr/>
        </p:nvSpPr>
        <p:spPr bwMode="gray">
          <a:xfrm>
            <a:off x="2867268" y="5719694"/>
            <a:ext cx="2555797" cy="816402"/>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ＥＰＡにより入国した外国人看護師等の支援</a:t>
            </a:r>
            <a:endParaRPr kumimoji="1" lang="en-US" altLang="ja-JP" sz="1200" b="1" i="0" u="none" strike="noStrike" kern="1200" cap="none" spc="-5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外国人看護師候補者就労支援研修 </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支援事業費補助</a:t>
            </a: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0" name="メモ 29"/>
          <p:cNvSpPr/>
          <p:nvPr/>
        </p:nvSpPr>
        <p:spPr>
          <a:xfrm>
            <a:off x="2860880" y="5455414"/>
            <a:ext cx="2363045"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外国人看護師候補者等支援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5" name="正方形/長方形 34"/>
          <p:cNvSpPr/>
          <p:nvPr/>
        </p:nvSpPr>
        <p:spPr bwMode="gray">
          <a:xfrm>
            <a:off x="5750476" y="2498016"/>
            <a:ext cx="2207242" cy="611933"/>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県ナースセンターへの業務委託</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ナースセンター運営費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spc="-50" dirty="0" smtClean="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rPr>
              <a:t>ナースセンター事業費</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endParaRPr>
          </a:p>
        </p:txBody>
      </p:sp>
      <p:sp>
        <p:nvSpPr>
          <p:cNvPr id="36" name="メモ 35"/>
          <p:cNvSpPr/>
          <p:nvPr/>
        </p:nvSpPr>
        <p:spPr>
          <a:xfrm>
            <a:off x="5742455" y="2261998"/>
            <a:ext cx="1229845"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再就業支援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 name="角丸四角形 3"/>
          <p:cNvSpPr/>
          <p:nvPr/>
        </p:nvSpPr>
        <p:spPr>
          <a:xfrm>
            <a:off x="3795854" y="1487568"/>
            <a:ext cx="4600291" cy="3176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１　看護</a:t>
            </a:r>
            <a:r>
              <a:rPr lang="ja-JP" altLang="en-US" sz="2400" dirty="0"/>
              <a:t>職員の確保</a:t>
            </a:r>
            <a:endParaRPr kumimoji="1" lang="ja-JP" altLang="en-US" sz="2400" dirty="0"/>
          </a:p>
        </p:txBody>
      </p:sp>
      <p:sp>
        <p:nvSpPr>
          <p:cNvPr id="2" name="テキスト ボックス 1"/>
          <p:cNvSpPr txBox="1"/>
          <p:nvPr/>
        </p:nvSpPr>
        <p:spPr>
          <a:xfrm>
            <a:off x="145873" y="788766"/>
            <a:ext cx="10652275" cy="707886"/>
          </a:xfrm>
          <a:prstGeom prst="rect">
            <a:avLst/>
          </a:prstGeom>
          <a:noFill/>
        </p:spPr>
        <p:txBody>
          <a:bodyPr wrap="none" rtlCol="0">
            <a:spAutoFit/>
          </a:bodyPr>
          <a:lstStyle/>
          <a:p>
            <a:r>
              <a:rPr kumimoji="1" lang="ja-JP" altLang="en-US" sz="2000" dirty="0" smtClean="0">
                <a:latin typeface="BIZ UDPゴシック" panose="020B0400000000000000" pitchFamily="50" charset="-128"/>
                <a:ea typeface="BIZ UDPゴシック" panose="020B0400000000000000" pitchFamily="50" charset="-128"/>
              </a:rPr>
              <a:t>令和６年度看護関連事業について、第８次計画における施策の方向性により、以下の通り分類。</a:t>
            </a:r>
            <a:r>
              <a:rPr kumimoji="1" lang="en-US" altLang="ja-JP" sz="2000" dirty="0" smtClean="0">
                <a:latin typeface="BIZ UDPゴシック" panose="020B0400000000000000" pitchFamily="50" charset="-128"/>
                <a:ea typeface="BIZ UDPゴシック" panose="020B0400000000000000" pitchFamily="50" charset="-128"/>
              </a:rPr>
              <a:t/>
            </a:r>
            <a:br>
              <a:rPr kumimoji="1" lang="en-US" altLang="ja-JP" sz="2000" dirty="0" smtClean="0">
                <a:latin typeface="BIZ UDPゴシック" panose="020B0400000000000000" pitchFamily="50" charset="-128"/>
                <a:ea typeface="BIZ UDPゴシック" panose="020B0400000000000000" pitchFamily="50" charset="-128"/>
              </a:rPr>
            </a:br>
            <a:r>
              <a:rPr kumimoji="1" lang="ja-JP" altLang="en-US" sz="2000" b="1" dirty="0" smtClean="0">
                <a:solidFill>
                  <a:srgbClr val="C00000"/>
                </a:solidFill>
                <a:latin typeface="BIZ UDPゴシック" panose="020B0400000000000000" pitchFamily="50" charset="-128"/>
                <a:ea typeface="BIZ UDPゴシック" panose="020B0400000000000000" pitchFamily="50" charset="-128"/>
              </a:rPr>
              <a:t>「看護職員の確保」</a:t>
            </a:r>
            <a:r>
              <a:rPr kumimoji="1" lang="ja-JP" altLang="en-US" sz="2000" dirty="0" smtClean="0">
                <a:latin typeface="BIZ UDPゴシック" panose="020B0400000000000000" pitchFamily="50" charset="-128"/>
                <a:ea typeface="BIZ UDPゴシック" panose="020B0400000000000000" pitchFamily="50" charset="-128"/>
              </a:rPr>
              <a:t>について、</a:t>
            </a:r>
            <a:r>
              <a:rPr kumimoji="1" lang="ja-JP" altLang="en-US" sz="2000" b="1" dirty="0" smtClean="0">
                <a:solidFill>
                  <a:srgbClr val="C00000"/>
                </a:solidFill>
                <a:latin typeface="BIZ UDPゴシック" panose="020B0400000000000000" pitchFamily="50" charset="-128"/>
                <a:ea typeface="BIZ UDPゴシック" panose="020B0400000000000000" pitchFamily="50" charset="-128"/>
              </a:rPr>
              <a:t>「復職支援」</a:t>
            </a:r>
            <a:r>
              <a:rPr kumimoji="1" lang="ja-JP" altLang="en-US" sz="2000" dirty="0" smtClean="0">
                <a:latin typeface="BIZ UDPゴシック" panose="020B0400000000000000" pitchFamily="50" charset="-128"/>
                <a:ea typeface="BIZ UDPゴシック" panose="020B0400000000000000" pitchFamily="50" charset="-128"/>
              </a:rPr>
              <a:t>の取組みを</a:t>
            </a:r>
            <a:r>
              <a:rPr kumimoji="1" lang="ja-JP" altLang="en-US" sz="2000" b="1" dirty="0" smtClean="0">
                <a:solidFill>
                  <a:srgbClr val="C00000"/>
                </a:solidFill>
                <a:latin typeface="BIZ UDPゴシック" panose="020B0400000000000000" pitchFamily="50" charset="-128"/>
                <a:ea typeface="BIZ UDPゴシック" panose="020B0400000000000000" pitchFamily="50" charset="-128"/>
              </a:rPr>
              <a:t>強化</a:t>
            </a:r>
            <a:r>
              <a:rPr kumimoji="1" lang="ja-JP" altLang="en-US" sz="2000" dirty="0" smtClean="0">
                <a:latin typeface="BIZ UDPゴシック" panose="020B0400000000000000" pitchFamily="50" charset="-128"/>
                <a:ea typeface="BIZ UDPゴシック" panose="020B0400000000000000" pitchFamily="50" charset="-128"/>
              </a:rPr>
              <a:t>していく必要がある。</a:t>
            </a:r>
            <a:endParaRPr kumimoji="1" lang="en-US" altLang="ja-JP" sz="2000" dirty="0" smtClean="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5590832" y="1984413"/>
            <a:ext cx="0" cy="4551683"/>
          </a:xfrm>
          <a:prstGeom prst="line">
            <a:avLst/>
          </a:prstGeom>
          <a:ln w="38100"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3" name="直線コネクタ 32"/>
          <p:cNvCxnSpPr/>
          <p:nvPr/>
        </p:nvCxnSpPr>
        <p:spPr>
          <a:xfrm>
            <a:off x="8117463" y="1984413"/>
            <a:ext cx="0" cy="4551683"/>
          </a:xfrm>
          <a:prstGeom prst="line">
            <a:avLst/>
          </a:prstGeom>
          <a:ln w="38100" cap="flat" cmpd="sng" algn="ctr">
            <a:solidFill>
              <a:srgbClr val="C0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4" name="正方形/長方形 33"/>
          <p:cNvSpPr/>
          <p:nvPr/>
        </p:nvSpPr>
        <p:spPr bwMode="gray">
          <a:xfrm>
            <a:off x="284467" y="2523177"/>
            <a:ext cx="2529576" cy="2269856"/>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県立養成施設の維持管理</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平塚看護大学校維持費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よこはま看護専門学校維持費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衛生看護専門学校維持費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50" normalizeH="0" baseline="0" noProof="0" dirty="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衛生看護専門学校教務委託費</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schemeClr val="tx1"/>
                </a:solidFill>
                <a:latin typeface="BIZ UDPゴシック" panose="020B0400000000000000" pitchFamily="50" charset="-128"/>
                <a:ea typeface="BIZ UDPゴシック" panose="020B0400000000000000" pitchFamily="50" charset="-128"/>
              </a:rPr>
              <a:t>　</a:t>
            </a:r>
            <a:r>
              <a:rPr lang="ja-JP" altLang="en-US" sz="1200" spc="-50" noProof="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看護専門学校無線ＬＡＮ環境構築　</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民間看護師等養成施設へ</a:t>
            </a:r>
            <a:r>
              <a:rPr kumimoji="1" lang="ja-JP" altLang="en-US" sz="1200" b="1" i="0" u="none" strike="noStrike" kern="1200" cap="none" spc="-50" normalizeH="0" baseline="0" noProof="0" dirty="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の</a:t>
            </a: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看護師等養成所運営費補助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strike="noStrike" kern="1200" cap="none" spc="-50" normalizeH="0" baseline="0" noProof="0" dirty="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a:t>
            </a:r>
            <a:r>
              <a:rPr kumimoji="1" lang="zh-TW"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看護師</a:t>
            </a:r>
            <a:r>
              <a:rPr kumimoji="1" lang="zh-TW" altLang="en-US" sz="1200" b="1" i="0" u="sng" strike="noStrike" kern="1200" cap="none" spc="-50" normalizeH="0" baseline="0" noProof="0" dirty="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等養成所施設整備費</a:t>
            </a:r>
            <a:r>
              <a:rPr kumimoji="1" lang="zh-TW"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補助</a:t>
            </a:r>
            <a:endParaRPr kumimoji="1" lang="en-US" altLang="zh-TW"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smtClean="0">
                <a:solidFill>
                  <a:srgbClr val="FF0000"/>
                </a:solidFill>
                <a:latin typeface="BIZ UDPゴシック" panose="020B0400000000000000" pitchFamily="50" charset="-128"/>
                <a:ea typeface="BIZ UDPゴシック" panose="020B0400000000000000" pitchFamily="50" charset="-128"/>
              </a:rPr>
              <a:t>★</a:t>
            </a:r>
            <a:r>
              <a:rPr lang="ja-JP" altLang="en-US" sz="1200" u="sng" spc="-50" dirty="0" smtClean="0">
                <a:solidFill>
                  <a:srgbClr val="FF0000"/>
                </a:solidFill>
                <a:latin typeface="BIZ UDPゴシック" panose="020B0400000000000000" pitchFamily="50" charset="-128"/>
                <a:ea typeface="BIZ UDPゴシック" panose="020B0400000000000000" pitchFamily="50" charset="-128"/>
              </a:rPr>
              <a:t>看護師等養成所初年度設備整備費</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endParaRPr lang="en-US" altLang="ja-JP" sz="1200" spc="-50" dirty="0" smtClean="0">
              <a:solidFill>
                <a:prstClr val="black"/>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補助</a:t>
            </a:r>
            <a:endParaRPr kumimoji="1" lang="en-US" altLang="ja-JP" sz="1200" b="1" i="0" u="sng" strike="noStrike" kern="1200" cap="none" spc="-5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endParaRPr>
          </a:p>
        </p:txBody>
      </p:sp>
      <p:sp>
        <p:nvSpPr>
          <p:cNvPr id="37" name="メモ 36"/>
          <p:cNvSpPr/>
          <p:nvPr/>
        </p:nvSpPr>
        <p:spPr>
          <a:xfrm>
            <a:off x="276446" y="2262952"/>
            <a:ext cx="1271847"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養成支援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8" name="正方形/長方形 37"/>
          <p:cNvSpPr/>
          <p:nvPr/>
        </p:nvSpPr>
        <p:spPr bwMode="gray">
          <a:xfrm>
            <a:off x="276446" y="5169027"/>
            <a:ext cx="2529577" cy="1367069"/>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修学資金の貸付</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prstClr val="black"/>
                </a:solidFill>
                <a:latin typeface="BIZ UDPゴシック" panose="020B0400000000000000" pitchFamily="50" charset="-128"/>
                <a:ea typeface="BIZ UDPゴシック" panose="020B0400000000000000" pitchFamily="50" charset="-128"/>
              </a:rPr>
              <a:t> </a:t>
            </a:r>
            <a:r>
              <a:rPr lang="ja-JP" altLang="en-US" sz="1200" spc="-50" noProof="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看護師等修学資金貸付金</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看護師等修学資金貸付金（基金）</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1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看護師等修学資金貸付金管理事務費</a:t>
            </a:r>
            <a:endParaRPr kumimoji="1" lang="en-US" altLang="ja-JP" sz="11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spc="-50" dirty="0">
                <a:solidFill>
                  <a:srgbClr val="FF0000"/>
                </a:solidFill>
                <a:latin typeface="BIZ UDPゴシック" panose="020B0400000000000000" pitchFamily="50" charset="-128"/>
                <a:ea typeface="BIZ UDPゴシック" panose="020B0400000000000000" pitchFamily="50" charset="-128"/>
              </a:rPr>
              <a:t>★</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看護師等修学資金貸付金管理シス</a:t>
            </a:r>
            <a:endParaRPr lang="en-US" altLang="ja-JP" sz="1200" b="1" u="sng" spc="-50" dirty="0" smtClean="0">
              <a:solidFill>
                <a:srgbClr val="FF0000"/>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lang="ja-JP" altLang="en-US" sz="1200" u="sng" spc="-50" dirty="0" smtClean="0">
                <a:solidFill>
                  <a:srgbClr val="FF0000"/>
                </a:solidFill>
                <a:latin typeface="BIZ UDPゴシック" panose="020B0400000000000000" pitchFamily="50" charset="-128"/>
                <a:ea typeface="BIZ UDPゴシック" panose="020B0400000000000000" pitchFamily="50" charset="-128"/>
              </a:rPr>
              <a:t>テム改修事業費</a:t>
            </a:r>
            <a:endParaRPr kumimoji="1" lang="en-US" altLang="ja-JP" sz="1200" b="0" i="0" u="sng" strike="noStrike" kern="1200" cap="none" spc="-5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spc="-50" dirty="0" smtClean="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rPr>
              <a:t>保健師修学資金貸付金（基金）</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50" normalizeH="0" baseline="0" noProof="0" dirty="0">
              <a:ln>
                <a:noFill/>
              </a:ln>
              <a:solidFill>
                <a:prstClr val="black">
                  <a:lumMod val="75000"/>
                  <a:lumOff val="25000"/>
                </a:prstClr>
              </a:solidFill>
              <a:effectLst/>
              <a:uLnTx/>
              <a:uFillTx/>
              <a:latin typeface="BIZ UDPゴシック" panose="020B0400000000000000" pitchFamily="50" charset="-128"/>
              <a:ea typeface="BIZ UDPゴシック" panose="020B0400000000000000" pitchFamily="50" charset="-128"/>
              <a:cs typeface="+mn-cs"/>
            </a:endParaRPr>
          </a:p>
        </p:txBody>
      </p:sp>
      <p:sp>
        <p:nvSpPr>
          <p:cNvPr id="41" name="メモ 40"/>
          <p:cNvSpPr/>
          <p:nvPr/>
        </p:nvSpPr>
        <p:spPr>
          <a:xfrm>
            <a:off x="268426" y="4886883"/>
            <a:ext cx="1271847" cy="288000"/>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修学支援</a:t>
            </a:r>
            <a:endParaRPr kumimoji="1" lang="ja-JP" altLang="en-US" sz="14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42" name="正方形/長方形 41"/>
          <p:cNvSpPr/>
          <p:nvPr/>
        </p:nvSpPr>
        <p:spPr bwMode="gray">
          <a:xfrm>
            <a:off x="8318822" y="3022703"/>
            <a:ext cx="3559099" cy="1895142"/>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病院等が行う院内保育事業の運営費への補助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prstClr val="black"/>
                </a:solidFill>
                <a:latin typeface="BIZ UDPゴシック" panose="020B0400000000000000" pitchFamily="50" charset="-128"/>
                <a:ea typeface="BIZ UDPゴシック" panose="020B0400000000000000" pitchFamily="50" charset="-128"/>
              </a:rPr>
              <a:t>　</a:t>
            </a:r>
            <a:r>
              <a:rPr lang="ja-JP" altLang="en-US" sz="1200" spc="-50" noProof="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院内保育事業運営費補助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prstClr val="black"/>
                </a:solidFill>
                <a:latin typeface="BIZ UDPゴシック" panose="020B0400000000000000" pitchFamily="50" charset="-128"/>
                <a:ea typeface="BIZ UDPゴシック" panose="020B0400000000000000" pitchFamily="50" charset="-128"/>
              </a:rPr>
              <a:t>　</a:t>
            </a:r>
            <a:r>
              <a:rPr lang="ja-JP" altLang="en-US" sz="1200" spc="-50" noProof="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院内保育事業運営費補助（公的病院）</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病院等が行う院内保育事業の施設整備費への補助</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prstClr val="black"/>
                </a:solidFill>
                <a:latin typeface="BIZ UDPゴシック" panose="020B0400000000000000" pitchFamily="50" charset="-128"/>
                <a:ea typeface="BIZ UDPゴシック" panose="020B0400000000000000" pitchFamily="50" charset="-128"/>
              </a:rPr>
              <a:t>　</a:t>
            </a:r>
            <a:r>
              <a:rPr lang="ja-JP" altLang="en-US" sz="1200" spc="-50" dirty="0" smtClean="0">
                <a:solidFill>
                  <a:prstClr val="black"/>
                </a:solidFill>
                <a:latin typeface="BIZ UDPゴシック" panose="020B0400000000000000" pitchFamily="50" charset="-128"/>
                <a:ea typeface="BIZ UDPゴシック" panose="020B0400000000000000" pitchFamily="50" charset="-128"/>
              </a:rPr>
              <a:t> </a:t>
            </a: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院内保育事業施設整備費補助</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ＩＣＴ機器活用による看護業務の効率化・省略化</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spc="-50" dirty="0">
                <a:solidFill>
                  <a:srgbClr val="7030A0"/>
                </a:solidFill>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rPr>
              <a:t>看護業務等ＩＣＴ導入支援事業費補助</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a:ln>
                  <a:noFill/>
                </a:ln>
                <a:solidFill>
                  <a:srgbClr val="7030A0"/>
                </a:solidFill>
                <a:effectLst/>
                <a:uLnTx/>
                <a:uFillTx/>
                <a:latin typeface="BIZ UDPゴシック" panose="020B0400000000000000" pitchFamily="50" charset="-128"/>
                <a:ea typeface="BIZ UDPゴシック" panose="020B0400000000000000" pitchFamily="50" charset="-128"/>
              </a:rPr>
              <a:t>●</a:t>
            </a:r>
            <a:r>
              <a:rPr kumimoji="1" lang="ja-JP" altLang="en-US"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rPr>
              <a:t>看護業務等アシスト機器導入支援事業費補助</a:t>
            </a:r>
            <a:endParaRPr kumimoji="1" lang="en-US" altLang="ja-JP" sz="1200" b="1" i="0" u="sng" strike="noStrike" kern="1200" cap="none" spc="-50" normalizeH="0" baseline="0" noProof="0" dirty="0" smtClean="0">
              <a:ln>
                <a:noFill/>
              </a:ln>
              <a:solidFill>
                <a:srgbClr val="7030A0"/>
              </a:solidFill>
              <a:effectLst/>
              <a:uLnTx/>
              <a:uFillTx/>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心の相談事業（メンタルヘルス）</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a:solidFill>
                  <a:schemeClr val="tx1"/>
                </a:solidFill>
                <a:latin typeface="BIZ UDPゴシック" panose="020B0400000000000000" pitchFamily="50" charset="-128"/>
                <a:ea typeface="BIZ UDPゴシック" panose="020B0400000000000000" pitchFamily="50" charset="-128"/>
              </a:rPr>
              <a:t> </a:t>
            </a:r>
            <a:r>
              <a:rPr lang="ja-JP" altLang="en-US" sz="1200" spc="-50" dirty="0" smtClean="0">
                <a:solidFill>
                  <a:schemeClr val="tx1"/>
                </a:solidFill>
                <a:latin typeface="BIZ UDPゴシック" panose="020B0400000000000000" pitchFamily="50" charset="-128"/>
                <a:ea typeface="BIZ UDPゴシック" panose="020B0400000000000000" pitchFamily="50" charset="-128"/>
              </a:rPr>
              <a:t>　看護師等資質向上推進事業費</a:t>
            </a:r>
            <a:endParaRPr kumimoji="1" lang="en-US" altLang="ja-JP" sz="1200" i="0" u="none" strike="noStrike" kern="1200" cap="none" spc="-50" normalizeH="0" baseline="0" noProof="0" dirty="0" smtClean="0">
              <a:ln>
                <a:noFill/>
              </a:ln>
              <a:solidFill>
                <a:schemeClr val="tx1"/>
              </a:solidFill>
              <a:effectLst/>
              <a:uLnTx/>
              <a:uFillTx/>
              <a:latin typeface="BIZ UDPゴシック" panose="020B0400000000000000" pitchFamily="50" charset="-128"/>
              <a:ea typeface="BIZ UDPゴシック" panose="020B0400000000000000" pitchFamily="50" charset="-128"/>
            </a:endParaRPr>
          </a:p>
        </p:txBody>
      </p:sp>
      <p:sp>
        <p:nvSpPr>
          <p:cNvPr id="43" name="メモ 42"/>
          <p:cNvSpPr/>
          <p:nvPr/>
        </p:nvSpPr>
        <p:spPr>
          <a:xfrm>
            <a:off x="8313978" y="2846101"/>
            <a:ext cx="1629293" cy="234285"/>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職場環境の整備</a:t>
            </a:r>
            <a:endParaRPr kumimoji="1"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9426548" y="6419870"/>
            <a:ext cx="2743200" cy="365125"/>
          </a:xfrm>
        </p:spPr>
        <p:txBody>
          <a:bodyPr/>
          <a:lstStyle/>
          <a:p>
            <a:fld id="{BFFF0799-BCF5-4C8E-BCD2-41538FEDF1AE}" type="slidenum">
              <a:rPr kumimoji="1" lang="ja-JP" altLang="en-US" smtClean="0">
                <a:latin typeface="BIZ UDPゴシック" panose="020B0400000000000000" pitchFamily="50" charset="-128"/>
                <a:ea typeface="BIZ UDPゴシック" panose="020B0400000000000000" pitchFamily="50" charset="-128"/>
              </a:rPr>
              <a:t>3</a:t>
            </a:fld>
            <a:endParaRPr kumimoji="1" lang="ja-JP" altLang="en-US">
              <a:latin typeface="BIZ UDPゴシック" panose="020B0400000000000000" pitchFamily="50" charset="-128"/>
              <a:ea typeface="BIZ UDPゴシック" panose="020B0400000000000000" pitchFamily="50" charset="-128"/>
            </a:endParaRPr>
          </a:p>
        </p:txBody>
      </p:sp>
      <p:sp>
        <p:nvSpPr>
          <p:cNvPr id="39" name="正方形/長方形 38"/>
          <p:cNvSpPr/>
          <p:nvPr/>
        </p:nvSpPr>
        <p:spPr bwMode="gray">
          <a:xfrm>
            <a:off x="8330201" y="5083352"/>
            <a:ext cx="3514708" cy="447539"/>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看護補助者の定着及び促進</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noProof="0" dirty="0">
                <a:solidFill>
                  <a:schemeClr val="tx1"/>
                </a:solidFill>
                <a:latin typeface="BIZ UDPゴシック" panose="020B0400000000000000" pitchFamily="50" charset="-128"/>
                <a:ea typeface="BIZ UDPゴシック" panose="020B0400000000000000" pitchFamily="50" charset="-128"/>
              </a:rPr>
              <a:t>　</a:t>
            </a:r>
            <a:r>
              <a:rPr lang="ja-JP" altLang="en-US" sz="1200" spc="-50" noProof="0" dirty="0" smtClean="0">
                <a:solidFill>
                  <a:schemeClr val="tx1"/>
                </a:solidFill>
                <a:latin typeface="BIZ UDPゴシック" panose="020B0400000000000000" pitchFamily="50" charset="-128"/>
                <a:ea typeface="BIZ UDPゴシック" panose="020B0400000000000000" pitchFamily="50" charset="-128"/>
              </a:rPr>
              <a:t> </a:t>
            </a:r>
            <a:r>
              <a:rPr kumimoji="1" lang="zh-TW"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看護</a:t>
            </a:r>
            <a:r>
              <a:rPr kumimoji="1" lang="zh-TW" altLang="en-US"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補助者確保事業費</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40" name="メモ 39"/>
          <p:cNvSpPr/>
          <p:nvPr/>
        </p:nvSpPr>
        <p:spPr>
          <a:xfrm>
            <a:off x="8322581" y="4889853"/>
            <a:ext cx="1779550" cy="233169"/>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看護補助者</a:t>
            </a:r>
            <a:endParaRPr kumimoji="1"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1" name="正方形/長方形 30"/>
          <p:cNvSpPr/>
          <p:nvPr/>
        </p:nvSpPr>
        <p:spPr bwMode="gray">
          <a:xfrm>
            <a:off x="8330601" y="5690045"/>
            <a:ext cx="3514307" cy="846051"/>
          </a:xfrm>
          <a:prstGeom prst="rect">
            <a:avLst/>
          </a:prstGeom>
          <a:solidFill>
            <a:schemeClr val="bg1"/>
          </a:solidFill>
          <a:ln w="28575">
            <a:solidFill>
              <a:srgbClr val="1D6FA9"/>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rPr>
              <a:t>質の高い看護を提供できる看護師等の育成・確保・定着</a:t>
            </a:r>
            <a:endParaRPr kumimoji="1" lang="en-US" altLang="ja-JP" sz="1200" b="1" i="0" u="none" strike="noStrike" kern="1200" cap="none" spc="-50" normalizeH="0" baseline="0" noProof="0" dirty="0" smtClean="0">
              <a:ln>
                <a:noFill/>
              </a:ln>
              <a:solidFill>
                <a:srgbClr val="1D6FA9"/>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看護師等資質向上推進事業費</a:t>
            </a:r>
            <a:endParaRPr kumimoji="1" lang="en-US" altLang="ja-JP" sz="12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spc="-50" dirty="0" smtClean="0">
                <a:solidFill>
                  <a:srgbClr val="FF0000"/>
                </a:solidFill>
                <a:latin typeface="BIZ UDPゴシック" panose="020B0400000000000000" pitchFamily="50" charset="-128"/>
                <a:ea typeface="BIZ UDPゴシック" panose="020B0400000000000000" pitchFamily="50" charset="-128"/>
              </a:rPr>
              <a:t>★</a:t>
            </a:r>
            <a:r>
              <a:rPr lang="ja-JP" altLang="en-US" sz="1200" b="1" u="sng" spc="-50" dirty="0" smtClean="0">
                <a:solidFill>
                  <a:srgbClr val="FF0000"/>
                </a:solidFill>
                <a:latin typeface="BIZ UDPゴシック" panose="020B0400000000000000" pitchFamily="50" charset="-128"/>
                <a:ea typeface="BIZ UDPゴシック" panose="020B0400000000000000" pitchFamily="50" charset="-128"/>
              </a:rPr>
              <a:t>かながわ地域看護師等養成事業費補助</a:t>
            </a:r>
          </a:p>
        </p:txBody>
      </p:sp>
      <p:sp>
        <p:nvSpPr>
          <p:cNvPr id="32" name="メモ 31"/>
          <p:cNvSpPr/>
          <p:nvPr/>
        </p:nvSpPr>
        <p:spPr>
          <a:xfrm>
            <a:off x="8322581" y="5495496"/>
            <a:ext cx="2171315" cy="250696"/>
          </a:xfrm>
          <a:prstGeom prst="foldedCorner">
            <a:avLst>
              <a:gd name="adj" fmla="val 50000"/>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資質</a:t>
            </a:r>
            <a:r>
              <a:rPr kumimoji="1" lang="ja-JP" altLang="en-US" sz="1200" b="1" i="0" u="none" strike="noStrike" kern="1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向上・専門性の取得</a:t>
            </a:r>
            <a:endParaRPr kumimoji="1" lang="ja-JP" altLang="en-US" sz="1200" b="1" i="0" u="none" strike="noStrike" kern="1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1327573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0" y="188119"/>
            <a:ext cx="12192000" cy="621113"/>
          </a:xfrm>
        </p:spPr>
        <p:txBody>
          <a:bodyPr>
            <a:normAutofit/>
          </a:bodyPr>
          <a:lstStyle/>
          <a:p>
            <a:r>
              <a:rPr lang="ja-JP" altLang="en-US" sz="3200" b="1" dirty="0">
                <a:solidFill>
                  <a:srgbClr val="1D6FA9"/>
                </a:solidFill>
                <a:latin typeface="BIZ UDPゴシック" panose="020B0400000000000000" pitchFamily="50" charset="-128"/>
                <a:ea typeface="BIZ UDPゴシック" panose="020B0400000000000000" pitchFamily="50" charset="-128"/>
              </a:rPr>
              <a:t>かながわ地域看護師養成事業費</a:t>
            </a:r>
            <a:r>
              <a:rPr lang="ja-JP" altLang="en-US" sz="3200" b="1" dirty="0" smtClean="0">
                <a:solidFill>
                  <a:srgbClr val="1D6FA9"/>
                </a:solidFill>
                <a:latin typeface="BIZ UDPゴシック" panose="020B0400000000000000" pitchFamily="50" charset="-128"/>
                <a:ea typeface="BIZ UDPゴシック" panose="020B0400000000000000" pitchFamily="50" charset="-128"/>
              </a:rPr>
              <a:t>補助（案）</a:t>
            </a:r>
            <a:endParaRPr kumimoji="1" lang="ja-JP" altLang="en-US" sz="3200" b="1" dirty="0">
              <a:solidFill>
                <a:srgbClr val="1D6FA9"/>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265876" y="1037112"/>
            <a:ext cx="11675812" cy="584775"/>
          </a:xfrm>
          <a:prstGeom prst="rect">
            <a:avLst/>
          </a:prstGeom>
        </p:spPr>
        <p:txBody>
          <a:bodyPr wrap="square">
            <a:spAutoFit/>
          </a:bodyPr>
          <a:lstStyle/>
          <a:p>
            <a:pPr lvl="0"/>
            <a:r>
              <a:rPr lang="ja-JP" altLang="en-US" sz="1600" dirty="0" smtClean="0">
                <a:latin typeface="BIZ UDPゴシック" panose="020B0400000000000000" pitchFamily="50" charset="-128"/>
                <a:ea typeface="BIZ UDPゴシック" panose="020B0400000000000000" pitchFamily="50" charset="-128"/>
              </a:rPr>
              <a:t>患者</a:t>
            </a:r>
            <a:r>
              <a:rPr lang="ja-JP" altLang="en-US" sz="1600" dirty="0">
                <a:latin typeface="BIZ UDPゴシック" panose="020B0400000000000000" pitchFamily="50" charset="-128"/>
                <a:ea typeface="BIZ UDPゴシック" panose="020B0400000000000000" pitchFamily="50" charset="-128"/>
              </a:rPr>
              <a:t>の状態に応じて切れ目なく円滑に医療を提供するため</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看護師が急性期病院や介護施設</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在宅など幅広い領域に対応する能力を持つことができるよう</a:t>
            </a: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地域内の異なる施設間における人材交流・育成を支援する</a:t>
            </a:r>
            <a:r>
              <a:rPr lang="ja-JP" altLang="en-US" sz="1600" dirty="0" smtClean="0">
                <a:latin typeface="BIZ UDPゴシック" panose="020B0400000000000000" pitchFamily="50" charset="-128"/>
                <a:ea typeface="BIZ UDPゴシック" panose="020B0400000000000000" pitchFamily="50" charset="-128"/>
              </a:rPr>
              <a:t>。</a:t>
            </a:r>
            <a:endParaRPr kumimoji="1" lang="ja-JP" altLang="en-US" sz="16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155874580"/>
              </p:ext>
            </p:extLst>
          </p:nvPr>
        </p:nvGraphicFramePr>
        <p:xfrm>
          <a:off x="321196" y="1906033"/>
          <a:ext cx="6728974" cy="4709371"/>
        </p:xfrm>
        <a:graphic>
          <a:graphicData uri="http://schemas.openxmlformats.org/drawingml/2006/table">
            <a:tbl>
              <a:tblPr firstRow="1" bandRow="1">
                <a:tableStyleId>{5C22544A-7EE6-4342-B048-85BDC9FD1C3A}</a:tableStyleId>
              </a:tblPr>
              <a:tblGrid>
                <a:gridCol w="914914">
                  <a:extLst>
                    <a:ext uri="{9D8B030D-6E8A-4147-A177-3AD203B41FA5}">
                      <a16:colId xmlns:a16="http://schemas.microsoft.com/office/drawing/2014/main" val="20000"/>
                    </a:ext>
                  </a:extLst>
                </a:gridCol>
                <a:gridCol w="5814060">
                  <a:extLst>
                    <a:ext uri="{9D8B030D-6E8A-4147-A177-3AD203B41FA5}">
                      <a16:colId xmlns:a16="http://schemas.microsoft.com/office/drawing/2014/main" val="20001"/>
                    </a:ext>
                  </a:extLst>
                </a:gridCol>
              </a:tblGrid>
              <a:tr h="1511442">
                <a:tc>
                  <a:txBody>
                    <a:bodyP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補助</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対象</a:t>
                      </a:r>
                      <a:endParaRPr kumimoji="1" lang="ja-JP" altLang="en-US"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県内に所在する病院、診療所、訪問看護ステーション、助産所、介護老人保健施設、介護医療院、特別養護老人ホーム及び</a:t>
                      </a:r>
                      <a:r>
                        <a:rPr kumimoji="1" lang="zh-TW" altLang="en-US" sz="1200" b="0" u="none" dirty="0" smtClean="0">
                          <a:solidFill>
                            <a:schemeClr val="tx1"/>
                          </a:solidFill>
                          <a:latin typeface="BIZ UDPゴシック" panose="020B0400000000000000" pitchFamily="50" charset="-128"/>
                          <a:ea typeface="BIZ UDPゴシック" panose="020B0400000000000000" pitchFamily="50" charset="-128"/>
                        </a:rPr>
                        <a:t>看護師等養成学校（除：県立）</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の開設者であって、「かながわ地域看護師養成ガイド」を用いて、出向により看護師を送り出す事業主及び出向看護師を受け入れる事業主。</a:t>
                      </a:r>
                      <a:endPar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endParaRPr>
                    </a:p>
                    <a:p>
                      <a:pPr algn="l"/>
                      <a: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１施設につき３年度間に限る。</a:t>
                      </a:r>
                      <a:endPar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endParaRPr>
                    </a:p>
                    <a:p>
                      <a:pPr algn="l"/>
                      <a: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資本的、経済的、組織的関連性等からみて独立性が認められる事業主間の出向で、</a:t>
                      </a:r>
                      <a:endPar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　 出向契約が締結されていることを要する。</a:t>
                      </a:r>
                      <a:endPar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endParaRPr>
                    </a:p>
                    <a:p>
                      <a:pPr algn="l"/>
                      <a: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出向先で勤務する日数が</a:t>
                      </a:r>
                      <a: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t>40</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日</a:t>
                      </a:r>
                      <a:r>
                        <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b="0" u="none" dirty="0" smtClean="0">
                          <a:solidFill>
                            <a:schemeClr val="tx1"/>
                          </a:solidFill>
                          <a:latin typeface="BIZ UDPゴシック" panose="020B0400000000000000" pitchFamily="50" charset="-128"/>
                          <a:ea typeface="BIZ UDPゴシック" panose="020B0400000000000000" pitchFamily="50" charset="-128"/>
                        </a:rPr>
                        <a:t>年以上であることを要する。</a:t>
                      </a:r>
                      <a:endParaRPr kumimoji="1" lang="en-US" altLang="ja-JP" sz="1200" b="0" u="none"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838411">
                <a:tc>
                  <a:txBody>
                    <a:bodyP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補助対象</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経費</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1200" b="1" dirty="0" smtClean="0">
                          <a:latin typeface="BIZ UDPゴシック" panose="020B0400000000000000" pitchFamily="50" charset="-128"/>
                          <a:ea typeface="BIZ UDPゴシック" panose="020B0400000000000000" pitchFamily="50" charset="-128"/>
                        </a:rPr>
                        <a:t>①基礎経費</a:t>
                      </a:r>
                    </a:p>
                    <a:p>
                      <a:pPr algn="l"/>
                      <a:r>
                        <a:rPr kumimoji="1" lang="ja-JP" altLang="en-US" sz="1200" b="0" dirty="0" smtClean="0">
                          <a:latin typeface="BIZ UDPゴシック" panose="020B0400000000000000" pitchFamily="50" charset="-128"/>
                          <a:ea typeface="BIZ UDPゴシック" panose="020B0400000000000000" pitchFamily="50" charset="-128"/>
                        </a:rPr>
                        <a:t>　 事務担当者経費、看護責任者経費、教育担当者経費、旅費、需用費等</a:t>
                      </a:r>
                    </a:p>
                    <a:p>
                      <a:pPr algn="l"/>
                      <a:r>
                        <a:rPr kumimoji="1" lang="ja-JP" altLang="en-US" sz="1200" b="1" dirty="0" smtClean="0">
                          <a:latin typeface="BIZ UDPゴシック" panose="020B0400000000000000" pitchFamily="50" charset="-128"/>
                          <a:ea typeface="BIZ UDPゴシック" panose="020B0400000000000000" pitchFamily="50" charset="-128"/>
                        </a:rPr>
                        <a:t>②看護師等派遣経費</a:t>
                      </a:r>
                    </a:p>
                    <a:p>
                      <a:pPr algn="l"/>
                      <a:r>
                        <a:rPr kumimoji="1" lang="ja-JP" altLang="en-US" sz="1200" b="0" dirty="0" smtClean="0">
                          <a:latin typeface="BIZ UDPゴシック" panose="020B0400000000000000" pitchFamily="50" charset="-128"/>
                          <a:ea typeface="BIZ UDPゴシック" panose="020B0400000000000000" pitchFamily="50" charset="-128"/>
                        </a:rPr>
                        <a:t>　 出向看護師の給料等に係る出向先と出向元の給料等の差額</a:t>
                      </a:r>
                      <a:endParaRPr kumimoji="1" lang="en-US" altLang="ja-JP" sz="1200" b="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97502">
                <a:tc>
                  <a:txBody>
                    <a:bodyP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補助率</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kumimoji="1" lang="ja-JP" altLang="en-US" sz="1200" b="0" dirty="0" smtClean="0">
                          <a:latin typeface="BIZ UDPゴシック" panose="020B0400000000000000" pitchFamily="50" charset="-128"/>
                          <a:ea typeface="BIZ UDPゴシック" panose="020B0400000000000000" pitchFamily="50" charset="-128"/>
                        </a:rPr>
                        <a:t>３／４</a:t>
                      </a:r>
                      <a:endParaRPr kumimoji="1" lang="ja-JP" altLang="en-US" sz="1200" b="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25974114"/>
                  </a:ext>
                </a:extLst>
              </a:tr>
              <a:tr h="1333625">
                <a:tc>
                  <a:txBody>
                    <a:bodyP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基準額</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1200" b="1" dirty="0" smtClean="0">
                          <a:latin typeface="BIZ UDPゴシック" panose="020B0400000000000000" pitchFamily="50" charset="-128"/>
                          <a:ea typeface="BIZ UDPゴシック" panose="020B0400000000000000" pitchFamily="50" charset="-128"/>
                        </a:rPr>
                        <a:t>①基礎経費</a:t>
                      </a:r>
                    </a:p>
                    <a:p>
                      <a:pPr algn="l"/>
                      <a:r>
                        <a:rPr kumimoji="1" lang="ja-JP" altLang="en-US" sz="1200" b="0" dirty="0" smtClean="0">
                          <a:latin typeface="BIZ UDPゴシック" panose="020B0400000000000000" pitchFamily="50" charset="-128"/>
                          <a:ea typeface="BIZ UDPゴシック" panose="020B0400000000000000" pitchFamily="50" charset="-128"/>
                        </a:rPr>
                        <a:t>　 出向元事業主：出向看護師１人当たり</a:t>
                      </a:r>
                      <a:r>
                        <a:rPr kumimoji="1" lang="en-US" altLang="ja-JP" sz="1200" b="0" dirty="0" smtClean="0">
                          <a:latin typeface="BIZ UDPゴシック" panose="020B0400000000000000" pitchFamily="50" charset="-128"/>
                          <a:ea typeface="BIZ UDPゴシック" panose="020B0400000000000000" pitchFamily="50" charset="-128"/>
                        </a:rPr>
                        <a:t>434,000</a:t>
                      </a:r>
                      <a:r>
                        <a:rPr kumimoji="1" lang="ja-JP" altLang="en-US" sz="1200" b="0" dirty="0" smtClean="0">
                          <a:latin typeface="BIZ UDPゴシック" panose="020B0400000000000000" pitchFamily="50" charset="-128"/>
                          <a:ea typeface="BIZ UDPゴシック" panose="020B0400000000000000" pitchFamily="50" charset="-128"/>
                        </a:rPr>
                        <a:t>円</a:t>
                      </a:r>
                    </a:p>
                    <a:p>
                      <a:pPr algn="l"/>
                      <a:r>
                        <a:rPr kumimoji="1" lang="ja-JP" altLang="en-US" sz="1200" b="0" dirty="0" smtClean="0">
                          <a:latin typeface="BIZ UDPゴシック" panose="020B0400000000000000" pitchFamily="50" charset="-128"/>
                          <a:ea typeface="BIZ UDPゴシック" panose="020B0400000000000000" pitchFamily="50" charset="-128"/>
                        </a:rPr>
                        <a:t>　 出向先事業主：受入出向看護師１人当たり</a:t>
                      </a:r>
                      <a:r>
                        <a:rPr kumimoji="1" lang="en-US" altLang="ja-JP" sz="1200" b="0" dirty="0" smtClean="0">
                          <a:latin typeface="BIZ UDPゴシック" panose="020B0400000000000000" pitchFamily="50" charset="-128"/>
                          <a:ea typeface="BIZ UDPゴシック" panose="020B0400000000000000" pitchFamily="50" charset="-128"/>
                        </a:rPr>
                        <a:t>938,000</a:t>
                      </a:r>
                      <a:r>
                        <a:rPr kumimoji="1" lang="ja-JP" altLang="en-US" sz="1200" b="0" dirty="0" smtClean="0">
                          <a:latin typeface="BIZ UDPゴシック" panose="020B0400000000000000" pitchFamily="50" charset="-128"/>
                          <a:ea typeface="BIZ UDPゴシック" panose="020B0400000000000000" pitchFamily="50" charset="-128"/>
                        </a:rPr>
                        <a:t>円</a:t>
                      </a:r>
                    </a:p>
                    <a:p>
                      <a:pPr algn="l"/>
                      <a:r>
                        <a:rPr kumimoji="1" lang="ja-JP" altLang="en-US" sz="1200" b="1" dirty="0" smtClean="0">
                          <a:latin typeface="BIZ UDPゴシック" panose="020B0400000000000000" pitchFamily="50" charset="-128"/>
                          <a:ea typeface="BIZ UDPゴシック" panose="020B0400000000000000" pitchFamily="50" charset="-128"/>
                        </a:rPr>
                        <a:t>②看護師等派遣経費</a:t>
                      </a:r>
                      <a:endParaRPr kumimoji="1" lang="en-US" altLang="ja-JP" sz="1200" b="1" dirty="0" smtClean="0">
                        <a:latin typeface="BIZ UDPゴシック" panose="020B0400000000000000" pitchFamily="50" charset="-128"/>
                        <a:ea typeface="BIZ UDPゴシック" panose="020B0400000000000000" pitchFamily="50" charset="-128"/>
                      </a:endParaRPr>
                    </a:p>
                    <a:p>
                      <a:pPr algn="l"/>
                      <a:r>
                        <a:rPr kumimoji="1" lang="ja-JP" altLang="en-US" sz="1200" b="1" dirty="0" smtClean="0">
                          <a:latin typeface="BIZ UDPゴシック" panose="020B0400000000000000" pitchFamily="50" charset="-128"/>
                          <a:ea typeface="BIZ UDPゴシック" panose="020B0400000000000000" pitchFamily="50" charset="-128"/>
                        </a:rPr>
                        <a:t>　 </a:t>
                      </a:r>
                      <a:r>
                        <a:rPr kumimoji="1" lang="ja-JP" altLang="en-US" sz="1200" b="0" dirty="0" smtClean="0">
                          <a:latin typeface="BIZ UDPゴシック" panose="020B0400000000000000" pitchFamily="50" charset="-128"/>
                          <a:ea typeface="BIZ UDPゴシック" panose="020B0400000000000000" pitchFamily="50" charset="-128"/>
                        </a:rPr>
                        <a:t>出向看護師１人１日当たり</a:t>
                      </a:r>
                      <a:r>
                        <a:rPr kumimoji="1" lang="en-US" altLang="ja-JP" sz="1200" b="0" dirty="0" smtClean="0">
                          <a:latin typeface="BIZ UDPゴシック" panose="020B0400000000000000" pitchFamily="50" charset="-128"/>
                          <a:ea typeface="BIZ UDPゴシック" panose="020B0400000000000000" pitchFamily="50" charset="-128"/>
                        </a:rPr>
                        <a:t>2,300</a:t>
                      </a:r>
                      <a:r>
                        <a:rPr kumimoji="1" lang="ja-JP" altLang="en-US" sz="1200" b="0" dirty="0" smtClean="0">
                          <a:latin typeface="BIZ UDPゴシック" panose="020B0400000000000000" pitchFamily="50" charset="-128"/>
                          <a:ea typeface="BIZ UDPゴシック" panose="020B0400000000000000" pitchFamily="50" charset="-128"/>
                        </a:rPr>
                        <a:t>円</a:t>
                      </a:r>
                      <a:r>
                        <a:rPr kumimoji="1" lang="en-US" altLang="ja-JP" sz="1200" b="0" dirty="0" smtClean="0">
                          <a:latin typeface="BIZ UDPゴシック" panose="020B0400000000000000" pitchFamily="50" charset="-128"/>
                          <a:ea typeface="BIZ UDPゴシック" panose="020B0400000000000000" pitchFamily="50" charset="-128"/>
                        </a:rPr>
                        <a:t>×</a:t>
                      </a:r>
                      <a:r>
                        <a:rPr kumimoji="1" lang="ja-JP" altLang="en-US" sz="1200" b="0" dirty="0" smtClean="0">
                          <a:latin typeface="BIZ UDPゴシック" panose="020B0400000000000000" pitchFamily="50" charset="-128"/>
                          <a:ea typeface="BIZ UDPゴシック" panose="020B0400000000000000" pitchFamily="50" charset="-128"/>
                        </a:rPr>
                        <a:t>給与差額の負担割合　　　　　　　　</a:t>
                      </a:r>
                    </a:p>
                    <a:p>
                      <a:pPr algn="l"/>
                      <a:r>
                        <a:rPr kumimoji="1" lang="en-US" altLang="ja-JP" sz="1200" b="0" dirty="0" smtClean="0">
                          <a:latin typeface="BIZ UDPゴシック" panose="020B0400000000000000" pitchFamily="50" charset="-128"/>
                          <a:ea typeface="BIZ UDPゴシック" panose="020B0400000000000000" pitchFamily="50" charset="-128"/>
                        </a:rPr>
                        <a:t>※</a:t>
                      </a:r>
                      <a:r>
                        <a:rPr kumimoji="1" lang="ja-JP" altLang="en-US" sz="1200" b="0" dirty="0" smtClean="0">
                          <a:latin typeface="BIZ UDPゴシック" panose="020B0400000000000000" pitchFamily="50" charset="-128"/>
                          <a:ea typeface="BIZ UDPゴシック" panose="020B0400000000000000" pitchFamily="50" charset="-128"/>
                        </a:rPr>
                        <a:t>支給限度人数：１事業主当たり５人（同一看護師１年度限り）</a:t>
                      </a:r>
                      <a:endParaRPr kumimoji="1" lang="en-US" altLang="ja-JP" sz="1200" b="0" dirty="0" smtClean="0">
                        <a:latin typeface="BIZ UDPゴシック" panose="020B0400000000000000" pitchFamily="50" charset="-128"/>
                        <a:ea typeface="BIZ UDPゴシック" panose="020B0400000000000000" pitchFamily="50" charset="-128"/>
                      </a:endParaRPr>
                    </a:p>
                    <a:p>
                      <a:pPr algn="l"/>
                      <a:r>
                        <a:rPr kumimoji="1" lang="en-US" altLang="ja-JP" sz="1200" b="0" dirty="0" smtClean="0">
                          <a:latin typeface="BIZ UDPゴシック" panose="020B0400000000000000" pitchFamily="50" charset="-128"/>
                          <a:ea typeface="BIZ UDPゴシック" panose="020B0400000000000000" pitchFamily="50" charset="-128"/>
                        </a:rPr>
                        <a:t>※</a:t>
                      </a:r>
                      <a:r>
                        <a:rPr kumimoji="1" lang="ja-JP" altLang="en-US" sz="1200" b="0" dirty="0" smtClean="0">
                          <a:latin typeface="BIZ UDPゴシック" panose="020B0400000000000000" pitchFamily="50" charset="-128"/>
                          <a:ea typeface="BIZ UDPゴシック" panose="020B0400000000000000" pitchFamily="50" charset="-128"/>
                        </a:rPr>
                        <a:t>支給限度日数：</a:t>
                      </a:r>
                      <a:r>
                        <a:rPr kumimoji="1" lang="en-US" altLang="ja-JP" sz="1200" b="0" dirty="0" smtClean="0">
                          <a:latin typeface="BIZ UDPゴシック" panose="020B0400000000000000" pitchFamily="50" charset="-128"/>
                          <a:ea typeface="BIZ UDPゴシック" panose="020B0400000000000000" pitchFamily="50" charset="-128"/>
                        </a:rPr>
                        <a:t>240</a:t>
                      </a:r>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日（</a:t>
                      </a:r>
                      <a:r>
                        <a:rPr kumimoji="1" lang="en-US" altLang="ja-JP" sz="1200" b="0" dirty="0" smtClean="0">
                          <a:solidFill>
                            <a:schemeClr val="tx1"/>
                          </a:solidFill>
                          <a:latin typeface="BIZ UDPゴシック" panose="020B0400000000000000" pitchFamily="50" charset="-128"/>
                          <a:ea typeface="BIZ UDPゴシック" panose="020B0400000000000000" pitchFamily="50" charset="-128"/>
                        </a:rPr>
                        <a:t>2,300</a:t>
                      </a:r>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円</a:t>
                      </a:r>
                      <a:r>
                        <a:rPr kumimoji="1" lang="en-US" altLang="ja-JP" sz="1200" b="0" dirty="0" smtClean="0">
                          <a:solidFill>
                            <a:schemeClr val="tx1"/>
                          </a:solidFill>
                          <a:latin typeface="BIZ UDPゴシック" panose="020B0400000000000000" pitchFamily="50" charset="-128"/>
                          <a:ea typeface="BIZ UDPゴシック" panose="020B0400000000000000" pitchFamily="50" charset="-128"/>
                        </a:rPr>
                        <a:t>×240</a:t>
                      </a:r>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日＝</a:t>
                      </a:r>
                      <a:r>
                        <a:rPr kumimoji="1" lang="en-US" altLang="ja-JP" sz="1200" b="0" dirty="0" smtClean="0">
                          <a:solidFill>
                            <a:schemeClr val="tx1"/>
                          </a:solidFill>
                          <a:latin typeface="BIZ UDPゴシック" panose="020B0400000000000000" pitchFamily="50" charset="-128"/>
                          <a:ea typeface="BIZ UDPゴシック" panose="020B0400000000000000" pitchFamily="50" charset="-128"/>
                        </a:rPr>
                        <a:t>552,000</a:t>
                      </a:r>
                      <a:r>
                        <a:rPr kumimoji="1" lang="ja-JP" altLang="en-US" sz="1200" b="0" dirty="0" smtClean="0">
                          <a:solidFill>
                            <a:schemeClr val="tx1"/>
                          </a:solidFill>
                          <a:latin typeface="BIZ UDPゴシック" panose="020B0400000000000000" pitchFamily="50" charset="-128"/>
                          <a:ea typeface="BIZ UDPゴシック" panose="020B0400000000000000" pitchFamily="50"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6875920"/>
                  </a:ext>
                </a:extLst>
              </a:tr>
              <a:tr h="597263">
                <a:tc>
                  <a:txBody>
                    <a:bodyP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成果指標</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kumimoji="1" lang="ja-JP" altLang="en-US" sz="1200" b="0" dirty="0" smtClean="0">
                          <a:latin typeface="BIZ UDPゴシック" panose="020B0400000000000000" pitchFamily="50" charset="-128"/>
                          <a:ea typeface="BIZ UDPゴシック" panose="020B0400000000000000" pitchFamily="50" charset="-128"/>
                        </a:rPr>
                        <a:t>参加病院における平均在院日数の短縮：前年度比１％短縮</a:t>
                      </a:r>
                      <a:endParaRPr kumimoji="1" lang="en-US" altLang="ja-JP" sz="1200" b="0" dirty="0" smtClean="0">
                        <a:latin typeface="BIZ UDPゴシック" panose="020B0400000000000000" pitchFamily="50" charset="-128"/>
                        <a:ea typeface="BIZ UDPゴシック" panose="020B0400000000000000" pitchFamily="50" charset="-128"/>
                      </a:endParaRPr>
                    </a:p>
                    <a:p>
                      <a:pPr algn="l"/>
                      <a:r>
                        <a:rPr kumimoji="1" lang="en-US" altLang="ja-JP" sz="1200" b="0" dirty="0" smtClean="0">
                          <a:latin typeface="BIZ UDPゴシック" panose="020B0400000000000000" pitchFamily="50" charset="-128"/>
                          <a:ea typeface="BIZ UDPゴシック" panose="020B0400000000000000" pitchFamily="50" charset="-128"/>
                        </a:rPr>
                        <a:t>※</a:t>
                      </a:r>
                      <a:r>
                        <a:rPr kumimoji="1" lang="ja-JP" altLang="en-US" sz="1200" b="0" dirty="0" smtClean="0">
                          <a:latin typeface="BIZ UDPゴシック" panose="020B0400000000000000" pitchFamily="50" charset="-128"/>
                          <a:ea typeface="BIZ UDPゴシック" panose="020B0400000000000000" pitchFamily="50" charset="-128"/>
                        </a:rPr>
                        <a:t>令和７年度参加病院の成果について、令和８年度の実績値を用いて令和９年度中に成果検証を行う。</a:t>
                      </a:r>
                      <a:endParaRPr kumimoji="1" lang="en-US" altLang="ja-JP" sz="1200" b="0" dirty="0" smtClean="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854917"/>
                  </a:ext>
                </a:extLst>
              </a:tr>
            </a:tbl>
          </a:graphicData>
        </a:graphic>
      </p:graphicFrame>
      <p:sp>
        <p:nvSpPr>
          <p:cNvPr id="5" name="テキスト ボックス 4"/>
          <p:cNvSpPr txBox="1"/>
          <p:nvPr/>
        </p:nvSpPr>
        <p:spPr bwMode="gray">
          <a:xfrm>
            <a:off x="265596" y="805853"/>
            <a:ext cx="191757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趣旨・目的</a:t>
            </a:r>
            <a:r>
              <a:rPr kumimoji="1" lang="en-US" altLang="ja-JP"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ja-JP" altLang="en-US"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bwMode="gray">
          <a:xfrm>
            <a:off x="265596" y="1581588"/>
            <a:ext cx="2849732"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ja-JP" altLang="en-US"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事業概要</a:t>
            </a:r>
            <a:r>
              <a:rPr kumimoji="1" lang="en-US" altLang="ja-JP"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a:t>
            </a:r>
            <a:endParaRPr kumimoji="1" lang="ja-JP" altLang="en-US" sz="16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97841" y="3621543"/>
            <a:ext cx="1388553" cy="1388553"/>
          </a:xfrm>
          <a:prstGeom prst="rect">
            <a:avLst/>
          </a:prstGeom>
        </p:spPr>
      </p:pic>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6262" y="3582043"/>
            <a:ext cx="1955886" cy="1955886"/>
          </a:xfrm>
          <a:prstGeom prst="rect">
            <a:avLst/>
          </a:prstGeom>
        </p:spPr>
      </p:pic>
      <p:sp>
        <p:nvSpPr>
          <p:cNvPr id="17" name="角丸四角形 16"/>
          <p:cNvSpPr/>
          <p:nvPr/>
        </p:nvSpPr>
        <p:spPr>
          <a:xfrm>
            <a:off x="7430545" y="3418682"/>
            <a:ext cx="1276815" cy="411173"/>
          </a:xfrm>
          <a:prstGeom prst="roundRect">
            <a:avLst/>
          </a:prstGeom>
          <a:solidFill>
            <a:schemeClr val="accent1"/>
          </a:solidFill>
          <a:ln w="31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b="1" kern="100" dirty="0" smtClean="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出向元</a:t>
            </a:r>
            <a:endParaRPr lang="ja-JP"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8" name="角丸四角形 17"/>
          <p:cNvSpPr/>
          <p:nvPr/>
        </p:nvSpPr>
        <p:spPr>
          <a:xfrm>
            <a:off x="10396088" y="3415281"/>
            <a:ext cx="1276815" cy="411173"/>
          </a:xfrm>
          <a:prstGeom prst="roundRect">
            <a:avLst/>
          </a:prstGeom>
          <a:solidFill>
            <a:schemeClr val="accent1"/>
          </a:solidFill>
          <a:ln w="31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b="1" kern="100" dirty="0" smtClean="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出向先</a:t>
            </a:r>
            <a:endParaRPr lang="ja-JP"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6" name="下カーブ矢印 15"/>
          <p:cNvSpPr/>
          <p:nvPr/>
        </p:nvSpPr>
        <p:spPr>
          <a:xfrm>
            <a:off x="8415510" y="2874313"/>
            <a:ext cx="2308185" cy="474022"/>
          </a:xfrm>
          <a:prstGeom prst="curvedDownArrow">
            <a:avLst>
              <a:gd name="adj1" fmla="val 51153"/>
              <a:gd name="adj2" fmla="val 114815"/>
              <a:gd name="adj3" fmla="val 40588"/>
            </a:avLst>
          </a:prstGeom>
          <a:solidFill>
            <a:srgbClr val="14CAAC"/>
          </a:solidFill>
          <a:ln>
            <a:solidFill>
              <a:srgbClr val="14CA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4" name="下カーブ矢印 23"/>
          <p:cNvSpPr/>
          <p:nvPr/>
        </p:nvSpPr>
        <p:spPr>
          <a:xfrm rot="10800000">
            <a:off x="8321577" y="5270099"/>
            <a:ext cx="2308185" cy="474022"/>
          </a:xfrm>
          <a:prstGeom prst="curvedDownArrow">
            <a:avLst>
              <a:gd name="adj1" fmla="val 51153"/>
              <a:gd name="adj2" fmla="val 114815"/>
              <a:gd name="adj3" fmla="val 40588"/>
            </a:avLst>
          </a:prstGeom>
          <a:solidFill>
            <a:srgbClr val="14CAAC"/>
          </a:solidFill>
          <a:ln>
            <a:solidFill>
              <a:srgbClr val="14CA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8647135" y="5134648"/>
            <a:ext cx="1844933" cy="646331"/>
          </a:xfrm>
          <a:prstGeom prst="rect">
            <a:avLst/>
          </a:prstGeom>
          <a:noFill/>
        </p:spPr>
        <p:txBody>
          <a:bodyPr wrap="square" rtlCol="0">
            <a:spAutoFit/>
          </a:bodyPr>
          <a:lstStyle/>
          <a:p>
            <a:r>
              <a:rPr kumimoji="1" lang="ja-JP" altLang="en-US" b="1" dirty="0" smtClean="0">
                <a:latin typeface="BIZ UDPゴシック" panose="020B0400000000000000" pitchFamily="50" charset="-128"/>
                <a:ea typeface="BIZ UDPゴシック" panose="020B0400000000000000" pitchFamily="50" charset="-128"/>
              </a:rPr>
              <a:t>在籍出向による</a:t>
            </a:r>
            <a:endParaRPr kumimoji="1" lang="en-US" altLang="ja-JP" b="1" dirty="0" smtClean="0">
              <a:latin typeface="BIZ UDPゴシック" panose="020B0400000000000000" pitchFamily="50" charset="-128"/>
              <a:ea typeface="BIZ UDPゴシック" panose="020B0400000000000000" pitchFamily="50" charset="-128"/>
            </a:endParaRPr>
          </a:p>
          <a:p>
            <a:pPr algn="ctr"/>
            <a:r>
              <a:rPr lang="ja-JP" altLang="en-US" b="1" dirty="0" smtClean="0">
                <a:latin typeface="BIZ UDPゴシック" panose="020B0400000000000000" pitchFamily="50" charset="-128"/>
                <a:ea typeface="BIZ UDPゴシック" panose="020B0400000000000000" pitchFamily="50" charset="-128"/>
              </a:rPr>
              <a:t>人材</a:t>
            </a:r>
            <a:r>
              <a:rPr lang="ja-JP" altLang="en-US" b="1" dirty="0">
                <a:latin typeface="BIZ UDPゴシック" panose="020B0400000000000000" pitchFamily="50" charset="-128"/>
                <a:ea typeface="BIZ UDPゴシック" panose="020B0400000000000000" pitchFamily="50" charset="-128"/>
              </a:rPr>
              <a:t>交流</a:t>
            </a:r>
            <a:endParaRPr kumimoji="1" lang="ja-JP" altLang="en-US" b="1" dirty="0">
              <a:latin typeface="BIZ UDPゴシック" panose="020B0400000000000000" pitchFamily="50" charset="-128"/>
              <a:ea typeface="BIZ UDPゴシック" panose="020B0400000000000000" pitchFamily="50" charset="-128"/>
            </a:endParaRPr>
          </a:p>
        </p:txBody>
      </p:sp>
      <p:sp>
        <p:nvSpPr>
          <p:cNvPr id="33" name="角丸四角形 32"/>
          <p:cNvSpPr/>
          <p:nvPr/>
        </p:nvSpPr>
        <p:spPr>
          <a:xfrm>
            <a:off x="7121500" y="5834877"/>
            <a:ext cx="4820188" cy="743857"/>
          </a:xfrm>
          <a:prstGeom prst="roundRect">
            <a:avLst/>
          </a:prstGeom>
          <a:solidFill>
            <a:schemeClr val="accent1">
              <a:lumMod val="40000"/>
              <a:lumOff val="60000"/>
            </a:schemeClr>
          </a:solidFill>
          <a:ln>
            <a:noFill/>
          </a:ln>
          <a:effectLst>
            <a:glow rad="88900">
              <a:schemeClr val="accent5">
                <a:satMod val="175000"/>
                <a:alpha val="40000"/>
              </a:schemeClr>
            </a:glow>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smtClean="0">
                <a:solidFill>
                  <a:schemeClr val="tx1">
                    <a:lumMod val="85000"/>
                    <a:lumOff val="15000"/>
                  </a:schemeClr>
                </a:solidFill>
                <a:latin typeface="BIZ UDPゴシック" panose="020B0400000000000000" pitchFamily="50" charset="-128"/>
                <a:ea typeface="BIZ UDPゴシック" panose="020B0400000000000000" pitchFamily="50" charset="-128"/>
              </a:rPr>
              <a:t>R7</a:t>
            </a:r>
            <a:r>
              <a:rPr kumimoji="1" lang="ja-JP" altLang="en-US" sz="2400" b="1" dirty="0" smtClean="0">
                <a:solidFill>
                  <a:schemeClr val="tx1">
                    <a:lumMod val="85000"/>
                    <a:lumOff val="15000"/>
                  </a:schemeClr>
                </a:solidFill>
                <a:latin typeface="BIZ UDPゴシック" panose="020B0400000000000000" pitchFamily="50" charset="-128"/>
                <a:ea typeface="BIZ UDPゴシック" panose="020B0400000000000000" pitchFamily="50" charset="-128"/>
              </a:rPr>
              <a:t>当初予算査定額：</a:t>
            </a:r>
            <a:r>
              <a:rPr kumimoji="1" lang="en-US" altLang="ja-JP" sz="2400" b="1" dirty="0" smtClean="0">
                <a:solidFill>
                  <a:schemeClr val="tx1">
                    <a:lumMod val="85000"/>
                    <a:lumOff val="15000"/>
                  </a:schemeClr>
                </a:solidFill>
                <a:latin typeface="BIZ UDPゴシック" panose="020B0400000000000000" pitchFamily="50" charset="-128"/>
                <a:ea typeface="BIZ UDPゴシック" panose="020B0400000000000000" pitchFamily="50" charset="-128"/>
              </a:rPr>
              <a:t>17,316</a:t>
            </a:r>
            <a:r>
              <a:rPr lang="ja-JP" altLang="en-US" sz="2400" b="1" dirty="0" smtClean="0">
                <a:solidFill>
                  <a:schemeClr val="tx1">
                    <a:lumMod val="85000"/>
                    <a:lumOff val="15000"/>
                  </a:schemeClr>
                </a:solidFill>
                <a:latin typeface="BIZ UDPゴシック" panose="020B0400000000000000" pitchFamily="50" charset="-128"/>
                <a:ea typeface="BIZ UDPゴシック" panose="020B0400000000000000" pitchFamily="50" charset="-128"/>
              </a:rPr>
              <a:t>千円</a:t>
            </a:r>
            <a:endParaRPr lang="en-US" altLang="ja-JP" sz="2400" b="1" dirty="0" smtClean="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ctr"/>
            <a:r>
              <a:rPr lang="ja-JP" altLang="en-US" b="1" dirty="0">
                <a:solidFill>
                  <a:srgbClr val="C00000"/>
                </a:solidFill>
                <a:latin typeface="BIZ UDPゴシック" panose="020B0400000000000000" pitchFamily="50" charset="-128"/>
                <a:ea typeface="BIZ UDPゴシック" panose="020B0400000000000000" pitchFamily="50" charset="-128"/>
              </a:rPr>
              <a:t>（地域医療介護総合確保基金：区分</a:t>
            </a:r>
            <a:r>
              <a:rPr lang="en-US" altLang="ja-JP" b="1" dirty="0">
                <a:solidFill>
                  <a:srgbClr val="C00000"/>
                </a:solidFill>
                <a:latin typeface="BIZ UDPゴシック" panose="020B0400000000000000" pitchFamily="50" charset="-128"/>
                <a:ea typeface="BIZ UDPゴシック" panose="020B0400000000000000" pitchFamily="50" charset="-128"/>
              </a:rPr>
              <a:t>Ⅳ</a:t>
            </a:r>
            <a:r>
              <a:rPr lang="ja-JP" altLang="en-US" b="1" dirty="0" smtClean="0">
                <a:solidFill>
                  <a:srgbClr val="C00000"/>
                </a:solidFill>
                <a:latin typeface="BIZ UDPゴシック" panose="020B0400000000000000" pitchFamily="50" charset="-128"/>
                <a:ea typeface="BIZ UDPゴシック" panose="020B0400000000000000" pitchFamily="50" charset="-128"/>
              </a:rPr>
              <a:t>）</a:t>
            </a:r>
            <a:endParaRPr kumimoji="1" lang="ja-JP" altLang="en-US" sz="2400" b="1" dirty="0">
              <a:solidFill>
                <a:srgbClr val="C00000"/>
              </a:solidFill>
              <a:latin typeface="BIZ UDPゴシック" panose="020B0400000000000000" pitchFamily="50" charset="-128"/>
              <a:ea typeface="BIZ UDPゴシック" panose="020B0400000000000000" pitchFamily="50" charset="-128"/>
            </a:endParaRPr>
          </a:p>
        </p:txBody>
      </p:sp>
      <p:pic>
        <p:nvPicPr>
          <p:cNvPr id="2" name="図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93390" y="1695820"/>
            <a:ext cx="1482062" cy="1111547"/>
          </a:xfrm>
          <a:prstGeom prst="rect">
            <a:avLst/>
          </a:prstGeom>
          <a:ln>
            <a:noFill/>
          </a:ln>
          <a:effectLst>
            <a:softEdge rad="112500"/>
          </a:effectLst>
        </p:spPr>
      </p:pic>
      <p:sp>
        <p:nvSpPr>
          <p:cNvPr id="28" name="角丸四角形 27"/>
          <p:cNvSpPr/>
          <p:nvPr/>
        </p:nvSpPr>
        <p:spPr>
          <a:xfrm>
            <a:off x="8432647" y="1681491"/>
            <a:ext cx="781178" cy="411173"/>
          </a:xfrm>
          <a:prstGeom prst="roundRect">
            <a:avLst/>
          </a:prstGeom>
          <a:solidFill>
            <a:schemeClr val="accent1"/>
          </a:solidFill>
          <a:ln w="3175">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b="1" kern="100" dirty="0" smtClean="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県</a:t>
            </a:r>
            <a:endParaRPr lang="ja-JP" b="1"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9" name="曲折矢印 8"/>
          <p:cNvSpPr/>
          <p:nvPr/>
        </p:nvSpPr>
        <p:spPr>
          <a:xfrm rot="5400000">
            <a:off x="10261467" y="2209907"/>
            <a:ext cx="1048831" cy="1045089"/>
          </a:xfrm>
          <a:prstGeom prst="bentArrow">
            <a:avLst>
              <a:gd name="adj1" fmla="val 16162"/>
              <a:gd name="adj2" fmla="val 19255"/>
              <a:gd name="adj3" fmla="val 25000"/>
              <a:gd name="adj4" fmla="val 43750"/>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29" name="テキスト ボックス 28"/>
          <p:cNvSpPr txBox="1"/>
          <p:nvPr/>
        </p:nvSpPr>
        <p:spPr>
          <a:xfrm>
            <a:off x="10744584" y="2440192"/>
            <a:ext cx="701799" cy="369332"/>
          </a:xfrm>
          <a:prstGeom prst="rect">
            <a:avLst/>
          </a:prstGeom>
          <a:noFill/>
        </p:spPr>
        <p:txBody>
          <a:bodyPr wrap="square" rtlCol="0">
            <a:spAutoFit/>
          </a:bodyPr>
          <a:lstStyle/>
          <a:p>
            <a:r>
              <a:rPr kumimoji="1" lang="ja-JP" altLang="en-US" b="1" dirty="0" smtClean="0">
                <a:latin typeface="BIZ UDPゴシック" panose="020B0400000000000000" pitchFamily="50" charset="-128"/>
                <a:ea typeface="BIZ UDPゴシック" panose="020B0400000000000000" pitchFamily="50" charset="-128"/>
              </a:rPr>
              <a:t>補助</a:t>
            </a:r>
            <a:endParaRPr kumimoji="1" lang="ja-JP" altLang="en-US" b="1" dirty="0">
              <a:latin typeface="BIZ UDPゴシック" panose="020B0400000000000000" pitchFamily="50" charset="-128"/>
              <a:ea typeface="BIZ UDPゴシック" panose="020B0400000000000000" pitchFamily="50" charset="-128"/>
            </a:endParaRPr>
          </a:p>
        </p:txBody>
      </p:sp>
      <p:sp>
        <p:nvSpPr>
          <p:cNvPr id="32" name="曲折矢印 31"/>
          <p:cNvSpPr/>
          <p:nvPr/>
        </p:nvSpPr>
        <p:spPr>
          <a:xfrm rot="16200000" flipH="1">
            <a:off x="7614458" y="2224371"/>
            <a:ext cx="1048831" cy="1045089"/>
          </a:xfrm>
          <a:prstGeom prst="bentArrow">
            <a:avLst>
              <a:gd name="adj1" fmla="val 16162"/>
              <a:gd name="adj2" fmla="val 19255"/>
              <a:gd name="adj3" fmla="val 25000"/>
              <a:gd name="adj4" fmla="val 43750"/>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320613" y="3857287"/>
            <a:ext cx="1558634" cy="1558634"/>
          </a:xfrm>
          <a:prstGeom prst="rect">
            <a:avLst/>
          </a:prstGeom>
        </p:spPr>
      </p:pic>
      <p:sp>
        <p:nvSpPr>
          <p:cNvPr id="30" name="テキスト ボックス 29"/>
          <p:cNvSpPr txBox="1"/>
          <p:nvPr/>
        </p:nvSpPr>
        <p:spPr>
          <a:xfrm>
            <a:off x="7478373" y="2449291"/>
            <a:ext cx="701799" cy="369332"/>
          </a:xfrm>
          <a:prstGeom prst="rect">
            <a:avLst/>
          </a:prstGeom>
          <a:noFill/>
        </p:spPr>
        <p:txBody>
          <a:bodyPr wrap="square" rtlCol="0">
            <a:spAutoFit/>
          </a:bodyPr>
          <a:lstStyle/>
          <a:p>
            <a:r>
              <a:rPr kumimoji="1" lang="ja-JP" altLang="en-US" b="1" dirty="0" smtClean="0">
                <a:latin typeface="BIZ UDPゴシック" panose="020B0400000000000000" pitchFamily="50" charset="-128"/>
                <a:ea typeface="BIZ UDPゴシック" panose="020B0400000000000000" pitchFamily="50" charset="-128"/>
              </a:rPr>
              <a:t>補助</a:t>
            </a:r>
            <a:endParaRPr kumimoji="1" lang="ja-JP" altLang="en-US" b="1" dirty="0">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bwMode="gray">
          <a:xfrm>
            <a:off x="9508059" y="212084"/>
            <a:ext cx="2443389" cy="523220"/>
          </a:xfrm>
          <a:prstGeom prst="rect">
            <a:avLst/>
          </a:prstGeom>
          <a:noFill/>
          <a:ln w="571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US" altLang="ja-JP" sz="2800" b="1" dirty="0" smtClean="0">
                <a:solidFill>
                  <a:prstClr val="black"/>
                </a:solidFill>
                <a:latin typeface="BIZ UDPゴシック" panose="020B0400000000000000" pitchFamily="50" charset="-128"/>
                <a:ea typeface="BIZ UDPゴシック" panose="020B0400000000000000" pitchFamily="50" charset="-128"/>
              </a:rPr>
              <a:t>※</a:t>
            </a:r>
            <a:r>
              <a:rPr lang="ja-JP" altLang="en-US" sz="2800" b="1" dirty="0" smtClean="0">
                <a:solidFill>
                  <a:prstClr val="black"/>
                </a:solidFill>
                <a:latin typeface="BIZ UDPゴシック" panose="020B0400000000000000" pitchFamily="50" charset="-128"/>
                <a:ea typeface="BIZ UDPゴシック" panose="020B0400000000000000" pitchFamily="50" charset="-128"/>
              </a:rPr>
              <a:t>取扱注意</a:t>
            </a:r>
            <a:r>
              <a:rPr lang="en-US" altLang="ja-JP" sz="2800" b="1" dirty="0" smtClean="0">
                <a:solidFill>
                  <a:prstClr val="black"/>
                </a:solidFill>
                <a:latin typeface="BIZ UDPゴシック" panose="020B0400000000000000" pitchFamily="50" charset="-128"/>
                <a:ea typeface="BIZ UDPゴシック" panose="020B0400000000000000" pitchFamily="50" charset="-128"/>
              </a:rPr>
              <a:t>※</a:t>
            </a:r>
            <a:endParaRPr kumimoji="1" lang="ja-JP" altLang="en-US" sz="2800" b="1"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4" name="スライド番号プレースホルダー 13"/>
          <p:cNvSpPr>
            <a:spLocks noGrp="1"/>
          </p:cNvSpPr>
          <p:nvPr>
            <p:ph type="sldNum" sz="quarter" idx="12"/>
          </p:nvPr>
        </p:nvSpPr>
        <p:spPr>
          <a:xfrm>
            <a:off x="9511555" y="6391804"/>
            <a:ext cx="2743200" cy="365125"/>
          </a:xfrm>
        </p:spPr>
        <p:txBody>
          <a:bodyPr/>
          <a:lstStyle/>
          <a:p>
            <a:fld id="{BFFF0799-BCF5-4C8E-BCD2-41538FEDF1AE}" type="slidenum">
              <a:rPr lang="ja-JP" altLang="en-US" smtClean="0">
                <a:solidFill>
                  <a:prstClr val="black">
                    <a:tint val="75000"/>
                  </a:prstClr>
                </a:solidFill>
                <a:latin typeface="BIZ UDPゴシック" panose="020B0400000000000000" pitchFamily="50" charset="-128"/>
                <a:ea typeface="BIZ UDPゴシック" panose="020B0400000000000000" pitchFamily="50" charset="-128"/>
              </a:rPr>
              <a:pPr/>
              <a:t>4</a:t>
            </a:fld>
            <a:endParaRPr lang="ja-JP" altLang="en-US" dirty="0">
              <a:solidFill>
                <a:prstClr val="black">
                  <a:tint val="75000"/>
                </a:prstClr>
              </a:solidFill>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302918" y="857813"/>
            <a:ext cx="11576329" cy="76765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89802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TotalTime>
  <Words>1579</Words>
  <Application>Microsoft Office PowerPoint</Application>
  <PresentationFormat>ワイド画面</PresentationFormat>
  <Paragraphs>190</Paragraphs>
  <Slides>4</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4</vt:i4>
      </vt:variant>
    </vt:vector>
  </HeadingPairs>
  <TitlesOfParts>
    <vt:vector size="16" baseType="lpstr">
      <vt:lpstr>BIZ UDPゴシック</vt:lpstr>
      <vt:lpstr>ＭＳ Ｐゴシック</vt:lpstr>
      <vt:lpstr>ＭＳ ゴシック</vt:lpstr>
      <vt:lpstr>メイリオ</vt:lpstr>
      <vt:lpstr>游ゴシック</vt:lpstr>
      <vt:lpstr>游ゴシック Light</vt:lpstr>
      <vt:lpstr>Arial</vt:lpstr>
      <vt:lpstr>Calibri</vt:lpstr>
      <vt:lpstr>Times New Roman</vt:lpstr>
      <vt:lpstr>Wingdings</vt:lpstr>
      <vt:lpstr>Office テーマ</vt:lpstr>
      <vt:lpstr>kanagawa</vt:lpstr>
      <vt:lpstr>令和７年度看護関連事業予算について</vt:lpstr>
      <vt:lpstr>PowerPoint プレゼンテーション</vt:lpstr>
      <vt:lpstr>PowerPoint プレゼンテーション</vt:lpstr>
      <vt:lpstr>かながわ地域看護師養成事業費補助（案）</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神奈川県の看護関連事業について</dc:title>
  <dc:creator>user</dc:creator>
  <cp:lastModifiedBy>user</cp:lastModifiedBy>
  <cp:revision>94</cp:revision>
  <cp:lastPrinted>2025-02-25T06:39:32Z</cp:lastPrinted>
  <dcterms:created xsi:type="dcterms:W3CDTF">2024-07-26T06:43:48Z</dcterms:created>
  <dcterms:modified xsi:type="dcterms:W3CDTF">2025-02-26T04:12:46Z</dcterms:modified>
</cp:coreProperties>
</file>