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3"/>
  </p:notesMasterIdLst>
  <p:handoutMasterIdLst>
    <p:handoutMasterId r:id="rId14"/>
  </p:handoutMasterIdLst>
  <p:sldIdLst>
    <p:sldId id="440" r:id="rId2"/>
    <p:sldId id="553" r:id="rId3"/>
    <p:sldId id="554" r:id="rId4"/>
    <p:sldId id="564" r:id="rId5"/>
    <p:sldId id="561" r:id="rId6"/>
    <p:sldId id="556" r:id="rId7"/>
    <p:sldId id="557" r:id="rId8"/>
    <p:sldId id="558" r:id="rId9"/>
    <p:sldId id="563" r:id="rId10"/>
    <p:sldId id="560" r:id="rId11"/>
    <p:sldId id="559" r:id="rId12"/>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69" d="100"/>
          <a:sy n="69" d="100"/>
        </p:scale>
        <p:origin x="1188" y="60"/>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notesMaster" Target="notesMasters/notesMaster1.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20" Type="http://schemas.microsoft.com/office/2018/10/relationships/authors" Target="author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commentAuthors" Target="commentAuthors.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handoutMaster" Target="handoutMasters/handout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8/21/2025 11:53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8/21/2025 11:52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8/21/2025 11:52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8/21/2025 11:52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108834"/>
            <a:ext cx="9074149" cy="2025326"/>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dirty="0">
                <a:latin typeface="ＭＳ Ｐゴシック" panose="020B0600070205080204" pitchFamily="50" charset="-128"/>
                <a:ea typeface="ＭＳ Ｐゴシック" panose="020B0600070205080204" pitchFamily="50" charset="-128"/>
              </a:rPr>
              <a:t>提 出 日  ：令和</a:t>
            </a:r>
            <a:r>
              <a:rPr lang="en-US" altLang="ja-JP" dirty="0">
                <a:latin typeface="ＭＳ Ｐゴシック" panose="020B0600070205080204" pitchFamily="50" charset="-128"/>
                <a:ea typeface="ＭＳ Ｐゴシック" panose="020B0600070205080204" pitchFamily="50" charset="-128"/>
              </a:rPr>
              <a:t>7</a:t>
            </a:r>
            <a:r>
              <a:rPr lang="ja-JP" altLang="en-US" dirty="0">
                <a:latin typeface="ＭＳ Ｐゴシック" panose="020B0600070205080204" pitchFamily="50" charset="-128"/>
                <a:ea typeface="ＭＳ Ｐゴシック" panose="020B0600070205080204" pitchFamily="50" charset="-128"/>
              </a:rPr>
              <a:t>年○月○日</a:t>
            </a:r>
          </a:p>
          <a:p>
            <a:r>
              <a:rPr lang="ja-JP" altLang="en-US" dirty="0">
                <a:latin typeface="ＭＳ Ｐゴシック" panose="020B0600070205080204" pitchFamily="50" charset="-128"/>
                <a:ea typeface="ＭＳ Ｐゴシック" panose="020B0600070205080204" pitchFamily="50" charset="-128"/>
              </a:rPr>
              <a:t>応募施設名：〇○○○○</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法人名：○○○○</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連絡担当者</a:t>
            </a:r>
            <a:r>
              <a:rPr lang="en-US" altLang="ja-JP" dirty="0">
                <a:latin typeface="ＭＳ Ｐゴシック" panose="020B0600070205080204" pitchFamily="50" charset="-128"/>
                <a:ea typeface="ＭＳ Ｐゴシック" panose="020B0600070205080204" pitchFamily="50" charset="-128"/>
              </a:rPr>
              <a:t>】</a:t>
            </a:r>
          </a:p>
          <a:p>
            <a:r>
              <a:rPr lang="ja-JP" altLang="en-US" dirty="0">
                <a:latin typeface="ＭＳ Ｐゴシック" panose="020B0600070205080204" pitchFamily="50" charset="-128"/>
                <a:ea typeface="ＭＳ Ｐゴシック" panose="020B0600070205080204" pitchFamily="50" charset="-128"/>
              </a:rPr>
              <a:t>氏名：</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カナ：</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部署：</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電話：</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メール：</a:t>
            </a:r>
            <a:endParaRPr lang="en-US" altLang="ja-JP" dirty="0">
              <a:latin typeface="ＭＳ Ｐゴシック" panose="020B0600070205080204" pitchFamily="50" charset="-128"/>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359400"/>
            <a:ext cx="9074149" cy="12693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85000" lnSpcReduction="20000"/>
          </a:bodyPr>
          <a:lstStyle/>
          <a:p>
            <a:pPr algn="l">
              <a:lnSpc>
                <a:spcPct val="150000"/>
              </a:lnSpc>
              <a:spcBef>
                <a:spcPct val="0"/>
              </a:spcBef>
              <a:buClr>
                <a:srgbClr val="5A5A5A"/>
              </a:buClr>
              <a:buSzPct val="100000"/>
            </a:pP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8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応募施設ごとに作成してください。</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800"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sz="1800"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8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応募申請書以外の資料を用いることは不可とします。</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74993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年度介護ロボット実用化促進事業応募申請書</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募集区分「入所型・見守り」</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パターン</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C</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1</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つの施設内に１つのフロア・エリアを選定する場合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a:t>
            </a:r>
            <a:r>
              <a:rPr kumimoji="1" lang="ja-JP" altLang="en-US" dirty="0"/>
              <a:t>介護ロボット等の導入の計画・構想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今後の介護ロボット等の導入に向けた検討状況、計画・構想などを記載してください。</a:t>
            </a:r>
            <a:endParaRPr lang="en-US" altLang="ja-JP"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724804229"/>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400" dirty="0"/>
                        <a:t>介護ロボット等の導入検討状況</a:t>
                      </a:r>
                      <a:endParaRPr kumimoji="1" lang="en-US" altLang="ja-JP" sz="1400" dirty="0"/>
                    </a:p>
                  </a:txBody>
                  <a:tcPr/>
                </a:tc>
                <a:tc>
                  <a:txBody>
                    <a:bodyPr/>
                    <a:lstStyle/>
                    <a:p>
                      <a:pPr marL="622300" indent="-622300">
                        <a:buFont typeface="Arial" panose="020B0604020202020204" pitchFamily="34" charset="0"/>
                        <a:buNone/>
                      </a:pPr>
                      <a:r>
                        <a:rPr kumimoji="1" lang="ja-JP" altLang="en-US" sz="1400" dirty="0">
                          <a:solidFill>
                            <a:srgbClr val="FF0000"/>
                          </a:solidFill>
                        </a:rPr>
                        <a:t>（記入例） 事業所内で業務効率化の検討ワーキングを立ち上げ、現場スタッフから課題のヒアリングを実施。課題の解決に向けた方策の１つとして、介護ロボット等の活用を法人幹部と協議中。</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endParaRPr kumimoji="1" lang="ja-JP" altLang="en-US" sz="1400" dirty="0"/>
                    </a:p>
                  </a:txBody>
                  <a:tcPr/>
                </a:tc>
                <a:extLst>
                  <a:ext uri="{0D108BD9-81ED-4DB2-BD59-A6C34878D82A}">
                    <a16:rowId xmlns:a16="http://schemas.microsoft.com/office/drawing/2014/main" val="1667623431"/>
                  </a:ext>
                </a:extLst>
              </a:tr>
              <a:tr h="1661746">
                <a:tc>
                  <a:txBody>
                    <a:bodyPr/>
                    <a:lstStyle/>
                    <a:p>
                      <a:r>
                        <a:rPr kumimoji="1" lang="ja-JP" altLang="en-US" sz="1400" dirty="0"/>
                        <a:t>介護ロボット等の導入に向けた計画・構想</a:t>
                      </a:r>
                    </a:p>
                  </a:txBody>
                  <a:tcPr/>
                </a:tc>
                <a:tc>
                  <a:txBody>
                    <a:bodyPr/>
                    <a:lstStyle/>
                    <a:p>
                      <a:pPr marL="622300" indent="-622300"/>
                      <a:r>
                        <a:rPr kumimoji="1" lang="ja-JP" altLang="en-US" sz="1400" dirty="0">
                          <a:solidFill>
                            <a:srgbClr val="FF0000"/>
                          </a:solidFill>
                        </a:rPr>
                        <a:t>（記入例） 現在、事業所の次期事業計画（</a:t>
                      </a:r>
                      <a:r>
                        <a:rPr kumimoji="1" lang="en-US" altLang="ja-JP" sz="1400" dirty="0">
                          <a:solidFill>
                            <a:srgbClr val="FF0000"/>
                          </a:solidFill>
                        </a:rPr>
                        <a:t>XX</a:t>
                      </a:r>
                      <a:r>
                        <a:rPr kumimoji="1" lang="ja-JP" altLang="en-US" sz="1400" dirty="0">
                          <a:solidFill>
                            <a:srgbClr val="FF0000"/>
                          </a:solidFill>
                        </a:rPr>
                        <a:t>年～</a:t>
                      </a:r>
                      <a:r>
                        <a:rPr kumimoji="1" lang="en-US" altLang="ja-JP" sz="1400" dirty="0">
                          <a:solidFill>
                            <a:srgbClr val="FF0000"/>
                          </a:solidFill>
                        </a:rPr>
                        <a:t>XX</a:t>
                      </a:r>
                      <a:r>
                        <a:rPr kumimoji="1" lang="ja-JP" altLang="en-US" sz="1400" dirty="0">
                          <a:solidFill>
                            <a:srgbClr val="FF0000"/>
                          </a:solidFill>
                        </a:rPr>
                        <a:t>年が計画年度）を作成しており、計画には生産性向上に関する内容を掲載予定。そのための方策として介護ロボット等の導入についても盛り込む予定。</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p>
                  </a:txBody>
                  <a:tcPr/>
                </a:tc>
                <a:extLst>
                  <a:ext uri="{0D108BD9-81ED-4DB2-BD59-A6C34878D82A}">
                    <a16:rowId xmlns:a16="http://schemas.microsoft.com/office/drawing/2014/main" val="2963437166"/>
                  </a:ext>
                </a:extLst>
              </a:tr>
            </a:tbl>
          </a:graphicData>
        </a:graphic>
      </p:graphicFrame>
    </p:spTree>
    <p:extLst>
      <p:ext uri="{BB962C8B-B14F-4D97-AF65-F5344CB8AC3E}">
        <p14:creationId xmlns:p14="http://schemas.microsoft.com/office/powerpoint/2010/main" val="121606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en-US" altLang="ja-JP" dirty="0"/>
              <a:t>1</a:t>
            </a:r>
            <a:r>
              <a:rPr lang="ja-JP" altLang="en-US" dirty="0"/>
              <a:t>　応募要件の確認</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次の要件を満たしているか確認のうえ、</a:t>
            </a:r>
            <a:r>
              <a:rPr lang="ja-JP" altLang="en-US" u="sng" kern="0" dirty="0">
                <a:solidFill>
                  <a:schemeClr val="tx1"/>
                </a:solidFill>
              </a:rPr>
              <a:t>チェック欄に「〇」を記入</a:t>
            </a:r>
            <a:r>
              <a:rPr lang="ja-JP" altLang="en-US" kern="0" dirty="0">
                <a:solidFill>
                  <a:schemeClr val="tx1"/>
                </a:solidFill>
              </a:rPr>
              <a:t>してください。</a:t>
            </a:r>
            <a:endParaRPr lang="en-US" altLang="ja-JP"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150355606"/>
              </p:ext>
            </p:extLst>
          </p:nvPr>
        </p:nvGraphicFramePr>
        <p:xfrm>
          <a:off x="406400" y="1561494"/>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募集要項４の応募要件をすべてを満たしています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a:xfrm>
            <a:off x="406400" y="662087"/>
            <a:ext cx="9061450" cy="307777"/>
          </a:xfrm>
        </p:spPr>
        <p:txBody>
          <a:bodyPr/>
          <a:lstStyle/>
          <a:p>
            <a:r>
              <a:rPr lang="en-US" altLang="ja-JP" dirty="0"/>
              <a:t>2</a:t>
            </a:r>
            <a:r>
              <a:rPr lang="ja-JP" altLang="en-US" dirty="0"/>
              <a:t>　応募者の概要</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1599294798"/>
              </p:ext>
            </p:extLst>
          </p:nvPr>
        </p:nvGraphicFramePr>
        <p:xfrm>
          <a:off x="422275" y="1371605"/>
          <a:ext cx="9061449" cy="46634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11052553"/>
                  </a:ext>
                </a:extLst>
              </a:tr>
              <a:tr h="153106">
                <a:tc gridSpan="2">
                  <a:txBody>
                    <a:bodyPr/>
                    <a:lstStyle/>
                    <a:p>
                      <a:r>
                        <a:rPr kumimoji="1" lang="ja-JP" altLang="en-US" sz="1200" dirty="0"/>
                        <a:t>法人代表者名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369460191"/>
                  </a:ext>
                </a:extLst>
              </a:tr>
              <a:tr h="153106">
                <a:tc rowSpan="2">
                  <a:txBody>
                    <a:bodyPr/>
                    <a:lstStyle/>
                    <a:p>
                      <a:r>
                        <a:rPr kumimoji="1" lang="ja-JP" altLang="en-US" sz="1200" dirty="0"/>
                        <a:t>法人所在地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3855492891"/>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856935141"/>
                  </a:ext>
                </a:extLst>
              </a:tr>
              <a:tr h="153106">
                <a:tc gridSpan="2">
                  <a:txBody>
                    <a:bodyPr/>
                    <a:lstStyle/>
                    <a:p>
                      <a:r>
                        <a:rPr kumimoji="1" lang="ja-JP" altLang="en-US" sz="1200" dirty="0"/>
                        <a:t>法人</a:t>
                      </a:r>
                      <a:r>
                        <a:rPr kumimoji="1" lang="en-US" altLang="ja-JP" sz="1200" dirty="0"/>
                        <a:t>HP</a:t>
                      </a:r>
                      <a:r>
                        <a:rPr kumimoji="1" lang="ja-JP" altLang="en-US" sz="1200" dirty="0"/>
                        <a:t>の</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127085534"/>
                  </a:ext>
                </a:extLst>
              </a:tr>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dirty="0">
                          <a:solidFill>
                            <a:schemeClr val="lt1"/>
                          </a:solidFill>
                          <a:latin typeface="+mn-lt"/>
                          <a:ea typeface="+mn-ea"/>
                          <a:cs typeface="+mn-cs"/>
                        </a:rPr>
                        <a:t>郵便番号</a:t>
                      </a:r>
                      <a:endParaRPr kumimoji="1" lang="ja-JP" altLang="en-US" dirty="0"/>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応募する施設</a:t>
            </a:r>
            <a:endParaRPr kumimoji="1" lang="ja-JP" altLang="en-US" dirty="0"/>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応募する施設の人員配置表をご共有ください。</a:t>
            </a:r>
          </a:p>
        </p:txBody>
      </p:sp>
      <p:sp>
        <p:nvSpPr>
          <p:cNvPr id="4" name="正方形/長方形 3">
            <a:extLst>
              <a:ext uri="{FF2B5EF4-FFF2-40B4-BE49-F238E27FC236}">
                <a16:creationId xmlns:a16="http://schemas.microsoft.com/office/drawing/2014/main" id="{5A9A2E25-856C-450A-B1AB-F7BE09A22E31}"/>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作成済のものでよいのでこちらに貼り付けをお願いします</a:t>
            </a:r>
          </a:p>
        </p:txBody>
      </p:sp>
    </p:spTree>
    <p:extLst>
      <p:ext uri="{BB962C8B-B14F-4D97-AF65-F5344CB8AC3E}">
        <p14:creationId xmlns:p14="http://schemas.microsoft.com/office/powerpoint/2010/main" val="549512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4</a:t>
            </a:r>
            <a:r>
              <a:rPr lang="ja-JP" altLang="en-US" dirty="0"/>
              <a:t>　現状・介護ロボット等の導入目的</a:t>
            </a:r>
            <a:endParaRPr kumimoji="1" lang="ja-JP" altLang="en-US" dirty="0"/>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517251937"/>
              </p:ext>
            </p:extLst>
          </p:nvPr>
        </p:nvGraphicFramePr>
        <p:xfrm>
          <a:off x="406400" y="1708214"/>
          <a:ext cx="8775700" cy="4538645"/>
        </p:xfrm>
        <a:graphic>
          <a:graphicData uri="http://schemas.openxmlformats.org/drawingml/2006/table">
            <a:tbl>
              <a:tblPr firstCol="1">
                <a:tableStyleId>{21E4AEA4-8DFA-4A89-87EB-49C32662AFE0}</a:tableStyleId>
              </a:tblPr>
              <a:tblGrid>
                <a:gridCol w="1108075">
                  <a:extLst>
                    <a:ext uri="{9D8B030D-6E8A-4147-A177-3AD203B41FA5}">
                      <a16:colId xmlns:a16="http://schemas.microsoft.com/office/drawing/2014/main" val="2600697696"/>
                    </a:ext>
                  </a:extLst>
                </a:gridCol>
                <a:gridCol w="7667625">
                  <a:extLst>
                    <a:ext uri="{9D8B030D-6E8A-4147-A177-3AD203B41FA5}">
                      <a16:colId xmlns:a16="http://schemas.microsoft.com/office/drawing/2014/main" val="3855353946"/>
                    </a:ext>
                  </a:extLst>
                </a:gridCol>
              </a:tblGrid>
              <a:tr h="1903303">
                <a:tc>
                  <a:txBody>
                    <a:bodyPr/>
                    <a:lstStyle/>
                    <a:p>
                      <a:r>
                        <a:rPr kumimoji="1" lang="ja-JP" altLang="en-US" sz="1400" dirty="0">
                          <a:latin typeface="+mn-ea"/>
                          <a:ea typeface="+mn-ea"/>
                        </a:rPr>
                        <a:t>業務の現状</a:t>
                      </a:r>
                    </a:p>
                  </a:txBody>
                  <a:tcPr/>
                </a:tc>
                <a:tc>
                  <a:txBody>
                    <a:bodyPr/>
                    <a:lstStyle/>
                    <a:p>
                      <a:r>
                        <a:rPr kumimoji="1" lang="ja-JP" altLang="en-US" sz="1400" dirty="0">
                          <a:solidFill>
                            <a:srgbClr val="FF0000"/>
                          </a:solidFill>
                          <a:latin typeface="+mn-ea"/>
                          <a:ea typeface="+mn-ea"/>
                        </a:rPr>
                        <a:t>（記入例） </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・夜間中、定期巡視を●回実施している。</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－●時、●時、●時</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・利用者の睡眠状況は、利用者の行動観察、会話の受け答え等から職員が推測している。</a:t>
                      </a:r>
                    </a:p>
                  </a:txBody>
                  <a:tcPr/>
                </a:tc>
                <a:extLst>
                  <a:ext uri="{0D108BD9-81ED-4DB2-BD59-A6C34878D82A}">
                    <a16:rowId xmlns:a16="http://schemas.microsoft.com/office/drawing/2014/main" val="2649251419"/>
                  </a:ext>
                </a:extLst>
              </a:tr>
              <a:tr h="1317671">
                <a:tc>
                  <a:txBody>
                    <a:bodyPr/>
                    <a:lstStyle/>
                    <a:p>
                      <a:r>
                        <a:rPr kumimoji="1" lang="ja-JP" altLang="en-US" sz="1400" dirty="0">
                          <a:latin typeface="+mn-ea"/>
                          <a:ea typeface="+mn-ea"/>
                        </a:rPr>
                        <a:t>課題の現状</a:t>
                      </a:r>
                    </a:p>
                  </a:txBody>
                  <a:tcPr/>
                </a:tc>
                <a:tc>
                  <a:txBody>
                    <a:bodyPr/>
                    <a:lstStyle/>
                    <a:p>
                      <a:pPr marL="171450" indent="-171450">
                        <a:buFont typeface="Arial" panose="020B0604020202020204" pitchFamily="34" charset="0"/>
                        <a:buChar char="•"/>
                      </a:pPr>
                      <a:r>
                        <a:rPr kumimoji="1" lang="ja-JP" altLang="en-US" sz="1400" dirty="0">
                          <a:solidFill>
                            <a:srgbClr val="FF0000"/>
                          </a:solidFill>
                          <a:latin typeface="+mn-ea"/>
                          <a:ea typeface="+mn-ea"/>
                        </a:rPr>
                        <a:t>定期巡視を行うタイミングで利用者を起こしてしまっている。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利用者の睡眠状況の判断が、職員の経験によって差が生じてしまっている。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定期巡視や随時訪室により、実施中の作業がコマ切れとなってしまい、集中できない。</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夜間の居室の状況を把握しにくいため、職員が常に気を張ってないといけない。</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2021955541"/>
                  </a:ext>
                </a:extLst>
              </a:tr>
              <a:tr h="1317671">
                <a:tc>
                  <a:txBody>
                    <a:bodyPr/>
                    <a:lstStyle/>
                    <a:p>
                      <a:r>
                        <a:rPr kumimoji="1" lang="ja-JP" altLang="en-US" sz="1400" dirty="0">
                          <a:latin typeface="+mn-ea"/>
                          <a:ea typeface="+mn-ea"/>
                        </a:rPr>
                        <a:t>介護ロボット等の導入目的</a:t>
                      </a:r>
                    </a:p>
                  </a:txBody>
                  <a:tcPr/>
                </a:tc>
                <a:tc>
                  <a:txBody>
                    <a:bodyPr/>
                    <a:lstStyle/>
                    <a:p>
                      <a:pPr marL="0" indent="0">
                        <a:buFont typeface="Arial" panose="020B0604020202020204" pitchFamily="34" charset="0"/>
                        <a:buNone/>
                      </a:pPr>
                      <a:r>
                        <a:rPr kumimoji="1" lang="ja-JP" altLang="en-US" sz="1400" dirty="0">
                          <a:solidFill>
                            <a:srgbClr val="FF0000"/>
                          </a:solidFill>
                          <a:latin typeface="+mn-ea"/>
                          <a:ea typeface="+mn-ea"/>
                        </a:rPr>
                        <a:t>・定期</a:t>
                      </a:r>
                      <a:r>
                        <a:rPr kumimoji="1" lang="ja-JP" altLang="en-US" sz="1400" kern="1200" dirty="0">
                          <a:solidFill>
                            <a:srgbClr val="FF0000"/>
                          </a:solidFill>
                          <a:latin typeface="+mn-ea"/>
                          <a:ea typeface="+mn-ea"/>
                          <a:cs typeface="+mn-cs"/>
                        </a:rPr>
                        <a:t>巡視</a:t>
                      </a:r>
                      <a:r>
                        <a:rPr kumimoji="1" lang="ja-JP" altLang="en-US" sz="1400" dirty="0">
                          <a:solidFill>
                            <a:srgbClr val="FF0000"/>
                          </a:solidFill>
                          <a:latin typeface="+mn-ea"/>
                          <a:ea typeface="+mn-ea"/>
                        </a:rPr>
                        <a:t>及び随時訪室をなくすまたは減少させる。それを通して、職員の業務負担の軽減を図る。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ja-JP" altLang="en-US" sz="1400" dirty="0">
                          <a:solidFill>
                            <a:srgbClr val="FF0000"/>
                          </a:solidFill>
                          <a:latin typeface="+mn-ea"/>
                          <a:ea typeface="+mn-ea"/>
                        </a:rPr>
                        <a:t>・睡眠データを客観的に把握できるようにする。それを踏まえたケアを行うようにすることで、利用者の睡眠状況を改善させる。</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1667623431"/>
                  </a:ext>
                </a:extLst>
              </a:tr>
            </a:tbl>
          </a:graphicData>
        </a:graphic>
      </p:graphicFrame>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課題の状況及び介護ロボット等の導入目的について、記載してください。</a:t>
            </a:r>
            <a:endParaRPr lang="en-US" altLang="ja-JP" kern="0" dirty="0">
              <a:solidFill>
                <a:schemeClr val="tx1"/>
              </a:solidFill>
            </a:endParaRPr>
          </a:p>
        </p:txBody>
      </p:sp>
    </p:spTree>
    <p:extLst>
      <p:ext uri="{BB962C8B-B14F-4D97-AF65-F5344CB8AC3E}">
        <p14:creationId xmlns:p14="http://schemas.microsoft.com/office/powerpoint/2010/main" val="3749271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5</a:t>
            </a:r>
            <a:r>
              <a:rPr lang="ja-JP" altLang="en-US" dirty="0"/>
              <a:t>　</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事業所における本事業の実施体制（担当者名／役職など）、各メンバーの役割分担を記載してください。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772738"/>
            <a:ext cx="2426912"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本事業のプロジェクトリーダー</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施設長</a:t>
            </a:r>
            <a:endParaRPr lang="en-US" altLang="ja-JP" sz="1400"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＜役割＞本事業の企画・実施等の全体統括</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39523"/>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部門副担当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＜役割＞導入する介護ロボット等の運用の円滑化を目的とした現場スタッフ向けの研修の企画・実施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部門担当長</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＜役割＞事務局等との連絡調整、実証期間中の進捗管理</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950503015"/>
              </p:ext>
            </p:extLst>
          </p:nvPr>
        </p:nvGraphicFramePr>
        <p:xfrm>
          <a:off x="406401" y="1541699"/>
          <a:ext cx="8854102" cy="94488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400" dirty="0">
                          <a:solidFill>
                            <a:srgbClr val="FF0000"/>
                          </a:solidFill>
                        </a:rPr>
                        <a:t>（記入例）</a:t>
                      </a:r>
                      <a:endParaRPr kumimoji="1" lang="en-US" altLang="ja-JP" sz="1400" dirty="0">
                        <a:solidFill>
                          <a:srgbClr val="FF0000"/>
                        </a:solidFill>
                      </a:endParaRPr>
                    </a:p>
                    <a:p>
                      <a:pPr marL="0" indent="0">
                        <a:buFont typeface="Arial" panose="020B0604020202020204" pitchFamily="34" charset="0"/>
                        <a:buNone/>
                      </a:pPr>
                      <a:r>
                        <a:rPr kumimoji="1" lang="ja-JP" altLang="en-US" sz="1400" dirty="0">
                          <a:solidFill>
                            <a:srgbClr val="FF0000"/>
                          </a:solidFill>
                        </a:rPr>
                        <a:t>実証に</a:t>
                      </a:r>
                      <a:r>
                        <a:rPr kumimoji="1" lang="en-US" altLang="ja-JP" sz="1400" dirty="0">
                          <a:solidFill>
                            <a:srgbClr val="FF0000"/>
                          </a:solidFill>
                        </a:rPr>
                        <a:t>XX</a:t>
                      </a:r>
                      <a:r>
                        <a:rPr kumimoji="1" lang="ja-JP" altLang="en-US" sz="1400" dirty="0">
                          <a:solidFill>
                            <a:srgbClr val="FF0000"/>
                          </a:solidFill>
                        </a:rPr>
                        <a:t>名のスタッフが関わり、プロジェクトリーダーは</a:t>
                      </a:r>
                      <a:r>
                        <a:rPr kumimoji="1" lang="en-US" altLang="ja-JP" sz="1400" dirty="0">
                          <a:solidFill>
                            <a:srgbClr val="FF0000"/>
                          </a:solidFill>
                        </a:rPr>
                        <a:t>XX</a:t>
                      </a:r>
                      <a:r>
                        <a:rPr kumimoji="1" lang="ja-JP" altLang="en-US" sz="1400" dirty="0">
                          <a:solidFill>
                            <a:srgbClr val="FF0000"/>
                          </a:solidFill>
                        </a:rPr>
                        <a:t>が務める。</a:t>
                      </a:r>
                      <a:br>
                        <a:rPr kumimoji="1" lang="en-US" altLang="ja-JP" sz="1400" dirty="0">
                          <a:solidFill>
                            <a:srgbClr val="FF0000"/>
                          </a:solidFill>
                        </a:rPr>
                      </a:br>
                      <a:r>
                        <a:rPr kumimoji="1" lang="en-US" altLang="ja-JP" sz="1400" dirty="0">
                          <a:solidFill>
                            <a:srgbClr val="FF0000"/>
                          </a:solidFill>
                        </a:rPr>
                        <a:t>XX</a:t>
                      </a:r>
                      <a:r>
                        <a:rPr kumimoji="1" lang="ja-JP" altLang="en-US" sz="1400" dirty="0">
                          <a:solidFill>
                            <a:srgbClr val="FF0000"/>
                          </a:solidFill>
                        </a:rPr>
                        <a:t>は施設内で</a:t>
                      </a:r>
                      <a:r>
                        <a:rPr kumimoji="1" lang="en-US" altLang="ja-JP" sz="1400" dirty="0">
                          <a:solidFill>
                            <a:srgbClr val="FF0000"/>
                          </a:solidFill>
                        </a:rPr>
                        <a:t>XX</a:t>
                      </a:r>
                      <a:r>
                        <a:rPr kumimoji="1" lang="ja-JP" altLang="en-US" sz="1400" dirty="0">
                          <a:solidFill>
                            <a:srgbClr val="FF0000"/>
                          </a:solidFill>
                        </a:rPr>
                        <a:t>の業務の責任者・リーダーを担当しており、今後のロボット等の導入（実装）検討を主導する者である。</a:t>
                      </a:r>
                      <a:endParaRPr kumimoji="1" lang="en-US" altLang="ja-JP" sz="1400" dirty="0">
                        <a:solidFill>
                          <a:srgbClr val="FF0000"/>
                        </a:solidFill>
                      </a:endParaRPr>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384380"/>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＜役割＞実証にあたり、事前に利用者への周知を企画・実施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a:off x="2833312" y="3354109"/>
            <a:ext cx="875087" cy="37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コネクタ: カギ線 16">
            <a:extLst>
              <a:ext uri="{FF2B5EF4-FFF2-40B4-BE49-F238E27FC236}">
                <a16:creationId xmlns:a16="http://schemas.microsoft.com/office/drawing/2014/main" id="{CA7D9B2B-D670-458A-9FB3-799934027399}"/>
              </a:ext>
            </a:extLst>
          </p:cNvPr>
          <p:cNvCxnSpPr>
            <a:stCxn id="10" idx="3"/>
            <a:endCxn id="11" idx="1"/>
          </p:cNvCxnSpPr>
          <p:nvPr/>
        </p:nvCxnSpPr>
        <p:spPr bwMode="auto">
          <a:xfrm>
            <a:off x="2833312" y="3354109"/>
            <a:ext cx="875087" cy="1266785"/>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コネクタ: カギ線 19">
            <a:extLst>
              <a:ext uri="{FF2B5EF4-FFF2-40B4-BE49-F238E27FC236}">
                <a16:creationId xmlns:a16="http://schemas.microsoft.com/office/drawing/2014/main" id="{654A4621-2E53-4635-98F9-088F367D5502}"/>
              </a:ext>
            </a:extLst>
          </p:cNvPr>
          <p:cNvCxnSpPr>
            <a:stCxn id="10" idx="3"/>
            <a:endCxn id="19" idx="1"/>
          </p:cNvCxnSpPr>
          <p:nvPr/>
        </p:nvCxnSpPr>
        <p:spPr bwMode="auto">
          <a:xfrm>
            <a:off x="2833312" y="3354109"/>
            <a:ext cx="875087" cy="2611642"/>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78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6</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3434469826"/>
              </p:ext>
            </p:extLst>
          </p:nvPr>
        </p:nvGraphicFramePr>
        <p:xfrm>
          <a:off x="406400" y="1264528"/>
          <a:ext cx="8889999" cy="5341279"/>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2">
                  <a:txBody>
                    <a:bodyPr/>
                    <a:lstStyle/>
                    <a:p>
                      <a:r>
                        <a:rPr kumimoji="1" lang="ja-JP" altLang="en-US" sz="1100" dirty="0"/>
                        <a:t>見守り機器の導入状況</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導入実績（○をつける）</a:t>
                      </a:r>
                    </a:p>
                  </a:txBody>
                  <a:tcPr>
                    <a:solidFill>
                      <a:schemeClr val="accent2"/>
                    </a:solidFill>
                  </a:tcPr>
                </a:tc>
                <a:tc>
                  <a:txBody>
                    <a:bodyPr/>
                    <a:lstStyle/>
                    <a:p>
                      <a:pPr marL="0" indent="0" algn="ctr">
                        <a:buFont typeface="Arial" panose="020B0604020202020204" pitchFamily="34" charset="0"/>
                        <a:buNone/>
                      </a:pPr>
                      <a:r>
                        <a:rPr kumimoji="1" lang="ja-JP" altLang="en-US" sz="1100" dirty="0"/>
                        <a:t>まったくない　　　　　　部分的にある　　　　　導入したがその後利用をやめた　　　</a:t>
                      </a:r>
                      <a:endParaRPr kumimoji="1" lang="en-US" altLang="ja-JP" sz="1100" dirty="0"/>
                    </a:p>
                  </a:txBody>
                  <a:tcPr anchor="ctr"/>
                </a:tc>
                <a:extLst>
                  <a:ext uri="{0D108BD9-81ED-4DB2-BD59-A6C34878D82A}">
                    <a16:rowId xmlns:a16="http://schemas.microsoft.com/office/drawing/2014/main" val="60708536"/>
                  </a:ext>
                </a:extLst>
              </a:tr>
              <a:tr h="807253">
                <a:tc vMerge="1">
                  <a:txBody>
                    <a:bodyPr/>
                    <a:lstStyle/>
                    <a:p>
                      <a:endParaRPr kumimoji="1" lang="ja-JP" altLang="en-US" sz="1200" u="sng" strike="noStrike" baseline="0" dirty="0"/>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導入したことがある場合</a:t>
                      </a:r>
                      <a:endParaRPr kumimoji="1" lang="ja-JP" altLang="en-US" sz="1100" b="1" strike="noStrike" kern="1200" baseline="0" dirty="0">
                        <a:solidFill>
                          <a:srgbClr val="FF0000"/>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t>機器名（メーカー名）：</a:t>
                      </a:r>
                      <a:endParaRPr kumimoji="1" lang="en-US" altLang="ja-JP" sz="1100" strike="noStrike" baseline="0" dirty="0"/>
                    </a:p>
                    <a:p>
                      <a:pPr marL="0" indent="0">
                        <a:buFont typeface="Arial" panose="020B0604020202020204" pitchFamily="34" charset="0"/>
                        <a:buNone/>
                      </a:pPr>
                      <a:r>
                        <a:rPr kumimoji="1" lang="ja-JP" altLang="en-US" sz="1100" strike="noStrike" baseline="0" dirty="0"/>
                        <a:t>台数：</a:t>
                      </a:r>
                      <a:endParaRPr kumimoji="1" lang="en-US" altLang="ja-JP" sz="1100" strike="noStrike" baseline="0" dirty="0"/>
                    </a:p>
                    <a:p>
                      <a:pPr marL="0" indent="0">
                        <a:buFont typeface="Arial" panose="020B0604020202020204" pitchFamily="34" charset="0"/>
                        <a:buNone/>
                      </a:pPr>
                      <a:r>
                        <a:rPr kumimoji="1" lang="ja-JP" altLang="en-US" sz="1100" strike="noStrike" baseline="0" dirty="0"/>
                        <a:t>導入時期：</a:t>
                      </a:r>
                      <a:endParaRPr kumimoji="1" lang="en-US" altLang="ja-JP" sz="1100" strike="noStrike" baseline="0" dirty="0"/>
                    </a:p>
                    <a:p>
                      <a:pPr marL="0" indent="0">
                        <a:buFont typeface="Arial" panose="020B0604020202020204" pitchFamily="34" charset="0"/>
                        <a:buNone/>
                      </a:pPr>
                      <a:r>
                        <a:rPr kumimoji="1" lang="ja-JP" altLang="en-US" sz="1100" strike="noStrike" baseline="0" dirty="0">
                          <a:solidFill>
                            <a:schemeClr val="tx1"/>
                          </a:solidFill>
                        </a:rPr>
                        <a:t>対象施設における導入台数：</a:t>
                      </a:r>
                    </a:p>
                  </a:txBody>
                  <a:tcPr/>
                </a:tc>
                <a:extLst>
                  <a:ext uri="{0D108BD9-81ED-4DB2-BD59-A6C34878D82A}">
                    <a16:rowId xmlns:a16="http://schemas.microsoft.com/office/drawing/2014/main" val="3288878749"/>
                  </a:ext>
                </a:extLst>
              </a:tr>
              <a:tr h="449706">
                <a:tc rowSpan="3">
                  <a:txBody>
                    <a:bodyPr/>
                    <a:lstStyle/>
                    <a:p>
                      <a:r>
                        <a:rPr kumimoji="1" lang="en-US" altLang="ja-JP" sz="1100" strike="noStrike" baseline="0" dirty="0"/>
                        <a:t>【</a:t>
                      </a:r>
                      <a:r>
                        <a:rPr kumimoji="1" lang="ja-JP" altLang="en-US" sz="1100" strike="noStrike" baseline="0" dirty="0"/>
                        <a:t>見守り機器以外</a:t>
                      </a:r>
                      <a:r>
                        <a:rPr kumimoji="1" lang="en-US" altLang="ja-JP" sz="1100" strike="noStrike" baseline="0" dirty="0"/>
                        <a:t>】</a:t>
                      </a:r>
                      <a:r>
                        <a:rPr kumimoji="1" lang="ja-JP" altLang="en-US" sz="1100" strike="noStrike" baseline="0" dirty="0"/>
                        <a:t>で</a:t>
                      </a:r>
                      <a:r>
                        <a:rPr kumimoji="1" lang="ja-JP" altLang="en-US" sz="1100" b="1" strike="noStrike" baseline="0" dirty="0">
                          <a:solidFill>
                            <a:schemeClr val="bg1"/>
                          </a:solidFill>
                        </a:rPr>
                        <a:t>現在活用中</a:t>
                      </a:r>
                      <a:r>
                        <a:rPr kumimoji="1" lang="ja-JP" altLang="en-US" sz="1100" strike="noStrike" baseline="0" dirty="0"/>
                        <a:t>の介護ロボット等がある場合の活用状況</a:t>
                      </a:r>
                      <a:endParaRPr kumimoji="1" lang="en-US" altLang="ja-JP" sz="1100" strike="noStrike" baseline="0" dirty="0"/>
                    </a:p>
                    <a:p>
                      <a:r>
                        <a:rPr kumimoji="1" lang="en-US" altLang="ja-JP" sz="1100" u="sng" strike="noStrike" baseline="0" dirty="0"/>
                        <a:t>※</a:t>
                      </a:r>
                      <a:r>
                        <a:rPr kumimoji="1" lang="ja-JP" altLang="en-US" sz="1100" u="sng" strike="noStrike" baseline="0" dirty="0"/>
                        <a:t>業務支援システムを含む</a:t>
                      </a:r>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100" strike="noStrike" baseline="0" dirty="0">
                          <a:solidFill>
                            <a:srgbClr val="FF0000"/>
                          </a:solidFill>
                        </a:rPr>
                        <a:t>（記入例）腰補助用マッスルスーツ（イノフィス）</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1236308828"/>
                  </a:ext>
                </a:extLst>
              </a:tr>
              <a:tr h="287171">
                <a:tc vMerge="1">
                  <a:txBody>
                    <a:bodyPr/>
                    <a:lstStyle/>
                    <a:p>
                      <a:endParaRPr kumimoji="1" lang="ja-JP" altLang="en-US"/>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solidFill>
                            <a:srgbClr val="FF0000"/>
                          </a:solidFill>
                        </a:rPr>
                        <a:t>（記入例）利用者の移乗時に装着して、１日１回程度の使用</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2623253223"/>
                  </a:ext>
                </a:extLst>
              </a:tr>
              <a:tr h="0">
                <a:tc vMerge="1">
                  <a:txBody>
                    <a:bodyPr/>
                    <a:lstStyle/>
                    <a:p>
                      <a:endParaRPr kumimoji="1" lang="ja-JP" altLang="en-US" sz="1200" dirty="0"/>
                    </a:p>
                  </a:txBody>
                  <a:tcPr/>
                </a:tc>
                <a:tc>
                  <a:txBody>
                    <a:bodyPr/>
                    <a:lstStyle/>
                    <a:p>
                      <a:r>
                        <a:rPr kumimoji="1" lang="ja-JP" altLang="en-US" sz="1100" b="1" strike="noStrike" kern="1200" baseline="0" dirty="0">
                          <a:solidFill>
                            <a:schemeClr val="lt1"/>
                          </a:solidFill>
                          <a:latin typeface="+mn-lt"/>
                          <a:ea typeface="+mn-ea"/>
                          <a:cs typeface="+mn-cs"/>
                        </a:rPr>
                        <a:t>活用に係る課題</a:t>
                      </a:r>
                      <a:endParaRPr kumimoji="1" lang="ja-JP" altLang="en-US" sz="1600" strike="noStrike" baseline="0" dirty="0"/>
                    </a:p>
                  </a:txBody>
                  <a:tcPr>
                    <a:solidFill>
                      <a:schemeClr val="accent2"/>
                    </a:solidFill>
                  </a:tcPr>
                </a:tc>
                <a:tc>
                  <a:txBody>
                    <a:bodyPr/>
                    <a:lstStyle/>
                    <a:p>
                      <a:r>
                        <a:rPr kumimoji="1" lang="ja-JP" altLang="en-US" sz="1100" strike="noStrike" baseline="0" dirty="0">
                          <a:solidFill>
                            <a:srgbClr val="FF0000"/>
                          </a:solidFill>
                        </a:rPr>
                        <a:t>（記入例）装着に時間と手間がかかり、現場スタッフが使いたがらない</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970934760"/>
                  </a:ext>
                </a:extLst>
              </a:tr>
              <a:tr h="0">
                <a:tc rowSpan="4">
                  <a:txBody>
                    <a:bodyPr/>
                    <a:lstStyle/>
                    <a:p>
                      <a:r>
                        <a:rPr kumimoji="1" lang="ja-JP" altLang="en-US" sz="1100" dirty="0"/>
                        <a:t>介護ロボット等の設置・活用場所のイメージ</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100" dirty="0">
                          <a:solidFill>
                            <a:srgbClr val="FF0000"/>
                          </a:solidFill>
                        </a:rPr>
                        <a:t>（記入例）浴室に設置する</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（未使用時に保管が必要な場合）</a:t>
                      </a:r>
                      <a:endParaRPr kumimoji="1" lang="en-US" altLang="ja-JP" sz="1100" b="1" kern="1200" dirty="0">
                        <a:solidFill>
                          <a:schemeClr val="lt1"/>
                        </a:solidFill>
                        <a:latin typeface="+mn-lt"/>
                        <a:ea typeface="+mn-ea"/>
                        <a:cs typeface="+mn-cs"/>
                      </a:endParaRPr>
                    </a:p>
                    <a:p>
                      <a:pPr marL="0" algn="l" defTabSz="914400" rtl="0" eaLnBrk="1" latinLnBrk="0" hangingPunct="1"/>
                      <a:r>
                        <a:rPr kumimoji="1" lang="ja-JP" altLang="en-US" sz="11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100" dirty="0">
                          <a:solidFill>
                            <a:srgbClr val="FF0000"/>
                          </a:solidFill>
                        </a:rPr>
                        <a:t>（記入例）○階奥にある事業所スタッフの休憩スペース</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100" dirty="0">
                          <a:solidFill>
                            <a:srgbClr val="FF0000"/>
                          </a:solidFill>
                        </a:rPr>
                        <a:t>（記入例）機器を活用したいエリアの床面に傾斜はないが、一部エリアに点字ブロックの設置あり</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100" dirty="0">
                          <a:solidFill>
                            <a:srgbClr val="FF0000"/>
                          </a:solidFill>
                        </a:rPr>
                        <a:t>（記入例）事業所内に</a:t>
                      </a:r>
                      <a:r>
                        <a:rPr kumimoji="1" lang="en-US" altLang="ja-JP" sz="1100" dirty="0">
                          <a:solidFill>
                            <a:srgbClr val="FF0000"/>
                          </a:solidFill>
                        </a:rPr>
                        <a:t>Wi-Fi</a:t>
                      </a:r>
                      <a:r>
                        <a:rPr kumimoji="1" lang="ja-JP" altLang="en-US" sz="1100" dirty="0">
                          <a:solidFill>
                            <a:srgbClr val="FF0000"/>
                          </a:solidFill>
                        </a:rPr>
                        <a:t>環境を整備しているが、○○のエリアは通信環境無し。通信環境整備済のエリアについては、機器の運用にあたり活用可能</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45336957"/>
                  </a:ext>
                </a:extLst>
              </a:tr>
              <a:tr h="0">
                <a:tc gridSpan="2">
                  <a:txBody>
                    <a:bodyPr/>
                    <a:lstStyle/>
                    <a:p>
                      <a:r>
                        <a:rPr kumimoji="1" lang="ja-JP" altLang="en-US" sz="1100" dirty="0"/>
                        <a:t>介護ロボット等の活用にあたり、</a:t>
                      </a:r>
                      <a:endParaRPr kumimoji="1" lang="en-US" altLang="ja-JP" sz="1100" dirty="0"/>
                    </a:p>
                    <a:p>
                      <a:r>
                        <a:rPr kumimoji="1" lang="ja-JP" altLang="en-US" sz="1100" dirty="0"/>
                        <a:t>事業所の仕様・設備などの面で</a:t>
                      </a:r>
                      <a:endParaRPr kumimoji="1" lang="en-US" altLang="ja-JP" sz="1100" dirty="0"/>
                    </a:p>
                    <a:p>
                      <a:r>
                        <a:rPr kumimoji="1" lang="ja-JP" altLang="en-US" sz="11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100" dirty="0">
                          <a:solidFill>
                            <a:srgbClr val="FF0000"/>
                          </a:solidFill>
                        </a:rPr>
                        <a:t>※</a:t>
                      </a:r>
                      <a:r>
                        <a:rPr kumimoji="1" lang="ja-JP" altLang="en-US" sz="1100" dirty="0">
                          <a:solidFill>
                            <a:srgbClr val="FF0000"/>
                          </a:solidFill>
                        </a:rPr>
                        <a:t>該当があれば記載をしてください</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36766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Tree>
    <p:extLst>
      <p:ext uri="{BB962C8B-B14F-4D97-AF65-F5344CB8AC3E}">
        <p14:creationId xmlns:p14="http://schemas.microsoft.com/office/powerpoint/2010/main" val="4013371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Tree>
    <p:extLst>
      <p:ext uri="{BB962C8B-B14F-4D97-AF65-F5344CB8AC3E}">
        <p14:creationId xmlns:p14="http://schemas.microsoft.com/office/powerpoint/2010/main" val="317956077"/>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1325</Words>
  <Application>Microsoft Office PowerPoint</Application>
  <PresentationFormat>A4 210 x 297 mm</PresentationFormat>
  <Paragraphs>143</Paragraphs>
  <Slides>11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Ｐゴシック</vt:lpstr>
      <vt:lpstr>ＭＳ Ｐ明朝</vt:lpstr>
      <vt:lpstr>Arial</vt:lpstr>
      <vt:lpstr>Times New Roman</vt:lpstr>
      <vt:lpstr>Wingdings</vt:lpstr>
      <vt:lpstr>1_新しいﾌﾟﾚｾﾞﾝﾃｰｼｮﾝ</vt:lpstr>
      <vt:lpstr>PowerPoint プレゼンテーション</vt:lpstr>
      <vt:lpstr>1　応募要件の確認</vt:lpstr>
      <vt:lpstr>2　応募者の概要</vt:lpstr>
      <vt:lpstr>3　応募する施設</vt:lpstr>
      <vt:lpstr>4　現状・介護ロボット等の導入目的</vt:lpstr>
      <vt:lpstr>5　実施体制</vt:lpstr>
      <vt:lpstr>6　介護ロボット等の活用状況、実証の実施環境等</vt:lpstr>
      <vt:lpstr>6　介護ロボット等の活用状況、実証の実施環境等</vt:lpstr>
      <vt:lpstr>6　介護ロボット等の活用状況、実証の実施環境等</vt:lpstr>
      <vt:lpstr>7　介護ロボット等の導入の計画・構想</vt:lpstr>
      <vt:lpstr>8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2025-08-21T02:58:22Z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