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23"/>
  </p:notesMasterIdLst>
  <p:handoutMasterIdLst>
    <p:handoutMasterId r:id="rId24"/>
  </p:handoutMasterIdLst>
  <p:sldIdLst>
    <p:sldId id="440" r:id="rId2"/>
    <p:sldId id="553" r:id="rId3"/>
    <p:sldId id="554" r:id="rId4"/>
    <p:sldId id="561" r:id="rId5"/>
    <p:sldId id="556" r:id="rId6"/>
    <p:sldId id="560" r:id="rId7"/>
    <p:sldId id="565" r:id="rId8"/>
    <p:sldId id="566" r:id="rId9"/>
    <p:sldId id="555" r:id="rId10"/>
    <p:sldId id="573" r:id="rId11"/>
    <p:sldId id="557" r:id="rId12"/>
    <p:sldId id="558" r:id="rId13"/>
    <p:sldId id="563" r:id="rId14"/>
    <p:sldId id="559" r:id="rId15"/>
    <p:sldId id="567" r:id="rId16"/>
    <p:sldId id="574" r:id="rId17"/>
    <p:sldId id="575" r:id="rId18"/>
    <p:sldId id="576" r:id="rId19"/>
    <p:sldId id="577" r:id="rId20"/>
    <p:sldId id="578" r:id="rId21"/>
    <p:sldId id="579" r:id="rId22"/>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CCCC"/>
    <a:srgbClr val="E6000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0" autoAdjust="0"/>
    <p:restoredTop sz="94672" autoAdjust="0"/>
  </p:normalViewPr>
  <p:slideViewPr>
    <p:cSldViewPr snapToGrid="0" snapToObjects="1" showGuides="1">
      <p:cViewPr varScale="1">
        <p:scale>
          <a:sx n="69" d="100"/>
          <a:sy n="69" d="100"/>
        </p:scale>
        <p:origin x="320" y="60"/>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&#65279;<?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commentAuthors" Target="commentAuthor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handoutMaster" Target="handoutMasters/handoutMaster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notesMaster" Target="notesMasters/notesMaster1.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 Id="rId30" Type="http://schemas.microsoft.com/office/2018/10/relationships/authors" Target="author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8/21/2025 11:59 AM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8/21/2025 11:59 AM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8/21/2025 11:59 AM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8/21/2025 11:59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07837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8/21/2025 11:59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768242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2998070"/>
            <a:ext cx="9074149" cy="2456213"/>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dirty="0">
                <a:latin typeface="ＭＳ Ｐゴシック" panose="020B0600070205080204" pitchFamily="50" charset="-128"/>
                <a:ea typeface="ＭＳ Ｐゴシック" panose="020B0600070205080204" pitchFamily="50" charset="-128"/>
              </a:rPr>
              <a:t>提出日：令和</a:t>
            </a:r>
            <a:r>
              <a:rPr lang="en-US" altLang="ja-JP" dirty="0">
                <a:latin typeface="ＭＳ Ｐゴシック" panose="020B0600070205080204" pitchFamily="50" charset="-128"/>
                <a:ea typeface="ＭＳ Ｐゴシック" panose="020B0600070205080204" pitchFamily="50" charset="-128"/>
              </a:rPr>
              <a:t>7</a:t>
            </a:r>
            <a:r>
              <a:rPr lang="ja-JP" altLang="en-US" dirty="0">
                <a:latin typeface="ＭＳ Ｐゴシック" panose="020B0600070205080204" pitchFamily="50" charset="-128"/>
                <a:ea typeface="ＭＳ Ｐゴシック" panose="020B0600070205080204" pitchFamily="50" charset="-128"/>
              </a:rPr>
              <a:t>年○月○日</a:t>
            </a:r>
          </a:p>
          <a:p>
            <a:r>
              <a:rPr lang="ja-JP" altLang="en-US" dirty="0">
                <a:latin typeface="ＭＳ Ｐゴシック" panose="020B0600070205080204" pitchFamily="50" charset="-128"/>
                <a:ea typeface="ＭＳ Ｐゴシック" panose="020B0600070205080204" pitchFamily="50" charset="-128"/>
              </a:rPr>
              <a:t>応募施設名：</a:t>
            </a:r>
            <a:endParaRPr lang="en-US" altLang="ja-JP" dirty="0">
              <a:latin typeface="ＭＳ Ｐゴシック" panose="020B0600070205080204" pitchFamily="50" charset="-128"/>
              <a:ea typeface="ＭＳ Ｐゴシック" panose="020B0600070205080204" pitchFamily="50" charset="-128"/>
            </a:endParaRPr>
          </a:p>
          <a:p>
            <a:pPr lvl="1"/>
            <a:r>
              <a:rPr lang="ja-JP" altLang="en-US" dirty="0">
                <a:latin typeface="ＭＳ Ｐゴシック" panose="020B0600070205080204" pitchFamily="50" charset="-128"/>
                <a:ea typeface="ＭＳ Ｐゴシック" panose="020B0600070205080204" pitchFamily="50" charset="-128"/>
              </a:rPr>
              <a:t>①〇○○○○</a:t>
            </a:r>
            <a:endParaRPr lang="en-US" altLang="ja-JP" dirty="0">
              <a:latin typeface="ＭＳ Ｐゴシック" panose="020B0600070205080204" pitchFamily="50" charset="-128"/>
              <a:ea typeface="ＭＳ Ｐゴシック" panose="020B0600070205080204" pitchFamily="50" charset="-128"/>
            </a:endParaRPr>
          </a:p>
          <a:p>
            <a:pPr lvl="1"/>
            <a:r>
              <a:rPr lang="ja-JP" altLang="en-US" dirty="0">
                <a:latin typeface="ＭＳ Ｐゴシック" panose="020B0600070205080204" pitchFamily="50" charset="-128"/>
                <a:ea typeface="ＭＳ Ｐゴシック" panose="020B0600070205080204" pitchFamily="50" charset="-128"/>
              </a:rPr>
              <a:t>②○○○○○</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法人名：○○○○</a:t>
            </a:r>
            <a:endParaRPr lang="en-US" altLang="ja-JP" dirty="0">
              <a:latin typeface="ＭＳ Ｐゴシック" panose="020B0600070205080204" pitchFamily="50" charset="-128"/>
              <a:ea typeface="ＭＳ Ｐゴシック" panose="020B0600070205080204" pitchFamily="50" charset="-128"/>
            </a:endParaRPr>
          </a:p>
          <a:p>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連絡担当者</a:t>
            </a:r>
            <a:r>
              <a:rPr lang="en-US" altLang="ja-JP" dirty="0">
                <a:latin typeface="ＭＳ Ｐゴシック" panose="020B0600070205080204" pitchFamily="50" charset="-128"/>
                <a:ea typeface="ＭＳ Ｐゴシック" panose="020B0600070205080204" pitchFamily="50" charset="-128"/>
              </a:rPr>
              <a:t>】</a:t>
            </a:r>
          </a:p>
          <a:p>
            <a:r>
              <a:rPr lang="ja-JP" altLang="en-US" dirty="0">
                <a:latin typeface="ＭＳ Ｐゴシック" panose="020B0600070205080204" pitchFamily="50" charset="-128"/>
                <a:ea typeface="ＭＳ Ｐゴシック" panose="020B0600070205080204" pitchFamily="50" charset="-128"/>
              </a:rPr>
              <a:t>氏名：</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カナ：</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部署：</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電話：</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メール：</a:t>
            </a:r>
            <a:endParaRPr lang="en-US" altLang="ja-JP" dirty="0">
              <a:latin typeface="ＭＳ Ｐゴシック" panose="020B0600070205080204" pitchFamily="50" charset="-128"/>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5502592"/>
            <a:ext cx="9074149" cy="1269335"/>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fontScale="85000" lnSpcReduction="20000"/>
          </a:bodyPr>
          <a:lstStyle/>
          <a:p>
            <a:pPr algn="l">
              <a:lnSpc>
                <a:spcPct val="150000"/>
              </a:lnSpc>
              <a:spcBef>
                <a:spcPct val="0"/>
              </a:spcBef>
              <a:buClr>
                <a:srgbClr val="5A5A5A"/>
              </a:buClr>
              <a:buSzPct val="100000"/>
            </a:pP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8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応募施設ごとに作成してください。</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原則として、全体を通じて、</a:t>
            </a:r>
            <a:r>
              <a:rPr lang="en-US" altLang="ja-JP" sz="1800" u="sng"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en-US" altLang="ja-JP" sz="1800" b="1" u="sng"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800"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応募申請書以外の資料を用いることは不可とします。</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199827"/>
            <a:ext cx="9074149" cy="1749935"/>
          </a:xfrm>
          <a:prstGeom prst="rect">
            <a:avLst/>
          </a:prstGeom>
          <a:solidFill>
            <a:schemeClr val="accent2"/>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令和</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7</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年度介護ロボット実用化促進事業応募申請書</a:t>
            </a:r>
            <a:endPar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募集区分</a:t>
            </a:r>
            <a:r>
              <a:rPr lang="ja-JP" altLang="en-US" sz="2400">
                <a:solidFill>
                  <a:schemeClr val="bg1"/>
                </a:solidFill>
                <a:latin typeface="Arial" panose="020B0604020202020204" pitchFamily="34" charset="0"/>
                <a:ea typeface="ＭＳ Ｐゴシック" panose="020B0600070205080204" pitchFamily="50" charset="-128"/>
                <a:cs typeface="Arial" panose="020B0604020202020204" pitchFamily="34" charset="0"/>
              </a:rPr>
              <a:t>「入所型・</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見守り」</a:t>
            </a:r>
            <a:endPar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marR="0" indent="0" algn="ctr" defTabSz="914400" rtl="0" eaLnBrk="1" fontAlgn="base" latinLnBrk="0" hangingPunct="1">
              <a:lnSpc>
                <a:spcPct val="10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パターン</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B</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　施設全体で単一のオペレーションである場合</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a:xfrm>
            <a:off x="406400" y="676829"/>
            <a:ext cx="9061450" cy="307777"/>
          </a:xfrm>
        </p:spPr>
        <p:txBody>
          <a:bodyPr/>
          <a:lstStyle/>
          <a:p>
            <a:r>
              <a:rPr lang="en-US" altLang="ja-JP" dirty="0"/>
              <a:t>6</a:t>
            </a:r>
            <a:r>
              <a:rPr lang="ja-JP" altLang="en-US" dirty="0"/>
              <a:t>　施設の概要</a:t>
            </a:r>
            <a:endParaRPr kumimoji="1" lang="ja-JP" altLang="en-US" dirty="0"/>
          </a:p>
        </p:txBody>
      </p:sp>
      <p:sp>
        <p:nvSpPr>
          <p:cNvPr id="3" name="テキスト ボックス 2">
            <a:extLst>
              <a:ext uri="{FF2B5EF4-FFF2-40B4-BE49-F238E27FC236}">
                <a16:creationId xmlns:a16="http://schemas.microsoft.com/office/drawing/2014/main" id="{D1B69415-3957-4574-ABF6-70183816C691}"/>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応募施設①</a:t>
            </a:r>
          </a:p>
        </p:txBody>
      </p:sp>
      <p:sp>
        <p:nvSpPr>
          <p:cNvPr id="5" name="Rectangle 3">
            <a:extLst>
              <a:ext uri="{FF2B5EF4-FFF2-40B4-BE49-F238E27FC236}">
                <a16:creationId xmlns:a16="http://schemas.microsoft.com/office/drawing/2014/main" id="{813B0BFD-B81C-4FF8-8092-2F30343007F9}"/>
              </a:ext>
            </a:extLst>
          </p:cNvPr>
          <p:cNvSpPr txBox="1">
            <a:spLocks noChangeArrowheads="1"/>
          </p:cNvSpPr>
          <p:nvPr/>
        </p:nvSpPr>
        <p:spPr bwMode="auto">
          <a:xfrm>
            <a:off x="406400" y="1156023"/>
            <a:ext cx="9061450" cy="23474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応募するフロア・エリアの人員配置表をご共有ください。</a:t>
            </a:r>
          </a:p>
        </p:txBody>
      </p:sp>
      <p:sp>
        <p:nvSpPr>
          <p:cNvPr id="7" name="Rectangle 3">
            <a:extLst>
              <a:ext uri="{FF2B5EF4-FFF2-40B4-BE49-F238E27FC236}">
                <a16:creationId xmlns:a16="http://schemas.microsoft.com/office/drawing/2014/main" id="{7C957582-9B56-418C-A1DF-6E13C19C02FA}"/>
              </a:ext>
            </a:extLst>
          </p:cNvPr>
          <p:cNvSpPr txBox="1">
            <a:spLocks noChangeArrowheads="1"/>
          </p:cNvSpPr>
          <p:nvPr/>
        </p:nvSpPr>
        <p:spPr bwMode="auto">
          <a:xfrm>
            <a:off x="406400" y="1156023"/>
            <a:ext cx="9061450" cy="23474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応募するフロア・エリアの人員配置表をご共有ください。</a:t>
            </a:r>
          </a:p>
        </p:txBody>
      </p:sp>
      <p:sp>
        <p:nvSpPr>
          <p:cNvPr id="8" name="正方形/長方形 7">
            <a:extLst>
              <a:ext uri="{FF2B5EF4-FFF2-40B4-BE49-F238E27FC236}">
                <a16:creationId xmlns:a16="http://schemas.microsoft.com/office/drawing/2014/main" id="{98F71AB2-7815-4660-9763-169C16E938C0}"/>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作成済のものでよいのでこちらに貼り付けをお願いします</a:t>
            </a:r>
          </a:p>
        </p:txBody>
      </p:sp>
    </p:spTree>
    <p:extLst>
      <p:ext uri="{BB962C8B-B14F-4D97-AF65-F5344CB8AC3E}">
        <p14:creationId xmlns:p14="http://schemas.microsoft.com/office/powerpoint/2010/main" val="1967285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lang="en-US" altLang="ja-JP" dirty="0"/>
              <a:t>7</a:t>
            </a:r>
            <a:r>
              <a:rPr lang="ja-JP" altLang="en-US" dirty="0"/>
              <a:t>　</a:t>
            </a:r>
            <a:r>
              <a:rPr kumimoji="1" lang="ja-JP" altLang="en-US" dirty="0"/>
              <a:t>介護ロボット等の活用状況</a:t>
            </a:r>
            <a:r>
              <a:rPr kumimoji="1" lang="ja-JP" altLang="en-US" dirty="0">
                <a:solidFill>
                  <a:schemeClr val="tx1"/>
                </a:solidFill>
              </a:rPr>
              <a:t>、</a:t>
            </a:r>
            <a:r>
              <a:rPr lang="ja-JP" altLang="en-US" dirty="0">
                <a:solidFill>
                  <a:schemeClr val="tx1"/>
                </a:solidFill>
              </a:rPr>
              <a:t>実証</a:t>
            </a:r>
            <a:r>
              <a:rPr lang="ja-JP" altLang="en-US" dirty="0"/>
              <a:t>の</a:t>
            </a:r>
            <a:r>
              <a:rPr kumimoji="1" lang="ja-JP" altLang="en-US" dirty="0"/>
              <a:t>実施環境等</a:t>
            </a:r>
          </a:p>
        </p:txBody>
      </p:sp>
      <p:sp>
        <p:nvSpPr>
          <p:cNvPr id="4" name="テキスト ボックス 3">
            <a:extLst>
              <a:ext uri="{FF2B5EF4-FFF2-40B4-BE49-F238E27FC236}">
                <a16:creationId xmlns:a16="http://schemas.microsoft.com/office/drawing/2014/main" id="{8B080158-5B22-4761-ACC3-646D220256D8}"/>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応募施設①</a:t>
            </a:r>
          </a:p>
        </p:txBody>
      </p:sp>
      <p:graphicFrame>
        <p:nvGraphicFramePr>
          <p:cNvPr id="5" name="表 4">
            <a:extLst>
              <a:ext uri="{FF2B5EF4-FFF2-40B4-BE49-F238E27FC236}">
                <a16:creationId xmlns:a16="http://schemas.microsoft.com/office/drawing/2014/main" id="{24E70883-E130-49EA-9DBA-7F2DF0725F9A}"/>
              </a:ext>
            </a:extLst>
          </p:cNvPr>
          <p:cNvGraphicFramePr>
            <a:graphicFrameLocks noGrp="1"/>
          </p:cNvGraphicFramePr>
          <p:nvPr>
            <p:extLst>
              <p:ext uri="{D42A27DB-BD31-4B8C-83A1-F6EECF244321}">
                <p14:modId xmlns:p14="http://schemas.microsoft.com/office/powerpoint/2010/main" val="2980022279"/>
              </p:ext>
            </p:extLst>
          </p:nvPr>
        </p:nvGraphicFramePr>
        <p:xfrm>
          <a:off x="406400" y="1264528"/>
          <a:ext cx="8889999" cy="5341279"/>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2">
                  <a:txBody>
                    <a:bodyPr/>
                    <a:lstStyle/>
                    <a:p>
                      <a:r>
                        <a:rPr kumimoji="1" lang="ja-JP" altLang="en-US" sz="1100" dirty="0"/>
                        <a:t>見守り機器の導入状況</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導入実績（○をつける）</a:t>
                      </a:r>
                    </a:p>
                  </a:txBody>
                  <a:tcPr>
                    <a:solidFill>
                      <a:schemeClr val="accent2"/>
                    </a:solidFill>
                  </a:tcPr>
                </a:tc>
                <a:tc>
                  <a:txBody>
                    <a:bodyPr/>
                    <a:lstStyle/>
                    <a:p>
                      <a:pPr marL="0" indent="0" algn="ctr">
                        <a:buFont typeface="Arial" panose="020B0604020202020204" pitchFamily="34" charset="0"/>
                        <a:buNone/>
                      </a:pPr>
                      <a:r>
                        <a:rPr kumimoji="1" lang="ja-JP" altLang="en-US" sz="1100" dirty="0"/>
                        <a:t>まったくない　　　　　　部分的にある　　　　　導入したがその後利用をやめた　　　</a:t>
                      </a:r>
                      <a:endParaRPr kumimoji="1" lang="en-US" altLang="ja-JP" sz="1100" dirty="0"/>
                    </a:p>
                  </a:txBody>
                  <a:tcPr anchor="ctr"/>
                </a:tc>
                <a:extLst>
                  <a:ext uri="{0D108BD9-81ED-4DB2-BD59-A6C34878D82A}">
                    <a16:rowId xmlns:a16="http://schemas.microsoft.com/office/drawing/2014/main" val="60708536"/>
                  </a:ext>
                </a:extLst>
              </a:tr>
              <a:tr h="807253">
                <a:tc vMerge="1">
                  <a:txBody>
                    <a:bodyPr/>
                    <a:lstStyle/>
                    <a:p>
                      <a:endParaRPr kumimoji="1" lang="ja-JP" altLang="en-US" sz="1200" u="sng" strike="noStrike" baseline="0" dirty="0"/>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導入したことが</a:t>
                      </a:r>
                      <a:r>
                        <a:rPr kumimoji="1" lang="ja-JP" altLang="en-US" sz="1100" b="1" strike="noStrike" kern="1200" baseline="0">
                          <a:solidFill>
                            <a:schemeClr val="lt1"/>
                          </a:solidFill>
                          <a:latin typeface="+mn-lt"/>
                          <a:ea typeface="+mn-ea"/>
                          <a:cs typeface="+mn-cs"/>
                        </a:rPr>
                        <a:t>ある場合</a:t>
                      </a:r>
                      <a:endParaRPr kumimoji="1" lang="ja-JP" altLang="en-US" sz="1100" b="1" strike="noStrike" kern="1200" baseline="0" dirty="0">
                        <a:solidFill>
                          <a:srgbClr val="FF0000"/>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t>機器名（メーカー名）：</a:t>
                      </a:r>
                      <a:endParaRPr kumimoji="1" lang="en-US" altLang="ja-JP" sz="1100" strike="noStrike" baseline="0" dirty="0"/>
                    </a:p>
                    <a:p>
                      <a:pPr marL="0" indent="0">
                        <a:buFont typeface="Arial" panose="020B0604020202020204" pitchFamily="34" charset="0"/>
                        <a:buNone/>
                      </a:pPr>
                      <a:r>
                        <a:rPr kumimoji="1" lang="ja-JP" altLang="en-US" sz="1100" strike="noStrike" baseline="0" dirty="0"/>
                        <a:t>台数：</a:t>
                      </a:r>
                      <a:endParaRPr kumimoji="1" lang="en-US" altLang="ja-JP" sz="1100" strike="noStrike" baseline="0" dirty="0"/>
                    </a:p>
                    <a:p>
                      <a:pPr marL="0" indent="0">
                        <a:buFont typeface="Arial" panose="020B0604020202020204" pitchFamily="34" charset="0"/>
                        <a:buNone/>
                      </a:pPr>
                      <a:r>
                        <a:rPr kumimoji="1" lang="ja-JP" altLang="en-US" sz="1100" strike="noStrike" baseline="0" dirty="0"/>
                        <a:t>導入時期：</a:t>
                      </a:r>
                      <a:endParaRPr kumimoji="1" lang="en-US" altLang="ja-JP" sz="1100" strike="noStrike" baseline="0" dirty="0"/>
                    </a:p>
                    <a:p>
                      <a:pPr marL="0" indent="0">
                        <a:buFont typeface="Arial" panose="020B0604020202020204" pitchFamily="34" charset="0"/>
                        <a:buNone/>
                      </a:pPr>
                      <a:r>
                        <a:rPr kumimoji="1" lang="ja-JP" altLang="en-US" sz="1100" strike="noStrike" baseline="0" dirty="0">
                          <a:solidFill>
                            <a:schemeClr val="tx1"/>
                          </a:solidFill>
                        </a:rPr>
                        <a:t>対象フロア・エリアにおける導入台数：</a:t>
                      </a:r>
                    </a:p>
                  </a:txBody>
                  <a:tcPr/>
                </a:tc>
                <a:extLst>
                  <a:ext uri="{0D108BD9-81ED-4DB2-BD59-A6C34878D82A}">
                    <a16:rowId xmlns:a16="http://schemas.microsoft.com/office/drawing/2014/main" val="3288878749"/>
                  </a:ext>
                </a:extLst>
              </a:tr>
              <a:tr h="449706">
                <a:tc rowSpan="3">
                  <a:txBody>
                    <a:bodyPr/>
                    <a:lstStyle/>
                    <a:p>
                      <a:r>
                        <a:rPr kumimoji="1" lang="en-US" altLang="ja-JP" sz="1100" strike="noStrike" baseline="0" dirty="0"/>
                        <a:t>【</a:t>
                      </a:r>
                      <a:r>
                        <a:rPr kumimoji="1" lang="ja-JP" altLang="en-US" sz="1100" strike="noStrike" baseline="0" dirty="0"/>
                        <a:t>見守り機器以外</a:t>
                      </a:r>
                      <a:r>
                        <a:rPr kumimoji="1" lang="en-US" altLang="ja-JP" sz="1100" strike="noStrike" baseline="0" dirty="0"/>
                        <a:t>】</a:t>
                      </a:r>
                      <a:r>
                        <a:rPr kumimoji="1" lang="ja-JP" altLang="en-US" sz="1100" strike="noStrike" baseline="0" dirty="0"/>
                        <a:t>で</a:t>
                      </a:r>
                      <a:r>
                        <a:rPr kumimoji="1" lang="ja-JP" altLang="en-US" sz="1100" b="1" strike="noStrike" baseline="0" dirty="0">
                          <a:solidFill>
                            <a:schemeClr val="bg1"/>
                          </a:solidFill>
                        </a:rPr>
                        <a:t>現在活用中</a:t>
                      </a:r>
                      <a:r>
                        <a:rPr kumimoji="1" lang="ja-JP" altLang="en-US" sz="1100" strike="noStrike" baseline="0" dirty="0"/>
                        <a:t>の介護ロボット等がある場合の活用状況</a:t>
                      </a:r>
                      <a:endParaRPr kumimoji="1" lang="en-US" altLang="ja-JP" sz="1100" strike="noStrike" baseline="0" dirty="0"/>
                    </a:p>
                    <a:p>
                      <a:r>
                        <a:rPr kumimoji="1" lang="en-US" altLang="ja-JP" sz="1100" u="sng" strike="noStrike" baseline="0" dirty="0"/>
                        <a:t>※</a:t>
                      </a:r>
                      <a:r>
                        <a:rPr kumimoji="1" lang="ja-JP" altLang="en-US" sz="1100" u="sng" strike="noStrike" baseline="0" dirty="0"/>
                        <a:t>業務支援システムを含む</a:t>
                      </a:r>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機器名（メーカー名）</a:t>
                      </a:r>
                    </a:p>
                  </a:txBody>
                  <a:tcPr>
                    <a:solidFill>
                      <a:schemeClr val="accent2"/>
                    </a:solidFill>
                  </a:tcPr>
                </a:tc>
                <a:tc>
                  <a:txBody>
                    <a:bodyPr/>
                    <a:lstStyle/>
                    <a:p>
                      <a:r>
                        <a:rPr kumimoji="1" lang="ja-JP" altLang="en-US" sz="1100" strike="noStrike" baseline="0" dirty="0">
                          <a:solidFill>
                            <a:srgbClr val="FF0000"/>
                          </a:solidFill>
                        </a:rPr>
                        <a:t>（記入例）腰補助用マッスルスーツ（イノフィス）</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1236308828"/>
                  </a:ext>
                </a:extLst>
              </a:tr>
              <a:tr h="287171">
                <a:tc vMerge="1">
                  <a:txBody>
                    <a:bodyPr/>
                    <a:lstStyle/>
                    <a:p>
                      <a:endParaRPr kumimoji="1" lang="ja-JP" altLang="en-US"/>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活用状況・活用頻度</a:t>
                      </a: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solidFill>
                            <a:srgbClr val="FF0000"/>
                          </a:solidFill>
                        </a:rPr>
                        <a:t>（記入例）利用者の移乗時に装着して、１日１回程度の使用</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2623253223"/>
                  </a:ext>
                </a:extLst>
              </a:tr>
              <a:tr h="0">
                <a:tc vMerge="1">
                  <a:txBody>
                    <a:bodyPr/>
                    <a:lstStyle/>
                    <a:p>
                      <a:endParaRPr kumimoji="1" lang="ja-JP" altLang="en-US" sz="1200" dirty="0"/>
                    </a:p>
                  </a:txBody>
                  <a:tcPr/>
                </a:tc>
                <a:tc>
                  <a:txBody>
                    <a:bodyPr/>
                    <a:lstStyle/>
                    <a:p>
                      <a:r>
                        <a:rPr kumimoji="1" lang="ja-JP" altLang="en-US" sz="1100" b="1" strike="noStrike" kern="1200" baseline="0" dirty="0">
                          <a:solidFill>
                            <a:schemeClr val="lt1"/>
                          </a:solidFill>
                          <a:latin typeface="+mn-lt"/>
                          <a:ea typeface="+mn-ea"/>
                          <a:cs typeface="+mn-cs"/>
                        </a:rPr>
                        <a:t>活用に係る課題</a:t>
                      </a:r>
                      <a:endParaRPr kumimoji="1" lang="ja-JP" altLang="en-US" sz="1600" strike="noStrike" baseline="0" dirty="0"/>
                    </a:p>
                  </a:txBody>
                  <a:tcPr>
                    <a:solidFill>
                      <a:schemeClr val="accent2"/>
                    </a:solidFill>
                  </a:tcPr>
                </a:tc>
                <a:tc>
                  <a:txBody>
                    <a:bodyPr/>
                    <a:lstStyle/>
                    <a:p>
                      <a:r>
                        <a:rPr kumimoji="1" lang="ja-JP" altLang="en-US" sz="1100" strike="noStrike" baseline="0" dirty="0">
                          <a:solidFill>
                            <a:srgbClr val="FF0000"/>
                          </a:solidFill>
                        </a:rPr>
                        <a:t>（記入例）装着に時間と手間がかかり、現場スタッフが使いたがらない</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970934760"/>
                  </a:ext>
                </a:extLst>
              </a:tr>
              <a:tr h="0">
                <a:tc rowSpan="4">
                  <a:txBody>
                    <a:bodyPr/>
                    <a:lstStyle/>
                    <a:p>
                      <a:r>
                        <a:rPr kumimoji="1" lang="ja-JP" altLang="en-US" sz="1100" dirty="0"/>
                        <a:t>介護ロボット等の設置・活用場所のイメージ</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設置場所</a:t>
                      </a:r>
                    </a:p>
                  </a:txBody>
                  <a:tcPr>
                    <a:solidFill>
                      <a:schemeClr val="accent2"/>
                    </a:solidFill>
                  </a:tcPr>
                </a:tc>
                <a:tc>
                  <a:txBody>
                    <a:bodyPr/>
                    <a:lstStyle/>
                    <a:p>
                      <a:r>
                        <a:rPr kumimoji="1" lang="ja-JP" altLang="en-US" sz="1100" dirty="0">
                          <a:solidFill>
                            <a:srgbClr val="FF0000"/>
                          </a:solidFill>
                        </a:rPr>
                        <a:t>（記入例）浴室に設置する</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（未使用時に保管が必要な場合）</a:t>
                      </a:r>
                      <a:endParaRPr kumimoji="1" lang="en-US" altLang="ja-JP" sz="1100" b="1" kern="1200" dirty="0">
                        <a:solidFill>
                          <a:schemeClr val="lt1"/>
                        </a:solidFill>
                        <a:latin typeface="+mn-lt"/>
                        <a:ea typeface="+mn-ea"/>
                        <a:cs typeface="+mn-cs"/>
                      </a:endParaRPr>
                    </a:p>
                    <a:p>
                      <a:pPr marL="0" algn="l" defTabSz="914400" rtl="0" eaLnBrk="1" latinLnBrk="0" hangingPunct="1"/>
                      <a:r>
                        <a:rPr kumimoji="1" lang="ja-JP" altLang="en-US" sz="1100" b="1" kern="1200" dirty="0">
                          <a:solidFill>
                            <a:schemeClr val="lt1"/>
                          </a:solidFill>
                          <a:latin typeface="+mn-lt"/>
                          <a:ea typeface="+mn-ea"/>
                          <a:cs typeface="+mn-cs"/>
                        </a:rPr>
                        <a:t>保管場所</a:t>
                      </a:r>
                    </a:p>
                  </a:txBody>
                  <a:tcPr>
                    <a:solidFill>
                      <a:schemeClr val="accent2"/>
                    </a:solidFill>
                  </a:tcPr>
                </a:tc>
                <a:tc>
                  <a:txBody>
                    <a:bodyPr/>
                    <a:lstStyle/>
                    <a:p>
                      <a:pPr marL="0" indent="0">
                        <a:buFont typeface="Arial" panose="020B0604020202020204" pitchFamily="34" charset="0"/>
                        <a:buNone/>
                      </a:pPr>
                      <a:r>
                        <a:rPr kumimoji="1" lang="ja-JP" altLang="en-US" sz="1100" dirty="0">
                          <a:solidFill>
                            <a:srgbClr val="FF0000"/>
                          </a:solidFill>
                        </a:rPr>
                        <a:t>（記入例）○階奥にある事業所スタッフの休憩スペース</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100" dirty="0">
                          <a:solidFill>
                            <a:srgbClr val="FF0000"/>
                          </a:solidFill>
                        </a:rPr>
                        <a:t>（記入例）機器を活用したいエリアの床面に傾斜はないが、一部エリアに点字ブロックの設置あり</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100" dirty="0">
                          <a:solidFill>
                            <a:srgbClr val="FF0000"/>
                          </a:solidFill>
                        </a:rPr>
                        <a:t>（記入例）事業所内に</a:t>
                      </a:r>
                      <a:r>
                        <a:rPr kumimoji="1" lang="en-US" altLang="ja-JP" sz="1100" dirty="0">
                          <a:solidFill>
                            <a:srgbClr val="FF0000"/>
                          </a:solidFill>
                        </a:rPr>
                        <a:t>Wi-Fi</a:t>
                      </a:r>
                      <a:r>
                        <a:rPr kumimoji="1" lang="ja-JP" altLang="en-US" sz="1100" dirty="0">
                          <a:solidFill>
                            <a:srgbClr val="FF0000"/>
                          </a:solidFill>
                        </a:rPr>
                        <a:t>環境を整備しているが、○○のエリアは通信環境無し。通信環境整備済のエリアについては、機器の運用にあたり活用可能</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45336957"/>
                  </a:ext>
                </a:extLst>
              </a:tr>
              <a:tr h="0">
                <a:tc gridSpan="2">
                  <a:txBody>
                    <a:bodyPr/>
                    <a:lstStyle/>
                    <a:p>
                      <a:r>
                        <a:rPr kumimoji="1" lang="ja-JP" altLang="en-US" sz="1100" dirty="0"/>
                        <a:t>介護ロボット等の活用にあたり、</a:t>
                      </a:r>
                      <a:endParaRPr kumimoji="1" lang="en-US" altLang="ja-JP" sz="1100" dirty="0"/>
                    </a:p>
                    <a:p>
                      <a:r>
                        <a:rPr kumimoji="1" lang="ja-JP" altLang="en-US" sz="1100" dirty="0"/>
                        <a:t>事業所の仕様・設備などの面で</a:t>
                      </a:r>
                      <a:endParaRPr kumimoji="1" lang="en-US" altLang="ja-JP" sz="1100" dirty="0"/>
                    </a:p>
                    <a:p>
                      <a:r>
                        <a:rPr kumimoji="1" lang="ja-JP" altLang="en-US" sz="11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100" dirty="0">
                          <a:solidFill>
                            <a:srgbClr val="FF0000"/>
                          </a:solidFill>
                        </a:rPr>
                        <a:t>※</a:t>
                      </a:r>
                      <a:r>
                        <a:rPr kumimoji="1" lang="ja-JP" altLang="en-US" sz="1100" dirty="0">
                          <a:solidFill>
                            <a:srgbClr val="FF0000"/>
                          </a:solidFill>
                        </a:rPr>
                        <a:t>該当があれば記載をしてください</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3885795845"/>
                  </a:ext>
                </a:extLst>
              </a:tr>
            </a:tbl>
          </a:graphicData>
        </a:graphic>
      </p:graphicFrame>
    </p:spTree>
    <p:extLst>
      <p:ext uri="{BB962C8B-B14F-4D97-AF65-F5344CB8AC3E}">
        <p14:creationId xmlns:p14="http://schemas.microsoft.com/office/powerpoint/2010/main" val="367664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7</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　介護ロボット等を設置・活用したいエリアの図面</a:t>
            </a:r>
            <a:endParaRPr lang="en-US" altLang="ja-JP" sz="1400" dirty="0">
              <a:solidFill>
                <a:schemeClr val="tx1"/>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（設置場所がわかるように「○」などのマークをつける）</a:t>
            </a:r>
          </a:p>
        </p:txBody>
      </p:sp>
      <p:sp>
        <p:nvSpPr>
          <p:cNvPr id="5" name="テキスト ボックス 4">
            <a:extLst>
              <a:ext uri="{FF2B5EF4-FFF2-40B4-BE49-F238E27FC236}">
                <a16:creationId xmlns:a16="http://schemas.microsoft.com/office/drawing/2014/main" id="{B97D57A4-CFFE-4806-8E02-C561FDF049DF}"/>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応募施設①</a:t>
            </a:r>
          </a:p>
        </p:txBody>
      </p:sp>
    </p:spTree>
    <p:extLst>
      <p:ext uri="{BB962C8B-B14F-4D97-AF65-F5344CB8AC3E}">
        <p14:creationId xmlns:p14="http://schemas.microsoft.com/office/powerpoint/2010/main" val="4013371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7</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：介護ロボット等を設置する設置・活用する場所の写真</a:t>
            </a:r>
            <a:endParaRPr lang="en-US" altLang="ja-JP" sz="1400" dirty="0">
              <a:solidFill>
                <a:schemeClr val="tx1"/>
              </a:solidFill>
            </a:endParaRPr>
          </a:p>
        </p:txBody>
      </p:sp>
      <p:sp>
        <p:nvSpPr>
          <p:cNvPr id="5" name="テキスト ボックス 4">
            <a:extLst>
              <a:ext uri="{FF2B5EF4-FFF2-40B4-BE49-F238E27FC236}">
                <a16:creationId xmlns:a16="http://schemas.microsoft.com/office/drawing/2014/main" id="{2D783B88-214E-4B15-AFBB-83E693B3C055}"/>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応募施設①</a:t>
            </a:r>
          </a:p>
        </p:txBody>
      </p:sp>
    </p:spTree>
    <p:extLst>
      <p:ext uri="{BB962C8B-B14F-4D97-AF65-F5344CB8AC3E}">
        <p14:creationId xmlns:p14="http://schemas.microsoft.com/office/powerpoint/2010/main" val="317956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8</a:t>
            </a:r>
            <a:r>
              <a:rPr lang="ja-JP" altLang="en-US" dirty="0">
                <a:solidFill>
                  <a:schemeClr val="tx1"/>
                </a:solidFill>
                <a:latin typeface="Arial" panose="020B0604020202020204" pitchFamily="34" charset="0"/>
                <a:ea typeface="ＭＳ Ｐゴシック" panose="020B0600070205080204" pitchFamily="50" charset="-128"/>
              </a:rPr>
              <a:t>　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400"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（適宜、応募者にて追加で記載したい内容がある場合や、既存資料等から転載する場合（例：事業所の概要）に活用して</a:t>
            </a:r>
            <a:r>
              <a:rPr lang="ja-JP" altLang="en-US" sz="1400">
                <a:solidFill>
                  <a:schemeClr val="tx1"/>
                </a:solidFill>
                <a:latin typeface="Arial" panose="020B0604020202020204" pitchFamily="34" charset="0"/>
                <a:ea typeface="ＭＳ Ｐゴシック" panose="020B0600070205080204" pitchFamily="50" charset="-128"/>
              </a:rPr>
              <a:t>ください。必要</a:t>
            </a:r>
            <a:r>
              <a:rPr lang="ja-JP" altLang="en-US" sz="1400" dirty="0">
                <a:solidFill>
                  <a:schemeClr val="tx1"/>
                </a:solidFill>
                <a:latin typeface="Arial" panose="020B0604020202020204" pitchFamily="34" charset="0"/>
                <a:ea typeface="ＭＳ Ｐゴシック" panose="020B0600070205080204" pitchFamily="50" charset="-128"/>
              </a:rPr>
              <a:t>に応じて、ページを追加いただいて問題ありません。</a:t>
            </a:r>
            <a:endParaRPr lang="en-US" altLang="ja-JP" sz="1400"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7E9AABD8-1813-4926-A24D-276565B6E44E}"/>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介護ロボット等を活用した業務内容の現在の様子</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5" name="正方形/長方形 4">
            <a:extLst>
              <a:ext uri="{FF2B5EF4-FFF2-40B4-BE49-F238E27FC236}">
                <a16:creationId xmlns:a16="http://schemas.microsoft.com/office/drawing/2014/main" id="{58B27910-54BA-4EB7-931F-E708DDC2FFEB}"/>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事業所の概要などの紹介資料１</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6" name="テキスト ボックス 5">
            <a:extLst>
              <a:ext uri="{FF2B5EF4-FFF2-40B4-BE49-F238E27FC236}">
                <a16:creationId xmlns:a16="http://schemas.microsoft.com/office/drawing/2014/main" id="{25E8163E-BB73-473B-89E8-93FFD9331A28}"/>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応募施設①</a:t>
            </a:r>
          </a:p>
        </p:txBody>
      </p:sp>
    </p:spTree>
    <p:extLst>
      <p:ext uri="{BB962C8B-B14F-4D97-AF65-F5344CB8AC3E}">
        <p14:creationId xmlns:p14="http://schemas.microsoft.com/office/powerpoint/2010/main" val="181917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50698F9-ED34-4080-8B0D-CD00CD519499}"/>
              </a:ext>
            </a:extLst>
          </p:cNvPr>
          <p:cNvSpPr>
            <a:spLocks noGrp="1"/>
          </p:cNvSpPr>
          <p:nvPr>
            <p:ph type="ctrTitle"/>
          </p:nvPr>
        </p:nvSpPr>
        <p:spPr>
          <a:xfrm>
            <a:off x="3736542" y="2896792"/>
            <a:ext cx="2432916" cy="430887"/>
          </a:xfrm>
        </p:spPr>
        <p:txBody>
          <a:bodyPr/>
          <a:lstStyle/>
          <a:p>
            <a:r>
              <a:rPr lang="en-US" altLang="ja-JP" dirty="0"/>
              <a:t>2</a:t>
            </a:r>
            <a:r>
              <a:rPr lang="ja-JP" altLang="en-US" dirty="0"/>
              <a:t>施設目</a:t>
            </a:r>
          </a:p>
        </p:txBody>
      </p:sp>
    </p:spTree>
    <p:extLst>
      <p:ext uri="{BB962C8B-B14F-4D97-AF65-F5344CB8AC3E}">
        <p14:creationId xmlns:p14="http://schemas.microsoft.com/office/powerpoint/2010/main" val="3494867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a:xfrm>
            <a:off x="406400" y="676829"/>
            <a:ext cx="9061450" cy="307777"/>
          </a:xfrm>
        </p:spPr>
        <p:txBody>
          <a:bodyPr/>
          <a:lstStyle/>
          <a:p>
            <a:r>
              <a:rPr lang="en-US" altLang="ja-JP" dirty="0"/>
              <a:t>6</a:t>
            </a:r>
            <a:r>
              <a:rPr lang="ja-JP" altLang="en-US" dirty="0"/>
              <a:t>　施設の概要</a:t>
            </a:r>
            <a:endParaRPr kumimoji="1" lang="ja-JP" altLang="en-US" dirty="0"/>
          </a:p>
        </p:txBody>
      </p:sp>
      <p:graphicFrame>
        <p:nvGraphicFramePr>
          <p:cNvPr id="6" name="表 4">
            <a:extLst>
              <a:ext uri="{FF2B5EF4-FFF2-40B4-BE49-F238E27FC236}">
                <a16:creationId xmlns:a16="http://schemas.microsoft.com/office/drawing/2014/main" id="{86AAFBB2-D02F-4629-A797-153C943D78D5}"/>
              </a:ext>
            </a:extLst>
          </p:cNvPr>
          <p:cNvGraphicFramePr>
            <a:graphicFrameLocks noGrp="1"/>
          </p:cNvGraphicFramePr>
          <p:nvPr/>
        </p:nvGraphicFramePr>
        <p:xfrm>
          <a:off x="422275" y="1371605"/>
          <a:ext cx="9061449" cy="3291840"/>
        </p:xfrm>
        <a:graphic>
          <a:graphicData uri="http://schemas.openxmlformats.org/drawingml/2006/table">
            <a:tbl>
              <a:tblPr firstCol="1">
                <a:tableStyleId>{21E4AEA4-8DFA-4A89-87EB-49C32662AFE0}</a:tableStyleId>
              </a:tblPr>
              <a:tblGrid>
                <a:gridCol w="1109035">
                  <a:extLst>
                    <a:ext uri="{9D8B030D-6E8A-4147-A177-3AD203B41FA5}">
                      <a16:colId xmlns:a16="http://schemas.microsoft.com/office/drawing/2014/main" val="1714642985"/>
                    </a:ext>
                  </a:extLst>
                </a:gridCol>
                <a:gridCol w="1316585">
                  <a:extLst>
                    <a:ext uri="{9D8B030D-6E8A-4147-A177-3AD203B41FA5}">
                      <a16:colId xmlns:a16="http://schemas.microsoft.com/office/drawing/2014/main" val="85969130"/>
                    </a:ext>
                  </a:extLst>
                </a:gridCol>
                <a:gridCol w="6635829">
                  <a:extLst>
                    <a:ext uri="{9D8B030D-6E8A-4147-A177-3AD203B41FA5}">
                      <a16:colId xmlns:a16="http://schemas.microsoft.com/office/drawing/2014/main" val="2585763277"/>
                    </a:ext>
                  </a:extLst>
                </a:gridCol>
              </a:tblGrid>
              <a:tr h="153106">
                <a:tc gridSpan="2">
                  <a:txBody>
                    <a:bodyPr/>
                    <a:lstStyle/>
                    <a:p>
                      <a:r>
                        <a:rPr kumimoji="1" lang="ja-JP" altLang="en-US" sz="1200" dirty="0"/>
                        <a:t>事業所名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326333312"/>
                  </a:ext>
                </a:extLst>
              </a:tr>
              <a:tr h="153106">
                <a:tc gridSpan="2">
                  <a:txBody>
                    <a:bodyPr/>
                    <a:lstStyle/>
                    <a:p>
                      <a:r>
                        <a:rPr kumimoji="1" lang="ja-JP" altLang="en-US" sz="1200" dirty="0"/>
                        <a:t>事業所代表者名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96940996"/>
                  </a:ext>
                </a:extLst>
              </a:tr>
              <a:tr h="153106">
                <a:tc rowSpan="2">
                  <a:txBody>
                    <a:bodyPr/>
                    <a:lstStyle/>
                    <a:p>
                      <a:r>
                        <a:rPr kumimoji="1" lang="ja-JP" altLang="en-US" sz="1200" dirty="0"/>
                        <a:t>事業所</a:t>
                      </a:r>
                      <a:endParaRPr kumimoji="1" lang="en-US" altLang="ja-JP" sz="1200" dirty="0"/>
                    </a:p>
                    <a:p>
                      <a:r>
                        <a:rPr kumimoji="1" lang="ja-JP" altLang="en-US" sz="1200" dirty="0"/>
                        <a:t>所在地</a:t>
                      </a:r>
                    </a:p>
                  </a:txBody>
                  <a:tcPr/>
                </a:tc>
                <a:tc>
                  <a:txBody>
                    <a:bodyPr/>
                    <a:lstStyle/>
                    <a:p>
                      <a:r>
                        <a:rPr kumimoji="1" lang="ja-JP" altLang="en-US" sz="1200" b="1" kern="1200" dirty="0">
                          <a:solidFill>
                            <a:schemeClr val="lt1"/>
                          </a:solidFill>
                          <a:latin typeface="+mn-lt"/>
                          <a:ea typeface="+mn-ea"/>
                          <a:cs typeface="+mn-cs"/>
                        </a:rPr>
                        <a:t>郵便番号</a:t>
                      </a:r>
                      <a:endParaRPr kumimoji="1" lang="ja-JP" altLang="en-US" dirty="0"/>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事業所のサービス種別</a:t>
                      </a:r>
                      <a:br>
                        <a:rPr kumimoji="1" lang="en-US" altLang="ja-JP" sz="1200" dirty="0"/>
                      </a:br>
                      <a:r>
                        <a:rPr kumimoji="1" lang="ja-JP" altLang="en-US" sz="900" dirty="0"/>
                        <a:t>（例：介護老人福祉施設、通所介護、訪問介護等）</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546820891"/>
                  </a:ext>
                </a:extLst>
              </a:tr>
              <a:tr h="15310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職員数</a:t>
                      </a:r>
                    </a:p>
                  </a:txBody>
                  <a:tcPr/>
                </a:tc>
                <a:tc hMerge="1">
                  <a:txBody>
                    <a:bodyPr/>
                    <a:lstStyle/>
                    <a:p>
                      <a:endParaRPr kumimoji="1" lang="ja-JP" altLang="en-US"/>
                    </a:p>
                  </a:txBody>
                  <a:tcPr/>
                </a:tc>
                <a:tc>
                  <a:txBody>
                    <a:bodyPr/>
                    <a:lstStyle/>
                    <a:p>
                      <a:r>
                        <a:rPr kumimoji="1" lang="ja-JP" altLang="en-US" sz="1200" dirty="0"/>
                        <a:t>　　　　　　　　　　　　　人　</a:t>
                      </a:r>
                    </a:p>
                  </a:txBody>
                  <a:tcPr/>
                </a:tc>
                <a:extLst>
                  <a:ext uri="{0D108BD9-81ED-4DB2-BD59-A6C34878D82A}">
                    <a16:rowId xmlns:a16="http://schemas.microsoft.com/office/drawing/2014/main" val="3170263061"/>
                  </a:ext>
                </a:extLst>
              </a:tr>
              <a:tr h="153106">
                <a:tc gridSpan="2">
                  <a:txBody>
                    <a:bodyPr/>
                    <a:lstStyle/>
                    <a:p>
                      <a:r>
                        <a:rPr kumimoji="1" lang="ja-JP" altLang="en-US" sz="1200" dirty="0"/>
                        <a:t>定員数</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384373478"/>
                  </a:ext>
                </a:extLst>
              </a:tr>
              <a:tr h="153106">
                <a:tc gridSpan="2">
                  <a:txBody>
                    <a:bodyPr/>
                    <a:lstStyle/>
                    <a:p>
                      <a:r>
                        <a:rPr kumimoji="1" lang="ja-JP" altLang="en-US" sz="1200" dirty="0"/>
                        <a:t>利用者数（申請時点）</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083523735"/>
                  </a:ext>
                </a:extLst>
              </a:tr>
              <a:tr h="153106">
                <a:tc gridSpan="2">
                  <a:txBody>
                    <a:bodyPr/>
                    <a:lstStyle/>
                    <a:p>
                      <a:r>
                        <a:rPr kumimoji="1" lang="ja-JP" altLang="en-US" sz="1200" dirty="0"/>
                        <a:t>事業所の面積</a:t>
                      </a:r>
                      <a:endParaRPr kumimoji="1" lang="en-US" altLang="ja-JP" sz="1200" dirty="0"/>
                    </a:p>
                    <a:p>
                      <a:r>
                        <a:rPr kumimoji="1" lang="en-US" altLang="ja-JP" sz="900" dirty="0"/>
                        <a:t>※</a:t>
                      </a:r>
                      <a:r>
                        <a:rPr kumimoji="1" lang="ja-JP" altLang="en-US" sz="900" dirty="0"/>
                        <a:t>複数階層の事業所は、階層数、各階層</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sp>
        <p:nvSpPr>
          <p:cNvPr id="3" name="テキスト ボックス 2">
            <a:extLst>
              <a:ext uri="{FF2B5EF4-FFF2-40B4-BE49-F238E27FC236}">
                <a16:creationId xmlns:a16="http://schemas.microsoft.com/office/drawing/2014/main" id="{D1B69415-3957-4574-ABF6-70183816C691}"/>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a:t>
            </a:r>
            <a:r>
              <a:rPr lang="ja-JP" altLang="en-US" sz="1400" dirty="0"/>
              <a:t>②</a:t>
            </a:r>
            <a:endParaRPr kumimoji="1" lang="ja-JP" altLang="en-US" sz="1400" dirty="0"/>
          </a:p>
        </p:txBody>
      </p:sp>
    </p:spTree>
    <p:extLst>
      <p:ext uri="{BB962C8B-B14F-4D97-AF65-F5344CB8AC3E}">
        <p14:creationId xmlns:p14="http://schemas.microsoft.com/office/powerpoint/2010/main" val="3108306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a:xfrm>
            <a:off x="406400" y="676829"/>
            <a:ext cx="9061450" cy="307777"/>
          </a:xfrm>
        </p:spPr>
        <p:txBody>
          <a:bodyPr/>
          <a:lstStyle/>
          <a:p>
            <a:r>
              <a:rPr lang="en-US" altLang="ja-JP" dirty="0"/>
              <a:t>6</a:t>
            </a:r>
            <a:r>
              <a:rPr lang="ja-JP" altLang="en-US" dirty="0"/>
              <a:t>　施設の概要</a:t>
            </a:r>
            <a:endParaRPr kumimoji="1" lang="ja-JP" altLang="en-US" dirty="0"/>
          </a:p>
        </p:txBody>
      </p:sp>
      <p:sp>
        <p:nvSpPr>
          <p:cNvPr id="3" name="テキスト ボックス 2">
            <a:extLst>
              <a:ext uri="{FF2B5EF4-FFF2-40B4-BE49-F238E27FC236}">
                <a16:creationId xmlns:a16="http://schemas.microsoft.com/office/drawing/2014/main" id="{D1B69415-3957-4574-ABF6-70183816C691}"/>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応募施設②</a:t>
            </a:r>
          </a:p>
        </p:txBody>
      </p:sp>
      <p:sp>
        <p:nvSpPr>
          <p:cNvPr id="5" name="Rectangle 3">
            <a:extLst>
              <a:ext uri="{FF2B5EF4-FFF2-40B4-BE49-F238E27FC236}">
                <a16:creationId xmlns:a16="http://schemas.microsoft.com/office/drawing/2014/main" id="{813B0BFD-B81C-4FF8-8092-2F30343007F9}"/>
              </a:ext>
            </a:extLst>
          </p:cNvPr>
          <p:cNvSpPr txBox="1">
            <a:spLocks noChangeArrowheads="1"/>
          </p:cNvSpPr>
          <p:nvPr/>
        </p:nvSpPr>
        <p:spPr bwMode="auto">
          <a:xfrm>
            <a:off x="406400" y="1156023"/>
            <a:ext cx="9061450" cy="23474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応募するフロア・エリアの人員配置表をご共有ください。</a:t>
            </a:r>
          </a:p>
        </p:txBody>
      </p:sp>
      <p:sp>
        <p:nvSpPr>
          <p:cNvPr id="7" name="Rectangle 3">
            <a:extLst>
              <a:ext uri="{FF2B5EF4-FFF2-40B4-BE49-F238E27FC236}">
                <a16:creationId xmlns:a16="http://schemas.microsoft.com/office/drawing/2014/main" id="{7C957582-9B56-418C-A1DF-6E13C19C02FA}"/>
              </a:ext>
            </a:extLst>
          </p:cNvPr>
          <p:cNvSpPr txBox="1">
            <a:spLocks noChangeArrowheads="1"/>
          </p:cNvSpPr>
          <p:nvPr/>
        </p:nvSpPr>
        <p:spPr bwMode="auto">
          <a:xfrm>
            <a:off x="406400" y="1156023"/>
            <a:ext cx="9061450" cy="23474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応募するフロア・エリアの人員配置表をご共有ください。</a:t>
            </a:r>
          </a:p>
        </p:txBody>
      </p:sp>
      <p:sp>
        <p:nvSpPr>
          <p:cNvPr id="8" name="正方形/長方形 7">
            <a:extLst>
              <a:ext uri="{FF2B5EF4-FFF2-40B4-BE49-F238E27FC236}">
                <a16:creationId xmlns:a16="http://schemas.microsoft.com/office/drawing/2014/main" id="{98F71AB2-7815-4660-9763-169C16E938C0}"/>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作成済のものでよいのでこちらに貼り付けをお願いします</a:t>
            </a:r>
          </a:p>
        </p:txBody>
      </p:sp>
    </p:spTree>
    <p:extLst>
      <p:ext uri="{BB962C8B-B14F-4D97-AF65-F5344CB8AC3E}">
        <p14:creationId xmlns:p14="http://schemas.microsoft.com/office/powerpoint/2010/main" val="1374344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lang="en-US" altLang="ja-JP" dirty="0"/>
              <a:t>7</a:t>
            </a:r>
            <a:r>
              <a:rPr lang="ja-JP" altLang="en-US" dirty="0"/>
              <a:t>　</a:t>
            </a:r>
            <a:r>
              <a:rPr kumimoji="1" lang="ja-JP" altLang="en-US" dirty="0"/>
              <a:t>介護ロボット等の活用状況</a:t>
            </a:r>
            <a:r>
              <a:rPr kumimoji="1" lang="ja-JP" altLang="en-US" dirty="0">
                <a:solidFill>
                  <a:schemeClr val="tx1"/>
                </a:solidFill>
              </a:rPr>
              <a:t>、</a:t>
            </a:r>
            <a:r>
              <a:rPr lang="ja-JP" altLang="en-US" dirty="0">
                <a:solidFill>
                  <a:schemeClr val="tx1"/>
                </a:solidFill>
              </a:rPr>
              <a:t>実証</a:t>
            </a:r>
            <a:r>
              <a:rPr lang="ja-JP" altLang="en-US" dirty="0"/>
              <a:t>の</a:t>
            </a:r>
            <a:r>
              <a:rPr kumimoji="1" lang="ja-JP" altLang="en-US" dirty="0"/>
              <a:t>実施環境等</a:t>
            </a:r>
          </a:p>
        </p:txBody>
      </p:sp>
      <p:sp>
        <p:nvSpPr>
          <p:cNvPr id="4" name="テキスト ボックス 3">
            <a:extLst>
              <a:ext uri="{FF2B5EF4-FFF2-40B4-BE49-F238E27FC236}">
                <a16:creationId xmlns:a16="http://schemas.microsoft.com/office/drawing/2014/main" id="{8B080158-5B22-4761-ACC3-646D220256D8}"/>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応募施設②</a:t>
            </a:r>
          </a:p>
        </p:txBody>
      </p:sp>
      <p:graphicFrame>
        <p:nvGraphicFramePr>
          <p:cNvPr id="5" name="表 4">
            <a:extLst>
              <a:ext uri="{FF2B5EF4-FFF2-40B4-BE49-F238E27FC236}">
                <a16:creationId xmlns:a16="http://schemas.microsoft.com/office/drawing/2014/main" id="{24E70883-E130-49EA-9DBA-7F2DF0725F9A}"/>
              </a:ext>
            </a:extLst>
          </p:cNvPr>
          <p:cNvGraphicFramePr>
            <a:graphicFrameLocks noGrp="1"/>
          </p:cNvGraphicFramePr>
          <p:nvPr/>
        </p:nvGraphicFramePr>
        <p:xfrm>
          <a:off x="406400" y="1264528"/>
          <a:ext cx="8889999" cy="5341279"/>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2">
                  <a:txBody>
                    <a:bodyPr/>
                    <a:lstStyle/>
                    <a:p>
                      <a:r>
                        <a:rPr kumimoji="1" lang="ja-JP" altLang="en-US" sz="1100" dirty="0"/>
                        <a:t>見守り機器の導入状況</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導入実績（○をつける）</a:t>
                      </a:r>
                    </a:p>
                  </a:txBody>
                  <a:tcPr>
                    <a:solidFill>
                      <a:schemeClr val="accent2"/>
                    </a:solidFill>
                  </a:tcPr>
                </a:tc>
                <a:tc>
                  <a:txBody>
                    <a:bodyPr/>
                    <a:lstStyle/>
                    <a:p>
                      <a:pPr marL="0" indent="0" algn="ctr">
                        <a:buFont typeface="Arial" panose="020B0604020202020204" pitchFamily="34" charset="0"/>
                        <a:buNone/>
                      </a:pPr>
                      <a:r>
                        <a:rPr kumimoji="1" lang="ja-JP" altLang="en-US" sz="1100" dirty="0"/>
                        <a:t>まったくない　　　　　　部分的にある　　　　　導入したがその後利用をやめた　　　</a:t>
                      </a:r>
                      <a:endParaRPr kumimoji="1" lang="en-US" altLang="ja-JP" sz="1100" dirty="0"/>
                    </a:p>
                  </a:txBody>
                  <a:tcPr anchor="ctr"/>
                </a:tc>
                <a:extLst>
                  <a:ext uri="{0D108BD9-81ED-4DB2-BD59-A6C34878D82A}">
                    <a16:rowId xmlns:a16="http://schemas.microsoft.com/office/drawing/2014/main" val="60708536"/>
                  </a:ext>
                </a:extLst>
              </a:tr>
              <a:tr h="807253">
                <a:tc vMerge="1">
                  <a:txBody>
                    <a:bodyPr/>
                    <a:lstStyle/>
                    <a:p>
                      <a:endParaRPr kumimoji="1" lang="ja-JP" altLang="en-US" sz="1200" u="sng" strike="noStrike" baseline="0" dirty="0"/>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導入したことがある場合</a:t>
                      </a: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t>機器名（メーカー名）：</a:t>
                      </a:r>
                      <a:endParaRPr kumimoji="1" lang="en-US" altLang="ja-JP" sz="1100" strike="noStrike" baseline="0" dirty="0"/>
                    </a:p>
                    <a:p>
                      <a:pPr marL="0" indent="0">
                        <a:buFont typeface="Arial" panose="020B0604020202020204" pitchFamily="34" charset="0"/>
                        <a:buNone/>
                      </a:pPr>
                      <a:r>
                        <a:rPr kumimoji="1" lang="ja-JP" altLang="en-US" sz="1100" strike="noStrike" baseline="0" dirty="0"/>
                        <a:t>台数：</a:t>
                      </a:r>
                      <a:endParaRPr kumimoji="1" lang="en-US" altLang="ja-JP" sz="1100" strike="noStrike" baseline="0" dirty="0"/>
                    </a:p>
                    <a:p>
                      <a:pPr marL="0" indent="0">
                        <a:buFont typeface="Arial" panose="020B0604020202020204" pitchFamily="34" charset="0"/>
                        <a:buNone/>
                      </a:pPr>
                      <a:r>
                        <a:rPr kumimoji="1" lang="ja-JP" altLang="en-US" sz="1100" strike="noStrike" baseline="0" dirty="0"/>
                        <a:t>導入時期：</a:t>
                      </a:r>
                    </a:p>
                  </a:txBody>
                  <a:tcPr/>
                </a:tc>
                <a:extLst>
                  <a:ext uri="{0D108BD9-81ED-4DB2-BD59-A6C34878D82A}">
                    <a16:rowId xmlns:a16="http://schemas.microsoft.com/office/drawing/2014/main" val="3288878749"/>
                  </a:ext>
                </a:extLst>
              </a:tr>
              <a:tr h="449706">
                <a:tc rowSpan="3">
                  <a:txBody>
                    <a:bodyPr/>
                    <a:lstStyle/>
                    <a:p>
                      <a:r>
                        <a:rPr kumimoji="1" lang="en-US" altLang="ja-JP" sz="1100" strike="noStrike" baseline="0" dirty="0"/>
                        <a:t>【</a:t>
                      </a:r>
                      <a:r>
                        <a:rPr kumimoji="1" lang="ja-JP" altLang="en-US" sz="1100" strike="noStrike" baseline="0" dirty="0"/>
                        <a:t>見守り機器以外</a:t>
                      </a:r>
                      <a:r>
                        <a:rPr kumimoji="1" lang="en-US" altLang="ja-JP" sz="1100" strike="noStrike" baseline="0" dirty="0"/>
                        <a:t>】</a:t>
                      </a:r>
                      <a:r>
                        <a:rPr kumimoji="1" lang="ja-JP" altLang="en-US" sz="1100" strike="noStrike" baseline="0" dirty="0"/>
                        <a:t>で</a:t>
                      </a:r>
                      <a:r>
                        <a:rPr kumimoji="1" lang="ja-JP" altLang="en-US" sz="1100" b="1" strike="noStrike" baseline="0" dirty="0">
                          <a:solidFill>
                            <a:schemeClr val="bg1"/>
                          </a:solidFill>
                        </a:rPr>
                        <a:t>現在活用中</a:t>
                      </a:r>
                      <a:r>
                        <a:rPr kumimoji="1" lang="ja-JP" altLang="en-US" sz="1100" strike="noStrike" baseline="0" dirty="0"/>
                        <a:t>の介護ロボット等がある場合の活用状況</a:t>
                      </a:r>
                      <a:endParaRPr kumimoji="1" lang="en-US" altLang="ja-JP" sz="1100" strike="noStrike" baseline="0" dirty="0"/>
                    </a:p>
                    <a:p>
                      <a:r>
                        <a:rPr kumimoji="1" lang="en-US" altLang="ja-JP" sz="1100" u="sng" strike="noStrike" baseline="0" dirty="0"/>
                        <a:t>※</a:t>
                      </a:r>
                      <a:r>
                        <a:rPr kumimoji="1" lang="ja-JP" altLang="en-US" sz="1100" u="sng" strike="noStrike" baseline="0" dirty="0"/>
                        <a:t>業務支援システムを含む</a:t>
                      </a:r>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機器名（メーカー名）</a:t>
                      </a:r>
                    </a:p>
                  </a:txBody>
                  <a:tcPr>
                    <a:solidFill>
                      <a:schemeClr val="accent2"/>
                    </a:solidFill>
                  </a:tcPr>
                </a:tc>
                <a:tc>
                  <a:txBody>
                    <a:bodyPr/>
                    <a:lstStyle/>
                    <a:p>
                      <a:r>
                        <a:rPr kumimoji="1" lang="ja-JP" altLang="en-US" sz="1100" strike="noStrike" baseline="0" dirty="0">
                          <a:solidFill>
                            <a:srgbClr val="FF0000"/>
                          </a:solidFill>
                        </a:rPr>
                        <a:t>（記入例）腰補助用マッスルスーツ（イノフィス）</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1236308828"/>
                  </a:ext>
                </a:extLst>
              </a:tr>
              <a:tr h="287171">
                <a:tc vMerge="1">
                  <a:txBody>
                    <a:bodyPr/>
                    <a:lstStyle/>
                    <a:p>
                      <a:endParaRPr kumimoji="1" lang="ja-JP" altLang="en-US"/>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活用状況・活用頻度</a:t>
                      </a: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solidFill>
                            <a:srgbClr val="FF0000"/>
                          </a:solidFill>
                        </a:rPr>
                        <a:t>（記入例）利用者の移乗時に装着して、１日１回程度の使用</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2623253223"/>
                  </a:ext>
                </a:extLst>
              </a:tr>
              <a:tr h="0">
                <a:tc vMerge="1">
                  <a:txBody>
                    <a:bodyPr/>
                    <a:lstStyle/>
                    <a:p>
                      <a:endParaRPr kumimoji="1" lang="ja-JP" altLang="en-US" sz="1200" dirty="0"/>
                    </a:p>
                  </a:txBody>
                  <a:tcPr/>
                </a:tc>
                <a:tc>
                  <a:txBody>
                    <a:bodyPr/>
                    <a:lstStyle/>
                    <a:p>
                      <a:r>
                        <a:rPr kumimoji="1" lang="ja-JP" altLang="en-US" sz="1100" b="1" strike="noStrike" kern="1200" baseline="0" dirty="0">
                          <a:solidFill>
                            <a:schemeClr val="lt1"/>
                          </a:solidFill>
                          <a:latin typeface="+mn-lt"/>
                          <a:ea typeface="+mn-ea"/>
                          <a:cs typeface="+mn-cs"/>
                        </a:rPr>
                        <a:t>活用に係る課題</a:t>
                      </a:r>
                      <a:endParaRPr kumimoji="1" lang="ja-JP" altLang="en-US" sz="1600" strike="noStrike" baseline="0" dirty="0"/>
                    </a:p>
                  </a:txBody>
                  <a:tcPr>
                    <a:solidFill>
                      <a:schemeClr val="accent2"/>
                    </a:solidFill>
                  </a:tcPr>
                </a:tc>
                <a:tc>
                  <a:txBody>
                    <a:bodyPr/>
                    <a:lstStyle/>
                    <a:p>
                      <a:r>
                        <a:rPr kumimoji="1" lang="ja-JP" altLang="en-US" sz="1100" strike="noStrike" baseline="0" dirty="0">
                          <a:solidFill>
                            <a:srgbClr val="FF0000"/>
                          </a:solidFill>
                        </a:rPr>
                        <a:t>（記入例）装着に時間と手間がかかり、現場スタッフが使いたがらない</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970934760"/>
                  </a:ext>
                </a:extLst>
              </a:tr>
              <a:tr h="0">
                <a:tc rowSpan="4">
                  <a:txBody>
                    <a:bodyPr/>
                    <a:lstStyle/>
                    <a:p>
                      <a:r>
                        <a:rPr kumimoji="1" lang="ja-JP" altLang="en-US" sz="1100" dirty="0"/>
                        <a:t>介護ロボット等の設置・活用場所のイメージ</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設置場所</a:t>
                      </a:r>
                    </a:p>
                  </a:txBody>
                  <a:tcPr>
                    <a:solidFill>
                      <a:schemeClr val="accent2"/>
                    </a:solidFill>
                  </a:tcPr>
                </a:tc>
                <a:tc>
                  <a:txBody>
                    <a:bodyPr/>
                    <a:lstStyle/>
                    <a:p>
                      <a:r>
                        <a:rPr kumimoji="1" lang="ja-JP" altLang="en-US" sz="1100" dirty="0">
                          <a:solidFill>
                            <a:srgbClr val="FF0000"/>
                          </a:solidFill>
                        </a:rPr>
                        <a:t>（記入例）浴室に設置する</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（未使用時に保管が必要な場合）</a:t>
                      </a:r>
                      <a:endParaRPr kumimoji="1" lang="en-US" altLang="ja-JP" sz="1100" b="1" kern="1200" dirty="0">
                        <a:solidFill>
                          <a:schemeClr val="lt1"/>
                        </a:solidFill>
                        <a:latin typeface="+mn-lt"/>
                        <a:ea typeface="+mn-ea"/>
                        <a:cs typeface="+mn-cs"/>
                      </a:endParaRPr>
                    </a:p>
                    <a:p>
                      <a:pPr marL="0" algn="l" defTabSz="914400" rtl="0" eaLnBrk="1" latinLnBrk="0" hangingPunct="1"/>
                      <a:r>
                        <a:rPr kumimoji="1" lang="ja-JP" altLang="en-US" sz="1100" b="1" kern="1200" dirty="0">
                          <a:solidFill>
                            <a:schemeClr val="lt1"/>
                          </a:solidFill>
                          <a:latin typeface="+mn-lt"/>
                          <a:ea typeface="+mn-ea"/>
                          <a:cs typeface="+mn-cs"/>
                        </a:rPr>
                        <a:t>保管場所</a:t>
                      </a:r>
                    </a:p>
                  </a:txBody>
                  <a:tcPr>
                    <a:solidFill>
                      <a:schemeClr val="accent2"/>
                    </a:solidFill>
                  </a:tcPr>
                </a:tc>
                <a:tc>
                  <a:txBody>
                    <a:bodyPr/>
                    <a:lstStyle/>
                    <a:p>
                      <a:pPr marL="0" indent="0">
                        <a:buFont typeface="Arial" panose="020B0604020202020204" pitchFamily="34" charset="0"/>
                        <a:buNone/>
                      </a:pPr>
                      <a:r>
                        <a:rPr kumimoji="1" lang="ja-JP" altLang="en-US" sz="1100" dirty="0">
                          <a:solidFill>
                            <a:srgbClr val="FF0000"/>
                          </a:solidFill>
                        </a:rPr>
                        <a:t>（記入例）○階奥にある事業所スタッフの休憩スペース</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100" dirty="0">
                          <a:solidFill>
                            <a:srgbClr val="FF0000"/>
                          </a:solidFill>
                        </a:rPr>
                        <a:t>（記入例）機器を活用したいエリアの床面に傾斜はないが、一部エリアに点字ブロックの設置あり</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100" dirty="0">
                          <a:solidFill>
                            <a:srgbClr val="FF0000"/>
                          </a:solidFill>
                        </a:rPr>
                        <a:t>（記入例）事業所内に</a:t>
                      </a:r>
                      <a:r>
                        <a:rPr kumimoji="1" lang="en-US" altLang="ja-JP" sz="1100" dirty="0">
                          <a:solidFill>
                            <a:srgbClr val="FF0000"/>
                          </a:solidFill>
                        </a:rPr>
                        <a:t>Wi-Fi</a:t>
                      </a:r>
                      <a:r>
                        <a:rPr kumimoji="1" lang="ja-JP" altLang="en-US" sz="1100" dirty="0">
                          <a:solidFill>
                            <a:srgbClr val="FF0000"/>
                          </a:solidFill>
                        </a:rPr>
                        <a:t>環境を整備しているが、○○のエリアは通信環境無し。通信環境整備済のエリアについては、機器の運用にあたり活用可能</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45336957"/>
                  </a:ext>
                </a:extLst>
              </a:tr>
              <a:tr h="0">
                <a:tc gridSpan="2">
                  <a:txBody>
                    <a:bodyPr/>
                    <a:lstStyle/>
                    <a:p>
                      <a:r>
                        <a:rPr kumimoji="1" lang="ja-JP" altLang="en-US" sz="1100" dirty="0"/>
                        <a:t>介護ロボット等の活用にあたり、</a:t>
                      </a:r>
                      <a:endParaRPr kumimoji="1" lang="en-US" altLang="ja-JP" sz="1100" dirty="0"/>
                    </a:p>
                    <a:p>
                      <a:r>
                        <a:rPr kumimoji="1" lang="ja-JP" altLang="en-US" sz="1100" dirty="0"/>
                        <a:t>事業所の仕様・設備などの面で</a:t>
                      </a:r>
                      <a:endParaRPr kumimoji="1" lang="en-US" altLang="ja-JP" sz="1100" dirty="0"/>
                    </a:p>
                    <a:p>
                      <a:r>
                        <a:rPr kumimoji="1" lang="ja-JP" altLang="en-US" sz="11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100" dirty="0">
                          <a:solidFill>
                            <a:srgbClr val="FF0000"/>
                          </a:solidFill>
                        </a:rPr>
                        <a:t>※</a:t>
                      </a:r>
                      <a:r>
                        <a:rPr kumimoji="1" lang="ja-JP" altLang="en-US" sz="1100" dirty="0">
                          <a:solidFill>
                            <a:srgbClr val="FF0000"/>
                          </a:solidFill>
                        </a:rPr>
                        <a:t>該当があれば記載をしてください</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3885795845"/>
                  </a:ext>
                </a:extLst>
              </a:tr>
            </a:tbl>
          </a:graphicData>
        </a:graphic>
      </p:graphicFrame>
    </p:spTree>
    <p:extLst>
      <p:ext uri="{BB962C8B-B14F-4D97-AF65-F5344CB8AC3E}">
        <p14:creationId xmlns:p14="http://schemas.microsoft.com/office/powerpoint/2010/main" val="1043432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7</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　介護ロボット等を設置・活用したいエリアの図面</a:t>
            </a:r>
            <a:endParaRPr lang="en-US" altLang="ja-JP" sz="1400" dirty="0">
              <a:solidFill>
                <a:schemeClr val="tx1"/>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（設置場所がわかるように「○」などのマークをつける）</a:t>
            </a:r>
          </a:p>
        </p:txBody>
      </p:sp>
      <p:sp>
        <p:nvSpPr>
          <p:cNvPr id="5" name="テキスト ボックス 4">
            <a:extLst>
              <a:ext uri="{FF2B5EF4-FFF2-40B4-BE49-F238E27FC236}">
                <a16:creationId xmlns:a16="http://schemas.microsoft.com/office/drawing/2014/main" id="{B97D57A4-CFFE-4806-8E02-C561FDF049DF}"/>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応募施設②</a:t>
            </a:r>
          </a:p>
        </p:txBody>
      </p:sp>
    </p:spTree>
    <p:extLst>
      <p:ext uri="{BB962C8B-B14F-4D97-AF65-F5344CB8AC3E}">
        <p14:creationId xmlns:p14="http://schemas.microsoft.com/office/powerpoint/2010/main" val="4290404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en-US" altLang="ja-JP" dirty="0"/>
              <a:t>1</a:t>
            </a:r>
            <a:r>
              <a:rPr lang="ja-JP" altLang="en-US" dirty="0"/>
              <a:t>　応募要件の確認</a:t>
            </a: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次の要件を満たしているか確認のうえ、</a:t>
            </a:r>
            <a:r>
              <a:rPr lang="ja-JP" altLang="en-US" u="sng" kern="0" dirty="0">
                <a:solidFill>
                  <a:schemeClr val="tx1"/>
                </a:solidFill>
              </a:rPr>
              <a:t>チェック欄に「〇」を記入</a:t>
            </a:r>
            <a:r>
              <a:rPr lang="ja-JP" altLang="en-US" kern="0" dirty="0">
                <a:solidFill>
                  <a:schemeClr val="tx1"/>
                </a:solidFill>
              </a:rPr>
              <a:t>してください。</a:t>
            </a:r>
            <a:endParaRPr lang="en-US" altLang="ja-JP"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233110168"/>
              </p:ext>
            </p:extLst>
          </p:nvPr>
        </p:nvGraphicFramePr>
        <p:xfrm>
          <a:off x="406400" y="1561494"/>
          <a:ext cx="8694058" cy="91440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400" dirty="0"/>
                        <a:t>チェック欄</a:t>
                      </a:r>
                    </a:p>
                  </a:txBody>
                  <a:tcPr/>
                </a:tc>
                <a:tc>
                  <a:txBody>
                    <a:bodyPr/>
                    <a:lstStyle/>
                    <a:p>
                      <a:pPr algn="ctr"/>
                      <a:r>
                        <a:rPr kumimoji="1" lang="ja-JP" altLang="en-US" sz="14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a:t>
                      </a:r>
                      <a:r>
                        <a:rPr kumimoji="1" lang="en-US" altLang="ja-JP" sz="1400" dirty="0"/>
                        <a:t>6</a:t>
                      </a:r>
                      <a:r>
                        <a:rPr kumimoji="1" lang="ja-JP" altLang="en-US" sz="1400" dirty="0"/>
                        <a:t>の応募要件をすべてを満たしています</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7</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：介護ロボット等を設置する設置・活用する場所の写真</a:t>
            </a:r>
            <a:endParaRPr lang="en-US" altLang="ja-JP" sz="1400" dirty="0">
              <a:solidFill>
                <a:schemeClr val="tx1"/>
              </a:solidFill>
            </a:endParaRPr>
          </a:p>
        </p:txBody>
      </p:sp>
      <p:sp>
        <p:nvSpPr>
          <p:cNvPr id="5" name="テキスト ボックス 4">
            <a:extLst>
              <a:ext uri="{FF2B5EF4-FFF2-40B4-BE49-F238E27FC236}">
                <a16:creationId xmlns:a16="http://schemas.microsoft.com/office/drawing/2014/main" id="{2D783B88-214E-4B15-AFBB-83E693B3C055}"/>
              </a:ext>
            </a:extLst>
          </p:cNvPr>
          <p:cNvSpPr txBox="1"/>
          <p:nvPr/>
        </p:nvSpPr>
        <p:spPr>
          <a:xfrm>
            <a:off x="8301038" y="662087"/>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a:t>応募施設②</a:t>
            </a:r>
            <a:endParaRPr kumimoji="1" lang="ja-JP" altLang="en-US" sz="1400" dirty="0"/>
          </a:p>
        </p:txBody>
      </p:sp>
    </p:spTree>
    <p:extLst>
      <p:ext uri="{BB962C8B-B14F-4D97-AF65-F5344CB8AC3E}">
        <p14:creationId xmlns:p14="http://schemas.microsoft.com/office/powerpoint/2010/main" val="2074148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8</a:t>
            </a:r>
            <a:r>
              <a:rPr lang="ja-JP" altLang="en-US" dirty="0">
                <a:solidFill>
                  <a:schemeClr val="tx1"/>
                </a:solidFill>
                <a:latin typeface="Arial" panose="020B0604020202020204" pitchFamily="34" charset="0"/>
                <a:ea typeface="ＭＳ Ｐゴシック" panose="020B0600070205080204" pitchFamily="50" charset="-128"/>
              </a:rPr>
              <a:t>　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400"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（適宜、応募者にて追加で記載したい内容がある場合や、既存資料等から転載する場合（例：事業所の概要）に活用して</a:t>
            </a:r>
            <a:r>
              <a:rPr lang="ja-JP" altLang="en-US" sz="1400">
                <a:solidFill>
                  <a:schemeClr val="tx1"/>
                </a:solidFill>
                <a:latin typeface="Arial" panose="020B0604020202020204" pitchFamily="34" charset="0"/>
                <a:ea typeface="ＭＳ Ｐゴシック" panose="020B0600070205080204" pitchFamily="50" charset="-128"/>
              </a:rPr>
              <a:t>ください。必要</a:t>
            </a:r>
            <a:r>
              <a:rPr lang="ja-JP" altLang="en-US" sz="1400" dirty="0">
                <a:solidFill>
                  <a:schemeClr val="tx1"/>
                </a:solidFill>
                <a:latin typeface="Arial" panose="020B0604020202020204" pitchFamily="34" charset="0"/>
                <a:ea typeface="ＭＳ Ｐゴシック" panose="020B0600070205080204" pitchFamily="50" charset="-128"/>
              </a:rPr>
              <a:t>に応じて、ページを追加いただいて問題ありません。</a:t>
            </a:r>
            <a:endParaRPr lang="en-US" altLang="ja-JP" sz="1400"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7E9AABD8-1813-4926-A24D-276565B6E44E}"/>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介護ロボット等を活用した業務内容の現在の様子</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5" name="正方形/長方形 4">
            <a:extLst>
              <a:ext uri="{FF2B5EF4-FFF2-40B4-BE49-F238E27FC236}">
                <a16:creationId xmlns:a16="http://schemas.microsoft.com/office/drawing/2014/main" id="{58B27910-54BA-4EB7-931F-E708DDC2FFEB}"/>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事業所の概要などの紹介資料１</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6" name="テキスト ボックス 5">
            <a:extLst>
              <a:ext uri="{FF2B5EF4-FFF2-40B4-BE49-F238E27FC236}">
                <a16:creationId xmlns:a16="http://schemas.microsoft.com/office/drawing/2014/main" id="{25E8163E-BB73-473B-89E8-93FFD9331A28}"/>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a:t>応募施設②</a:t>
            </a:r>
            <a:endParaRPr kumimoji="1" lang="ja-JP" altLang="en-US" sz="1400" dirty="0"/>
          </a:p>
        </p:txBody>
      </p:sp>
    </p:spTree>
    <p:extLst>
      <p:ext uri="{BB962C8B-B14F-4D97-AF65-F5344CB8AC3E}">
        <p14:creationId xmlns:p14="http://schemas.microsoft.com/office/powerpoint/2010/main" val="1935755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a:xfrm>
            <a:off x="406400" y="662087"/>
            <a:ext cx="9061450" cy="307777"/>
          </a:xfrm>
        </p:spPr>
        <p:txBody>
          <a:bodyPr/>
          <a:lstStyle/>
          <a:p>
            <a:r>
              <a:rPr lang="en-US" altLang="ja-JP" dirty="0"/>
              <a:t>2</a:t>
            </a:r>
            <a:r>
              <a:rPr lang="ja-JP" altLang="en-US" dirty="0"/>
              <a:t>　応募者の概要</a:t>
            </a:r>
            <a:endParaRPr kumimoji="1" lang="ja-JP" altLang="en-US" dirty="0"/>
          </a:p>
        </p:txBody>
      </p:sp>
      <p:graphicFrame>
        <p:nvGraphicFramePr>
          <p:cNvPr id="3" name="表 4">
            <a:extLst>
              <a:ext uri="{FF2B5EF4-FFF2-40B4-BE49-F238E27FC236}">
                <a16:creationId xmlns:a16="http://schemas.microsoft.com/office/drawing/2014/main" id="{7352450C-DF95-460D-BDCF-5DDE6440D589}"/>
              </a:ext>
            </a:extLst>
          </p:cNvPr>
          <p:cNvGraphicFramePr>
            <a:graphicFrameLocks noGrp="1"/>
          </p:cNvGraphicFramePr>
          <p:nvPr>
            <p:extLst>
              <p:ext uri="{D42A27DB-BD31-4B8C-83A1-F6EECF244321}">
                <p14:modId xmlns:p14="http://schemas.microsoft.com/office/powerpoint/2010/main" val="1818030663"/>
              </p:ext>
            </p:extLst>
          </p:nvPr>
        </p:nvGraphicFramePr>
        <p:xfrm>
          <a:off x="422275" y="1371605"/>
          <a:ext cx="9061449" cy="1371600"/>
        </p:xfrm>
        <a:graphic>
          <a:graphicData uri="http://schemas.openxmlformats.org/drawingml/2006/table">
            <a:tbl>
              <a:tblPr firstCol="1">
                <a:tableStyleId>{21E4AEA4-8DFA-4A89-87EB-49C32662AFE0}</a:tableStyleId>
              </a:tblPr>
              <a:tblGrid>
                <a:gridCol w="1109035">
                  <a:extLst>
                    <a:ext uri="{9D8B030D-6E8A-4147-A177-3AD203B41FA5}">
                      <a16:colId xmlns:a16="http://schemas.microsoft.com/office/drawing/2014/main" val="1714642985"/>
                    </a:ext>
                  </a:extLst>
                </a:gridCol>
                <a:gridCol w="1316585">
                  <a:extLst>
                    <a:ext uri="{9D8B030D-6E8A-4147-A177-3AD203B41FA5}">
                      <a16:colId xmlns:a16="http://schemas.microsoft.com/office/drawing/2014/main" val="85969130"/>
                    </a:ext>
                  </a:extLst>
                </a:gridCol>
                <a:gridCol w="6635829">
                  <a:extLst>
                    <a:ext uri="{9D8B030D-6E8A-4147-A177-3AD203B41FA5}">
                      <a16:colId xmlns:a16="http://schemas.microsoft.com/office/drawing/2014/main" val="2585763277"/>
                    </a:ext>
                  </a:extLst>
                </a:gridCol>
              </a:tblGrid>
              <a:tr h="153106">
                <a:tc gridSpan="2">
                  <a:txBody>
                    <a:bodyPr/>
                    <a:lstStyle/>
                    <a:p>
                      <a:r>
                        <a:rPr kumimoji="1" lang="ja-JP" altLang="en-US" sz="1200" dirty="0"/>
                        <a:t>法人名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11052553"/>
                  </a:ext>
                </a:extLst>
              </a:tr>
              <a:tr h="153106">
                <a:tc gridSpan="2">
                  <a:txBody>
                    <a:bodyPr/>
                    <a:lstStyle/>
                    <a:p>
                      <a:r>
                        <a:rPr kumimoji="1" lang="ja-JP" altLang="en-US" sz="1200" dirty="0"/>
                        <a:t>法人代表者名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3369460191"/>
                  </a:ext>
                </a:extLst>
              </a:tr>
              <a:tr h="153106">
                <a:tc rowSpan="2">
                  <a:txBody>
                    <a:bodyPr/>
                    <a:lstStyle/>
                    <a:p>
                      <a:r>
                        <a:rPr kumimoji="1" lang="ja-JP" altLang="en-US" sz="1200" dirty="0"/>
                        <a:t>法人所在地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3855492891"/>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856935141"/>
                  </a:ext>
                </a:extLst>
              </a:tr>
              <a:tr h="153106">
                <a:tc gridSpan="2">
                  <a:txBody>
                    <a:bodyPr/>
                    <a:lstStyle/>
                    <a:p>
                      <a:r>
                        <a:rPr kumimoji="1" lang="ja-JP" altLang="en-US" sz="1200" dirty="0"/>
                        <a:t>法人</a:t>
                      </a:r>
                      <a:r>
                        <a:rPr kumimoji="1" lang="en-US" altLang="ja-JP" sz="1200" dirty="0"/>
                        <a:t>HP</a:t>
                      </a:r>
                      <a:r>
                        <a:rPr kumimoji="1" lang="ja-JP" altLang="en-US" sz="1200" dirty="0"/>
                        <a:t>の</a:t>
                      </a:r>
                      <a:r>
                        <a:rPr kumimoji="1" lang="en-US" altLang="ja-JP" sz="1200" dirty="0"/>
                        <a:t>URL</a:t>
                      </a:r>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127085534"/>
                  </a:ext>
                </a:extLst>
              </a:tr>
            </a:tbl>
          </a:graphicData>
        </a:graphic>
      </p:graphicFrame>
    </p:spTree>
    <p:extLst>
      <p:ext uri="{BB962C8B-B14F-4D97-AF65-F5344CB8AC3E}">
        <p14:creationId xmlns:p14="http://schemas.microsoft.com/office/powerpoint/2010/main" val="323904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3</a:t>
            </a:r>
            <a:r>
              <a:rPr lang="ja-JP" altLang="en-US" dirty="0"/>
              <a:t>　現状・介護ロボット等の導入目的</a:t>
            </a:r>
            <a:endParaRPr kumimoji="1" lang="ja-JP" altLang="en-US" dirty="0"/>
          </a:p>
        </p:txBody>
      </p:sp>
      <p:sp>
        <p:nvSpPr>
          <p:cNvPr id="6" name="Rectangle 3">
            <a:extLst>
              <a:ext uri="{FF2B5EF4-FFF2-40B4-BE49-F238E27FC236}">
                <a16:creationId xmlns:a16="http://schemas.microsoft.com/office/drawing/2014/main" id="{597C50AC-49EF-47E0-8696-7087A7FE6182}"/>
              </a:ext>
            </a:extLst>
          </p:cNvPr>
          <p:cNvSpPr txBox="1">
            <a:spLocks noChangeArrowheads="1"/>
          </p:cNvSpPr>
          <p:nvPr/>
        </p:nvSpPr>
        <p:spPr bwMode="auto">
          <a:xfrm>
            <a:off x="406400" y="1156023"/>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課題の状況及び介護ロボット等の導入目的について、記載してください。</a:t>
            </a:r>
            <a:endParaRPr lang="en-US" altLang="ja-JP" kern="0" dirty="0">
              <a:solidFill>
                <a:schemeClr val="tx1"/>
              </a:solidFill>
            </a:endParaRPr>
          </a:p>
        </p:txBody>
      </p:sp>
      <p:graphicFrame>
        <p:nvGraphicFramePr>
          <p:cNvPr id="5" name="表 3">
            <a:extLst>
              <a:ext uri="{FF2B5EF4-FFF2-40B4-BE49-F238E27FC236}">
                <a16:creationId xmlns:a16="http://schemas.microsoft.com/office/drawing/2014/main" id="{E4989C1C-D8DE-4637-BDF8-77A1B8B79A44}"/>
              </a:ext>
            </a:extLst>
          </p:cNvPr>
          <p:cNvGraphicFramePr>
            <a:graphicFrameLocks noGrp="1"/>
          </p:cNvGraphicFramePr>
          <p:nvPr>
            <p:extLst>
              <p:ext uri="{D42A27DB-BD31-4B8C-83A1-F6EECF244321}">
                <p14:modId xmlns:p14="http://schemas.microsoft.com/office/powerpoint/2010/main" val="1185252253"/>
              </p:ext>
            </p:extLst>
          </p:nvPr>
        </p:nvGraphicFramePr>
        <p:xfrm>
          <a:off x="406400" y="1708214"/>
          <a:ext cx="8775700" cy="4538645"/>
        </p:xfrm>
        <a:graphic>
          <a:graphicData uri="http://schemas.openxmlformats.org/drawingml/2006/table">
            <a:tbl>
              <a:tblPr firstCol="1">
                <a:tableStyleId>{21E4AEA4-8DFA-4A89-87EB-49C32662AFE0}</a:tableStyleId>
              </a:tblPr>
              <a:tblGrid>
                <a:gridCol w="1108075">
                  <a:extLst>
                    <a:ext uri="{9D8B030D-6E8A-4147-A177-3AD203B41FA5}">
                      <a16:colId xmlns:a16="http://schemas.microsoft.com/office/drawing/2014/main" val="2600697696"/>
                    </a:ext>
                  </a:extLst>
                </a:gridCol>
                <a:gridCol w="7667625">
                  <a:extLst>
                    <a:ext uri="{9D8B030D-6E8A-4147-A177-3AD203B41FA5}">
                      <a16:colId xmlns:a16="http://schemas.microsoft.com/office/drawing/2014/main" val="3855353946"/>
                    </a:ext>
                  </a:extLst>
                </a:gridCol>
              </a:tblGrid>
              <a:tr h="1903303">
                <a:tc>
                  <a:txBody>
                    <a:bodyPr/>
                    <a:lstStyle/>
                    <a:p>
                      <a:r>
                        <a:rPr kumimoji="1" lang="ja-JP" altLang="en-US" sz="1400" dirty="0">
                          <a:latin typeface="+mn-ea"/>
                          <a:ea typeface="+mn-ea"/>
                        </a:rPr>
                        <a:t>業務の現状</a:t>
                      </a:r>
                    </a:p>
                  </a:txBody>
                  <a:tcPr/>
                </a:tc>
                <a:tc>
                  <a:txBody>
                    <a:bodyPr/>
                    <a:lstStyle/>
                    <a:p>
                      <a:r>
                        <a:rPr kumimoji="1" lang="ja-JP" altLang="en-US" sz="1400" dirty="0">
                          <a:solidFill>
                            <a:srgbClr val="FF0000"/>
                          </a:solidFill>
                          <a:latin typeface="+mn-ea"/>
                          <a:ea typeface="+mn-ea"/>
                        </a:rPr>
                        <a:t>（記入例） </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・夜間中、定期巡視を●回実施している。</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－●時、●時、●時</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・利用者の睡眠状況は、利用者の行動観察、会話の受け答え等から職員が推測している。</a:t>
                      </a:r>
                    </a:p>
                  </a:txBody>
                  <a:tcPr/>
                </a:tc>
                <a:extLst>
                  <a:ext uri="{0D108BD9-81ED-4DB2-BD59-A6C34878D82A}">
                    <a16:rowId xmlns:a16="http://schemas.microsoft.com/office/drawing/2014/main" val="2649251419"/>
                  </a:ext>
                </a:extLst>
              </a:tr>
              <a:tr h="1317671">
                <a:tc>
                  <a:txBody>
                    <a:bodyPr/>
                    <a:lstStyle/>
                    <a:p>
                      <a:r>
                        <a:rPr kumimoji="1" lang="ja-JP" altLang="en-US" sz="1400" dirty="0">
                          <a:latin typeface="+mn-ea"/>
                          <a:ea typeface="+mn-ea"/>
                        </a:rPr>
                        <a:t>課題の現状</a:t>
                      </a:r>
                    </a:p>
                  </a:txBody>
                  <a:tcPr/>
                </a:tc>
                <a:tc>
                  <a:txBody>
                    <a:bodyPr/>
                    <a:lstStyle/>
                    <a:p>
                      <a:pPr marL="171450" indent="-171450">
                        <a:buFont typeface="Arial" panose="020B0604020202020204" pitchFamily="34" charset="0"/>
                        <a:buChar char="•"/>
                      </a:pPr>
                      <a:r>
                        <a:rPr kumimoji="1" lang="ja-JP" altLang="en-US" sz="1400" dirty="0">
                          <a:solidFill>
                            <a:srgbClr val="FF0000"/>
                          </a:solidFill>
                          <a:latin typeface="+mn-ea"/>
                          <a:ea typeface="+mn-ea"/>
                        </a:rPr>
                        <a:t>定期巡視を行うタイミングで利用者を起こしてしまっている。</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利用者の睡眠状況の判断が、職員の経験によって差が生じてしまっている。</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定期巡視や随時訪室により、実施中の作業がコマ切れとなってしまい、集中できない。</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夜間の居室の状況を把握しにくいため、職員が常に気を張ってないといけない。</a:t>
                      </a:r>
                      <a:endParaRPr kumimoji="1" lang="en-US" altLang="ja-JP" sz="1400" dirty="0">
                        <a:solidFill>
                          <a:srgbClr val="FF0000"/>
                        </a:solidFill>
                        <a:latin typeface="+mn-ea"/>
                        <a:ea typeface="+mn-ea"/>
                      </a:endParaRPr>
                    </a:p>
                  </a:txBody>
                  <a:tcPr/>
                </a:tc>
                <a:extLst>
                  <a:ext uri="{0D108BD9-81ED-4DB2-BD59-A6C34878D82A}">
                    <a16:rowId xmlns:a16="http://schemas.microsoft.com/office/drawing/2014/main" val="2021955541"/>
                  </a:ext>
                </a:extLst>
              </a:tr>
              <a:tr h="1317671">
                <a:tc>
                  <a:txBody>
                    <a:bodyPr/>
                    <a:lstStyle/>
                    <a:p>
                      <a:r>
                        <a:rPr kumimoji="1" lang="ja-JP" altLang="en-US" sz="1400" dirty="0">
                          <a:latin typeface="+mn-ea"/>
                          <a:ea typeface="+mn-ea"/>
                        </a:rPr>
                        <a:t>介護ロボット等の導入目的</a:t>
                      </a:r>
                    </a:p>
                  </a:txBody>
                  <a:tcPr/>
                </a:tc>
                <a:tc>
                  <a:txBody>
                    <a:bodyPr/>
                    <a:lstStyle/>
                    <a:p>
                      <a:pPr marL="0" indent="0">
                        <a:buFont typeface="Arial" panose="020B0604020202020204" pitchFamily="34" charset="0"/>
                        <a:buNone/>
                      </a:pPr>
                      <a:r>
                        <a:rPr kumimoji="1" lang="ja-JP" altLang="en-US" sz="1400" dirty="0">
                          <a:solidFill>
                            <a:srgbClr val="FF0000"/>
                          </a:solidFill>
                          <a:latin typeface="+mn-ea"/>
                          <a:ea typeface="+mn-ea"/>
                        </a:rPr>
                        <a:t>・定期</a:t>
                      </a:r>
                      <a:r>
                        <a:rPr kumimoji="1" lang="ja-JP" altLang="en-US" sz="1400" kern="1200" dirty="0">
                          <a:solidFill>
                            <a:srgbClr val="FF0000"/>
                          </a:solidFill>
                          <a:latin typeface="+mn-ea"/>
                          <a:ea typeface="+mn-ea"/>
                          <a:cs typeface="+mn-cs"/>
                        </a:rPr>
                        <a:t>巡視</a:t>
                      </a:r>
                      <a:r>
                        <a:rPr kumimoji="1" lang="ja-JP" altLang="en-US" sz="1400" dirty="0">
                          <a:solidFill>
                            <a:srgbClr val="FF0000"/>
                          </a:solidFill>
                          <a:latin typeface="+mn-ea"/>
                          <a:ea typeface="+mn-ea"/>
                        </a:rPr>
                        <a:t>及び随時訪室をなくすまたは減少させる。それを通して、職員の業務負担の軽減を図る。</a:t>
                      </a:r>
                      <a:endParaRPr kumimoji="1" lang="en-US" altLang="ja-JP" sz="1400" dirty="0">
                        <a:solidFill>
                          <a:srgbClr val="FF0000"/>
                        </a:solidFill>
                        <a:latin typeface="+mn-ea"/>
                        <a:ea typeface="+mn-ea"/>
                      </a:endParaRPr>
                    </a:p>
                    <a:p>
                      <a:pPr marL="0" indent="0">
                        <a:buFont typeface="Arial" panose="020B0604020202020204" pitchFamily="34" charset="0"/>
                        <a:buNone/>
                      </a:pPr>
                      <a:r>
                        <a:rPr kumimoji="1" lang="ja-JP" altLang="en-US" sz="1400" dirty="0">
                          <a:solidFill>
                            <a:srgbClr val="FF0000"/>
                          </a:solidFill>
                          <a:latin typeface="+mn-ea"/>
                          <a:ea typeface="+mn-ea"/>
                        </a:rPr>
                        <a:t>・睡眠データを客観的に把握できるようにする。それを踏まえたケアを行うようにすることで、利用者の睡眠状況を改善させる。</a:t>
                      </a:r>
                      <a:endParaRPr kumimoji="1" lang="en-US" altLang="ja-JP" sz="1400" dirty="0">
                        <a:solidFill>
                          <a:srgbClr val="FF0000"/>
                        </a:solidFill>
                        <a:latin typeface="+mn-ea"/>
                        <a:ea typeface="+mn-ea"/>
                      </a:endParaRPr>
                    </a:p>
                  </a:txBody>
                  <a:tcPr/>
                </a:tc>
                <a:extLst>
                  <a:ext uri="{0D108BD9-81ED-4DB2-BD59-A6C34878D82A}">
                    <a16:rowId xmlns:a16="http://schemas.microsoft.com/office/drawing/2014/main" val="1667623431"/>
                  </a:ext>
                </a:extLst>
              </a:tr>
            </a:tbl>
          </a:graphicData>
        </a:graphic>
      </p:graphicFrame>
    </p:spTree>
    <p:extLst>
      <p:ext uri="{BB962C8B-B14F-4D97-AF65-F5344CB8AC3E}">
        <p14:creationId xmlns:p14="http://schemas.microsoft.com/office/powerpoint/2010/main" val="3749271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4</a:t>
            </a:r>
            <a:r>
              <a:rPr lang="ja-JP" altLang="en-US" dirty="0"/>
              <a:t>　</a:t>
            </a:r>
            <a:r>
              <a:rPr kumimoji="1" lang="ja-JP" altLang="en-US" dirty="0"/>
              <a:t>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事業所における本事業の実施体制（担当者名／役職など）、各メンバーの役割分担を記載してください。</a:t>
            </a:r>
            <a:endParaRPr lang="en-US" altLang="ja-JP"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772738"/>
            <a:ext cx="2426912"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本事業のプロジェクトリーダー</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a:t>
            </a:r>
            <a:endParaRPr lang="en-US" altLang="ja-JP" sz="1400" dirty="0">
              <a:solidFill>
                <a:srgbClr val="FF0000"/>
              </a:solidFill>
              <a:latin typeface="Arial" panose="020B0604020202020204" pitchFamily="34" charset="0"/>
              <a:ea typeface="ＭＳ Ｐゴシック" panose="020B0600070205080204" pitchFamily="50"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＜役割＞本事業の企画・実施等の全体統括</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4039523"/>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部門副担当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＜役割＞導入する介護ロボット等の運用の円滑化を目的とした現場スタッフ向けの研修の企画・実施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851566"/>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本事業では○○を担当</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部門担当長</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＜役割＞事務局等との連絡調整、実証期間中の進捗管理</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3F6D2C1A-136E-49EB-9B8A-742BA0AD0EAB}"/>
              </a:ext>
            </a:extLst>
          </p:cNvPr>
          <p:cNvGraphicFramePr>
            <a:graphicFrameLocks noGrp="1"/>
          </p:cNvGraphicFramePr>
          <p:nvPr>
            <p:extLst>
              <p:ext uri="{D42A27DB-BD31-4B8C-83A1-F6EECF244321}">
                <p14:modId xmlns:p14="http://schemas.microsoft.com/office/powerpoint/2010/main" val="1950503015"/>
              </p:ext>
            </p:extLst>
          </p:nvPr>
        </p:nvGraphicFramePr>
        <p:xfrm>
          <a:off x="406401" y="1541699"/>
          <a:ext cx="8854102" cy="944880"/>
        </p:xfrm>
        <a:graphic>
          <a:graphicData uri="http://schemas.openxmlformats.org/drawingml/2006/table">
            <a:tbl>
              <a:tblPr>
                <a:tableStyleId>{21E4AEA4-8DFA-4A89-87EB-49C32662AFE0}</a:tableStyleId>
              </a:tblPr>
              <a:tblGrid>
                <a:gridCol w="8854102">
                  <a:extLst>
                    <a:ext uri="{9D8B030D-6E8A-4147-A177-3AD203B41FA5}">
                      <a16:colId xmlns:a16="http://schemas.microsoft.com/office/drawing/2014/main" val="3736332730"/>
                    </a:ext>
                  </a:extLst>
                </a:gridCol>
              </a:tblGrid>
              <a:tr h="0">
                <a:tc>
                  <a:txBody>
                    <a:bodyPr/>
                    <a:lstStyle/>
                    <a:p>
                      <a:pPr marL="0" indent="0">
                        <a:buFont typeface="Arial" panose="020B0604020202020204" pitchFamily="34" charset="0"/>
                        <a:buNone/>
                      </a:pPr>
                      <a:r>
                        <a:rPr kumimoji="1" lang="ja-JP" altLang="en-US" sz="1400" dirty="0">
                          <a:solidFill>
                            <a:srgbClr val="FF0000"/>
                          </a:solidFill>
                        </a:rPr>
                        <a:t>（記入例）</a:t>
                      </a:r>
                      <a:endParaRPr kumimoji="1" lang="en-US" altLang="ja-JP" sz="1400" dirty="0">
                        <a:solidFill>
                          <a:srgbClr val="FF0000"/>
                        </a:solidFill>
                      </a:endParaRPr>
                    </a:p>
                    <a:p>
                      <a:pPr marL="0" indent="0">
                        <a:buFont typeface="Arial" panose="020B0604020202020204" pitchFamily="34" charset="0"/>
                        <a:buNone/>
                      </a:pPr>
                      <a:r>
                        <a:rPr kumimoji="1" lang="ja-JP" altLang="en-US" sz="1400" dirty="0">
                          <a:solidFill>
                            <a:srgbClr val="FF0000"/>
                          </a:solidFill>
                        </a:rPr>
                        <a:t>実証に</a:t>
                      </a:r>
                      <a:r>
                        <a:rPr kumimoji="1" lang="en-US" altLang="ja-JP" sz="1400" dirty="0">
                          <a:solidFill>
                            <a:srgbClr val="FF0000"/>
                          </a:solidFill>
                        </a:rPr>
                        <a:t>XX</a:t>
                      </a:r>
                      <a:r>
                        <a:rPr kumimoji="1" lang="ja-JP" altLang="en-US" sz="1400" dirty="0">
                          <a:solidFill>
                            <a:srgbClr val="FF0000"/>
                          </a:solidFill>
                        </a:rPr>
                        <a:t>名のスタッフが関わり、プロジェクトリーダーは</a:t>
                      </a:r>
                      <a:r>
                        <a:rPr kumimoji="1" lang="en-US" altLang="ja-JP" sz="1400" dirty="0">
                          <a:solidFill>
                            <a:srgbClr val="FF0000"/>
                          </a:solidFill>
                        </a:rPr>
                        <a:t>XX</a:t>
                      </a:r>
                      <a:r>
                        <a:rPr kumimoji="1" lang="ja-JP" altLang="en-US" sz="1400" dirty="0">
                          <a:solidFill>
                            <a:srgbClr val="FF0000"/>
                          </a:solidFill>
                        </a:rPr>
                        <a:t>が務める。</a:t>
                      </a:r>
                      <a:br>
                        <a:rPr kumimoji="1" lang="en-US" altLang="ja-JP" sz="1400" dirty="0">
                          <a:solidFill>
                            <a:srgbClr val="FF0000"/>
                          </a:solidFill>
                        </a:rPr>
                      </a:br>
                      <a:r>
                        <a:rPr kumimoji="1" lang="en-US" altLang="ja-JP" sz="1400" dirty="0">
                          <a:solidFill>
                            <a:srgbClr val="FF0000"/>
                          </a:solidFill>
                        </a:rPr>
                        <a:t>XX</a:t>
                      </a:r>
                      <a:r>
                        <a:rPr kumimoji="1" lang="ja-JP" altLang="en-US" sz="1400" dirty="0">
                          <a:solidFill>
                            <a:srgbClr val="FF0000"/>
                          </a:solidFill>
                        </a:rPr>
                        <a:t>は施設内で</a:t>
                      </a:r>
                      <a:r>
                        <a:rPr kumimoji="1" lang="en-US" altLang="ja-JP" sz="1400" dirty="0">
                          <a:solidFill>
                            <a:srgbClr val="FF0000"/>
                          </a:solidFill>
                        </a:rPr>
                        <a:t>XX</a:t>
                      </a:r>
                      <a:r>
                        <a:rPr kumimoji="1" lang="ja-JP" altLang="en-US" sz="1400" dirty="0">
                          <a:solidFill>
                            <a:srgbClr val="FF0000"/>
                          </a:solidFill>
                        </a:rPr>
                        <a:t>の業務の責任者・リーダーを担当しており、今後のロボット等の導入（実装）検討を主導する者である。</a:t>
                      </a:r>
                      <a:endParaRPr kumimoji="1" lang="en-US" altLang="ja-JP" sz="1400" dirty="0">
                        <a:solidFill>
                          <a:srgbClr val="FF0000"/>
                        </a:solidFill>
                      </a:endParaRPr>
                    </a:p>
                  </a:txBody>
                  <a:tcPr/>
                </a:tc>
                <a:extLst>
                  <a:ext uri="{0D108BD9-81ED-4DB2-BD59-A6C34878D82A}">
                    <a16:rowId xmlns:a16="http://schemas.microsoft.com/office/drawing/2014/main" val="2263883458"/>
                  </a:ext>
                </a:extLst>
              </a:tr>
            </a:tbl>
          </a:graphicData>
        </a:graphic>
      </p:graphicFrame>
      <p:sp>
        <p:nvSpPr>
          <p:cNvPr id="19" name="正方形/長方形 18">
            <a:extLst>
              <a:ext uri="{FF2B5EF4-FFF2-40B4-BE49-F238E27FC236}">
                <a16:creationId xmlns:a16="http://schemas.microsoft.com/office/drawing/2014/main" id="{9C00A340-B757-4C59-95C8-35435A0DA591}"/>
              </a:ext>
            </a:extLst>
          </p:cNvPr>
          <p:cNvSpPr/>
          <p:nvPr/>
        </p:nvSpPr>
        <p:spPr bwMode="auto">
          <a:xfrm>
            <a:off x="3708399" y="5384380"/>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＜役割＞実証にあたり、事前に利用者への周知を企画・実施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a:off x="2833312" y="3354109"/>
            <a:ext cx="875087" cy="37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コネクタ: カギ線 16">
            <a:extLst>
              <a:ext uri="{FF2B5EF4-FFF2-40B4-BE49-F238E27FC236}">
                <a16:creationId xmlns:a16="http://schemas.microsoft.com/office/drawing/2014/main" id="{CA7D9B2B-D670-458A-9FB3-799934027399}"/>
              </a:ext>
            </a:extLst>
          </p:cNvPr>
          <p:cNvCxnSpPr>
            <a:stCxn id="10" idx="3"/>
            <a:endCxn id="11" idx="1"/>
          </p:cNvCxnSpPr>
          <p:nvPr/>
        </p:nvCxnSpPr>
        <p:spPr bwMode="auto">
          <a:xfrm>
            <a:off x="2833312" y="3354109"/>
            <a:ext cx="875087" cy="1266785"/>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0" name="コネクタ: カギ線 19">
            <a:extLst>
              <a:ext uri="{FF2B5EF4-FFF2-40B4-BE49-F238E27FC236}">
                <a16:creationId xmlns:a16="http://schemas.microsoft.com/office/drawing/2014/main" id="{654A4621-2E53-4635-98F9-088F367D5502}"/>
              </a:ext>
            </a:extLst>
          </p:cNvPr>
          <p:cNvCxnSpPr>
            <a:stCxn id="10" idx="3"/>
            <a:endCxn id="19" idx="1"/>
          </p:cNvCxnSpPr>
          <p:nvPr/>
        </p:nvCxnSpPr>
        <p:spPr bwMode="auto">
          <a:xfrm>
            <a:off x="2833312" y="3354109"/>
            <a:ext cx="875087" cy="2611642"/>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2785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5</a:t>
            </a:r>
            <a:r>
              <a:rPr lang="ja-JP" altLang="en-US" dirty="0"/>
              <a:t>　</a:t>
            </a:r>
            <a:r>
              <a:rPr kumimoji="1" lang="ja-JP" altLang="en-US" dirty="0"/>
              <a:t>介護ロボット等の導入の計画・構想</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今後の介護ロボット等の導入に向けた検討状況、計画・構想などを記載してください。</a:t>
            </a:r>
            <a:endParaRPr lang="en-US" altLang="ja-JP" kern="0" dirty="0">
              <a:solidFill>
                <a:schemeClr val="tx1"/>
              </a:solidFill>
            </a:endParaRPr>
          </a:p>
        </p:txBody>
      </p:sp>
      <p:graphicFrame>
        <p:nvGraphicFramePr>
          <p:cNvPr id="7" name="表 3">
            <a:extLst>
              <a:ext uri="{FF2B5EF4-FFF2-40B4-BE49-F238E27FC236}">
                <a16:creationId xmlns:a16="http://schemas.microsoft.com/office/drawing/2014/main" id="{740C660B-C5AE-4DF9-8FC2-37F117083E18}"/>
              </a:ext>
            </a:extLst>
          </p:cNvPr>
          <p:cNvGraphicFramePr>
            <a:graphicFrameLocks noGrp="1"/>
          </p:cNvGraphicFramePr>
          <p:nvPr>
            <p:extLst>
              <p:ext uri="{D42A27DB-BD31-4B8C-83A1-F6EECF244321}">
                <p14:modId xmlns:p14="http://schemas.microsoft.com/office/powerpoint/2010/main" val="3724804229"/>
              </p:ext>
            </p:extLst>
          </p:nvPr>
        </p:nvGraphicFramePr>
        <p:xfrm>
          <a:off x="406400" y="1621355"/>
          <a:ext cx="8775700" cy="3047360"/>
        </p:xfrm>
        <a:graphic>
          <a:graphicData uri="http://schemas.openxmlformats.org/drawingml/2006/table">
            <a:tbl>
              <a:tblPr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385614">
                <a:tc>
                  <a:txBody>
                    <a:bodyPr/>
                    <a:lstStyle/>
                    <a:p>
                      <a:r>
                        <a:rPr kumimoji="1" lang="ja-JP" altLang="en-US" sz="1400" dirty="0"/>
                        <a:t>介護ロボット等の導入検討状況</a:t>
                      </a:r>
                      <a:endParaRPr kumimoji="1" lang="en-US" altLang="ja-JP" sz="1400" dirty="0"/>
                    </a:p>
                  </a:txBody>
                  <a:tcPr/>
                </a:tc>
                <a:tc>
                  <a:txBody>
                    <a:bodyPr/>
                    <a:lstStyle/>
                    <a:p>
                      <a:pPr marL="622300" indent="-622300">
                        <a:buFont typeface="Arial" panose="020B0604020202020204" pitchFamily="34" charset="0"/>
                        <a:buNone/>
                      </a:pPr>
                      <a:r>
                        <a:rPr kumimoji="1" lang="ja-JP" altLang="en-US" sz="1400" dirty="0">
                          <a:solidFill>
                            <a:srgbClr val="FF0000"/>
                          </a:solidFill>
                        </a:rPr>
                        <a:t>（記入例） 事業所内で業務効率化の検討ワーキングを立ち上げ、現場スタッフから課題のヒアリングを実施。課題の解決に向けた方策の１つとして、介護ロボット等の活用を法人幹部と協議中。</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endParaRPr kumimoji="1" lang="ja-JP" altLang="en-US" sz="1400" dirty="0"/>
                    </a:p>
                  </a:txBody>
                  <a:tcPr/>
                </a:tc>
                <a:extLst>
                  <a:ext uri="{0D108BD9-81ED-4DB2-BD59-A6C34878D82A}">
                    <a16:rowId xmlns:a16="http://schemas.microsoft.com/office/drawing/2014/main" val="1667623431"/>
                  </a:ext>
                </a:extLst>
              </a:tr>
              <a:tr h="1661746">
                <a:tc>
                  <a:txBody>
                    <a:bodyPr/>
                    <a:lstStyle/>
                    <a:p>
                      <a:r>
                        <a:rPr kumimoji="1" lang="ja-JP" altLang="en-US" sz="1400" dirty="0"/>
                        <a:t>介護ロボット等の導入に向けた計画・構想</a:t>
                      </a:r>
                    </a:p>
                  </a:txBody>
                  <a:tcPr/>
                </a:tc>
                <a:tc>
                  <a:txBody>
                    <a:bodyPr/>
                    <a:lstStyle/>
                    <a:p>
                      <a:pPr marL="622300" indent="-622300"/>
                      <a:r>
                        <a:rPr kumimoji="1" lang="ja-JP" altLang="en-US" sz="1400" dirty="0">
                          <a:solidFill>
                            <a:srgbClr val="FF0000"/>
                          </a:solidFill>
                        </a:rPr>
                        <a:t>（記入例） 現在、事業所の次期事業計画（</a:t>
                      </a:r>
                      <a:r>
                        <a:rPr kumimoji="1" lang="en-US" altLang="ja-JP" sz="1400" dirty="0">
                          <a:solidFill>
                            <a:srgbClr val="FF0000"/>
                          </a:solidFill>
                        </a:rPr>
                        <a:t>XX</a:t>
                      </a:r>
                      <a:r>
                        <a:rPr kumimoji="1" lang="ja-JP" altLang="en-US" sz="1400" dirty="0">
                          <a:solidFill>
                            <a:srgbClr val="FF0000"/>
                          </a:solidFill>
                        </a:rPr>
                        <a:t>年～</a:t>
                      </a:r>
                      <a:r>
                        <a:rPr kumimoji="1" lang="en-US" altLang="ja-JP" sz="1400" dirty="0">
                          <a:solidFill>
                            <a:srgbClr val="FF0000"/>
                          </a:solidFill>
                        </a:rPr>
                        <a:t>XX</a:t>
                      </a:r>
                      <a:r>
                        <a:rPr kumimoji="1" lang="ja-JP" altLang="en-US" sz="1400" dirty="0">
                          <a:solidFill>
                            <a:srgbClr val="FF0000"/>
                          </a:solidFill>
                        </a:rPr>
                        <a:t>年が計画年度）を作成しており、計画には生産性向上に関する内容を掲載予定。そのための方策として介護ロボット等の導入についても盛り込む予定。</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p>
                  </a:txBody>
                  <a:tcPr/>
                </a:tc>
                <a:extLst>
                  <a:ext uri="{0D108BD9-81ED-4DB2-BD59-A6C34878D82A}">
                    <a16:rowId xmlns:a16="http://schemas.microsoft.com/office/drawing/2014/main" val="2963437166"/>
                  </a:ext>
                </a:extLst>
              </a:tr>
            </a:tbl>
          </a:graphicData>
        </a:graphic>
      </p:graphicFrame>
    </p:spTree>
    <p:extLst>
      <p:ext uri="{BB962C8B-B14F-4D97-AF65-F5344CB8AC3E}">
        <p14:creationId xmlns:p14="http://schemas.microsoft.com/office/powerpoint/2010/main" val="1216062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50698F9-ED34-4080-8B0D-CD00CD519499}"/>
              </a:ext>
            </a:extLst>
          </p:cNvPr>
          <p:cNvSpPr>
            <a:spLocks noGrp="1"/>
          </p:cNvSpPr>
          <p:nvPr>
            <p:ph type="ctrTitle"/>
          </p:nvPr>
        </p:nvSpPr>
        <p:spPr>
          <a:xfrm>
            <a:off x="3736542" y="2896792"/>
            <a:ext cx="2432916" cy="430887"/>
          </a:xfrm>
        </p:spPr>
        <p:txBody>
          <a:bodyPr/>
          <a:lstStyle/>
          <a:p>
            <a:r>
              <a:rPr lang="ja-JP" altLang="en-US" dirty="0"/>
              <a:t>応募施設情報</a:t>
            </a:r>
          </a:p>
        </p:txBody>
      </p:sp>
    </p:spTree>
    <p:extLst>
      <p:ext uri="{BB962C8B-B14F-4D97-AF65-F5344CB8AC3E}">
        <p14:creationId xmlns:p14="http://schemas.microsoft.com/office/powerpoint/2010/main" val="4093949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50698F9-ED34-4080-8B0D-CD00CD519499}"/>
              </a:ext>
            </a:extLst>
          </p:cNvPr>
          <p:cNvSpPr>
            <a:spLocks noGrp="1"/>
          </p:cNvSpPr>
          <p:nvPr>
            <p:ph type="ctrTitle"/>
          </p:nvPr>
        </p:nvSpPr>
        <p:spPr>
          <a:xfrm>
            <a:off x="3736542" y="2896792"/>
            <a:ext cx="2432916" cy="430887"/>
          </a:xfrm>
        </p:spPr>
        <p:txBody>
          <a:bodyPr/>
          <a:lstStyle/>
          <a:p>
            <a:r>
              <a:rPr lang="en-US" altLang="ja-JP" dirty="0"/>
              <a:t>1</a:t>
            </a:r>
            <a:r>
              <a:rPr lang="ja-JP" altLang="en-US" dirty="0"/>
              <a:t>施設目</a:t>
            </a:r>
          </a:p>
        </p:txBody>
      </p:sp>
    </p:spTree>
    <p:extLst>
      <p:ext uri="{BB962C8B-B14F-4D97-AF65-F5344CB8AC3E}">
        <p14:creationId xmlns:p14="http://schemas.microsoft.com/office/powerpoint/2010/main" val="1119512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a:xfrm>
            <a:off x="406400" y="676829"/>
            <a:ext cx="9061450" cy="307777"/>
          </a:xfrm>
        </p:spPr>
        <p:txBody>
          <a:bodyPr/>
          <a:lstStyle/>
          <a:p>
            <a:r>
              <a:rPr lang="en-US" altLang="ja-JP" dirty="0"/>
              <a:t>6</a:t>
            </a:r>
            <a:r>
              <a:rPr lang="ja-JP" altLang="en-US" dirty="0"/>
              <a:t>　施設の概要</a:t>
            </a:r>
            <a:endParaRPr kumimoji="1" lang="ja-JP" altLang="en-US" dirty="0"/>
          </a:p>
        </p:txBody>
      </p:sp>
      <p:graphicFrame>
        <p:nvGraphicFramePr>
          <p:cNvPr id="6" name="表 4">
            <a:extLst>
              <a:ext uri="{FF2B5EF4-FFF2-40B4-BE49-F238E27FC236}">
                <a16:creationId xmlns:a16="http://schemas.microsoft.com/office/drawing/2014/main" id="{86AAFBB2-D02F-4629-A797-153C943D78D5}"/>
              </a:ext>
            </a:extLst>
          </p:cNvPr>
          <p:cNvGraphicFramePr>
            <a:graphicFrameLocks noGrp="1"/>
          </p:cNvGraphicFramePr>
          <p:nvPr>
            <p:extLst>
              <p:ext uri="{D42A27DB-BD31-4B8C-83A1-F6EECF244321}">
                <p14:modId xmlns:p14="http://schemas.microsoft.com/office/powerpoint/2010/main" val="2260719408"/>
              </p:ext>
            </p:extLst>
          </p:nvPr>
        </p:nvGraphicFramePr>
        <p:xfrm>
          <a:off x="422275" y="1371605"/>
          <a:ext cx="9061449" cy="3291840"/>
        </p:xfrm>
        <a:graphic>
          <a:graphicData uri="http://schemas.openxmlformats.org/drawingml/2006/table">
            <a:tbl>
              <a:tblPr firstCol="1">
                <a:tableStyleId>{21E4AEA4-8DFA-4A89-87EB-49C32662AFE0}</a:tableStyleId>
              </a:tblPr>
              <a:tblGrid>
                <a:gridCol w="1109035">
                  <a:extLst>
                    <a:ext uri="{9D8B030D-6E8A-4147-A177-3AD203B41FA5}">
                      <a16:colId xmlns:a16="http://schemas.microsoft.com/office/drawing/2014/main" val="1714642985"/>
                    </a:ext>
                  </a:extLst>
                </a:gridCol>
                <a:gridCol w="1316585">
                  <a:extLst>
                    <a:ext uri="{9D8B030D-6E8A-4147-A177-3AD203B41FA5}">
                      <a16:colId xmlns:a16="http://schemas.microsoft.com/office/drawing/2014/main" val="85969130"/>
                    </a:ext>
                  </a:extLst>
                </a:gridCol>
                <a:gridCol w="6635829">
                  <a:extLst>
                    <a:ext uri="{9D8B030D-6E8A-4147-A177-3AD203B41FA5}">
                      <a16:colId xmlns:a16="http://schemas.microsoft.com/office/drawing/2014/main" val="2585763277"/>
                    </a:ext>
                  </a:extLst>
                </a:gridCol>
              </a:tblGrid>
              <a:tr h="153106">
                <a:tc gridSpan="2">
                  <a:txBody>
                    <a:bodyPr/>
                    <a:lstStyle/>
                    <a:p>
                      <a:r>
                        <a:rPr kumimoji="1" lang="ja-JP" altLang="en-US" sz="1200" dirty="0"/>
                        <a:t>事業所名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326333312"/>
                  </a:ext>
                </a:extLst>
              </a:tr>
              <a:tr h="153106">
                <a:tc gridSpan="2">
                  <a:txBody>
                    <a:bodyPr/>
                    <a:lstStyle/>
                    <a:p>
                      <a:r>
                        <a:rPr kumimoji="1" lang="ja-JP" altLang="en-US" sz="1200" dirty="0"/>
                        <a:t>事業所代表者名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96940996"/>
                  </a:ext>
                </a:extLst>
              </a:tr>
              <a:tr h="153106">
                <a:tc rowSpan="2">
                  <a:txBody>
                    <a:bodyPr/>
                    <a:lstStyle/>
                    <a:p>
                      <a:r>
                        <a:rPr kumimoji="1" lang="ja-JP" altLang="en-US" sz="1200" dirty="0"/>
                        <a:t>事業所</a:t>
                      </a:r>
                      <a:endParaRPr kumimoji="1" lang="en-US" altLang="ja-JP" sz="1200" dirty="0"/>
                    </a:p>
                    <a:p>
                      <a:r>
                        <a:rPr kumimoji="1" lang="ja-JP" altLang="en-US" sz="1200" dirty="0"/>
                        <a:t>所在地</a:t>
                      </a:r>
                    </a:p>
                  </a:txBody>
                  <a:tcPr/>
                </a:tc>
                <a:tc>
                  <a:txBody>
                    <a:bodyPr/>
                    <a:lstStyle/>
                    <a:p>
                      <a:r>
                        <a:rPr kumimoji="1" lang="ja-JP" altLang="en-US" sz="1200" b="1" kern="1200" dirty="0">
                          <a:solidFill>
                            <a:schemeClr val="lt1"/>
                          </a:solidFill>
                          <a:latin typeface="+mn-lt"/>
                          <a:ea typeface="+mn-ea"/>
                          <a:cs typeface="+mn-cs"/>
                        </a:rPr>
                        <a:t>郵便番号</a:t>
                      </a:r>
                      <a:endParaRPr kumimoji="1" lang="ja-JP" altLang="en-US" dirty="0"/>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事業所のサービス種別</a:t>
                      </a:r>
                      <a:br>
                        <a:rPr kumimoji="1" lang="en-US" altLang="ja-JP" sz="1200" dirty="0"/>
                      </a:br>
                      <a:r>
                        <a:rPr kumimoji="1" lang="ja-JP" altLang="en-US" sz="900" dirty="0"/>
                        <a:t>（例：介護老人福祉施設、通所介護、訪問介護等）</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546820891"/>
                  </a:ext>
                </a:extLst>
              </a:tr>
              <a:tr h="15310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職員数</a:t>
                      </a:r>
                    </a:p>
                  </a:txBody>
                  <a:tcPr/>
                </a:tc>
                <a:tc hMerge="1">
                  <a:txBody>
                    <a:bodyPr/>
                    <a:lstStyle/>
                    <a:p>
                      <a:endParaRPr kumimoji="1" lang="ja-JP" altLang="en-US"/>
                    </a:p>
                  </a:txBody>
                  <a:tcPr/>
                </a:tc>
                <a:tc>
                  <a:txBody>
                    <a:bodyPr/>
                    <a:lstStyle/>
                    <a:p>
                      <a:r>
                        <a:rPr kumimoji="1" lang="ja-JP" altLang="en-US" sz="1200" dirty="0"/>
                        <a:t>　　　　　　　　　　　　　人　</a:t>
                      </a:r>
                    </a:p>
                  </a:txBody>
                  <a:tcPr/>
                </a:tc>
                <a:extLst>
                  <a:ext uri="{0D108BD9-81ED-4DB2-BD59-A6C34878D82A}">
                    <a16:rowId xmlns:a16="http://schemas.microsoft.com/office/drawing/2014/main" val="3170263061"/>
                  </a:ext>
                </a:extLst>
              </a:tr>
              <a:tr h="153106">
                <a:tc gridSpan="2">
                  <a:txBody>
                    <a:bodyPr/>
                    <a:lstStyle/>
                    <a:p>
                      <a:r>
                        <a:rPr kumimoji="1" lang="ja-JP" altLang="en-US" sz="1200" dirty="0"/>
                        <a:t>定員数</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384373478"/>
                  </a:ext>
                </a:extLst>
              </a:tr>
              <a:tr h="153106">
                <a:tc gridSpan="2">
                  <a:txBody>
                    <a:bodyPr/>
                    <a:lstStyle/>
                    <a:p>
                      <a:r>
                        <a:rPr kumimoji="1" lang="ja-JP" altLang="en-US" sz="1200" dirty="0"/>
                        <a:t>利用者数（申請時点）</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083523735"/>
                  </a:ext>
                </a:extLst>
              </a:tr>
              <a:tr h="153106">
                <a:tc gridSpan="2">
                  <a:txBody>
                    <a:bodyPr/>
                    <a:lstStyle/>
                    <a:p>
                      <a:r>
                        <a:rPr kumimoji="1" lang="ja-JP" altLang="en-US" sz="1200" dirty="0"/>
                        <a:t>事業所の面積</a:t>
                      </a:r>
                      <a:endParaRPr kumimoji="1" lang="en-US" altLang="ja-JP" sz="1200" dirty="0"/>
                    </a:p>
                    <a:p>
                      <a:r>
                        <a:rPr kumimoji="1" lang="en-US" altLang="ja-JP" sz="900" dirty="0"/>
                        <a:t>※</a:t>
                      </a:r>
                      <a:r>
                        <a:rPr kumimoji="1" lang="ja-JP" altLang="en-US" sz="900" dirty="0"/>
                        <a:t>複数階層の事業所は、階層数、各階層</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sp>
        <p:nvSpPr>
          <p:cNvPr id="3" name="テキスト ボックス 2">
            <a:extLst>
              <a:ext uri="{FF2B5EF4-FFF2-40B4-BE49-F238E27FC236}">
                <a16:creationId xmlns:a16="http://schemas.microsoft.com/office/drawing/2014/main" id="{D1B69415-3957-4574-ABF6-70183816C691}"/>
              </a:ext>
            </a:extLst>
          </p:cNvPr>
          <p:cNvSpPr txBox="1"/>
          <p:nvPr/>
        </p:nvSpPr>
        <p:spPr>
          <a:xfrm>
            <a:off x="8312727" y="679082"/>
            <a:ext cx="1080655" cy="305524"/>
          </a:xfrm>
          <a:prstGeom prst="rect">
            <a:avLst/>
          </a:prstGeom>
          <a:solidFill>
            <a:schemeClr val="bg1">
              <a:lumMod val="95000"/>
            </a:schemeClr>
          </a:solidFill>
        </p:spPr>
        <p:txBody>
          <a:bodyPr wrap="square" lIns="36000" tIns="36000" rIns="36000" bIns="36000" rtlCol="0">
            <a:spAutoFit/>
          </a:bodyPr>
          <a:lstStyle/>
          <a:p>
            <a:r>
              <a:rPr kumimoji="1" lang="ja-JP" altLang="en-US" sz="1400" dirty="0"/>
              <a:t>応募施設①</a:t>
            </a:r>
          </a:p>
        </p:txBody>
      </p:sp>
    </p:spTree>
    <p:extLst>
      <p:ext uri="{BB962C8B-B14F-4D97-AF65-F5344CB8AC3E}">
        <p14:creationId xmlns:p14="http://schemas.microsoft.com/office/powerpoint/2010/main" val="3325317602"/>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1976</Words>
  <Application>Microsoft Office PowerPoint</Application>
  <PresentationFormat>A4 210 x 297 mm</PresentationFormat>
  <Paragraphs>236</Paragraphs>
  <Slides>21</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21</vt:i4>
      </vt:variant>
    </vt:vector>
  </HeadingPairs>
  <TitlesOfParts>
    <vt:vector size="27" baseType="lpstr">
      <vt:lpstr>ＭＳ Ｐゴシック</vt:lpstr>
      <vt:lpstr>ＭＳ Ｐ明朝</vt:lpstr>
      <vt:lpstr>Arial</vt:lpstr>
      <vt:lpstr>Times New Roman</vt:lpstr>
      <vt:lpstr>Wingdings</vt:lpstr>
      <vt:lpstr>1_新しいﾌﾟﾚｾﾞﾝﾃｰｼｮﾝ</vt:lpstr>
      <vt:lpstr>PowerPoint プレゼンテーション</vt:lpstr>
      <vt:lpstr>1　応募要件の確認</vt:lpstr>
      <vt:lpstr>2　応募者の概要</vt:lpstr>
      <vt:lpstr>3　現状・介護ロボット等の導入目的</vt:lpstr>
      <vt:lpstr>4　実施体制</vt:lpstr>
      <vt:lpstr>5　介護ロボット等の導入の計画・構想</vt:lpstr>
      <vt:lpstr>応募施設情報</vt:lpstr>
      <vt:lpstr>1施設目</vt:lpstr>
      <vt:lpstr>6　施設の概要</vt:lpstr>
      <vt:lpstr>6　施設の概要</vt:lpstr>
      <vt:lpstr>7　介護ロボット等の活用状況、実証の実施環境等</vt:lpstr>
      <vt:lpstr>7　介護ロボット等の活用状況、実証の実施環境等</vt:lpstr>
      <vt:lpstr>7　介護ロボット等の活用状況、実証の実施環境等</vt:lpstr>
      <vt:lpstr>8　補足資料</vt:lpstr>
      <vt:lpstr>2施設目</vt:lpstr>
      <vt:lpstr>6　施設の概要</vt:lpstr>
      <vt:lpstr>6　施設の概要</vt:lpstr>
      <vt:lpstr>7　介護ロボット等の活用状況、実証の実施環境等</vt:lpstr>
      <vt:lpstr>7　介護ロボット等の活用状況、実証の実施環境等</vt:lpstr>
      <vt:lpstr>7　介護ロボット等の活用状況、実証の実施環境等</vt:lpstr>
      <vt:lpstr>8　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2025-08-21T02:59:34Z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