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4"/>
  </p:sldMasterIdLst>
  <p:notesMasterIdLst>
    <p:notesMasterId r:id="rId25"/>
  </p:notesMasterIdLst>
  <p:handoutMasterIdLst>
    <p:handoutMasterId r:id="rId26"/>
  </p:handoutMasterIdLst>
  <p:sldIdLst>
    <p:sldId id="440" r:id="rId5"/>
    <p:sldId id="540" r:id="rId6"/>
    <p:sldId id="552" r:id="rId7"/>
    <p:sldId id="566" r:id="rId8"/>
    <p:sldId id="541" r:id="rId9"/>
    <p:sldId id="513" r:id="rId10"/>
    <p:sldId id="553" r:id="rId11"/>
    <p:sldId id="554" r:id="rId12"/>
    <p:sldId id="555" r:id="rId13"/>
    <p:sldId id="565" r:id="rId14"/>
    <p:sldId id="556" r:id="rId15"/>
    <p:sldId id="557" r:id="rId16"/>
    <p:sldId id="558" r:id="rId17"/>
    <p:sldId id="559" r:id="rId18"/>
    <p:sldId id="563" r:id="rId19"/>
    <p:sldId id="564" r:id="rId20"/>
    <p:sldId id="560" r:id="rId21"/>
    <p:sldId id="562" r:id="rId22"/>
    <p:sldId id="561" r:id="rId23"/>
    <p:sldId id="550" r:id="rId24"/>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0070C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77" autoAdjust="0"/>
    <p:restoredTop sz="94672" autoAdjust="0"/>
  </p:normalViewPr>
  <p:slideViewPr>
    <p:cSldViewPr snapToGrid="0" snapToObjects="1" showGuides="1">
      <p:cViewPr varScale="1">
        <p:scale>
          <a:sx n="114" d="100"/>
          <a:sy n="114" d="100"/>
        </p:scale>
        <p:origin x="1596" y="270"/>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5/19/2025 2:33 PM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5/19/2025 1:08 PM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5/19/2025 1:08 PM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065297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10</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333938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19</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566626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2</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279677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3</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4266752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4</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48818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5</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721378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6</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1471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7</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974694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5/19/2025 1:08 PM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8</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29422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1109504" y="3033918"/>
            <a:ext cx="7529141" cy="640332"/>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sz="1800" dirty="0">
                <a:latin typeface="Arial" panose="020B0604020202020204" pitchFamily="34" charset="0"/>
                <a:ea typeface="ＭＳ Ｐゴシック" panose="020B0600070205080204" pitchFamily="50" charset="-128"/>
              </a:rPr>
              <a:t>提出日：令和</a:t>
            </a:r>
            <a:r>
              <a:rPr lang="en-US" altLang="ja-JP" sz="1800" dirty="0">
                <a:latin typeface="Arial" panose="020B0604020202020204" pitchFamily="34" charset="0"/>
                <a:ea typeface="ＭＳ Ｐゴシック" panose="020B0600070205080204" pitchFamily="50" charset="-128"/>
              </a:rPr>
              <a:t>7</a:t>
            </a:r>
            <a:r>
              <a:rPr lang="ja-JP" altLang="en-US" sz="1800" dirty="0">
                <a:latin typeface="Arial" panose="020B0604020202020204" pitchFamily="34" charset="0"/>
                <a:ea typeface="ＭＳ Ｐゴシック" panose="020B0600070205080204" pitchFamily="50" charset="-128"/>
              </a:rPr>
              <a:t>年○月○日</a:t>
            </a:r>
          </a:p>
          <a:p>
            <a:r>
              <a:rPr lang="ja-JP" altLang="en-US" sz="1800" dirty="0">
                <a:latin typeface="Arial" panose="020B0604020202020204" pitchFamily="34" charset="0"/>
                <a:ea typeface="ＭＳ Ｐゴシック" panose="020B0600070205080204" pitchFamily="50" charset="-128"/>
              </a:rPr>
              <a:t>応募者：〇〇株式会社</a:t>
            </a:r>
            <a:endParaRPr lang="en-US" altLang="ja-JP" sz="1800" dirty="0">
              <a:latin typeface="Arial" panose="020B0604020202020204" pitchFamily="34" charset="0"/>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5" y="3842013"/>
            <a:ext cx="9074149" cy="2575394"/>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lnSpcReduction="10000"/>
          </a:bodyPr>
          <a:lstStyle/>
          <a:p>
            <a:pPr algn="l">
              <a:lnSpc>
                <a:spcPct val="150000"/>
              </a:lnSpc>
              <a:spcBef>
                <a:spcPct val="0"/>
              </a:spcBef>
              <a:buClr>
                <a:srgbClr val="5A5A5A"/>
              </a:buClr>
              <a:buSzPct val="100000"/>
            </a:pP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4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4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 1</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：開発するロボット、ロボットサービスが提供する価値～</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14</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：開発プロジェクトの経費</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は応募者が作成をしてください。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記載欄が設定されている場合は、記載欄内にテキストベースで簡潔に記載をしてください。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411163" lvl="1" indent="-198173" algn="l" eaLnBrk="0" hangingPunct="0">
              <a:lnSpc>
                <a:spcPct val="170000"/>
              </a:lnSpc>
              <a:spcBef>
                <a:spcPct val="0"/>
              </a:spcBef>
              <a:buClr>
                <a:srgbClr val="969696"/>
              </a:buClr>
              <a:buSzPct val="70000"/>
              <a:buFont typeface="Wingdings" panose="05000000000000000000" pitchFamily="2" charset="2"/>
              <a:buChar char="l"/>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記載欄が設定されていない場合は、必要に応じてグラフ、図、写真等を挿入して作成をしてください。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【15:</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補足資料</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は、</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：開発するロボット、ロボットサービスが提供する価値～</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14</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：開発プロジェクトの経費</a:t>
            </a:r>
            <a: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t>】</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について、応募者にて追加で説明したい</a:t>
            </a:r>
            <a:b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b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内容等がある場合に活用してください。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100" b="1" u="sng" dirty="0">
                <a:solidFill>
                  <a:schemeClr val="tx1"/>
                </a:solidFill>
                <a:latin typeface="Arial" panose="020B0604020202020204" pitchFamily="34" charset="0"/>
                <a:ea typeface="ＭＳ Ｐゴシック" panose="020B0600070205080204" pitchFamily="50" charset="-128"/>
                <a:cs typeface="Times New Roman" pitchFamily="18" charset="0"/>
              </a:rPr>
              <a:t>25</a:t>
            </a:r>
            <a:r>
              <a:rPr lang="ja-JP" altLang="en-US" sz="11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をしてください（表紙を含む）。</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審査会のプレゼンテーションでは、プロジェクト内容説明書の記載内容に沿って説明をしていただきます。応募時に提出した資料以外を用いることは</a:t>
            </a:r>
            <a:br>
              <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rPr>
            </a:b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不可とします。</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100" dirty="0">
                <a:solidFill>
                  <a:schemeClr val="tx1"/>
                </a:solidFill>
                <a:latin typeface="Arial" panose="020B0604020202020204" pitchFamily="34" charset="0"/>
                <a:ea typeface="ＭＳ Ｐゴシック" panose="020B0600070205080204" pitchFamily="50" charset="-128"/>
                <a:cs typeface="Times New Roman" pitchFamily="18" charset="0"/>
              </a:rPr>
              <a:t>このほか、別添「プロジェクト内容説明書 作成要領」をよく読み、プロジェクト内容説明書には、応募内容を分かりやすく記載してください。</a:t>
            </a:r>
            <a:endParaRPr lang="en-US" altLang="ja-JP" sz="11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0" name="テキスト ボックス 9">
            <a:extLst>
              <a:ext uri="{FF2B5EF4-FFF2-40B4-BE49-F238E27FC236}">
                <a16:creationId xmlns:a16="http://schemas.microsoft.com/office/drawing/2014/main" id="{9E001D28-6DAD-4DBE-B6D5-008CD2149606}"/>
              </a:ext>
            </a:extLst>
          </p:cNvPr>
          <p:cNvSpPr txBox="1"/>
          <p:nvPr/>
        </p:nvSpPr>
        <p:spPr>
          <a:xfrm>
            <a:off x="8372475" y="549275"/>
            <a:ext cx="1117600" cy="491481"/>
          </a:xfrm>
          <a:prstGeom prst="rect">
            <a:avLst/>
          </a:prstGeom>
          <a:noFill/>
          <a:ln>
            <a:solidFill>
              <a:schemeClr val="tx1">
                <a:lumMod val="95000"/>
                <a:lumOff val="5000"/>
              </a:schemeClr>
            </a:solidFill>
          </a:ln>
        </p:spPr>
        <p:txBody>
          <a:bodyPr wrap="square" rtlCol="0">
            <a:spAutoFit/>
          </a:bodyPr>
          <a:lstStyle/>
          <a:p>
            <a:r>
              <a:rPr lang="ja-JP" altLang="en-US" sz="2400" dirty="0">
                <a:latin typeface="Arial" panose="020B0604020202020204" pitchFamily="34" charset="0"/>
                <a:ea typeface="ＭＳ Ｐゴシック" panose="020B0600070205080204" pitchFamily="50" charset="-128"/>
              </a:rPr>
              <a:t>様式</a:t>
            </a:r>
            <a:r>
              <a:rPr lang="en-US" altLang="ja-JP" sz="2400" dirty="0">
                <a:latin typeface="Arial" panose="020B0604020202020204" pitchFamily="34" charset="0"/>
                <a:ea typeface="ＭＳ Ｐゴシック" panose="020B0600070205080204" pitchFamily="50" charset="-128"/>
              </a:rPr>
              <a:t>2</a:t>
            </a:r>
            <a:endParaRPr kumimoji="1" lang="ja-JP" altLang="en-US" sz="2400" dirty="0">
              <a:latin typeface="Arial" panose="020B0604020202020204" pitchFamily="34" charset="0"/>
              <a:ea typeface="ＭＳ Ｐゴシック" panose="020B0600070205080204" pitchFamily="50" charset="-128"/>
            </a:endParaRPr>
          </a:p>
        </p:txBody>
      </p:sp>
      <p:sp>
        <p:nvSpPr>
          <p:cNvPr id="12" name="Rectangle 2">
            <a:extLst>
              <a:ext uri="{FF2B5EF4-FFF2-40B4-BE49-F238E27FC236}">
                <a16:creationId xmlns:a16="http://schemas.microsoft.com/office/drawing/2014/main" id="{05CEF05F-B2AE-4A92-878B-F565BA6C5311}"/>
              </a:ext>
            </a:extLst>
          </p:cNvPr>
          <p:cNvSpPr>
            <a:spLocks noGrp="1" noChangeArrowheads="1"/>
          </p:cNvSpPr>
          <p:nvPr>
            <p:ph type="ctrTitle"/>
          </p:nvPr>
        </p:nvSpPr>
        <p:spPr>
          <a:xfrm>
            <a:off x="1116013" y="1529805"/>
            <a:ext cx="7531100" cy="1261884"/>
          </a:xfrm>
          <a:solidFill>
            <a:srgbClr val="C6D2DE"/>
          </a:solidFill>
          <a:ln>
            <a:solidFill>
              <a:srgbClr val="C6D2DE"/>
            </a:solidFill>
          </a:ln>
        </p:spPr>
        <p:txBody>
          <a:bodyPr/>
          <a:lstStyle/>
          <a:p>
            <a:pPr algn="ctr" eaLnBrk="1">
              <a:spcBef>
                <a:spcPts val="1200"/>
              </a:spcBef>
              <a:spcAft>
                <a:spcPts val="1800"/>
              </a:spcAft>
            </a:pP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令和７年度ロボット実装促進センター　</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＜ロボット開発支援事業＞</a:t>
            </a:r>
            <a:br>
              <a:rPr lang="en-US" altLang="ja-JP"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br>
              <a:rPr lang="en-US" altLang="ja-JP" sz="10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br>
            <a:r>
              <a:rPr lang="ja-JP" altLang="en-US" sz="2400" b="0" dirty="0">
                <a:solidFill>
                  <a:srgbClr val="000000"/>
                </a:solidFill>
                <a:latin typeface="Arial" panose="020B0604020202020204" pitchFamily="34" charset="0"/>
                <a:ea typeface="ＭＳ Ｐゴシック" panose="020B0600070205080204" pitchFamily="50" charset="-128"/>
                <a:cs typeface="Arial" panose="020B0604020202020204" pitchFamily="34" charset="0"/>
              </a:rPr>
              <a:t>プロジェクト内容説明書</a:t>
            </a: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7" name="テキスト ボックス 6">
            <a:extLst>
              <a:ext uri="{FF2B5EF4-FFF2-40B4-BE49-F238E27FC236}">
                <a16:creationId xmlns:a16="http://schemas.microsoft.com/office/drawing/2014/main" id="{3A941C72-D1ED-4179-8398-9EACA2F69458}"/>
              </a:ext>
            </a:extLst>
          </p:cNvPr>
          <p:cNvSpPr txBox="1"/>
          <p:nvPr/>
        </p:nvSpPr>
        <p:spPr>
          <a:xfrm>
            <a:off x="0" y="49885"/>
            <a:ext cx="9313332" cy="291939"/>
          </a:xfrm>
          <a:prstGeom prst="rect">
            <a:avLst/>
          </a:prstGeom>
          <a:solidFill>
            <a:srgbClr val="E60000"/>
          </a:solidFill>
          <a:ln>
            <a:solidFill>
              <a:srgbClr val="E60000"/>
            </a:solidFill>
          </a:ln>
        </p:spPr>
        <p:txBody>
          <a:bodyPr wrap="square" rtlCol="0" anchor="ctr">
            <a:spAutoFit/>
          </a:bodyPr>
          <a:lstStyle/>
          <a:p>
            <a:pPr algn="l"/>
            <a:r>
              <a:rPr lang="ja-JP" altLang="en-US" sz="1200" dirty="0">
                <a:solidFill>
                  <a:srgbClr val="FFFFFF"/>
                </a:solidFill>
                <a:latin typeface="Arial" panose="020B0604020202020204" pitchFamily="34" charset="0"/>
                <a:ea typeface="ＭＳ Ｐゴシック" panose="020B0600070205080204" pitchFamily="50" charset="-128"/>
              </a:rPr>
              <a:t>（赤字で記載した「記入例」は、あくまで例示です。作成時のルールを厳守し、提案を求める事項について分かりやすく記載してください。）</a:t>
            </a:r>
            <a:endParaRPr kumimoji="1" lang="ja-JP" altLang="en-US" sz="1200" dirty="0">
              <a:solidFill>
                <a:srgbClr val="FFFFFF"/>
              </a:solidFill>
              <a:latin typeface="Arial" panose="020B0604020202020204" pitchFamily="34" charset="0"/>
              <a:ea typeface="ＭＳ Ｐゴシック" panose="020B060007020508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７：事業化まで／事業化後の体制（２）</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97828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連携予定の神奈川県内の中小企業に関するロボット関連産業への参入状況</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latin typeface="Arial" panose="020B0604020202020204" pitchFamily="34" charset="0"/>
                <a:ea typeface="ＭＳ Ｐゴシック" panose="020B0600070205080204" pitchFamily="50" charset="-128"/>
              </a:rPr>
              <a:t>前頁に記載いただいた事業活動を展開するための実施体制（外部協力先を含む）のうち、</a:t>
            </a:r>
            <a:r>
              <a:rPr lang="ja-JP" altLang="en-US" sz="1200" u="sng" kern="0" dirty="0">
                <a:solidFill>
                  <a:schemeClr val="tx1"/>
                </a:solidFill>
                <a:latin typeface="Arial" panose="020B0604020202020204" pitchFamily="34" charset="0"/>
                <a:ea typeface="ＭＳ Ｐゴシック" panose="020B0600070205080204" pitchFamily="50" charset="-128"/>
              </a:rPr>
              <a:t>特に、神奈川県内の中小企業が</a:t>
            </a:r>
            <a:r>
              <a:rPr lang="ja-JP" altLang="en-US" sz="1200" kern="0" dirty="0">
                <a:solidFill>
                  <a:schemeClr val="tx1"/>
                </a:solidFill>
                <a:latin typeface="Arial" panose="020B0604020202020204" pitchFamily="34" charset="0"/>
                <a:ea typeface="ＭＳ Ｐゴシック" panose="020B0600070205080204" pitchFamily="50" charset="-128"/>
              </a:rPr>
              <a:t>、本事業を通じて</a:t>
            </a:r>
            <a:br>
              <a:rPr lang="en-US" altLang="ja-JP" sz="1200" kern="0" dirty="0">
                <a:solidFill>
                  <a:schemeClr val="tx1"/>
                </a:solidFill>
                <a:latin typeface="Arial" panose="020B0604020202020204" pitchFamily="34" charset="0"/>
                <a:ea typeface="ＭＳ Ｐゴシック" panose="020B0600070205080204" pitchFamily="50" charset="-128"/>
              </a:rPr>
            </a:br>
            <a:r>
              <a:rPr lang="ja-JP" altLang="en-US" sz="1200" kern="0" dirty="0">
                <a:solidFill>
                  <a:schemeClr val="tx1"/>
                </a:solidFill>
                <a:latin typeface="Arial" panose="020B0604020202020204" pitchFamily="34" charset="0"/>
                <a:ea typeface="ＭＳ Ｐゴシック" panose="020B0600070205080204" pitchFamily="50" charset="-128"/>
              </a:rPr>
              <a:t>初めてロボット関連産業に参入するものか、各社への確認結果を記載してください。</a:t>
            </a:r>
            <a:endParaRPr lang="en-US" altLang="ja-JP" sz="1200" kern="0" dirty="0">
              <a:solidFill>
                <a:schemeClr val="tx1"/>
              </a:solidFill>
              <a:latin typeface="Arial" panose="020B0604020202020204" pitchFamily="34" charset="0"/>
              <a:ea typeface="ＭＳ Ｐゴシック" panose="020B0600070205080204" pitchFamily="50" charset="-128"/>
            </a:endParaRPr>
          </a:p>
          <a:p>
            <a:pPr marL="0" indent="0" eaLnBrk="1" hangingPunct="1">
              <a:spcBef>
                <a:spcPts val="600"/>
              </a:spcBef>
              <a:buClr>
                <a:srgbClr val="5A5A5A"/>
              </a:buClr>
              <a:buSzPct val="100000"/>
              <a:buFont typeface="Wingdings" pitchFamily="2" charset="2"/>
              <a:buNone/>
            </a:pPr>
            <a:r>
              <a:rPr lang="en-US" altLang="ja-JP" sz="1200" kern="0" dirty="0">
                <a:solidFill>
                  <a:schemeClr val="tx1"/>
                </a:solidFill>
                <a:latin typeface="Arial" panose="020B0604020202020204" pitchFamily="34" charset="0"/>
                <a:ea typeface="ＭＳ Ｐゴシック" panose="020B0600070205080204" pitchFamily="50" charset="-128"/>
              </a:rPr>
              <a:t>※</a:t>
            </a:r>
            <a:r>
              <a:rPr lang="ja-JP" altLang="en-US" sz="1200" kern="0" dirty="0">
                <a:solidFill>
                  <a:schemeClr val="tx1"/>
                </a:solidFill>
                <a:latin typeface="Arial" panose="020B0604020202020204" pitchFamily="34" charset="0"/>
                <a:ea typeface="ＭＳ Ｐゴシック" panose="020B0600070205080204" pitchFamily="50" charset="-128"/>
              </a:rPr>
              <a:t>下表では、神奈川県内に事務所又は事業所を有する中小企業のみで構いません。</a:t>
            </a:r>
            <a:endParaRPr lang="en-US" altLang="ja-JP" sz="1200" kern="0" dirty="0">
              <a:solidFill>
                <a:schemeClr val="tx1"/>
              </a:solidFill>
              <a:latin typeface="Arial" panose="020B0604020202020204" pitchFamily="34" charset="0"/>
              <a:ea typeface="ＭＳ Ｐゴシック" panose="020B0600070205080204" pitchFamily="50" charset="-128"/>
            </a:endParaRPr>
          </a:p>
        </p:txBody>
      </p:sp>
      <p:graphicFrame>
        <p:nvGraphicFramePr>
          <p:cNvPr id="3" name="表 5">
            <a:extLst>
              <a:ext uri="{FF2B5EF4-FFF2-40B4-BE49-F238E27FC236}">
                <a16:creationId xmlns:a16="http://schemas.microsoft.com/office/drawing/2014/main" id="{47E032E3-0491-8760-17D9-1E039BA6750D}"/>
              </a:ext>
            </a:extLst>
          </p:cNvPr>
          <p:cNvGraphicFramePr>
            <a:graphicFrameLocks noGrp="1"/>
          </p:cNvGraphicFramePr>
          <p:nvPr>
            <p:extLst>
              <p:ext uri="{D42A27DB-BD31-4B8C-83A1-F6EECF244321}">
                <p14:modId xmlns:p14="http://schemas.microsoft.com/office/powerpoint/2010/main" val="223889822"/>
              </p:ext>
            </p:extLst>
          </p:nvPr>
        </p:nvGraphicFramePr>
        <p:xfrm>
          <a:off x="419100" y="2338820"/>
          <a:ext cx="9048750" cy="1377773"/>
        </p:xfrm>
        <a:graphic>
          <a:graphicData uri="http://schemas.openxmlformats.org/drawingml/2006/table">
            <a:tbl>
              <a:tblPr firstRow="1">
                <a:tableStyleId>{93296810-A885-4BE3-A3E7-6D5BEEA58F35}</a:tableStyleId>
              </a:tblPr>
              <a:tblGrid>
                <a:gridCol w="2038965">
                  <a:extLst>
                    <a:ext uri="{9D8B030D-6E8A-4147-A177-3AD203B41FA5}">
                      <a16:colId xmlns:a16="http://schemas.microsoft.com/office/drawing/2014/main" val="1148928085"/>
                    </a:ext>
                  </a:extLst>
                </a:gridCol>
                <a:gridCol w="7009785">
                  <a:extLst>
                    <a:ext uri="{9D8B030D-6E8A-4147-A177-3AD203B41FA5}">
                      <a16:colId xmlns:a16="http://schemas.microsoft.com/office/drawing/2014/main" val="2281219890"/>
                    </a:ext>
                  </a:extLst>
                </a:gridCol>
              </a:tblGrid>
              <a:tr h="3208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連携予定の企業名</a:t>
                      </a:r>
                    </a:p>
                  </a:txBody>
                  <a:tcPr/>
                </a:tc>
                <a:tc>
                  <a:txBody>
                    <a:bodyPr/>
                    <a:lstStyle/>
                    <a:p>
                      <a:pPr algn="ctr"/>
                      <a:r>
                        <a:rPr kumimoji="1" lang="ja-JP" altLang="en-US" sz="1100" dirty="0">
                          <a:solidFill>
                            <a:schemeClr val="bg1"/>
                          </a:solidFill>
                        </a:rPr>
                        <a:t>ロボット関連産業への参入状況</a:t>
                      </a:r>
                    </a:p>
                  </a:txBody>
                  <a:tcPr/>
                </a:tc>
                <a:extLst>
                  <a:ext uri="{0D108BD9-81ED-4DB2-BD59-A6C34878D82A}">
                    <a16:rowId xmlns:a16="http://schemas.microsoft.com/office/drawing/2014/main" val="2915655874"/>
                  </a:ext>
                </a:extLst>
              </a:tr>
              <a:tr h="5284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の加工業務を委託予定の神奈川県内に事業所を構える</a:t>
                      </a:r>
                      <a:r>
                        <a:rPr kumimoji="1" lang="en-US" altLang="ja-JP" sz="1100" dirty="0">
                          <a:solidFill>
                            <a:srgbClr val="FF0000"/>
                          </a:solidFill>
                        </a:rPr>
                        <a:t>XX</a:t>
                      </a:r>
                      <a:r>
                        <a:rPr kumimoji="1" lang="ja-JP" altLang="en-US" sz="1100" dirty="0">
                          <a:solidFill>
                            <a:srgbClr val="FF0000"/>
                          </a:solidFill>
                        </a:rPr>
                        <a:t>社は、本事業で弊社からロボットの</a:t>
                      </a:r>
                      <a:r>
                        <a:rPr kumimoji="1" lang="en-US" altLang="ja-JP" sz="1100" dirty="0">
                          <a:solidFill>
                            <a:srgbClr val="FF0000"/>
                          </a:solidFill>
                        </a:rPr>
                        <a:t>XX</a:t>
                      </a:r>
                      <a:r>
                        <a:rPr kumimoji="1" lang="ja-JP" altLang="en-US" sz="1100" dirty="0">
                          <a:solidFill>
                            <a:srgbClr val="FF0000"/>
                          </a:solidFill>
                        </a:rPr>
                        <a:t>部分の部品加工を委託することにより、初めてロボット関連産業に参入することになる（</a:t>
                      </a:r>
                      <a:r>
                        <a:rPr kumimoji="1" lang="en-US" altLang="ja-JP" sz="1100" dirty="0">
                          <a:solidFill>
                            <a:srgbClr val="FF0000"/>
                          </a:solidFill>
                        </a:rPr>
                        <a:t>XX</a:t>
                      </a:r>
                      <a:r>
                        <a:rPr kumimoji="1" lang="ja-JP" altLang="en-US" sz="1100" dirty="0">
                          <a:solidFill>
                            <a:srgbClr val="FF0000"/>
                          </a:solidFill>
                        </a:rPr>
                        <a:t>社</a:t>
                      </a:r>
                      <a:r>
                        <a:rPr kumimoji="1" lang="en-US" altLang="ja-JP" sz="1100" dirty="0">
                          <a:solidFill>
                            <a:srgbClr val="FF0000"/>
                          </a:solidFill>
                        </a:rPr>
                        <a:t>XX</a:t>
                      </a:r>
                      <a:r>
                        <a:rPr kumimoji="1" lang="ja-JP" altLang="en-US" sz="1100" dirty="0">
                          <a:solidFill>
                            <a:srgbClr val="FF0000"/>
                          </a:solidFill>
                        </a:rPr>
                        <a:t>課長に確認済）。</a:t>
                      </a:r>
                    </a:p>
                  </a:txBody>
                  <a:tcPr/>
                </a:tc>
                <a:extLst>
                  <a:ext uri="{0D108BD9-81ED-4DB2-BD59-A6C34878D82A}">
                    <a16:rowId xmlns:a16="http://schemas.microsoft.com/office/drawing/2014/main" val="1133772564"/>
                  </a:ext>
                </a:extLst>
              </a:tr>
              <a:tr h="5284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0000"/>
                          </a:solidFill>
                        </a:rPr>
                        <a:t>XX</a:t>
                      </a:r>
                      <a:r>
                        <a:rPr kumimoji="1" lang="ja-JP" altLang="en-US" sz="1100" dirty="0">
                          <a:solidFill>
                            <a:srgbClr val="FF0000"/>
                          </a:solidFill>
                        </a:rPr>
                        <a:t>株式会社</a:t>
                      </a:r>
                    </a:p>
                    <a:p>
                      <a:endParaRPr kumimoji="1" lang="ja-JP" altLang="en-US" sz="1100" dirty="0">
                        <a:solidFill>
                          <a:srgbClr val="FF0000"/>
                        </a:solidFill>
                      </a:endParaRPr>
                    </a:p>
                  </a:txBody>
                  <a:tcPr/>
                </a:tc>
                <a:tc>
                  <a:txBody>
                    <a:bodyPr/>
                    <a:lstStyle/>
                    <a:p>
                      <a:r>
                        <a:rPr kumimoji="1" lang="en-US" altLang="ja-JP" sz="1100" dirty="0">
                          <a:solidFill>
                            <a:srgbClr val="FF0000"/>
                          </a:solidFill>
                        </a:rPr>
                        <a:t>XX</a:t>
                      </a:r>
                      <a:r>
                        <a:rPr kumimoji="1" lang="ja-JP" altLang="en-US" sz="1100" dirty="0">
                          <a:solidFill>
                            <a:srgbClr val="FF0000"/>
                          </a:solidFill>
                        </a:rPr>
                        <a:t>社はこれまでも弊社からロボットの</a:t>
                      </a:r>
                      <a:r>
                        <a:rPr kumimoji="1" lang="en-US" altLang="ja-JP" sz="1100" dirty="0">
                          <a:solidFill>
                            <a:srgbClr val="FF0000"/>
                          </a:solidFill>
                        </a:rPr>
                        <a:t>XX</a:t>
                      </a:r>
                      <a:r>
                        <a:rPr kumimoji="1" lang="ja-JP" altLang="en-US" sz="1100" dirty="0">
                          <a:solidFill>
                            <a:srgbClr val="FF0000"/>
                          </a:solidFill>
                        </a:rPr>
                        <a:t>部分の開発を委託しており、長年、ロボット関連産業で事業活動を行っている。豊富な開発実績を有する</a:t>
                      </a:r>
                      <a:r>
                        <a:rPr kumimoji="1" lang="en-US" altLang="ja-JP" sz="1100" dirty="0">
                          <a:solidFill>
                            <a:srgbClr val="FF0000"/>
                          </a:solidFill>
                        </a:rPr>
                        <a:t>XX</a:t>
                      </a:r>
                      <a:r>
                        <a:rPr kumimoji="1" lang="ja-JP" altLang="en-US" sz="1100" dirty="0">
                          <a:solidFill>
                            <a:srgbClr val="FF0000"/>
                          </a:solidFill>
                        </a:rPr>
                        <a:t>社と連携することで、本プロジェクトの開発業務も円滑に進むものと考えている。</a:t>
                      </a:r>
                    </a:p>
                  </a:txBody>
                  <a:tcPr/>
                </a:tc>
                <a:extLst>
                  <a:ext uri="{0D108BD9-81ED-4DB2-BD59-A6C34878D82A}">
                    <a16:rowId xmlns:a16="http://schemas.microsoft.com/office/drawing/2014/main" val="140498346"/>
                  </a:ext>
                </a:extLst>
              </a:tr>
            </a:tbl>
          </a:graphicData>
        </a:graphic>
      </p:graphicFrame>
      <p:sp>
        <p:nvSpPr>
          <p:cNvPr id="4" name="正方形/長方形 3">
            <a:extLst>
              <a:ext uri="{FF2B5EF4-FFF2-40B4-BE49-F238E27FC236}">
                <a16:creationId xmlns:a16="http://schemas.microsoft.com/office/drawing/2014/main" id="{0C55559B-E7D3-67B6-AA62-A36CDB1BD8A1}"/>
              </a:ext>
            </a:extLst>
          </p:cNvPr>
          <p:cNvSpPr/>
          <p:nvPr/>
        </p:nvSpPr>
        <p:spPr bwMode="auto">
          <a:xfrm>
            <a:off x="6715433" y="186813"/>
            <a:ext cx="277464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県内への波及効果</a:t>
            </a:r>
          </a:p>
        </p:txBody>
      </p:sp>
    </p:spTree>
    <p:extLst>
      <p:ext uri="{BB962C8B-B14F-4D97-AF65-F5344CB8AC3E}">
        <p14:creationId xmlns:p14="http://schemas.microsoft.com/office/powerpoint/2010/main" val="1275348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８：神奈川県内へ</a:t>
            </a:r>
            <a:r>
              <a:rPr lang="ja-JP" altLang="en-US">
                <a:latin typeface="Arial" panose="020B0604020202020204" pitchFamily="34" charset="0"/>
                <a:ea typeface="ＭＳ Ｐゴシック" panose="020B0600070205080204" pitchFamily="50" charset="-128"/>
              </a:rPr>
              <a:t>の貢献度、</a:t>
            </a:r>
            <a:r>
              <a:rPr lang="ja-JP" altLang="en-US" dirty="0">
                <a:latin typeface="Arial" panose="020B0604020202020204" pitchFamily="34" charset="0"/>
                <a:ea typeface="ＭＳ Ｐゴシック" panose="020B0600070205080204" pitchFamily="50" charset="-128"/>
              </a:rPr>
              <a:t>波及効果</a:t>
            </a:r>
            <a:endParaRPr lang="en-US" altLang="ja-JP" dirty="0">
              <a:latin typeface="Arial" panose="020B0604020202020204" pitchFamily="34" charset="0"/>
              <a:ea typeface="ＭＳ Ｐゴシック" panose="020B0600070205080204" pitchFamily="50" charset="-128"/>
            </a:endParaRPr>
          </a:p>
        </p:txBody>
      </p:sp>
      <p:graphicFrame>
        <p:nvGraphicFramePr>
          <p:cNvPr id="4" name="表 6">
            <a:extLst>
              <a:ext uri="{FF2B5EF4-FFF2-40B4-BE49-F238E27FC236}">
                <a16:creationId xmlns:a16="http://schemas.microsoft.com/office/drawing/2014/main" id="{A57B5ECD-5085-E4B9-1EDC-642BCA991902}"/>
              </a:ext>
            </a:extLst>
          </p:cNvPr>
          <p:cNvGraphicFramePr>
            <a:graphicFrameLocks noGrp="1"/>
          </p:cNvGraphicFramePr>
          <p:nvPr>
            <p:extLst>
              <p:ext uri="{D42A27DB-BD31-4B8C-83A1-F6EECF244321}">
                <p14:modId xmlns:p14="http://schemas.microsoft.com/office/powerpoint/2010/main" val="3065504589"/>
              </p:ext>
            </p:extLst>
          </p:nvPr>
        </p:nvGraphicFramePr>
        <p:xfrm>
          <a:off x="419100" y="2084258"/>
          <a:ext cx="9048750" cy="3028516"/>
        </p:xfrm>
        <a:graphic>
          <a:graphicData uri="http://schemas.openxmlformats.org/drawingml/2006/table">
            <a:tbl>
              <a:tblPr firstRow="1" firstCol="1">
                <a:tableStyleId>{93296810-A885-4BE3-A3E7-6D5BEEA58F35}</a:tableStyleId>
              </a:tblPr>
              <a:tblGrid>
                <a:gridCol w="1704668">
                  <a:extLst>
                    <a:ext uri="{9D8B030D-6E8A-4147-A177-3AD203B41FA5}">
                      <a16:colId xmlns:a16="http://schemas.microsoft.com/office/drawing/2014/main" val="1152666118"/>
                    </a:ext>
                  </a:extLst>
                </a:gridCol>
                <a:gridCol w="7344082">
                  <a:extLst>
                    <a:ext uri="{9D8B030D-6E8A-4147-A177-3AD203B41FA5}">
                      <a16:colId xmlns:a16="http://schemas.microsoft.com/office/drawing/2014/main" val="2836988047"/>
                    </a:ext>
                  </a:extLst>
                </a:gridCol>
              </a:tblGrid>
              <a:tr h="206658">
                <a:tc>
                  <a:txBody>
                    <a:bodyPr/>
                    <a:lstStyle/>
                    <a:p>
                      <a:endParaRPr kumimoji="1" lang="ja-JP" altLang="en-US" sz="1200" dirty="0"/>
                    </a:p>
                  </a:txBody>
                  <a:tcPr/>
                </a:tc>
                <a:tc>
                  <a:txBody>
                    <a:bodyPr/>
                    <a:lstStyle/>
                    <a:p>
                      <a:pPr algn="ctr"/>
                      <a:r>
                        <a:rPr kumimoji="1" lang="ja-JP" altLang="en-US" sz="1200" dirty="0"/>
                        <a:t>現時点で想定される点</a:t>
                      </a:r>
                    </a:p>
                  </a:txBody>
                  <a:tcPr/>
                </a:tc>
                <a:extLst>
                  <a:ext uri="{0D108BD9-81ED-4DB2-BD59-A6C34878D82A}">
                    <a16:rowId xmlns:a16="http://schemas.microsoft.com/office/drawing/2014/main" val="620775052"/>
                  </a:ext>
                </a:extLst>
              </a:tr>
              <a:tr h="1312803">
                <a:tc>
                  <a:txBody>
                    <a:bodyPr/>
                    <a:lstStyle/>
                    <a:p>
                      <a:r>
                        <a:rPr kumimoji="1" lang="ja-JP" altLang="en-US" sz="1200" dirty="0"/>
                        <a:t>神奈川県内の</a:t>
                      </a:r>
                      <a:endParaRPr kumimoji="1" lang="en-US" altLang="ja-JP" sz="1200" dirty="0"/>
                    </a:p>
                    <a:p>
                      <a:r>
                        <a:rPr kumimoji="1" lang="ja-JP" altLang="en-US" sz="1200" dirty="0"/>
                        <a:t>社会課題の解決</a:t>
                      </a:r>
                    </a:p>
                  </a:txBody>
                  <a:tcPr/>
                </a:tc>
                <a:tc>
                  <a:txBody>
                    <a:bodyPr/>
                    <a:lstStyle/>
                    <a:p>
                      <a:pPr marL="171450" indent="-171450">
                        <a:buFont typeface="Arial" panose="020B0604020202020204" pitchFamily="34" charset="0"/>
                        <a:buChar char="•"/>
                      </a:pPr>
                      <a:r>
                        <a:rPr kumimoji="1" lang="ja-JP" altLang="en-US" sz="1200" dirty="0">
                          <a:solidFill>
                            <a:srgbClr val="FF0000"/>
                          </a:solidFill>
                        </a:rPr>
                        <a:t>本事業で開発するロボットの主たるターゲットユーザーは</a:t>
                      </a:r>
                      <a:r>
                        <a:rPr kumimoji="1" lang="en-US" altLang="ja-JP" sz="1200" dirty="0">
                          <a:solidFill>
                            <a:srgbClr val="FF0000"/>
                          </a:solidFill>
                        </a:rPr>
                        <a:t>XX</a:t>
                      </a:r>
                      <a:r>
                        <a:rPr kumimoji="1" lang="ja-JP" altLang="en-US" sz="1200" dirty="0">
                          <a:solidFill>
                            <a:srgbClr val="FF0000"/>
                          </a:solidFill>
                        </a:rPr>
                        <a:t>業界の</a:t>
                      </a:r>
                      <a:r>
                        <a:rPr kumimoji="1" lang="en-US" altLang="ja-JP" sz="1200" dirty="0">
                          <a:solidFill>
                            <a:srgbClr val="FF0000"/>
                          </a:solidFill>
                        </a:rPr>
                        <a:t>XX</a:t>
                      </a:r>
                      <a:r>
                        <a:rPr kumimoji="1" lang="ja-JP" altLang="en-US" sz="1200" dirty="0">
                          <a:solidFill>
                            <a:srgbClr val="FF0000"/>
                          </a:solidFill>
                        </a:rPr>
                        <a:t>施設である。</a:t>
                      </a:r>
                      <a:r>
                        <a:rPr kumimoji="1" lang="en-US" altLang="ja-JP" sz="1200" dirty="0">
                          <a:solidFill>
                            <a:srgbClr val="FF0000"/>
                          </a:solidFill>
                        </a:rPr>
                        <a:t>XX</a:t>
                      </a:r>
                      <a:r>
                        <a:rPr kumimoji="1" lang="ja-JP" altLang="en-US" sz="1200" dirty="0">
                          <a:solidFill>
                            <a:srgbClr val="FF0000"/>
                          </a:solidFill>
                        </a:rPr>
                        <a:t>施設は神奈川県内に約</a:t>
                      </a:r>
                      <a:r>
                        <a:rPr kumimoji="1" lang="en-US" altLang="ja-JP" sz="1200" dirty="0">
                          <a:solidFill>
                            <a:srgbClr val="FF0000"/>
                          </a:solidFill>
                        </a:rPr>
                        <a:t>XX</a:t>
                      </a:r>
                      <a:r>
                        <a:rPr kumimoji="1" lang="ja-JP" altLang="en-US" sz="1200" dirty="0">
                          <a:solidFill>
                            <a:srgbClr val="FF0000"/>
                          </a:solidFill>
                        </a:rPr>
                        <a:t>施設立地しており、従業員ベースでは</a:t>
                      </a:r>
                      <a:r>
                        <a:rPr kumimoji="1" lang="en-US" altLang="ja-JP" sz="1200" dirty="0">
                          <a:solidFill>
                            <a:srgbClr val="FF0000"/>
                          </a:solidFill>
                        </a:rPr>
                        <a:t>XX</a:t>
                      </a:r>
                      <a:r>
                        <a:rPr kumimoji="1" lang="ja-JP" altLang="en-US" sz="1200" dirty="0">
                          <a:solidFill>
                            <a:srgbClr val="FF0000"/>
                          </a:solidFill>
                        </a:rPr>
                        <a:t>名が働いている。本ロボットが神奈川県内の施設に導入・普及していくことにより、これら施設における働き方の改善に大きく寄与することが期待される。</a:t>
                      </a:r>
                      <a:endParaRPr kumimoji="1" lang="en-US" altLang="ja-JP" sz="1200" dirty="0">
                        <a:solidFill>
                          <a:srgbClr val="FF0000"/>
                        </a:solidFill>
                      </a:endParaRPr>
                    </a:p>
                    <a:p>
                      <a:pPr marL="171450" indent="-171450">
                        <a:buFont typeface="Arial" panose="020B0604020202020204" pitchFamily="34" charset="0"/>
                        <a:buChar char="•"/>
                      </a:pPr>
                      <a:r>
                        <a:rPr kumimoji="1" lang="en-US" altLang="ja-JP" sz="1200" dirty="0">
                          <a:solidFill>
                            <a:srgbClr val="FF0000"/>
                          </a:solidFill>
                        </a:rPr>
                        <a:t>XX</a:t>
                      </a:r>
                      <a:r>
                        <a:rPr kumimoji="1" lang="ja-JP" altLang="en-US" sz="1200" dirty="0">
                          <a:solidFill>
                            <a:srgbClr val="FF0000"/>
                          </a:solidFill>
                        </a:rPr>
                        <a:t>の進展に伴い、</a:t>
                      </a:r>
                      <a:r>
                        <a:rPr kumimoji="1" lang="en-US" altLang="ja-JP" sz="1200" dirty="0">
                          <a:solidFill>
                            <a:srgbClr val="FF0000"/>
                          </a:solidFill>
                        </a:rPr>
                        <a:t>XX</a:t>
                      </a:r>
                      <a:r>
                        <a:rPr kumimoji="1" lang="ja-JP" altLang="en-US" sz="1200" dirty="0">
                          <a:solidFill>
                            <a:srgbClr val="FF0000"/>
                          </a:solidFill>
                        </a:rPr>
                        <a:t>施設数は今後増加していくと指摘されている。こうしたなかで、</a:t>
                      </a:r>
                      <a:r>
                        <a:rPr kumimoji="1" lang="en-US" altLang="ja-JP" sz="1200" dirty="0">
                          <a:solidFill>
                            <a:srgbClr val="FF0000"/>
                          </a:solidFill>
                        </a:rPr>
                        <a:t>XX</a:t>
                      </a:r>
                      <a:r>
                        <a:rPr kumimoji="1" lang="ja-JP" altLang="en-US" sz="1200" dirty="0">
                          <a:solidFill>
                            <a:srgbClr val="FF0000"/>
                          </a:solidFill>
                        </a:rPr>
                        <a:t>施設を対象に、県民にとっても身近な</a:t>
                      </a:r>
                      <a:r>
                        <a:rPr kumimoji="1" lang="en-US" altLang="ja-JP" sz="1200" dirty="0">
                          <a:solidFill>
                            <a:srgbClr val="FF0000"/>
                          </a:solidFill>
                        </a:rPr>
                        <a:t>XX</a:t>
                      </a:r>
                      <a:r>
                        <a:rPr kumimoji="1" lang="ja-JP" altLang="en-US" sz="1200" dirty="0">
                          <a:solidFill>
                            <a:srgbClr val="FF0000"/>
                          </a:solidFill>
                        </a:rPr>
                        <a:t>施設においてサービスロボットが活躍することは、県内他施設へのサービスロボットの水平展開の一助となると考える。</a:t>
                      </a:r>
                    </a:p>
                  </a:txBody>
                  <a:tcPr/>
                </a:tc>
                <a:extLst>
                  <a:ext uri="{0D108BD9-81ED-4DB2-BD59-A6C34878D82A}">
                    <a16:rowId xmlns:a16="http://schemas.microsoft.com/office/drawing/2014/main" val="1688033706"/>
                  </a:ext>
                </a:extLst>
              </a:tr>
              <a:tr h="1441393">
                <a:tc>
                  <a:txBody>
                    <a:bodyPr/>
                    <a:lstStyle/>
                    <a:p>
                      <a:r>
                        <a:rPr kumimoji="1" lang="ja-JP" altLang="en-US" sz="1200" dirty="0"/>
                        <a:t>神奈川県内の</a:t>
                      </a:r>
                      <a:endParaRPr kumimoji="1" lang="en-US" altLang="ja-JP" sz="1200" dirty="0"/>
                    </a:p>
                    <a:p>
                      <a:r>
                        <a:rPr kumimoji="1" lang="ja-JP" altLang="en-US" sz="1200" dirty="0"/>
                        <a:t>中小企業の参画・関与</a:t>
                      </a:r>
                    </a:p>
                  </a:txBody>
                  <a:tcPr/>
                </a:tc>
                <a:tc>
                  <a:txBody>
                    <a:bodyPr/>
                    <a:lstStyle/>
                    <a:p>
                      <a:pPr marL="171450" indent="-171450">
                        <a:buFont typeface="Arial" panose="020B0604020202020204" pitchFamily="34" charset="0"/>
                        <a:buChar char="•"/>
                      </a:pPr>
                      <a:r>
                        <a:rPr kumimoji="1" lang="ja-JP" altLang="en-US" sz="1200" dirty="0">
                          <a:solidFill>
                            <a:srgbClr val="FF0000"/>
                          </a:solidFill>
                        </a:rPr>
                        <a:t>前頁に記載した試作開発は神奈川県内に立地する</a:t>
                      </a:r>
                      <a:r>
                        <a:rPr kumimoji="1" lang="en-US" altLang="ja-JP" sz="1200" dirty="0">
                          <a:solidFill>
                            <a:srgbClr val="FF0000"/>
                          </a:solidFill>
                        </a:rPr>
                        <a:t>XX</a:t>
                      </a:r>
                      <a:r>
                        <a:rPr kumimoji="1" lang="ja-JP" altLang="en-US" sz="1200" dirty="0">
                          <a:solidFill>
                            <a:srgbClr val="FF0000"/>
                          </a:solidFill>
                        </a:rPr>
                        <a:t>に委託を予定している。</a:t>
                      </a:r>
                      <a:endParaRPr kumimoji="1" lang="en-US" altLang="ja-JP" sz="1200" dirty="0">
                        <a:solidFill>
                          <a:srgbClr val="FF0000"/>
                        </a:solidFill>
                      </a:endParaRPr>
                    </a:p>
                    <a:p>
                      <a:pPr marL="171450" indent="-171450">
                        <a:buFont typeface="Arial" panose="020B0604020202020204" pitchFamily="34" charset="0"/>
                        <a:buChar char="•"/>
                      </a:pPr>
                      <a:r>
                        <a:rPr kumimoji="1" lang="ja-JP" altLang="en-US" sz="1200" dirty="0">
                          <a:solidFill>
                            <a:srgbClr val="FF0000"/>
                          </a:solidFill>
                        </a:rPr>
                        <a:t>事業化後のカスタマーサポートの現場運用を委託予定の</a:t>
                      </a:r>
                      <a:r>
                        <a:rPr kumimoji="1" lang="en-US" altLang="ja-JP" sz="1200" dirty="0">
                          <a:solidFill>
                            <a:srgbClr val="FF0000"/>
                          </a:solidFill>
                        </a:rPr>
                        <a:t>XX</a:t>
                      </a:r>
                      <a:r>
                        <a:rPr kumimoji="1" lang="ja-JP" altLang="en-US" sz="1200" dirty="0">
                          <a:solidFill>
                            <a:srgbClr val="FF0000"/>
                          </a:solidFill>
                        </a:rPr>
                        <a:t>は東京都内に本社を構える企業ではあるが、神奈川県</a:t>
                      </a:r>
                      <a:r>
                        <a:rPr kumimoji="1" lang="en-US" altLang="ja-JP" sz="1200" dirty="0">
                          <a:solidFill>
                            <a:srgbClr val="FF0000"/>
                          </a:solidFill>
                        </a:rPr>
                        <a:t>XX</a:t>
                      </a:r>
                      <a:r>
                        <a:rPr kumimoji="1" lang="ja-JP" altLang="en-US" sz="1200" dirty="0">
                          <a:solidFill>
                            <a:srgbClr val="FF0000"/>
                          </a:solidFill>
                        </a:rPr>
                        <a:t>市に事業所を有しており、神奈川県内の</a:t>
                      </a:r>
                      <a:r>
                        <a:rPr kumimoji="1" lang="en-US" altLang="ja-JP" sz="1200" dirty="0">
                          <a:solidFill>
                            <a:srgbClr val="FF0000"/>
                          </a:solidFill>
                        </a:rPr>
                        <a:t>XX</a:t>
                      </a:r>
                      <a:r>
                        <a:rPr kumimoji="1" lang="ja-JP" altLang="en-US" sz="1200" dirty="0">
                          <a:solidFill>
                            <a:srgbClr val="FF0000"/>
                          </a:solidFill>
                        </a:rPr>
                        <a:t>施設への実装においては、県内の同事業所が中核となり取り組むことになる予定である。</a:t>
                      </a:r>
                      <a:endParaRPr kumimoji="1" lang="en-US" altLang="ja-JP" sz="1200" dirty="0">
                        <a:solidFill>
                          <a:srgbClr val="FF0000"/>
                        </a:solidFill>
                      </a:endParaRPr>
                    </a:p>
                  </a:txBody>
                  <a:tcPr/>
                </a:tc>
                <a:extLst>
                  <a:ext uri="{0D108BD9-81ED-4DB2-BD59-A6C34878D82A}">
                    <a16:rowId xmlns:a16="http://schemas.microsoft.com/office/drawing/2014/main" val="829684739"/>
                  </a:ext>
                </a:extLst>
              </a:tr>
            </a:tbl>
          </a:graphicData>
        </a:graphic>
      </p:graphicFrame>
      <p:sp>
        <p:nvSpPr>
          <p:cNvPr id="3" name="正方形/長方形 2">
            <a:extLst>
              <a:ext uri="{FF2B5EF4-FFF2-40B4-BE49-F238E27FC236}">
                <a16:creationId xmlns:a16="http://schemas.microsoft.com/office/drawing/2014/main" id="{3203A82A-5437-73F9-74B6-35618797277E}"/>
              </a:ext>
            </a:extLst>
          </p:cNvPr>
          <p:cNvSpPr/>
          <p:nvPr/>
        </p:nvSpPr>
        <p:spPr bwMode="auto">
          <a:xfrm>
            <a:off x="6577781" y="186813"/>
            <a:ext cx="291229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社会への貢献度、</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県内への波及効果</a:t>
            </a:r>
          </a:p>
        </p:txBody>
      </p:sp>
      <p:sp>
        <p:nvSpPr>
          <p:cNvPr id="6" name="Rectangle 3">
            <a:extLst>
              <a:ext uri="{FF2B5EF4-FFF2-40B4-BE49-F238E27FC236}">
                <a16:creationId xmlns:a16="http://schemas.microsoft.com/office/drawing/2014/main" id="{5A5EFEA5-2FC4-814D-B1AB-2F21138E1BD5}"/>
              </a:ext>
            </a:extLst>
          </p:cNvPr>
          <p:cNvSpPr txBox="1">
            <a:spLocks noChangeArrowheads="1"/>
          </p:cNvSpPr>
          <p:nvPr/>
        </p:nvSpPr>
        <p:spPr bwMode="auto">
          <a:xfrm>
            <a:off x="419100" y="1197577"/>
            <a:ext cx="9187016"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プロジェクトの実施、事業化による神奈川県内への影響</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本事業を通じて開発するロボットを中核とした</a:t>
            </a:r>
            <a:r>
              <a:rPr lang="ja-JP" altLang="en-US" sz="1200" kern="0" dirty="0">
                <a:solidFill>
                  <a:schemeClr val="tx1"/>
                </a:solidFill>
                <a:latin typeface="Arial" panose="020B0604020202020204" pitchFamily="34" charset="0"/>
                <a:ea typeface="ＭＳ Ｐゴシック" panose="020B0600070205080204" pitchFamily="50" charset="-128"/>
              </a:rPr>
              <a:t>事業により期待される「神奈川県内の社会課題の解決」や「製品化・サービス化後の県内での事業展開」、「神奈川県内に事務所又は事業所、拠点を有する中小企業や大学等との連携（県内への波及効果）」について記載してください。</a:t>
            </a:r>
          </a:p>
        </p:txBody>
      </p:sp>
    </p:spTree>
    <p:extLst>
      <p:ext uri="{BB962C8B-B14F-4D97-AF65-F5344CB8AC3E}">
        <p14:creationId xmlns:p14="http://schemas.microsoft.com/office/powerpoint/2010/main" val="2395936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C3233E1E-7701-B3CC-9AD9-48AF338EB860}"/>
              </a:ext>
            </a:extLst>
          </p:cNvPr>
          <p:cNvSpPr>
            <a:spLocks noGrp="1"/>
          </p:cNvSpPr>
          <p:nvPr>
            <p:ph type="ctrTitle"/>
          </p:nvPr>
        </p:nvSpPr>
        <p:spPr>
          <a:xfrm>
            <a:off x="2720975" y="1826874"/>
            <a:ext cx="6769100" cy="430887"/>
          </a:xfrm>
        </p:spPr>
        <p:txBody>
          <a:bodyPr/>
          <a:lstStyle/>
          <a:p>
            <a:r>
              <a:rPr lang="ja-JP" altLang="en-US" dirty="0"/>
              <a:t>本事業で取り組む開発プロジェクト</a:t>
            </a:r>
          </a:p>
        </p:txBody>
      </p:sp>
    </p:spTree>
    <p:extLst>
      <p:ext uri="{BB962C8B-B14F-4D97-AF65-F5344CB8AC3E}">
        <p14:creationId xmlns:p14="http://schemas.microsoft.com/office/powerpoint/2010/main" val="2691960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B0802E00-FF0E-ADF5-4623-306F6AB83A8E}"/>
              </a:ext>
            </a:extLst>
          </p:cNvPr>
          <p:cNvSpPr>
            <a:spLocks noGrp="1"/>
          </p:cNvSpPr>
          <p:nvPr>
            <p:ph type="title"/>
          </p:nvPr>
        </p:nvSpPr>
        <p:spPr/>
        <p:txBody>
          <a:bodyPr/>
          <a:lstStyle/>
          <a:p>
            <a:r>
              <a:rPr lang="ja-JP" altLang="en-US" dirty="0"/>
              <a:t>９：開発するロボットの概要</a:t>
            </a:r>
          </a:p>
        </p:txBody>
      </p:sp>
      <p:sp>
        <p:nvSpPr>
          <p:cNvPr id="5" name="Rectangle 3">
            <a:extLst>
              <a:ext uri="{FF2B5EF4-FFF2-40B4-BE49-F238E27FC236}">
                <a16:creationId xmlns:a16="http://schemas.microsoft.com/office/drawing/2014/main" id="{D93FB026-E78D-6B7B-BB1B-A476677ECBA3}"/>
              </a:ext>
            </a:extLst>
          </p:cNvPr>
          <p:cNvSpPr txBox="1">
            <a:spLocks noChangeArrowheads="1"/>
          </p:cNvSpPr>
          <p:nvPr/>
        </p:nvSpPr>
        <p:spPr bwMode="auto">
          <a:xfrm>
            <a:off x="480786" y="5916688"/>
            <a:ext cx="8503559" cy="1496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177800" indent="-177800" algn="l"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上記の点以外に、特徴的な仕様がありましたら、適宜、行を追加して記載してください。</a:t>
            </a:r>
            <a:endParaRPr lang="en-US" altLang="ja-JP" sz="900" kern="0" dirty="0">
              <a:solidFill>
                <a:schemeClr val="tx1"/>
              </a:solidFill>
            </a:endParaRPr>
          </a:p>
        </p:txBody>
      </p:sp>
      <p:graphicFrame>
        <p:nvGraphicFramePr>
          <p:cNvPr id="6" name="表 4">
            <a:extLst>
              <a:ext uri="{FF2B5EF4-FFF2-40B4-BE49-F238E27FC236}">
                <a16:creationId xmlns:a16="http://schemas.microsoft.com/office/drawing/2014/main" id="{C52CF981-6B4E-071D-22ED-580EA44068B5}"/>
              </a:ext>
            </a:extLst>
          </p:cNvPr>
          <p:cNvGraphicFramePr>
            <a:graphicFrameLocks noGrp="1"/>
          </p:cNvGraphicFramePr>
          <p:nvPr>
            <p:extLst>
              <p:ext uri="{D42A27DB-BD31-4B8C-83A1-F6EECF244321}">
                <p14:modId xmlns:p14="http://schemas.microsoft.com/office/powerpoint/2010/main" val="2742040919"/>
              </p:ext>
            </p:extLst>
          </p:nvPr>
        </p:nvGraphicFramePr>
        <p:xfrm>
          <a:off x="377372" y="1258510"/>
          <a:ext cx="9055001" cy="4443788"/>
        </p:xfrm>
        <a:graphic>
          <a:graphicData uri="http://schemas.openxmlformats.org/drawingml/2006/table">
            <a:tbl>
              <a:tblPr firstCol="1">
                <a:tableStyleId>{21E4AEA4-8DFA-4A89-87EB-49C32662AFE0}</a:tableStyleId>
              </a:tblPr>
              <a:tblGrid>
                <a:gridCol w="774700">
                  <a:extLst>
                    <a:ext uri="{9D8B030D-6E8A-4147-A177-3AD203B41FA5}">
                      <a16:colId xmlns:a16="http://schemas.microsoft.com/office/drawing/2014/main" val="1714642985"/>
                    </a:ext>
                  </a:extLst>
                </a:gridCol>
                <a:gridCol w="1663700">
                  <a:extLst>
                    <a:ext uri="{9D8B030D-6E8A-4147-A177-3AD203B41FA5}">
                      <a16:colId xmlns:a16="http://schemas.microsoft.com/office/drawing/2014/main" val="1956868378"/>
                    </a:ext>
                  </a:extLst>
                </a:gridCol>
                <a:gridCol w="469900">
                  <a:extLst>
                    <a:ext uri="{9D8B030D-6E8A-4147-A177-3AD203B41FA5}">
                      <a16:colId xmlns:a16="http://schemas.microsoft.com/office/drawing/2014/main" val="2585763277"/>
                    </a:ext>
                  </a:extLst>
                </a:gridCol>
                <a:gridCol w="232228">
                  <a:extLst>
                    <a:ext uri="{9D8B030D-6E8A-4147-A177-3AD203B41FA5}">
                      <a16:colId xmlns:a16="http://schemas.microsoft.com/office/drawing/2014/main" val="2210843406"/>
                    </a:ext>
                  </a:extLst>
                </a:gridCol>
                <a:gridCol w="377372">
                  <a:extLst>
                    <a:ext uri="{9D8B030D-6E8A-4147-A177-3AD203B41FA5}">
                      <a16:colId xmlns:a16="http://schemas.microsoft.com/office/drawing/2014/main" val="3297259533"/>
                    </a:ext>
                  </a:extLst>
                </a:gridCol>
                <a:gridCol w="444501">
                  <a:extLst>
                    <a:ext uri="{9D8B030D-6E8A-4147-A177-3AD203B41FA5}">
                      <a16:colId xmlns:a16="http://schemas.microsoft.com/office/drawing/2014/main" val="1110977376"/>
                    </a:ext>
                  </a:extLst>
                </a:gridCol>
                <a:gridCol w="660701">
                  <a:extLst>
                    <a:ext uri="{9D8B030D-6E8A-4147-A177-3AD203B41FA5}">
                      <a16:colId xmlns:a16="http://schemas.microsoft.com/office/drawing/2014/main" val="1572150630"/>
                    </a:ext>
                  </a:extLst>
                </a:gridCol>
                <a:gridCol w="250854">
                  <a:extLst>
                    <a:ext uri="{9D8B030D-6E8A-4147-A177-3AD203B41FA5}">
                      <a16:colId xmlns:a16="http://schemas.microsoft.com/office/drawing/2014/main" val="147576707"/>
                    </a:ext>
                  </a:extLst>
                </a:gridCol>
                <a:gridCol w="404284">
                  <a:extLst>
                    <a:ext uri="{9D8B030D-6E8A-4147-A177-3AD203B41FA5}">
                      <a16:colId xmlns:a16="http://schemas.microsoft.com/office/drawing/2014/main" val="2293272651"/>
                    </a:ext>
                  </a:extLst>
                </a:gridCol>
                <a:gridCol w="568909">
                  <a:extLst>
                    <a:ext uri="{9D8B030D-6E8A-4147-A177-3AD203B41FA5}">
                      <a16:colId xmlns:a16="http://schemas.microsoft.com/office/drawing/2014/main" val="3337795832"/>
                    </a:ext>
                  </a:extLst>
                </a:gridCol>
                <a:gridCol w="478970">
                  <a:extLst>
                    <a:ext uri="{9D8B030D-6E8A-4147-A177-3AD203B41FA5}">
                      <a16:colId xmlns:a16="http://schemas.microsoft.com/office/drawing/2014/main" val="1840026406"/>
                    </a:ext>
                  </a:extLst>
                </a:gridCol>
                <a:gridCol w="563640">
                  <a:extLst>
                    <a:ext uri="{9D8B030D-6E8A-4147-A177-3AD203B41FA5}">
                      <a16:colId xmlns:a16="http://schemas.microsoft.com/office/drawing/2014/main" val="2953822918"/>
                    </a:ext>
                  </a:extLst>
                </a:gridCol>
                <a:gridCol w="223034">
                  <a:extLst>
                    <a:ext uri="{9D8B030D-6E8A-4147-A177-3AD203B41FA5}">
                      <a16:colId xmlns:a16="http://schemas.microsoft.com/office/drawing/2014/main" val="1382781389"/>
                    </a:ext>
                  </a:extLst>
                </a:gridCol>
                <a:gridCol w="427937">
                  <a:extLst>
                    <a:ext uri="{9D8B030D-6E8A-4147-A177-3AD203B41FA5}">
                      <a16:colId xmlns:a16="http://schemas.microsoft.com/office/drawing/2014/main" val="2822892704"/>
                    </a:ext>
                  </a:extLst>
                </a:gridCol>
                <a:gridCol w="781531">
                  <a:extLst>
                    <a:ext uri="{9D8B030D-6E8A-4147-A177-3AD203B41FA5}">
                      <a16:colId xmlns:a16="http://schemas.microsoft.com/office/drawing/2014/main" val="2913209639"/>
                    </a:ext>
                  </a:extLst>
                </a:gridCol>
                <a:gridCol w="145570">
                  <a:extLst>
                    <a:ext uri="{9D8B030D-6E8A-4147-A177-3AD203B41FA5}">
                      <a16:colId xmlns:a16="http://schemas.microsoft.com/office/drawing/2014/main" val="1217512917"/>
                    </a:ext>
                  </a:extLst>
                </a:gridCol>
                <a:gridCol w="587170">
                  <a:extLst>
                    <a:ext uri="{9D8B030D-6E8A-4147-A177-3AD203B41FA5}">
                      <a16:colId xmlns:a16="http://schemas.microsoft.com/office/drawing/2014/main" val="2810764349"/>
                    </a:ext>
                  </a:extLst>
                </a:gridCol>
              </a:tblGrid>
              <a:tr h="290817">
                <a:tc gridSpan="2">
                  <a:txBody>
                    <a:bodyPr/>
                    <a:lstStyle/>
                    <a:p>
                      <a:r>
                        <a:rPr kumimoji="1" lang="ja-JP" altLang="en-US" sz="1200" b="1" dirty="0">
                          <a:solidFill>
                            <a:schemeClr val="bg1"/>
                          </a:solidFill>
                        </a:rPr>
                        <a:t>ロボットの名称 （製品名）</a:t>
                      </a:r>
                    </a:p>
                  </a:txBody>
                  <a:tcPr anchor="ctr"/>
                </a:tc>
                <a:tc hMerge="1">
                  <a:txBody>
                    <a:bodyPr/>
                    <a:lstStyle/>
                    <a:p>
                      <a:endParaRPr kumimoji="1" lang="ja-JP" altLang="en-US"/>
                    </a:p>
                  </a:txBody>
                  <a:tcPr/>
                </a:tc>
                <a:tc gridSpan="2">
                  <a:txBody>
                    <a:bodyPr/>
                    <a:lstStyle/>
                    <a:p>
                      <a:r>
                        <a:rPr kumimoji="1" lang="ja-JP" altLang="en-US" sz="1200" dirty="0"/>
                        <a:t>製品名</a:t>
                      </a:r>
                    </a:p>
                  </a:txBody>
                  <a:tcPr>
                    <a:solidFill>
                      <a:srgbClr val="E8EBF1"/>
                    </a:solidFill>
                  </a:tcPr>
                </a:tc>
                <a:tc hMerge="1">
                  <a:txBody>
                    <a:bodyPr/>
                    <a:lstStyle/>
                    <a:p>
                      <a:endParaRPr kumimoji="1" lang="ja-JP" altLang="en-US"/>
                    </a:p>
                  </a:txBody>
                  <a:tcPr/>
                </a:tc>
                <a:tc gridSpan="1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6333312"/>
                  </a:ext>
                </a:extLst>
              </a:tr>
              <a:tr h="1454086">
                <a:tc gridSpan="2">
                  <a:txBody>
                    <a:bodyPr/>
                    <a:lstStyle/>
                    <a:p>
                      <a:r>
                        <a:rPr kumimoji="1" lang="ja-JP" altLang="en-US" sz="1200" b="1" dirty="0">
                          <a:solidFill>
                            <a:schemeClr val="bg1"/>
                          </a:solidFill>
                        </a:rPr>
                        <a:t>ロボットの概要・特徴 （</a:t>
                      </a:r>
                      <a:r>
                        <a:rPr kumimoji="1" lang="en-US" altLang="ja-JP" sz="1200" b="1" dirty="0">
                          <a:solidFill>
                            <a:schemeClr val="bg1"/>
                          </a:solidFill>
                        </a:rPr>
                        <a:t>200</a:t>
                      </a:r>
                      <a:r>
                        <a:rPr kumimoji="1" lang="ja-JP" altLang="en-US" sz="1200" b="1" dirty="0">
                          <a:solidFill>
                            <a:schemeClr val="bg1"/>
                          </a:solidFill>
                        </a:rPr>
                        <a:t>字程度）</a:t>
                      </a:r>
                      <a:endParaRPr kumimoji="1" lang="en-US" altLang="ja-JP" sz="1200" b="1" dirty="0">
                        <a:solidFill>
                          <a:schemeClr val="bg1"/>
                        </a:solidFill>
                      </a:endParaRPr>
                    </a:p>
                  </a:txBody>
                  <a:tcPr anchor="ctr"/>
                </a:tc>
                <a:tc hMerge="1">
                  <a:txBody>
                    <a:bodyPr/>
                    <a:lstStyle/>
                    <a:p>
                      <a:endParaRPr kumimoji="1" lang="ja-JP" altLang="en-US"/>
                    </a:p>
                  </a:txBody>
                  <a:tcPr/>
                </a:tc>
                <a:tc gridSpan="15">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3735272"/>
                  </a:ext>
                </a:extLst>
              </a:tr>
              <a:tr h="290817">
                <a:tc row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ロボットの仕様</a:t>
                      </a:r>
                    </a:p>
                  </a:txBody>
                  <a:tcPr anchor="ctr"/>
                </a:tc>
                <a:tc>
                  <a:txBody>
                    <a:bodyPr/>
                    <a:lstStyle/>
                    <a:p>
                      <a:r>
                        <a:rPr kumimoji="1" lang="ja-JP" altLang="en-US" sz="1200" b="1" kern="1200" dirty="0">
                          <a:solidFill>
                            <a:schemeClr val="bg1"/>
                          </a:solidFill>
                          <a:latin typeface="+mn-lt"/>
                          <a:ea typeface="+mn-ea"/>
                          <a:cs typeface="+mn-cs"/>
                        </a:rPr>
                        <a:t>本体サイズ</a:t>
                      </a:r>
                      <a:endParaRPr kumimoji="1" lang="ja-JP" altLang="en-US" b="1" dirty="0">
                        <a:solidFill>
                          <a:schemeClr val="bg1"/>
                        </a:solidFill>
                      </a:endParaRPr>
                    </a:p>
                  </a:txBody>
                  <a:tcPr anchor="ctr">
                    <a:solidFill>
                      <a:schemeClr val="accent2"/>
                    </a:solidFill>
                  </a:tcPr>
                </a:tc>
                <a:tc>
                  <a:txBody>
                    <a:bodyPr/>
                    <a:lstStyle/>
                    <a:p>
                      <a:pPr algn="r"/>
                      <a:r>
                        <a:rPr kumimoji="1" lang="ja-JP" altLang="en-US" sz="1200" dirty="0"/>
                        <a:t>幅</a:t>
                      </a:r>
                    </a:p>
                  </a:txBody>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長さ</a:t>
                      </a:r>
                    </a:p>
                  </a:txBody>
                  <a:tcPr/>
                </a:tc>
                <a:tc hMerge="1">
                  <a:txBody>
                    <a:bodyPr/>
                    <a:lstStyle/>
                    <a:p>
                      <a:pPr algn="r"/>
                      <a:endParaRPr kumimoji="1" lang="ja-JP" altLang="en-US" sz="1200" dirty="0"/>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a:txBody>
                    <a:bodyPr/>
                    <a:lstStyle/>
                    <a:p>
                      <a:r>
                        <a:rPr kumimoji="1" lang="en-US" altLang="ja-JP" sz="1200" dirty="0"/>
                        <a:t>(mm)</a:t>
                      </a:r>
                      <a:endParaRPr kumimoji="1" lang="ja-JP" altLang="en-US" sz="1200" dirty="0"/>
                    </a:p>
                  </a:txBody>
                  <a:tcPr/>
                </a:tc>
                <a:tc gridSpan="2">
                  <a:txBody>
                    <a:bodyPr/>
                    <a:lstStyle/>
                    <a:p>
                      <a:pPr algn="r"/>
                      <a:r>
                        <a:rPr kumimoji="1" lang="ja-JP" altLang="en-US" sz="1200" dirty="0"/>
                        <a:t>高さ</a:t>
                      </a:r>
                    </a:p>
                  </a:txBody>
                  <a:tcPr/>
                </a:tc>
                <a:tc hMerge="1">
                  <a:txBody>
                    <a:bodyPr/>
                    <a:lstStyle/>
                    <a:p>
                      <a:endParaRPr kumimoji="1" lang="ja-JP" altLang="en-US"/>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a:txBody>
                    <a:bodyPr/>
                    <a:lstStyle/>
                    <a:p>
                      <a:r>
                        <a:rPr kumimoji="1" lang="en-US" altLang="ja-JP" sz="1200" dirty="0"/>
                        <a:t>(mm)</a:t>
                      </a:r>
                      <a:endParaRPr kumimoji="1" lang="ja-JP" altLang="en-US" sz="1200" dirty="0"/>
                    </a:p>
                  </a:txBody>
                  <a:tcPr/>
                </a:tc>
                <a:extLst>
                  <a:ext uri="{0D108BD9-81ED-4DB2-BD59-A6C34878D82A}">
                    <a16:rowId xmlns:a16="http://schemas.microsoft.com/office/drawing/2014/main" val="3265541365"/>
                  </a:ext>
                </a:extLst>
              </a:tr>
              <a:tr h="290817">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tc>
                <a:tc>
                  <a:txBody>
                    <a:bodyPr/>
                    <a:lstStyle/>
                    <a:p>
                      <a:r>
                        <a:rPr kumimoji="1" lang="ja-JP" altLang="en-US" sz="1200" b="1" kern="1200" dirty="0">
                          <a:solidFill>
                            <a:schemeClr val="bg1"/>
                          </a:solidFill>
                          <a:latin typeface="+mn-lt"/>
                          <a:ea typeface="+mn-ea"/>
                          <a:cs typeface="+mn-cs"/>
                        </a:rPr>
                        <a:t>重量</a:t>
                      </a:r>
                      <a:endParaRPr kumimoji="1" lang="ja-JP" altLang="en-US" sz="1200" b="1" dirty="0">
                        <a:solidFill>
                          <a:schemeClr val="bg1"/>
                        </a:solidFill>
                      </a:endParaRPr>
                    </a:p>
                  </a:txBody>
                  <a:tcPr anchor="ctr">
                    <a:solidFill>
                      <a:schemeClr val="accent2"/>
                    </a:solidFill>
                  </a:tcPr>
                </a:tc>
                <a:tc gridSpan="4">
                  <a:txBody>
                    <a:bodyPr/>
                    <a:lstStyle/>
                    <a:p>
                      <a:r>
                        <a:rPr kumimoji="1" lang="ja-JP" altLang="en-US" sz="1200" dirty="0"/>
                        <a:t>　　　　　　　　　</a:t>
                      </a:r>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a:t>（</a:t>
                      </a:r>
                      <a:r>
                        <a:rPr kumimoji="1" lang="en-US" altLang="ja-JP" sz="1200"/>
                        <a:t>kg</a:t>
                      </a:r>
                      <a:r>
                        <a:rPr kumimoji="1" lang="ja-JP" altLang="en-US" sz="1200"/>
                        <a:t>）　　</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376110"/>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kern="1200" dirty="0">
                          <a:solidFill>
                            <a:schemeClr val="bg1"/>
                          </a:solidFill>
                          <a:latin typeface="+mn-lt"/>
                          <a:ea typeface="+mn-ea"/>
                          <a:cs typeface="+mn-cs"/>
                        </a:rPr>
                        <a:t>平均速度</a:t>
                      </a:r>
                      <a:endParaRPr kumimoji="1" lang="ja-JP" altLang="en-US" sz="1200" b="1" dirty="0">
                        <a:solidFill>
                          <a:schemeClr val="bg1"/>
                        </a:solidFill>
                      </a:endParaRP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Km/h</a:t>
                      </a:r>
                      <a:r>
                        <a:rPr kumimoji="1" lang="ja-JP" altLang="en-US" sz="1200" dirty="0"/>
                        <a:t>）　　</a:t>
                      </a:r>
                      <a:r>
                        <a:rPr kumimoji="1" lang="en-US" altLang="ja-JP" sz="1200" dirty="0"/>
                        <a:t>※</a:t>
                      </a:r>
                      <a:r>
                        <a:rPr kumimoji="1" lang="ja-JP" altLang="en-US" sz="1200" dirty="0"/>
                        <a:t>ロボットが走行する場合のみ記載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17248998"/>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最少旋回半径</a:t>
                      </a: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a:t>（</a:t>
                      </a:r>
                      <a:r>
                        <a:rPr kumimoji="1" lang="en-US" altLang="ja-JP" sz="1200"/>
                        <a:t>cm</a:t>
                      </a:r>
                      <a:r>
                        <a:rPr kumimoji="1" lang="ja-JP" altLang="en-US" sz="1200"/>
                        <a:t>）　　　 </a:t>
                      </a:r>
                      <a:r>
                        <a:rPr kumimoji="1" lang="en-US" altLang="ja-JP" sz="1200"/>
                        <a:t>※</a:t>
                      </a:r>
                      <a:r>
                        <a:rPr kumimoji="1" lang="ja-JP" altLang="en-US" sz="1200"/>
                        <a:t>ロボットが走行する場合のみ記載</a:t>
                      </a:r>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35696206"/>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最大積載量</a:t>
                      </a:r>
                    </a:p>
                  </a:txBody>
                  <a:tcPr anchor="ctr">
                    <a:solidFill>
                      <a:schemeClr val="accent2"/>
                    </a:solidFill>
                  </a:tcPr>
                </a:tc>
                <a:tc gridSpan="4">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solidFill>
                      <a:schemeClr val="accent1">
                        <a:lumMod val="60000"/>
                        <a:lumOff val="40000"/>
                      </a:schemeClr>
                    </a:solidFill>
                  </a:tcPr>
                </a:tc>
                <a:tc gridSpan="11">
                  <a:txBody>
                    <a:bodyPr/>
                    <a:lstStyle/>
                    <a:p>
                      <a:r>
                        <a:rPr kumimoji="1" lang="ja-JP" altLang="en-US" sz="1200" dirty="0"/>
                        <a:t>（</a:t>
                      </a:r>
                      <a:r>
                        <a:rPr kumimoji="1" lang="en-US" altLang="ja-JP" sz="1200" dirty="0"/>
                        <a:t>kg</a:t>
                      </a:r>
                      <a:r>
                        <a:rPr kumimoji="1" lang="ja-JP" altLang="en-US" sz="1200" dirty="0"/>
                        <a:t>）　　　　</a:t>
                      </a:r>
                      <a:r>
                        <a:rPr kumimoji="1" lang="en-US" altLang="ja-JP" sz="1200" dirty="0"/>
                        <a:t>※</a:t>
                      </a:r>
                      <a:r>
                        <a:rPr kumimoji="1" lang="ja-JP" altLang="en-US" sz="1200" dirty="0"/>
                        <a:t>ロボットが貨物等を搭載する場合のみ記載</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51782015"/>
                  </a:ext>
                </a:extLst>
              </a:tr>
              <a:tr h="663166">
                <a:tc vMerge="1">
                  <a:txBody>
                    <a:bodyPr/>
                    <a:lstStyle/>
                    <a:p>
                      <a:endParaRPr kumimoji="1" lang="ja-JP" altLang="en-US" sz="1200" b="1" dirty="0">
                        <a:solidFill>
                          <a:schemeClr val="bg1"/>
                        </a:solidFill>
                      </a:endParaRPr>
                    </a:p>
                  </a:txBody>
                  <a:tcPr/>
                </a:tc>
                <a:tc rowSpan="2">
                  <a:txBody>
                    <a:bodyPr/>
                    <a:lstStyle/>
                    <a:p>
                      <a:r>
                        <a:rPr kumimoji="1" lang="ja-JP" altLang="en-US" sz="1200" b="1" dirty="0">
                          <a:solidFill>
                            <a:schemeClr val="bg1"/>
                          </a:solidFill>
                        </a:rPr>
                        <a:t>動力源・電源</a:t>
                      </a:r>
                      <a:endParaRPr kumimoji="1" lang="en-US" altLang="ja-JP" sz="1200" b="1" dirty="0">
                        <a:solidFill>
                          <a:schemeClr val="bg1"/>
                        </a:solidFill>
                      </a:endParaRPr>
                    </a:p>
                  </a:txBody>
                  <a:tcPr anchor="ctr">
                    <a:solidFill>
                      <a:schemeClr val="accent2"/>
                    </a:solidFill>
                  </a:tcPr>
                </a:tc>
                <a:tc gridSpan="15">
                  <a:txBody>
                    <a:bodyPr/>
                    <a:lstStyle/>
                    <a:p>
                      <a:endParaRPr kumimoji="1" lang="ja-JP" altLang="en-US" sz="1200" dirty="0"/>
                    </a:p>
                  </a:txBody>
                  <a:tcPr>
                    <a:solidFill>
                      <a:schemeClr val="accent1">
                        <a:lumMod val="60000"/>
                        <a:lumOff val="40000"/>
                      </a:schemeClr>
                    </a:solidFill>
                  </a:tcPr>
                </a:tc>
                <a:tc hMerge="1">
                  <a:txBody>
                    <a:bodyPr/>
                    <a:lstStyle/>
                    <a:p>
                      <a:r>
                        <a:rPr kumimoji="1" lang="ja-JP" altLang="en-US" sz="1200" dirty="0"/>
                        <a:t>コンセント（常時接続）</a:t>
                      </a: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r>
                        <a:rPr kumimoji="1" lang="ja-JP" altLang="en-US" sz="1200" dirty="0"/>
                        <a:t>充電</a:t>
                      </a:r>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hMerge="1">
                  <a:txBody>
                    <a:bodyPr/>
                    <a:lstStyle/>
                    <a:p>
                      <a:r>
                        <a:rPr kumimoji="1" lang="ja-JP" altLang="en-US" sz="1200" dirty="0"/>
                        <a:t>その他</a:t>
                      </a:r>
                    </a:p>
                  </a:txBody>
                  <a:tcPr/>
                </a:tc>
                <a:tc hMerge="1">
                  <a:txBody>
                    <a:bodyPr/>
                    <a:lstStyle/>
                    <a:p>
                      <a:endParaRPr kumimoji="1" lang="ja-JP" altLang="en-US"/>
                    </a:p>
                  </a:txBody>
                  <a:tcPr/>
                </a:tc>
                <a:tc hMerge="1">
                  <a:txBody>
                    <a:bodyPr/>
                    <a:lstStyle/>
                    <a:p>
                      <a:endParaRPr kumimoji="1" lang="ja-JP" altLang="en-US" sz="1200" dirty="0"/>
                    </a:p>
                  </a:txBody>
                  <a:tcPr/>
                </a:tc>
                <a:extLst>
                  <a:ext uri="{0D108BD9-81ED-4DB2-BD59-A6C34878D82A}">
                    <a16:rowId xmlns:a16="http://schemas.microsoft.com/office/drawing/2014/main" val="2005676686"/>
                  </a:ext>
                </a:extLst>
              </a:tr>
              <a:tr h="290817">
                <a:tc vMerge="1">
                  <a:txBody>
                    <a:bodyPr/>
                    <a:lstStyle/>
                    <a:p>
                      <a:endParaRPr kumimoji="1" lang="ja-JP" altLang="en-US"/>
                    </a:p>
                  </a:txBody>
                  <a:tcPr/>
                </a:tc>
                <a:tc vMerge="1">
                  <a:txBody>
                    <a:bodyPr/>
                    <a:lstStyle/>
                    <a:p>
                      <a:endParaRPr kumimoji="1" lang="en-US" altLang="ja-JP" sz="1200" b="1" dirty="0">
                        <a:solidFill>
                          <a:schemeClr val="bg1"/>
                        </a:solidFill>
                      </a:endParaRPr>
                    </a:p>
                  </a:txBody>
                  <a:tcPr>
                    <a:solidFill>
                      <a:schemeClr val="accent2"/>
                    </a:solidFill>
                  </a:tcPr>
                </a:tc>
                <a:tc gridSpan="3">
                  <a:txBody>
                    <a:bodyPr/>
                    <a:lstStyle/>
                    <a:p>
                      <a:r>
                        <a:rPr kumimoji="1" lang="ja-JP" altLang="en-US" sz="1200" dirty="0"/>
                        <a:t>充電時間</a:t>
                      </a:r>
                    </a:p>
                  </a:txBody>
                  <a:tcPr>
                    <a:solidFill>
                      <a:srgbClr val="E8EBF1"/>
                    </a:solidFill>
                  </a:tcPr>
                </a:tc>
                <a:tc hMerge="1">
                  <a:txBody>
                    <a:bodyPr/>
                    <a:lstStyle/>
                    <a:p>
                      <a:endParaRPr kumimoji="1" lang="ja-JP" altLang="en-US"/>
                    </a:p>
                  </a:txBody>
                  <a:tcPr/>
                </a:tc>
                <a:tc hMerge="1">
                  <a:txBody>
                    <a:bodyPr/>
                    <a:lstStyle/>
                    <a:p>
                      <a:endParaRPr kumimoji="1" lang="ja-JP" altLang="en-US" sz="1200" dirty="0"/>
                    </a:p>
                  </a:txBody>
                  <a:tcPr>
                    <a:solidFill>
                      <a:srgbClr val="E8EBF1"/>
                    </a:solidFill>
                  </a:tcPr>
                </a:tc>
                <a:tc gridSpan="3">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gridSpan="2">
                  <a:txBody>
                    <a:bodyPr/>
                    <a:lstStyle/>
                    <a:p>
                      <a:r>
                        <a:rPr kumimoji="1" lang="en-US" altLang="ja-JP" sz="1200" dirty="0"/>
                        <a:t>(</a:t>
                      </a:r>
                      <a:r>
                        <a:rPr kumimoji="1" lang="ja-JP" altLang="en-US" sz="1200" dirty="0"/>
                        <a:t>時間</a:t>
                      </a:r>
                      <a:r>
                        <a:rPr kumimoji="1" lang="en-US" altLang="ja-JP" sz="1200" dirty="0"/>
                        <a:t>)</a:t>
                      </a:r>
                      <a:endParaRPr kumimoji="1" lang="ja-JP" altLang="en-US" sz="1200" dirty="0"/>
                    </a:p>
                  </a:txBody>
                  <a:tcPr>
                    <a:solidFill>
                      <a:srgbClr val="E8EBF1"/>
                    </a:solidFill>
                  </a:tcPr>
                </a:tc>
                <a:tc hMerge="1">
                  <a:txBody>
                    <a:bodyPr/>
                    <a:lstStyle/>
                    <a:p>
                      <a:r>
                        <a:rPr kumimoji="1" lang="ja-JP" altLang="en-US" sz="1200" dirty="0"/>
                        <a:t>時間</a:t>
                      </a:r>
                    </a:p>
                  </a:txBody>
                  <a:tcPr>
                    <a:solidFill>
                      <a:schemeClr val="accent1">
                        <a:lumMod val="60000"/>
                        <a:lumOff val="40000"/>
                      </a:schemeClr>
                    </a:solidFill>
                  </a:tcPr>
                </a:tc>
                <a:tc gridSpan="3">
                  <a:txBody>
                    <a:bodyPr/>
                    <a:lstStyle/>
                    <a:p>
                      <a:r>
                        <a:rPr kumimoji="1" lang="ja-JP" altLang="en-US" sz="1200" dirty="0"/>
                        <a:t>連続使用時間</a:t>
                      </a:r>
                    </a:p>
                  </a:txBody>
                  <a:tcPr>
                    <a:solidFill>
                      <a:srgbClr val="E8EBF1"/>
                    </a:solidFill>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ja-JP" altLang="en-US" sz="1200" dirty="0"/>
                    </a:p>
                  </a:txBody>
                  <a:tcPr>
                    <a:solidFill>
                      <a:schemeClr val="accent1">
                        <a:lumMod val="60000"/>
                        <a:lumOff val="40000"/>
                      </a:schemeClr>
                    </a:solidFill>
                  </a:tcPr>
                </a:tc>
                <a:tc hMerge="1">
                  <a:txBody>
                    <a:bodyPr/>
                    <a:lstStyle/>
                    <a:p>
                      <a:endParaRPr kumimoji="1" lang="ja-JP" altLang="en-US"/>
                    </a:p>
                  </a:txBody>
                  <a:tcPr/>
                </a:tc>
                <a:tc gridSpan="2">
                  <a:txBody>
                    <a:bodyPr/>
                    <a:lstStyle/>
                    <a:p>
                      <a:r>
                        <a:rPr kumimoji="1" lang="en-US" altLang="ja-JP" sz="1200" dirty="0"/>
                        <a:t>(</a:t>
                      </a:r>
                      <a:r>
                        <a:rPr kumimoji="1" lang="ja-JP" altLang="en-US" sz="1200" dirty="0"/>
                        <a:t>分</a:t>
                      </a:r>
                      <a:r>
                        <a:rPr kumimoji="1" lang="en-US" altLang="ja-JP" sz="1200" dirty="0"/>
                        <a:t>)</a:t>
                      </a:r>
                      <a:endParaRPr kumimoji="1" lang="ja-JP" altLang="en-US" sz="1200" dirty="0"/>
                    </a:p>
                  </a:txBody>
                  <a:tcPr>
                    <a:solidFill>
                      <a:srgbClr val="E8EBF1"/>
                    </a:solidFill>
                  </a:tcPr>
                </a:tc>
                <a:tc hMerge="1">
                  <a:txBody>
                    <a:bodyPr/>
                    <a:lstStyle/>
                    <a:p>
                      <a:r>
                        <a:rPr kumimoji="1" lang="en-US" altLang="ja-JP" sz="1200" dirty="0"/>
                        <a:t>(</a:t>
                      </a:r>
                      <a:r>
                        <a:rPr kumimoji="1" lang="ja-JP" altLang="en-US" sz="1200" dirty="0"/>
                        <a:t>分</a:t>
                      </a:r>
                      <a:r>
                        <a:rPr kumimoji="1" lang="en-US" altLang="ja-JP" sz="1200" dirty="0"/>
                        <a:t>)</a:t>
                      </a:r>
                      <a:endParaRPr kumimoji="1" lang="ja-JP" altLang="en-US" dirty="0"/>
                    </a:p>
                  </a:txBody>
                  <a:tcPr>
                    <a:solidFill>
                      <a:srgbClr val="E8EBF1"/>
                    </a:solidFill>
                  </a:tcPr>
                </a:tc>
                <a:extLst>
                  <a:ext uri="{0D108BD9-81ED-4DB2-BD59-A6C34878D82A}">
                    <a16:rowId xmlns:a16="http://schemas.microsoft.com/office/drawing/2014/main" val="4073096577"/>
                  </a:ext>
                </a:extLst>
              </a:tr>
              <a:tr h="290817">
                <a:tc vMerge="1">
                  <a:txBody>
                    <a:bodyPr/>
                    <a:lstStyle/>
                    <a:p>
                      <a:endParaRPr kumimoji="1" lang="ja-JP" altLang="en-US" sz="1200" b="1" dirty="0">
                        <a:solidFill>
                          <a:schemeClr val="bg1"/>
                        </a:solidFill>
                      </a:endParaRPr>
                    </a:p>
                  </a:txBody>
                  <a:tcPr/>
                </a:tc>
                <a:tc>
                  <a:txBody>
                    <a:bodyPr/>
                    <a:lstStyle/>
                    <a:p>
                      <a:r>
                        <a:rPr kumimoji="1" lang="ja-JP" altLang="en-US" sz="1200" b="1" dirty="0">
                          <a:solidFill>
                            <a:schemeClr val="bg1"/>
                          </a:solidFill>
                        </a:rPr>
                        <a:t>コンセントプラグ形状</a:t>
                      </a:r>
                    </a:p>
                  </a:txBody>
                  <a:tcPr anchor="ctr">
                    <a:solidFill>
                      <a:schemeClr val="accent2"/>
                    </a:solidFill>
                  </a:tcPr>
                </a:tc>
                <a:tc gridSpan="15">
                  <a:txBody>
                    <a:bodyPr/>
                    <a:lstStyle/>
                    <a:p>
                      <a:pPr algn="l"/>
                      <a:endParaRPr kumimoji="1" lang="ja-JP" altLang="en-US" sz="1200" dirty="0"/>
                    </a:p>
                  </a:txBody>
                  <a:tcPr>
                    <a:solidFill>
                      <a:schemeClr val="accent1">
                        <a:lumMod val="60000"/>
                        <a:lumOff val="40000"/>
                      </a:schemeClr>
                    </a:solidFill>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pPr algn="r"/>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tc hMerge="1">
                  <a:txBody>
                    <a:bodyPr/>
                    <a:lstStyle/>
                    <a:p>
                      <a:endParaRPr kumimoji="1" lang="ja-JP" altLang="en-US"/>
                    </a:p>
                  </a:txBody>
                  <a:tcPr/>
                </a:tc>
                <a:tc hMerge="1">
                  <a:txBody>
                    <a:bodyPr/>
                    <a:lstStyle/>
                    <a:p>
                      <a:endParaRPr kumimoji="1" lang="ja-JP" altLang="en-US" sz="1200" dirty="0"/>
                    </a:p>
                  </a:txBody>
                  <a:tcPr/>
                </a:tc>
                <a:extLst>
                  <a:ext uri="{0D108BD9-81ED-4DB2-BD59-A6C34878D82A}">
                    <a16:rowId xmlns:a16="http://schemas.microsoft.com/office/drawing/2014/main" val="3608054110"/>
                  </a:ext>
                </a:extLst>
              </a:tr>
            </a:tbl>
          </a:graphicData>
        </a:graphic>
      </p:graphicFrame>
      <p:sp>
        <p:nvSpPr>
          <p:cNvPr id="2" name="正方形/長方形 1">
            <a:extLst>
              <a:ext uri="{FF2B5EF4-FFF2-40B4-BE49-F238E27FC236}">
                <a16:creationId xmlns:a16="http://schemas.microsoft.com/office/drawing/2014/main" id="{9065E61A-92B5-884C-AABD-7C8C73B0468A}"/>
              </a:ext>
            </a:extLst>
          </p:cNvPr>
          <p:cNvSpPr/>
          <p:nvPr/>
        </p:nvSpPr>
        <p:spPr bwMode="auto">
          <a:xfrm>
            <a:off x="6233652" y="186813"/>
            <a:ext cx="3256423"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650695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10</a:t>
            </a:r>
            <a:r>
              <a:rPr lang="ja-JP" altLang="en-US" dirty="0"/>
              <a:t>．開発項目の内容</a:t>
            </a:r>
            <a:endParaRPr kumimoji="1" lang="ja-JP" altLang="en-US" dirty="0"/>
          </a:p>
        </p:txBody>
      </p:sp>
      <p:graphicFrame>
        <p:nvGraphicFramePr>
          <p:cNvPr id="4" name="表 4">
            <a:extLst>
              <a:ext uri="{FF2B5EF4-FFF2-40B4-BE49-F238E27FC236}">
                <a16:creationId xmlns:a16="http://schemas.microsoft.com/office/drawing/2014/main" id="{B0443A7C-DC14-BD3E-0CB2-2E9AD3FD88CE}"/>
              </a:ext>
            </a:extLst>
          </p:cNvPr>
          <p:cNvGraphicFramePr>
            <a:graphicFrameLocks noGrp="1"/>
          </p:cNvGraphicFramePr>
          <p:nvPr>
            <p:extLst>
              <p:ext uri="{D42A27DB-BD31-4B8C-83A1-F6EECF244321}">
                <p14:modId xmlns:p14="http://schemas.microsoft.com/office/powerpoint/2010/main" val="1681150497"/>
              </p:ext>
            </p:extLst>
          </p:nvPr>
        </p:nvGraphicFramePr>
        <p:xfrm>
          <a:off x="406400" y="1788106"/>
          <a:ext cx="9061452" cy="2295661"/>
        </p:xfrm>
        <a:graphic>
          <a:graphicData uri="http://schemas.openxmlformats.org/drawingml/2006/table">
            <a:tbl>
              <a:tblPr firstRow="1">
                <a:tableStyleId>{93296810-A885-4BE3-A3E7-6D5BEEA58F35}</a:tableStyleId>
              </a:tblPr>
              <a:tblGrid>
                <a:gridCol w="1166761">
                  <a:extLst>
                    <a:ext uri="{9D8B030D-6E8A-4147-A177-3AD203B41FA5}">
                      <a16:colId xmlns:a16="http://schemas.microsoft.com/office/drawing/2014/main" val="623334796"/>
                    </a:ext>
                  </a:extLst>
                </a:gridCol>
                <a:gridCol w="1853723">
                  <a:extLst>
                    <a:ext uri="{9D8B030D-6E8A-4147-A177-3AD203B41FA5}">
                      <a16:colId xmlns:a16="http://schemas.microsoft.com/office/drawing/2014/main" val="3353023838"/>
                    </a:ext>
                  </a:extLst>
                </a:gridCol>
                <a:gridCol w="2511800">
                  <a:extLst>
                    <a:ext uri="{9D8B030D-6E8A-4147-A177-3AD203B41FA5}">
                      <a16:colId xmlns:a16="http://schemas.microsoft.com/office/drawing/2014/main" val="2725955320"/>
                    </a:ext>
                  </a:extLst>
                </a:gridCol>
                <a:gridCol w="1160206">
                  <a:extLst>
                    <a:ext uri="{9D8B030D-6E8A-4147-A177-3AD203B41FA5}">
                      <a16:colId xmlns:a16="http://schemas.microsoft.com/office/drawing/2014/main" val="3700557750"/>
                    </a:ext>
                  </a:extLst>
                </a:gridCol>
                <a:gridCol w="1563329">
                  <a:extLst>
                    <a:ext uri="{9D8B030D-6E8A-4147-A177-3AD203B41FA5}">
                      <a16:colId xmlns:a16="http://schemas.microsoft.com/office/drawing/2014/main" val="3626198424"/>
                    </a:ext>
                  </a:extLst>
                </a:gridCol>
                <a:gridCol w="805633">
                  <a:extLst>
                    <a:ext uri="{9D8B030D-6E8A-4147-A177-3AD203B41FA5}">
                      <a16:colId xmlns:a16="http://schemas.microsoft.com/office/drawing/2014/main" val="2724749233"/>
                    </a:ext>
                  </a:extLst>
                </a:gridCol>
              </a:tblGrid>
              <a:tr h="350113">
                <a:tc>
                  <a:txBody>
                    <a:bodyPr/>
                    <a:lstStyle/>
                    <a:p>
                      <a:pPr algn="ctr"/>
                      <a:r>
                        <a:rPr kumimoji="1" lang="ja-JP" altLang="en-US" sz="1200" dirty="0"/>
                        <a:t>本事業で</a:t>
                      </a:r>
                      <a:endParaRPr kumimoji="1" lang="en-US" altLang="ja-JP" sz="1200" dirty="0"/>
                    </a:p>
                    <a:p>
                      <a:pPr algn="ctr"/>
                      <a:r>
                        <a:rPr kumimoji="1" lang="ja-JP" altLang="en-US" sz="1200" dirty="0"/>
                        <a:t>開発する項目</a:t>
                      </a:r>
                    </a:p>
                  </a:txBody>
                  <a:tcPr/>
                </a:tc>
                <a:tc>
                  <a:txBody>
                    <a:bodyPr/>
                    <a:lstStyle/>
                    <a:p>
                      <a:pPr algn="ctr"/>
                      <a:r>
                        <a:rPr kumimoji="1" lang="ja-JP" altLang="en-US" sz="1200" dirty="0"/>
                        <a:t>開発内容</a:t>
                      </a:r>
                    </a:p>
                  </a:txBody>
                  <a:tcPr/>
                </a:tc>
                <a:tc>
                  <a:txBody>
                    <a:bodyPr/>
                    <a:lstStyle/>
                    <a:p>
                      <a:pPr algn="ctr"/>
                      <a:r>
                        <a:rPr kumimoji="1" lang="ja-JP" altLang="en-US" sz="1200" dirty="0"/>
                        <a:t>開発の必要性</a:t>
                      </a:r>
                      <a:endParaRPr kumimoji="1" lang="en-US" altLang="ja-JP" sz="1200" dirty="0"/>
                    </a:p>
                  </a:txBody>
                  <a:tcPr/>
                </a:tc>
                <a:tc>
                  <a:txBody>
                    <a:bodyPr/>
                    <a:lstStyle/>
                    <a:p>
                      <a:pPr algn="ctr"/>
                      <a:r>
                        <a:rPr kumimoji="1" lang="ja-JP" altLang="en-US" sz="1200" dirty="0"/>
                        <a:t>開発予定期間</a:t>
                      </a:r>
                    </a:p>
                  </a:txBody>
                  <a:tcPr/>
                </a:tc>
                <a:tc>
                  <a:txBody>
                    <a:bodyPr/>
                    <a:lstStyle/>
                    <a:p>
                      <a:pPr algn="ctr"/>
                      <a:r>
                        <a:rPr kumimoji="1" lang="en-US" altLang="ja-JP" sz="1200" dirty="0"/>
                        <a:t>2025.2</a:t>
                      </a:r>
                      <a:r>
                        <a:rPr kumimoji="1" lang="ja-JP" altLang="en-US" sz="1200" dirty="0"/>
                        <a:t>時点の進捗</a:t>
                      </a:r>
                      <a:endParaRPr kumimoji="1" lang="en-US" altLang="ja-JP" sz="1200" dirty="0"/>
                    </a:p>
                  </a:txBody>
                  <a:tcPr/>
                </a:tc>
                <a:tc>
                  <a:txBody>
                    <a:bodyPr/>
                    <a:lstStyle/>
                    <a:p>
                      <a:pPr algn="ctr"/>
                      <a:r>
                        <a:rPr kumimoji="1" lang="ja-JP" altLang="en-US" sz="1200" dirty="0"/>
                        <a:t>各開発の概算費用</a:t>
                      </a:r>
                    </a:p>
                  </a:txBody>
                  <a:tcPr/>
                </a:tc>
                <a:extLst>
                  <a:ext uri="{0D108BD9-81ED-4DB2-BD59-A6C34878D82A}">
                    <a16:rowId xmlns:a16="http://schemas.microsoft.com/office/drawing/2014/main" val="2684267201"/>
                  </a:ext>
                </a:extLst>
              </a:tr>
              <a:tr h="283981">
                <a:tc>
                  <a:txBody>
                    <a:bodyPr/>
                    <a:lstStyle/>
                    <a:p>
                      <a:r>
                        <a:rPr kumimoji="1" lang="ja-JP" altLang="en-US" sz="1200" dirty="0">
                          <a:solidFill>
                            <a:srgbClr val="FF0000"/>
                          </a:solidFill>
                        </a:rPr>
                        <a:t>○</a:t>
                      </a:r>
                    </a:p>
                  </a:txBody>
                  <a:tcPr/>
                </a:tc>
                <a:tc>
                  <a:txBody>
                    <a:bodyPr/>
                    <a:lstStyle/>
                    <a:p>
                      <a:r>
                        <a:rPr kumimoji="1" lang="en-US" altLang="ja-JP" sz="1200" dirty="0">
                          <a:solidFill>
                            <a:srgbClr val="FF0000"/>
                          </a:solidFill>
                        </a:rPr>
                        <a:t>XX</a:t>
                      </a:r>
                      <a:r>
                        <a:rPr kumimoji="1" lang="ja-JP" altLang="en-US" sz="1200" dirty="0">
                          <a:solidFill>
                            <a:srgbClr val="FF0000"/>
                          </a:solidFill>
                        </a:rPr>
                        <a:t>に関する開発</a:t>
                      </a:r>
                    </a:p>
                  </a:txBody>
                  <a:tcPr/>
                </a:tc>
                <a:tc>
                  <a:txBody>
                    <a:bodyPr/>
                    <a:lstStyle/>
                    <a:p>
                      <a:r>
                        <a:rPr kumimoji="1" lang="ja-JP" altLang="en-US" sz="1200" dirty="0">
                          <a:solidFill>
                            <a:srgbClr val="FF0000"/>
                          </a:solidFill>
                        </a:rPr>
                        <a:t>ロボットに</a:t>
                      </a:r>
                      <a:r>
                        <a:rPr kumimoji="1" lang="en-US" altLang="ja-JP" sz="1200" dirty="0">
                          <a:solidFill>
                            <a:srgbClr val="FF0000"/>
                          </a:solidFill>
                        </a:rPr>
                        <a:t>XX</a:t>
                      </a:r>
                      <a:r>
                        <a:rPr kumimoji="1" lang="ja-JP" altLang="en-US" sz="1200" dirty="0">
                          <a:solidFill>
                            <a:srgbClr val="FF0000"/>
                          </a:solidFill>
                        </a:rPr>
                        <a:t>機能を実装するために必要なため</a:t>
                      </a:r>
                    </a:p>
                  </a:txBody>
                  <a:tcPr/>
                </a:tc>
                <a:tc>
                  <a:txBody>
                    <a:bodyPr/>
                    <a:lstStyle/>
                    <a:p>
                      <a:r>
                        <a:rPr kumimoji="1" lang="en-US" altLang="ja-JP" sz="1200" dirty="0">
                          <a:solidFill>
                            <a:srgbClr val="FF0000"/>
                          </a:solidFill>
                        </a:rPr>
                        <a:t>25.1</a:t>
                      </a:r>
                      <a:r>
                        <a:rPr kumimoji="1" lang="ja-JP" altLang="en-US" sz="1200" dirty="0">
                          <a:solidFill>
                            <a:srgbClr val="FF0000"/>
                          </a:solidFill>
                        </a:rPr>
                        <a:t>～</a:t>
                      </a:r>
                      <a:r>
                        <a:rPr kumimoji="1" lang="en-US" altLang="ja-JP" sz="1200" dirty="0">
                          <a:solidFill>
                            <a:srgbClr val="FF0000"/>
                          </a:solidFill>
                        </a:rPr>
                        <a:t>25.12</a:t>
                      </a:r>
                      <a:endParaRPr kumimoji="1" lang="ja-JP" altLang="en-US" sz="1200" dirty="0">
                        <a:solidFill>
                          <a:srgbClr val="FF0000"/>
                        </a:solidFill>
                      </a:endParaRPr>
                    </a:p>
                  </a:txBody>
                  <a:tcPr/>
                </a:tc>
                <a:tc>
                  <a:txBody>
                    <a:bodyPr/>
                    <a:lstStyle/>
                    <a:p>
                      <a:r>
                        <a:rPr kumimoji="1" lang="ja-JP" altLang="en-US" sz="1200" dirty="0">
                          <a:solidFill>
                            <a:srgbClr val="FF0000"/>
                          </a:solidFill>
                        </a:rPr>
                        <a:t>開発は完了見込み</a:t>
                      </a:r>
                    </a:p>
                  </a:txBody>
                  <a:tcPr/>
                </a:tc>
                <a:tc>
                  <a:txBody>
                    <a:bodyPr/>
                    <a:lstStyle/>
                    <a:p>
                      <a:r>
                        <a:rPr kumimoji="1" lang="en-US" altLang="ja-JP" sz="1200" dirty="0">
                          <a:solidFill>
                            <a:srgbClr val="FF0000"/>
                          </a:solidFill>
                        </a:rPr>
                        <a:t>800</a:t>
                      </a:r>
                      <a:r>
                        <a:rPr kumimoji="1" lang="ja-JP" altLang="en-US" sz="1200" dirty="0">
                          <a:solidFill>
                            <a:srgbClr val="FF0000"/>
                          </a:solidFill>
                        </a:rPr>
                        <a:t>万円</a:t>
                      </a:r>
                    </a:p>
                  </a:txBody>
                  <a:tcPr/>
                </a:tc>
                <a:extLst>
                  <a:ext uri="{0D108BD9-81ED-4DB2-BD59-A6C34878D82A}">
                    <a16:rowId xmlns:a16="http://schemas.microsoft.com/office/drawing/2014/main" val="3642148369"/>
                  </a:ext>
                </a:extLst>
              </a:tr>
              <a:tr h="283981">
                <a:tc>
                  <a:txBody>
                    <a:bodyPr/>
                    <a:lstStyle/>
                    <a:p>
                      <a:r>
                        <a:rPr kumimoji="1" lang="ja-JP" altLang="en-US" sz="1200" dirty="0">
                          <a:solidFill>
                            <a:srgbClr val="FF0000"/>
                          </a:solidFill>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に関する開発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既存の</a:t>
                      </a:r>
                      <a:r>
                        <a:rPr kumimoji="1" lang="en-US" altLang="ja-JP" sz="1200" dirty="0">
                          <a:solidFill>
                            <a:srgbClr val="FF0000"/>
                          </a:solidFill>
                        </a:rPr>
                        <a:t>XX</a:t>
                      </a:r>
                      <a:r>
                        <a:rPr kumimoji="1" lang="ja-JP" altLang="en-US" sz="1200" dirty="0">
                          <a:solidFill>
                            <a:srgbClr val="FF0000"/>
                          </a:solidFill>
                        </a:rPr>
                        <a:t>ロボットに実装済の</a:t>
                      </a:r>
                      <a:r>
                        <a:rPr kumimoji="1" lang="en-US" altLang="ja-JP" sz="1200" dirty="0">
                          <a:solidFill>
                            <a:srgbClr val="FF0000"/>
                          </a:solidFill>
                        </a:rPr>
                        <a:t>XX</a:t>
                      </a:r>
                      <a:r>
                        <a:rPr kumimoji="1" lang="ja-JP" altLang="en-US" sz="1200" dirty="0">
                          <a:solidFill>
                            <a:srgbClr val="FF0000"/>
                          </a:solidFill>
                        </a:rPr>
                        <a:t>の機能の精度を高め、今回開発するロボットの</a:t>
                      </a:r>
                      <a:r>
                        <a:rPr kumimoji="1" lang="en-US" altLang="ja-JP" sz="1200" dirty="0">
                          <a:solidFill>
                            <a:srgbClr val="FF0000"/>
                          </a:solidFill>
                        </a:rPr>
                        <a:t>XX</a:t>
                      </a:r>
                      <a:r>
                        <a:rPr kumimoji="1" lang="ja-JP" altLang="en-US" sz="1200" dirty="0">
                          <a:solidFill>
                            <a:srgbClr val="FF0000"/>
                          </a:solidFill>
                        </a:rPr>
                        <a:t>の課題を解決するため</a:t>
                      </a:r>
                    </a:p>
                  </a:txBody>
                  <a:tcPr/>
                </a:tc>
                <a:tc>
                  <a:txBody>
                    <a:bodyPr/>
                    <a:lstStyle/>
                    <a:p>
                      <a:r>
                        <a:rPr kumimoji="1" lang="en-US" altLang="ja-JP" sz="1200" dirty="0">
                          <a:solidFill>
                            <a:srgbClr val="FF0000"/>
                          </a:solidFill>
                        </a:rPr>
                        <a:t>25.8</a:t>
                      </a:r>
                      <a:r>
                        <a:rPr kumimoji="1" lang="ja-JP" altLang="en-US" sz="1200" dirty="0">
                          <a:solidFill>
                            <a:srgbClr val="FF0000"/>
                          </a:solidFill>
                        </a:rPr>
                        <a:t>～</a:t>
                      </a:r>
                      <a:r>
                        <a:rPr kumimoji="1" lang="en-US" altLang="ja-JP" sz="1200" dirty="0">
                          <a:solidFill>
                            <a:srgbClr val="FF0000"/>
                          </a:solidFill>
                        </a:rPr>
                        <a:t>26.7</a:t>
                      </a:r>
                      <a:endParaRPr kumimoji="1" lang="ja-JP" altLang="en-US" sz="1200" dirty="0">
                        <a:solidFill>
                          <a:srgbClr val="FF0000"/>
                        </a:solidFill>
                      </a:endParaRPr>
                    </a:p>
                  </a:txBody>
                  <a:tcPr/>
                </a:tc>
                <a:tc>
                  <a:txBody>
                    <a:bodyPr/>
                    <a:lstStyle/>
                    <a:p>
                      <a:r>
                        <a:rPr kumimoji="1" lang="en-US" altLang="ja-JP" sz="1200" dirty="0">
                          <a:solidFill>
                            <a:srgbClr val="FF0000"/>
                          </a:solidFill>
                        </a:rPr>
                        <a:t>XX</a:t>
                      </a:r>
                      <a:r>
                        <a:rPr kumimoji="1" lang="ja-JP" altLang="en-US" sz="1200" dirty="0">
                          <a:solidFill>
                            <a:srgbClr val="FF0000"/>
                          </a:solidFill>
                        </a:rPr>
                        <a:t>の部分までは開発は完了見込み</a:t>
                      </a:r>
                    </a:p>
                  </a:txBody>
                  <a:tcPr/>
                </a:tc>
                <a:tc>
                  <a:txBody>
                    <a:bodyPr/>
                    <a:lstStyle/>
                    <a:p>
                      <a:r>
                        <a:rPr kumimoji="1" lang="en-US" altLang="ja-JP" sz="1200" dirty="0">
                          <a:solidFill>
                            <a:srgbClr val="FF0000"/>
                          </a:solidFill>
                        </a:rPr>
                        <a:t>650</a:t>
                      </a:r>
                      <a:r>
                        <a:rPr kumimoji="1" lang="ja-JP" altLang="en-US" sz="1200" dirty="0">
                          <a:solidFill>
                            <a:srgbClr val="FF0000"/>
                          </a:solidFill>
                        </a:rPr>
                        <a:t>万円</a:t>
                      </a:r>
                    </a:p>
                  </a:txBody>
                  <a:tcPr/>
                </a:tc>
                <a:extLst>
                  <a:ext uri="{0D108BD9-81ED-4DB2-BD59-A6C34878D82A}">
                    <a16:rowId xmlns:a16="http://schemas.microsoft.com/office/drawing/2014/main" val="1975757080"/>
                  </a:ext>
                </a:extLst>
              </a:tr>
              <a:tr h="283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✕（独自実施）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に関する開発</a:t>
                      </a:r>
                    </a:p>
                  </a:txBody>
                  <a:tcPr/>
                </a:tc>
                <a:tc>
                  <a:txBody>
                    <a:bodyPr/>
                    <a:lstStyle/>
                    <a:p>
                      <a:r>
                        <a:rPr kumimoji="1" lang="en-US" altLang="ja-JP" sz="1200" dirty="0">
                          <a:solidFill>
                            <a:srgbClr val="FF0000"/>
                          </a:solidFill>
                        </a:rPr>
                        <a:t>XX</a:t>
                      </a:r>
                      <a:r>
                        <a:rPr kumimoji="1" lang="ja-JP" altLang="en-US" sz="1200" dirty="0">
                          <a:solidFill>
                            <a:srgbClr val="FF0000"/>
                          </a:solidFill>
                        </a:rPr>
                        <a:t>の特徴を有する材料で</a:t>
                      </a:r>
                      <a:r>
                        <a:rPr kumimoji="1" lang="en-US" altLang="ja-JP" sz="1200" dirty="0">
                          <a:solidFill>
                            <a:srgbClr val="FF0000"/>
                          </a:solidFill>
                        </a:rPr>
                        <a:t>XX</a:t>
                      </a:r>
                      <a:r>
                        <a:rPr kumimoji="1" lang="ja-JP" altLang="en-US" sz="1200" dirty="0">
                          <a:solidFill>
                            <a:srgbClr val="FF0000"/>
                          </a:solidFill>
                        </a:rPr>
                        <a:t>を開発し、ロボットの外装を</a:t>
                      </a:r>
                      <a:r>
                        <a:rPr kumimoji="1" lang="en-US" altLang="ja-JP" sz="1200" dirty="0">
                          <a:solidFill>
                            <a:srgbClr val="FF0000"/>
                          </a:solidFill>
                        </a:rPr>
                        <a:t>XX</a:t>
                      </a:r>
                      <a:r>
                        <a:rPr kumimoji="1" lang="ja-JP" altLang="en-US" sz="1200" dirty="0">
                          <a:solidFill>
                            <a:srgbClr val="FF0000"/>
                          </a:solidFill>
                        </a:rPr>
                        <a:t>にするため</a:t>
                      </a:r>
                    </a:p>
                  </a:txBody>
                  <a:tcPr/>
                </a:tc>
                <a:tc>
                  <a:txBody>
                    <a:bodyPr/>
                    <a:lstStyle/>
                    <a:p>
                      <a:r>
                        <a:rPr kumimoji="1" lang="en-US" altLang="ja-JP" sz="1200" dirty="0">
                          <a:solidFill>
                            <a:srgbClr val="FF0000"/>
                          </a:solidFill>
                        </a:rPr>
                        <a:t>25.10</a:t>
                      </a:r>
                      <a:r>
                        <a:rPr kumimoji="1" lang="ja-JP" altLang="en-US" sz="1200" dirty="0">
                          <a:solidFill>
                            <a:srgbClr val="FF0000"/>
                          </a:solidFill>
                        </a:rPr>
                        <a:t>～</a:t>
                      </a:r>
                      <a:r>
                        <a:rPr kumimoji="1" lang="en-US" altLang="ja-JP" sz="1200" dirty="0">
                          <a:solidFill>
                            <a:srgbClr val="FF0000"/>
                          </a:solidFill>
                        </a:rPr>
                        <a:t>26.5</a:t>
                      </a:r>
                      <a:endParaRPr kumimoji="1" lang="ja-JP" alt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XX</a:t>
                      </a:r>
                      <a:r>
                        <a:rPr kumimoji="1" lang="ja-JP" altLang="en-US" sz="1200" dirty="0">
                          <a:solidFill>
                            <a:srgbClr val="FF0000"/>
                          </a:solidFill>
                        </a:rPr>
                        <a:t>の部分までは開発は完了見込み</a:t>
                      </a:r>
                    </a:p>
                  </a:txBody>
                  <a:tcPr/>
                </a:tc>
                <a:tc>
                  <a:txBody>
                    <a:bodyPr/>
                    <a:lstStyle/>
                    <a:p>
                      <a:r>
                        <a:rPr kumimoji="1" lang="en-US" altLang="ja-JP" sz="1200" dirty="0">
                          <a:solidFill>
                            <a:srgbClr val="FF0000"/>
                          </a:solidFill>
                        </a:rPr>
                        <a:t>200</a:t>
                      </a:r>
                      <a:r>
                        <a:rPr kumimoji="1" lang="ja-JP" altLang="en-US" sz="1200" dirty="0">
                          <a:solidFill>
                            <a:srgbClr val="FF0000"/>
                          </a:solidFill>
                        </a:rPr>
                        <a:t>万円</a:t>
                      </a:r>
                    </a:p>
                  </a:txBody>
                  <a:tcPr/>
                </a:tc>
                <a:extLst>
                  <a:ext uri="{0D108BD9-81ED-4DB2-BD59-A6C34878D82A}">
                    <a16:rowId xmlns:a16="http://schemas.microsoft.com/office/drawing/2014/main" val="1294338085"/>
                  </a:ext>
                </a:extLst>
              </a:tr>
              <a:tr h="2839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rgbClr val="FF0000"/>
                        </a:solidFill>
                      </a:endParaRPr>
                    </a:p>
                  </a:txBody>
                  <a:tcPr/>
                </a:tc>
                <a:tc>
                  <a:txBody>
                    <a:bodyPr/>
                    <a:lstStyle/>
                    <a:p>
                      <a:endParaRPr kumimoji="1" lang="ja-JP" altLang="en-US" sz="1200">
                        <a:solidFill>
                          <a:srgbClr val="FF0000"/>
                        </a:solidFill>
                      </a:endParaRPr>
                    </a:p>
                  </a:txBody>
                  <a:tcPr/>
                </a:tc>
                <a:tc>
                  <a:txBody>
                    <a:bodyPr/>
                    <a:lstStyle/>
                    <a:p>
                      <a:endParaRPr kumimoji="1" lang="ja-JP" altLang="en-US" sz="1200" dirty="0">
                        <a:solidFill>
                          <a:srgbClr val="FF0000"/>
                        </a:solidFill>
                      </a:endParaRPr>
                    </a:p>
                  </a:txBody>
                  <a:tcPr/>
                </a:tc>
                <a:tc>
                  <a:txBody>
                    <a:bodyPr/>
                    <a:lstStyle/>
                    <a:p>
                      <a:endParaRPr kumimoji="1" lang="ja-JP" altLang="en-US" sz="1200">
                        <a:solidFill>
                          <a:srgbClr val="FF0000"/>
                        </a:solidFill>
                      </a:endParaRPr>
                    </a:p>
                  </a:txBody>
                  <a:tcPr/>
                </a:tc>
                <a:tc>
                  <a:txBody>
                    <a:bodyPr/>
                    <a:lstStyle/>
                    <a:p>
                      <a:endParaRPr kumimoji="1" lang="ja-JP" altLang="en-US" sz="1200" dirty="0">
                        <a:solidFill>
                          <a:srgbClr val="FF0000"/>
                        </a:solidFill>
                      </a:endParaRPr>
                    </a:p>
                  </a:txBody>
                  <a:tcPr/>
                </a:tc>
                <a:extLst>
                  <a:ext uri="{0D108BD9-81ED-4DB2-BD59-A6C34878D82A}">
                    <a16:rowId xmlns:a16="http://schemas.microsoft.com/office/drawing/2014/main" val="3431466733"/>
                  </a:ext>
                </a:extLst>
              </a:tr>
            </a:tbl>
          </a:graphicData>
        </a:graphic>
      </p:graphicFrame>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ロボットについて、実用化までに必要な開発項目を記載してください。なお、本事業の支援を得て開発を希望する項目だけでなく、提案者負担で開発を予定している項目も含め、現在想定しているすべての開発項目について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C21545F2-DA3A-5F8A-DE72-10EEFF2FA30D}"/>
              </a:ext>
            </a:extLst>
          </p:cNvPr>
          <p:cNvSpPr/>
          <p:nvPr/>
        </p:nvSpPr>
        <p:spPr bwMode="auto">
          <a:xfrm>
            <a:off x="6233652" y="186813"/>
            <a:ext cx="3256423"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86771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10</a:t>
            </a:r>
            <a:r>
              <a:rPr lang="ja-JP" altLang="en-US" dirty="0"/>
              <a:t>．開発項目の内容（詳細）</a:t>
            </a:r>
            <a:endParaRPr kumimoji="1" lang="ja-JP" altLang="en-US" dirty="0"/>
          </a:p>
        </p:txBody>
      </p:sp>
      <p:sp>
        <p:nvSpPr>
          <p:cNvPr id="6" name="Rectangle 3">
            <a:extLst>
              <a:ext uri="{FF2B5EF4-FFF2-40B4-BE49-F238E27FC236}">
                <a16:creationId xmlns:a16="http://schemas.microsoft.com/office/drawing/2014/main" id="{E2B54203-6ED3-E270-0995-E231419309D9}"/>
              </a:ext>
            </a:extLst>
          </p:cNvPr>
          <p:cNvSpPr txBox="1">
            <a:spLocks noChangeArrowheads="1"/>
          </p:cNvSpPr>
          <p:nvPr/>
        </p:nvSpPr>
        <p:spPr bwMode="auto">
          <a:xfrm>
            <a:off x="419100" y="1321733"/>
            <a:ext cx="9064625"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任意</a:t>
            </a:r>
            <a:r>
              <a:rPr lang="en-US" altLang="ja-JP" sz="1200" dirty="0">
                <a:solidFill>
                  <a:schemeClr val="tx1"/>
                </a:solidFill>
                <a:latin typeface="Arial" panose="020B0604020202020204" pitchFamily="34" charset="0"/>
                <a:ea typeface="ＭＳ Ｐゴシック" panose="020B0600070205080204" pitchFamily="50" charset="-128"/>
              </a:rPr>
              <a:t>】</a:t>
            </a:r>
            <a:r>
              <a:rPr lang="ja-JP" altLang="en-US" sz="1200" dirty="0">
                <a:solidFill>
                  <a:schemeClr val="tx1"/>
                </a:solidFill>
                <a:latin typeface="Arial" panose="020B0604020202020204" pitchFamily="34" charset="0"/>
                <a:ea typeface="ＭＳ Ｐゴシック" panose="020B0600070205080204" pitchFamily="50" charset="-128"/>
              </a:rPr>
              <a:t>前頁で記載した開発項目の詳細を記載してください。</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F443BDA7-0420-E072-5BE9-96613760C314}"/>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（開発項目の詳細に関する記載は任意）</a:t>
            </a:r>
          </a:p>
        </p:txBody>
      </p:sp>
      <p:sp>
        <p:nvSpPr>
          <p:cNvPr id="4" name="正方形/長方形 3">
            <a:extLst>
              <a:ext uri="{FF2B5EF4-FFF2-40B4-BE49-F238E27FC236}">
                <a16:creationId xmlns:a16="http://schemas.microsoft.com/office/drawing/2014/main" id="{120F55B4-3959-D7A0-2108-51B3C6CBA042}"/>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762117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11</a:t>
            </a:r>
            <a:r>
              <a:rPr lang="ja-JP" altLang="en-US" dirty="0"/>
              <a:t>．性能・動作検証の内容</a:t>
            </a:r>
            <a:endParaRPr kumimoji="1" lang="ja-JP" altLang="en-US" dirty="0"/>
          </a:p>
        </p:txBody>
      </p:sp>
      <p:sp>
        <p:nvSpPr>
          <p:cNvPr id="6" name="Rectangle 3">
            <a:extLst>
              <a:ext uri="{FF2B5EF4-FFF2-40B4-BE49-F238E27FC236}">
                <a16:creationId xmlns:a16="http://schemas.microsoft.com/office/drawing/2014/main" id="{E2B54203-6ED3-E270-0995-E231419309D9}"/>
              </a:ext>
            </a:extLst>
          </p:cNvPr>
          <p:cNvSpPr txBox="1">
            <a:spLocks noChangeArrowheads="1"/>
          </p:cNvSpPr>
          <p:nvPr/>
        </p:nvSpPr>
        <p:spPr bwMode="auto">
          <a:xfrm>
            <a:off x="419100" y="1321733"/>
            <a:ext cx="9324668"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kern="0" dirty="0">
                <a:solidFill>
                  <a:schemeClr val="tx1"/>
                </a:solidFill>
              </a:rPr>
              <a:t>本事業を通じて開発するロボットについて、どのように試作機の性能・動作検証を実施する予定か（実施することを希望するか）、記載してください。</a:t>
            </a:r>
            <a:endParaRPr lang="en-US" altLang="ja-JP" sz="1200" dirty="0">
              <a:solidFill>
                <a:schemeClr val="tx1"/>
              </a:solidFill>
              <a:latin typeface="Arial" panose="020B0604020202020204" pitchFamily="34" charset="0"/>
              <a:ea typeface="ＭＳ Ｐゴシック" panose="020B0600070205080204" pitchFamily="50" charset="-128"/>
            </a:endParaRPr>
          </a:p>
        </p:txBody>
      </p:sp>
      <p:graphicFrame>
        <p:nvGraphicFramePr>
          <p:cNvPr id="4" name="表 3">
            <a:extLst>
              <a:ext uri="{FF2B5EF4-FFF2-40B4-BE49-F238E27FC236}">
                <a16:creationId xmlns:a16="http://schemas.microsoft.com/office/drawing/2014/main" id="{F9B4B6BC-41D9-3B16-D1BB-31E10996219C}"/>
              </a:ext>
            </a:extLst>
          </p:cNvPr>
          <p:cNvGraphicFramePr>
            <a:graphicFrameLocks noGrp="1"/>
          </p:cNvGraphicFramePr>
          <p:nvPr>
            <p:extLst>
              <p:ext uri="{D42A27DB-BD31-4B8C-83A1-F6EECF244321}">
                <p14:modId xmlns:p14="http://schemas.microsoft.com/office/powerpoint/2010/main" val="4273624973"/>
              </p:ext>
            </p:extLst>
          </p:nvPr>
        </p:nvGraphicFramePr>
        <p:xfrm>
          <a:off x="415365" y="1798533"/>
          <a:ext cx="9077325" cy="2271267"/>
        </p:xfrm>
        <a:graphic>
          <a:graphicData uri="http://schemas.openxmlformats.org/drawingml/2006/table">
            <a:tbl>
              <a:tblPr firstRow="1" bandRow="1">
                <a:tableStyleId>{5DA37D80-6434-44D0-A028-1B22A696006F}</a:tableStyleId>
              </a:tblPr>
              <a:tblGrid>
                <a:gridCol w="1423267">
                  <a:extLst>
                    <a:ext uri="{9D8B030D-6E8A-4147-A177-3AD203B41FA5}">
                      <a16:colId xmlns:a16="http://schemas.microsoft.com/office/drawing/2014/main" val="272508915"/>
                    </a:ext>
                  </a:extLst>
                </a:gridCol>
                <a:gridCol w="7654058">
                  <a:extLst>
                    <a:ext uri="{9D8B030D-6E8A-4147-A177-3AD203B41FA5}">
                      <a16:colId xmlns:a16="http://schemas.microsoft.com/office/drawing/2014/main" val="2666370197"/>
                    </a:ext>
                  </a:extLst>
                </a:gridCol>
              </a:tblGrid>
              <a:tr h="1092151">
                <a:tc>
                  <a:txBody>
                    <a:bodyPr/>
                    <a:lstStyle/>
                    <a:p>
                      <a:r>
                        <a:rPr kumimoji="1" lang="ja-JP" altLang="en-US" sz="1400" b="1" dirty="0">
                          <a:latin typeface="Arial" panose="020B0604020202020204" pitchFamily="34" charset="0"/>
                          <a:ea typeface="ＭＳ Ｐゴシック" panose="020B0600070205080204" pitchFamily="50" charset="-128"/>
                        </a:rPr>
                        <a:t>①検証内容</a:t>
                      </a:r>
                    </a:p>
                  </a:txBody>
                  <a:tcPr anchor="ctr">
                    <a:lnL w="0" cap="flat" cmpd="sng" algn="ctr">
                      <a:solidFill>
                        <a:schemeClr val="accent2">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171450" marR="0" lvl="0" indent="-171450" algn="l" defTabSz="914400" rtl="0" eaLnBrk="1" fontAlgn="auto" latinLnBrk="0" hangingPunct="1">
                        <a:lnSpc>
                          <a:spcPct val="100000"/>
                        </a:lnSpc>
                        <a:spcBef>
                          <a:spcPts val="0"/>
                        </a:spcBef>
                        <a:spcAft>
                          <a:spcPct val="50000"/>
                        </a:spcAft>
                        <a:buClrTx/>
                        <a:buSzTx/>
                        <a:buFont typeface="Wingdings" panose="05000000000000000000" pitchFamily="2" charset="2"/>
                        <a:buChar char="l"/>
                        <a:tabLst/>
                        <a:defRPr/>
                      </a:pPr>
                      <a:r>
                        <a:rPr kumimoji="1" lang="ja-JP" altLang="en-US" sz="1100" b="0" dirty="0">
                          <a:solidFill>
                            <a:srgbClr val="E60000"/>
                          </a:solidFill>
                          <a:latin typeface="Arial" panose="020B0604020202020204" pitchFamily="34" charset="0"/>
                          <a:ea typeface="ＭＳ Ｐゴシック" panose="020B0600070205080204" pitchFamily="50" charset="-128"/>
                        </a:rPr>
                        <a:t>本プロジェクトで開発するロボットの特徴である「</a:t>
                      </a:r>
                      <a:r>
                        <a:rPr kumimoji="1" lang="en-US" altLang="ja-JP" sz="1100" b="0" dirty="0">
                          <a:solidFill>
                            <a:srgbClr val="E60000"/>
                          </a:solidFill>
                          <a:latin typeface="Arial" panose="020B0604020202020204" pitchFamily="34" charset="0"/>
                          <a:ea typeface="ＭＳ Ｐゴシック" panose="020B0600070205080204" pitchFamily="50" charset="-128"/>
                        </a:rPr>
                        <a:t>XX</a:t>
                      </a:r>
                      <a:r>
                        <a:rPr kumimoji="1" lang="ja-JP" altLang="en-US" sz="1100" b="0" dirty="0">
                          <a:solidFill>
                            <a:srgbClr val="E60000"/>
                          </a:solidFill>
                          <a:latin typeface="Arial" panose="020B0604020202020204" pitchFamily="34" charset="0"/>
                          <a:ea typeface="ＭＳ Ｐゴシック" panose="020B0600070205080204" pitchFamily="50" charset="-128"/>
                        </a:rPr>
                        <a:t>機能」が計画通りの性能を発揮するか検証する予定。</a:t>
                      </a:r>
                      <a:endParaRPr kumimoji="1" lang="en-US" altLang="ja-JP" sz="1100" b="0" dirty="0">
                        <a:solidFill>
                          <a:srgbClr val="E60000"/>
                        </a:solidFill>
                        <a:latin typeface="Arial" panose="020B0604020202020204" pitchFamily="34" charset="0"/>
                        <a:ea typeface="ＭＳ Ｐゴシック" panose="020B0600070205080204" pitchFamily="50" charset="-128"/>
                      </a:endParaRPr>
                    </a:p>
                    <a:p>
                      <a:pPr marL="354013" marR="0" lvl="0" indent="-177800" algn="l" defTabSz="914400" rtl="0" eaLnBrk="1" fontAlgn="auto" latinLnBrk="0" hangingPunct="1">
                        <a:lnSpc>
                          <a:spcPct val="100000"/>
                        </a:lnSpc>
                        <a:spcBef>
                          <a:spcPts val="0"/>
                        </a:spcBef>
                        <a:spcAft>
                          <a:spcPct val="50000"/>
                        </a:spcAft>
                        <a:buClrTx/>
                        <a:buSzTx/>
                        <a:buFont typeface="Wingdings" panose="05000000000000000000" pitchFamily="2" charset="2"/>
                        <a:buChar char="Ø"/>
                        <a:tabLst/>
                        <a:defRPr/>
                      </a:pPr>
                      <a:r>
                        <a:rPr kumimoji="1" lang="ja-JP" altLang="en-US" sz="1100" b="0" dirty="0">
                          <a:solidFill>
                            <a:srgbClr val="E60000"/>
                          </a:solidFill>
                          <a:latin typeface="Arial" panose="020B0604020202020204" pitchFamily="34" charset="0"/>
                          <a:ea typeface="ＭＳ Ｐゴシック" panose="020B0600070205080204" pitchFamily="50" charset="-128"/>
                        </a:rPr>
                        <a:t>　計画のなかで見込んでいる性能 ： </a:t>
                      </a:r>
                      <a:r>
                        <a:rPr kumimoji="1" lang="en-US" altLang="ja-JP" sz="1100" b="0" dirty="0">
                          <a:solidFill>
                            <a:srgbClr val="E60000"/>
                          </a:solidFill>
                          <a:latin typeface="Arial" panose="020B0604020202020204" pitchFamily="34" charset="0"/>
                          <a:ea typeface="ＭＳ Ｐゴシック" panose="020B0600070205080204" pitchFamily="50" charset="-128"/>
                        </a:rPr>
                        <a:t>XX</a:t>
                      </a:r>
                    </a:p>
                  </a:txBody>
                  <a:tcPr>
                    <a:lnL w="3188" cap="flat" cmpd="sng" algn="ctr">
                      <a:solidFill>
                        <a:srgbClr val="5A5A5A"/>
                      </a:solidFill>
                      <a:prstDash val="solid"/>
                      <a:round/>
                      <a:headEnd type="none" w="med" len="med"/>
                      <a:tailEnd type="none" w="med" len="med"/>
                    </a:lnL>
                    <a:lnR w="0" cap="flat" cmpd="sng" algn="ctr">
                      <a:solidFill>
                        <a:schemeClr val="accent2">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408428933"/>
                  </a:ext>
                </a:extLst>
              </a:tr>
              <a:tr h="1179116">
                <a:tc>
                  <a:txBody>
                    <a:bodyPr/>
                    <a:lstStyle/>
                    <a:p>
                      <a:r>
                        <a:rPr kumimoji="1" lang="ja-JP" altLang="en-US" sz="1400" b="1" dirty="0">
                          <a:latin typeface="Arial" panose="020B0604020202020204" pitchFamily="34" charset="0"/>
                          <a:ea typeface="ＭＳ Ｐゴシック" panose="020B0600070205080204" pitchFamily="50" charset="-128"/>
                        </a:rPr>
                        <a:t>②検証方法</a:t>
                      </a:r>
                    </a:p>
                  </a:txBody>
                  <a:tcPr anchor="ctr">
                    <a:lnL w="0" cap="flat" cmpd="sng" algn="ctr">
                      <a:solidFill>
                        <a:schemeClr val="accent2">
                          <a:alpha val="0"/>
                        </a:schemeClr>
                      </a:solidFill>
                      <a:prstDash val="solid"/>
                      <a:round/>
                      <a:headEnd type="none" w="med" len="med"/>
                      <a:tailEnd type="none" w="med" len="med"/>
                    </a:lnL>
                    <a:lnR w="3188" cap="flat" cmpd="sng" algn="ctr">
                      <a:solidFill>
                        <a:srgbClr val="5A5A5A"/>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solidFill>
                      <a:srgbClr val="D6D6D6"/>
                    </a:solidFill>
                  </a:tcPr>
                </a:tc>
                <a:tc>
                  <a:txBody>
                    <a:bodyPr/>
                    <a:lstStyle/>
                    <a:p>
                      <a:pPr marL="0" indent="0">
                        <a:spcAft>
                          <a:spcPct val="50000"/>
                        </a:spcAft>
                        <a:buFont typeface="Wingdings" panose="05000000000000000000" pitchFamily="2" charset="2"/>
                        <a:buNone/>
                      </a:pPr>
                      <a:r>
                        <a:rPr kumimoji="1" lang="ja-JP" altLang="en-US" sz="1100" dirty="0">
                          <a:solidFill>
                            <a:srgbClr val="E60000"/>
                          </a:solidFill>
                          <a:latin typeface="Arial" panose="020B0604020202020204" pitchFamily="34" charset="0"/>
                          <a:ea typeface="ＭＳ Ｐゴシック" panose="020B0600070205080204" pitchFamily="50" charset="-128"/>
                        </a:rPr>
                        <a:t>具体的な検証方法としては以下を想定している。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indent="-285750">
                        <a:spcAft>
                          <a:spcPct val="50000"/>
                        </a:spcAft>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本ロボットのユースケースとして想定している屋内の</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の環境のなかで、</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を</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することができるか検証</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285750" indent="-285750">
                        <a:spcAft>
                          <a:spcPct val="50000"/>
                        </a:spcAft>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ロボットが取り扱う</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の形状、重さを変え、各</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回繰り返し動作を行い、</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や</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の点に不具合が生じないか検証</a:t>
                      </a:r>
                      <a:endParaRPr kumimoji="1" lang="en-US" altLang="ja-JP" sz="1100" dirty="0">
                        <a:solidFill>
                          <a:srgbClr val="E60000"/>
                        </a:solidFill>
                        <a:latin typeface="Arial" panose="020B0604020202020204" pitchFamily="34" charset="0"/>
                        <a:ea typeface="ＭＳ Ｐゴシック" panose="020B0600070205080204" pitchFamily="50" charset="-128"/>
                      </a:endParaRPr>
                    </a:p>
                  </a:txBody>
                  <a:tcPr>
                    <a:lnL w="3188" cap="flat" cmpd="sng" algn="ctr">
                      <a:solidFill>
                        <a:srgbClr val="5A5A5A"/>
                      </a:solidFill>
                      <a:prstDash val="solid"/>
                      <a:round/>
                      <a:headEnd type="none" w="med" len="med"/>
                      <a:tailEnd type="none" w="med" len="med"/>
                    </a:lnL>
                    <a:lnR w="0" cap="flat" cmpd="sng" algn="ctr">
                      <a:solidFill>
                        <a:schemeClr val="accent2">
                          <a:alpha val="0"/>
                        </a:schemeClr>
                      </a:solidFill>
                      <a:prstDash val="solid"/>
                      <a:round/>
                      <a:headEnd type="none" w="med" len="med"/>
                      <a:tailEnd type="none" w="med" len="med"/>
                    </a:lnR>
                    <a:lnT w="3175" cap="flat" cmpd="sng" algn="ctr">
                      <a:solidFill>
                        <a:srgbClr val="5A5A5A"/>
                      </a:solidFill>
                      <a:prstDash val="solid"/>
                      <a:round/>
                      <a:headEnd type="none" w="med" len="med"/>
                      <a:tailEnd type="none" w="med" len="med"/>
                    </a:lnT>
                    <a:lnB w="3175" cap="flat" cmpd="sng" algn="ctr">
                      <a:solidFill>
                        <a:srgbClr val="5A5A5A"/>
                      </a:solidFill>
                      <a:prstDash val="solid"/>
                      <a:round/>
                      <a:headEnd type="none" w="med" len="med"/>
                      <a:tailEnd type="none" w="med" len="med"/>
                    </a:lnB>
                    <a:noFill/>
                  </a:tcPr>
                </a:tc>
                <a:extLst>
                  <a:ext uri="{0D108BD9-81ED-4DB2-BD59-A6C34878D82A}">
                    <a16:rowId xmlns:a16="http://schemas.microsoft.com/office/drawing/2014/main" val="3975388675"/>
                  </a:ext>
                </a:extLst>
              </a:tr>
            </a:tbl>
          </a:graphicData>
        </a:graphic>
      </p:graphicFrame>
      <p:sp>
        <p:nvSpPr>
          <p:cNvPr id="5" name="正方形/長方形 4">
            <a:extLst>
              <a:ext uri="{FF2B5EF4-FFF2-40B4-BE49-F238E27FC236}">
                <a16:creationId xmlns:a16="http://schemas.microsoft.com/office/drawing/2014/main" id="{38014643-1672-5832-90E1-DB6087B7ECFE}"/>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3178743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12</a:t>
            </a:r>
            <a:r>
              <a:rPr lang="ja-JP" altLang="en-US" dirty="0"/>
              <a:t>．開発プロジェクトの実施体制</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本事業を通じて取り組む開発プロジェクトの実施体制（外部協力先を含む）を記載してください。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96F28592-E2BA-A553-383A-896A2D5022C8}"/>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次の点について記載し、わかりやすく図示してください。</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何名体制で開発プロジェクトを実施するのか</a:t>
            </a:r>
            <a:endParaRPr lang="en-US" altLang="ja-JP" sz="1100" dirty="0">
              <a:solidFill>
                <a:srgbClr val="FF0000"/>
              </a:solidFill>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事務局との連絡窓口は誰が担うのか</a:t>
            </a:r>
            <a:endParaRPr lang="en-US" altLang="ja-JP" sz="1100" dirty="0">
              <a:solidFill>
                <a:srgbClr val="FF0000"/>
              </a:solidFill>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kumimoji="1" lang="ja-JP" altLang="en-US" sz="1100" b="0" i="0" u="none" strike="noStrike" cap="none" normalizeH="0" baseline="0" dirty="0">
                <a:ln>
                  <a:noFill/>
                </a:ln>
                <a:solidFill>
                  <a:srgbClr val="FF0000"/>
                </a:solidFill>
                <a:effectLst/>
                <a:latin typeface="Arial" charset="0"/>
                <a:ea typeface="ＭＳ Ｐゴシック" charset="-128"/>
              </a:rPr>
              <a:t>開発メンバーの役職、担当役割、過去の実績（開発に必要な知識・スキルを有することを示す情報）</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1071563" marR="0" indent="-176213" algn="l" defTabSz="914400" rtl="0" eaLnBrk="1" fontAlgn="base" latinLnBrk="0" hangingPunct="1">
              <a:lnSpc>
                <a:spcPct val="120000"/>
              </a:lnSpc>
              <a:spcBef>
                <a:spcPct val="50000"/>
              </a:spcBef>
              <a:spcAft>
                <a:spcPct val="0"/>
              </a:spcAft>
              <a:buClr>
                <a:schemeClr val="bg2"/>
              </a:buClr>
              <a:buSzTx/>
              <a:buFont typeface="Arial" panose="020B0604020202020204" pitchFamily="34" charset="0"/>
              <a:buChar char="•"/>
              <a:tabLst/>
            </a:pPr>
            <a:r>
              <a:rPr lang="ja-JP" altLang="en-US" sz="1100" dirty="0">
                <a:solidFill>
                  <a:srgbClr val="FF0000"/>
                </a:solidFill>
              </a:rPr>
              <a:t>社外の協力先（再委託先）の有無、協力先の担当役割</a:t>
            </a:r>
            <a:endParaRPr kumimoji="1" lang="ja-JP" altLang="en-US" sz="1100" b="0" i="0" u="none" strike="noStrike" cap="none" normalizeH="0" baseline="0" dirty="0">
              <a:ln>
                <a:noFill/>
              </a:ln>
              <a:solidFill>
                <a:srgbClr val="FF0000"/>
              </a:solidFill>
              <a:effectLst/>
              <a:latin typeface="Arial" charset="0"/>
              <a:ea typeface="ＭＳ Ｐゴシック" charset="-128"/>
            </a:endParaRPr>
          </a:p>
        </p:txBody>
      </p:sp>
      <p:sp>
        <p:nvSpPr>
          <p:cNvPr id="4" name="正方形/長方形 3">
            <a:extLst>
              <a:ext uri="{FF2B5EF4-FFF2-40B4-BE49-F238E27FC236}">
                <a16:creationId xmlns:a16="http://schemas.microsoft.com/office/drawing/2014/main" id="{83F9CE28-ECAE-0A3D-7D39-0E73C8FAAD2A}"/>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102230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13</a:t>
            </a:r>
            <a:r>
              <a:rPr lang="ja-JP" altLang="en-US" dirty="0"/>
              <a:t>．開発プロジェクトの実施スケジュール</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本事業を通じて取り組む開発プロジェクトの実施スケジュール（</a:t>
            </a:r>
            <a:r>
              <a:rPr lang="en-US" altLang="ja-JP" sz="1200" kern="0" dirty="0">
                <a:solidFill>
                  <a:schemeClr val="tx1"/>
                </a:solidFill>
              </a:rPr>
              <a:t>2024.9</a:t>
            </a:r>
            <a:r>
              <a:rPr lang="ja-JP" altLang="en-US" sz="1200" kern="0" dirty="0">
                <a:solidFill>
                  <a:schemeClr val="tx1"/>
                </a:solidFill>
              </a:rPr>
              <a:t>～</a:t>
            </a:r>
            <a:r>
              <a:rPr lang="en-US" altLang="ja-JP" sz="1200" kern="0" dirty="0">
                <a:solidFill>
                  <a:schemeClr val="tx1"/>
                </a:solidFill>
              </a:rPr>
              <a:t>2025.2</a:t>
            </a:r>
            <a:r>
              <a:rPr lang="ja-JP" altLang="en-US" sz="1200" kern="0" dirty="0">
                <a:solidFill>
                  <a:schemeClr val="tx1"/>
                </a:solidFill>
              </a:rPr>
              <a:t>）を、</a:t>
            </a:r>
            <a:r>
              <a:rPr lang="ja-JP" altLang="en-US" sz="1200" u="sng" kern="0" dirty="0">
                <a:solidFill>
                  <a:schemeClr val="tx1"/>
                </a:solidFill>
              </a:rPr>
              <a:t>週次あるいは半月単位</a:t>
            </a:r>
            <a:r>
              <a:rPr lang="ja-JP" altLang="en-US" sz="1200" kern="0" dirty="0">
                <a:solidFill>
                  <a:schemeClr val="tx1"/>
                </a:solidFill>
              </a:rPr>
              <a:t>で記載してください。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96F28592-E2BA-A553-383A-896A2D5022C8}"/>
              </a:ext>
            </a:extLst>
          </p:cNvPr>
          <p:cNvSpPr/>
          <p:nvPr/>
        </p:nvSpPr>
        <p:spPr bwMode="auto">
          <a:xfrm>
            <a:off x="406400" y="1624896"/>
            <a:ext cx="90836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開発項目ごとに具体的かつ詳細な実施スケジュールを記載してください。</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また、本事業では、定例の進捗確認会議とは別に、中間報告会は</a:t>
            </a:r>
            <a:r>
              <a:rPr lang="en-US" altLang="ja-JP" sz="1100" dirty="0">
                <a:solidFill>
                  <a:srgbClr val="FF0000"/>
                </a:solidFill>
              </a:rPr>
              <a:t>11</a:t>
            </a:r>
            <a:r>
              <a:rPr lang="ja-JP" altLang="en-US" sz="1100" dirty="0">
                <a:solidFill>
                  <a:srgbClr val="FF0000"/>
                </a:solidFill>
              </a:rPr>
              <a:t>月上旬、</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成果報告会は</a:t>
            </a:r>
            <a:r>
              <a:rPr lang="en-US" altLang="ja-JP" sz="1100" dirty="0">
                <a:solidFill>
                  <a:srgbClr val="FF0000"/>
                </a:solidFill>
              </a:rPr>
              <a:t>2025</a:t>
            </a:r>
            <a:r>
              <a:rPr lang="ja-JP" altLang="en-US" sz="1100" dirty="0">
                <a:solidFill>
                  <a:srgbClr val="FF0000"/>
                </a:solidFill>
              </a:rPr>
              <a:t>年</a:t>
            </a:r>
            <a:r>
              <a:rPr lang="en-US" altLang="ja-JP" sz="1100" dirty="0">
                <a:solidFill>
                  <a:srgbClr val="FF0000"/>
                </a:solidFill>
              </a:rPr>
              <a:t>2</a:t>
            </a:r>
            <a:r>
              <a:rPr lang="ja-JP" altLang="en-US" sz="1100" dirty="0">
                <a:solidFill>
                  <a:srgbClr val="FF0000"/>
                </a:solidFill>
              </a:rPr>
              <a:t>月下旬に開催を予定しています。</a:t>
            </a:r>
            <a:endParaRPr kumimoji="1" lang="ja-JP" altLang="en-US" sz="1100" b="0" i="0" u="none" strike="noStrike" cap="none" normalizeH="0" baseline="0" dirty="0">
              <a:ln>
                <a:noFill/>
              </a:ln>
              <a:solidFill>
                <a:srgbClr val="FF0000"/>
              </a:solidFill>
              <a:effectLst/>
              <a:latin typeface="Arial" charset="0"/>
              <a:ea typeface="ＭＳ Ｐゴシック" charset="-128"/>
            </a:endParaRPr>
          </a:p>
        </p:txBody>
      </p:sp>
      <p:sp>
        <p:nvSpPr>
          <p:cNvPr id="4" name="正方形/長方形 3">
            <a:extLst>
              <a:ext uri="{FF2B5EF4-FFF2-40B4-BE49-F238E27FC236}">
                <a16:creationId xmlns:a16="http://schemas.microsoft.com/office/drawing/2014/main" id="{16BCA046-C3DB-C385-07FF-E7FDD60F898D}"/>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2004244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3B1B2-3C6A-16A7-DD71-5CFF597B48D2}"/>
              </a:ext>
            </a:extLst>
          </p:cNvPr>
          <p:cNvSpPr>
            <a:spLocks noGrp="1"/>
          </p:cNvSpPr>
          <p:nvPr>
            <p:ph type="title"/>
          </p:nvPr>
        </p:nvSpPr>
        <p:spPr/>
        <p:txBody>
          <a:bodyPr/>
          <a:lstStyle/>
          <a:p>
            <a:r>
              <a:rPr lang="en-US" altLang="ja-JP" dirty="0"/>
              <a:t>14</a:t>
            </a:r>
            <a:r>
              <a:rPr lang="ja-JP" altLang="en-US" dirty="0"/>
              <a:t>．開発プロジェクトの経費</a:t>
            </a:r>
            <a:endParaRPr kumimoji="1" lang="ja-JP" altLang="en-US" dirty="0"/>
          </a:p>
        </p:txBody>
      </p:sp>
      <p:sp>
        <p:nvSpPr>
          <p:cNvPr id="5" name="Rectangle 3">
            <a:extLst>
              <a:ext uri="{FF2B5EF4-FFF2-40B4-BE49-F238E27FC236}">
                <a16:creationId xmlns:a16="http://schemas.microsoft.com/office/drawing/2014/main" id="{DDF04FA0-C89F-BC8A-BE4F-8D4C69654EB1}"/>
              </a:ext>
            </a:extLst>
          </p:cNvPr>
          <p:cNvSpPr txBox="1">
            <a:spLocks noChangeArrowheads="1"/>
          </p:cNvSpPr>
          <p:nvPr/>
        </p:nvSpPr>
        <p:spPr bwMode="auto">
          <a:xfrm>
            <a:off x="419100" y="1197577"/>
            <a:ext cx="9187016" cy="1996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tabLst>
                <a:tab pos="4030663" algn="l"/>
              </a:tabLst>
            </a:pPr>
            <a:r>
              <a:rPr lang="ja-JP" altLang="en-US" sz="1200" kern="0" dirty="0">
                <a:solidFill>
                  <a:schemeClr val="tx1"/>
                </a:solidFill>
              </a:rPr>
              <a:t>本事業を通じて取り組む開発プロジェクトに要する経費について、</a:t>
            </a:r>
            <a:r>
              <a:rPr lang="ja-JP" altLang="en-US" sz="1200" u="sng" kern="0" dirty="0">
                <a:solidFill>
                  <a:schemeClr val="tx1"/>
                </a:solidFill>
              </a:rPr>
              <a:t>募集要項の別紙１の項目に即して</a:t>
            </a:r>
            <a:r>
              <a:rPr lang="ja-JP" altLang="en-US" sz="1200" kern="0" dirty="0">
                <a:solidFill>
                  <a:schemeClr val="tx1"/>
                </a:solidFill>
              </a:rPr>
              <a:t>記載してください。</a:t>
            </a:r>
            <a:endParaRPr lang="ja-JP" altLang="en-US" sz="1200" kern="0" dirty="0">
              <a:solidFill>
                <a:schemeClr val="tx1"/>
              </a:solidFill>
              <a:latin typeface="Arial" panose="020B0604020202020204" pitchFamily="34" charset="0"/>
              <a:ea typeface="ＭＳ Ｐゴシック" panose="020B0600070205080204" pitchFamily="50" charset="-128"/>
            </a:endParaRPr>
          </a:p>
        </p:txBody>
      </p:sp>
      <p:graphicFrame>
        <p:nvGraphicFramePr>
          <p:cNvPr id="7" name="表 7">
            <a:extLst>
              <a:ext uri="{FF2B5EF4-FFF2-40B4-BE49-F238E27FC236}">
                <a16:creationId xmlns:a16="http://schemas.microsoft.com/office/drawing/2014/main" id="{9C9B3F1B-BA41-A134-F86D-70F405043F2E}"/>
              </a:ext>
            </a:extLst>
          </p:cNvPr>
          <p:cNvGraphicFramePr>
            <a:graphicFrameLocks noGrp="1"/>
          </p:cNvGraphicFramePr>
          <p:nvPr>
            <p:extLst>
              <p:ext uri="{D42A27DB-BD31-4B8C-83A1-F6EECF244321}">
                <p14:modId xmlns:p14="http://schemas.microsoft.com/office/powerpoint/2010/main" val="3777079934"/>
              </p:ext>
            </p:extLst>
          </p:nvPr>
        </p:nvGraphicFramePr>
        <p:xfrm>
          <a:off x="406399" y="1586715"/>
          <a:ext cx="9026391" cy="379738"/>
        </p:xfrm>
        <a:graphic>
          <a:graphicData uri="http://schemas.openxmlformats.org/drawingml/2006/table">
            <a:tbl>
              <a:tblPr firstCol="1">
                <a:tableStyleId>{93296810-A885-4BE3-A3E7-6D5BEEA58F35}</a:tableStyleId>
              </a:tblPr>
              <a:tblGrid>
                <a:gridCol w="2208982">
                  <a:extLst>
                    <a:ext uri="{9D8B030D-6E8A-4147-A177-3AD203B41FA5}">
                      <a16:colId xmlns:a16="http://schemas.microsoft.com/office/drawing/2014/main" val="1588512856"/>
                    </a:ext>
                  </a:extLst>
                </a:gridCol>
                <a:gridCol w="6817409">
                  <a:extLst>
                    <a:ext uri="{9D8B030D-6E8A-4147-A177-3AD203B41FA5}">
                      <a16:colId xmlns:a16="http://schemas.microsoft.com/office/drawing/2014/main" val="3280599827"/>
                    </a:ext>
                  </a:extLst>
                </a:gridCol>
              </a:tblGrid>
              <a:tr h="37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総額　・・・　税込（万円）</a:t>
                      </a:r>
                    </a:p>
                  </a:txBody>
                  <a:tcPr anchor="ctr"/>
                </a:tc>
                <a:tc>
                  <a:txBody>
                    <a:bodyPr/>
                    <a:lstStyle/>
                    <a:p>
                      <a:endParaRPr kumimoji="1" lang="ja-JP" altLang="en-US" sz="1200" dirty="0"/>
                    </a:p>
                  </a:txBody>
                  <a:tcPr anchor="ctr"/>
                </a:tc>
                <a:extLst>
                  <a:ext uri="{0D108BD9-81ED-4DB2-BD59-A6C34878D82A}">
                    <a16:rowId xmlns:a16="http://schemas.microsoft.com/office/drawing/2014/main" val="3791167940"/>
                  </a:ext>
                </a:extLst>
              </a:tr>
            </a:tbl>
          </a:graphicData>
        </a:graphic>
      </p:graphicFrame>
      <p:graphicFrame>
        <p:nvGraphicFramePr>
          <p:cNvPr id="8" name="表 8">
            <a:extLst>
              <a:ext uri="{FF2B5EF4-FFF2-40B4-BE49-F238E27FC236}">
                <a16:creationId xmlns:a16="http://schemas.microsoft.com/office/drawing/2014/main" id="{8E02E905-7322-95A5-D088-618C60F60A82}"/>
              </a:ext>
            </a:extLst>
          </p:cNvPr>
          <p:cNvGraphicFramePr>
            <a:graphicFrameLocks noGrp="1"/>
          </p:cNvGraphicFramePr>
          <p:nvPr>
            <p:extLst>
              <p:ext uri="{D42A27DB-BD31-4B8C-83A1-F6EECF244321}">
                <p14:modId xmlns:p14="http://schemas.microsoft.com/office/powerpoint/2010/main" val="1763837504"/>
              </p:ext>
            </p:extLst>
          </p:nvPr>
        </p:nvGraphicFramePr>
        <p:xfrm>
          <a:off x="419100" y="2164451"/>
          <a:ext cx="4113571" cy="3017520"/>
        </p:xfrm>
        <a:graphic>
          <a:graphicData uri="http://schemas.openxmlformats.org/drawingml/2006/table">
            <a:tbl>
              <a:tblPr firstRow="1" firstCol="1">
                <a:tableStyleId>{93296810-A885-4BE3-A3E7-6D5BEEA58F35}</a:tableStyleId>
              </a:tblPr>
              <a:tblGrid>
                <a:gridCol w="2206113">
                  <a:extLst>
                    <a:ext uri="{9D8B030D-6E8A-4147-A177-3AD203B41FA5}">
                      <a16:colId xmlns:a16="http://schemas.microsoft.com/office/drawing/2014/main" val="1370268256"/>
                    </a:ext>
                  </a:extLst>
                </a:gridCol>
                <a:gridCol w="1907458">
                  <a:extLst>
                    <a:ext uri="{9D8B030D-6E8A-4147-A177-3AD203B41FA5}">
                      <a16:colId xmlns:a16="http://schemas.microsoft.com/office/drawing/2014/main" val="4238591171"/>
                    </a:ext>
                  </a:extLst>
                </a:gridCol>
              </a:tblGrid>
              <a:tr h="272507">
                <a:tc>
                  <a:txBody>
                    <a:bodyPr/>
                    <a:lstStyle/>
                    <a:p>
                      <a:endParaRPr kumimoji="1" lang="ja-JP" altLang="en-US" sz="1200" dirty="0"/>
                    </a:p>
                  </a:txBody>
                  <a:tcPr/>
                </a:tc>
                <a:tc>
                  <a:txBody>
                    <a:bodyPr/>
                    <a:lstStyle/>
                    <a:p>
                      <a:pPr algn="ctr"/>
                      <a:r>
                        <a:rPr kumimoji="1" lang="ja-JP" altLang="en-US" sz="1200" dirty="0"/>
                        <a:t>税込（万円）</a:t>
                      </a:r>
                    </a:p>
                  </a:txBody>
                  <a:tcPr/>
                </a:tc>
                <a:extLst>
                  <a:ext uri="{0D108BD9-81ED-4DB2-BD59-A6C34878D82A}">
                    <a16:rowId xmlns:a16="http://schemas.microsoft.com/office/drawing/2014/main" val="3130416392"/>
                  </a:ext>
                </a:extLst>
              </a:tr>
              <a:tr h="272507">
                <a:tc>
                  <a:txBody>
                    <a:bodyPr/>
                    <a:lstStyle/>
                    <a:p>
                      <a:r>
                        <a:rPr kumimoji="1" lang="en-US" altLang="ja-JP" sz="1200" dirty="0"/>
                        <a:t>1. </a:t>
                      </a:r>
                      <a:r>
                        <a:rPr kumimoji="1" lang="ja-JP" altLang="en-US" sz="1200" dirty="0"/>
                        <a:t>人件費</a:t>
                      </a:r>
                    </a:p>
                  </a:txBody>
                  <a:tcPr/>
                </a:tc>
                <a:tc>
                  <a:txBody>
                    <a:bodyPr/>
                    <a:lstStyle/>
                    <a:p>
                      <a:endParaRPr kumimoji="1" lang="ja-JP" altLang="en-US" sz="1200" dirty="0"/>
                    </a:p>
                  </a:txBody>
                  <a:tcPr/>
                </a:tc>
                <a:extLst>
                  <a:ext uri="{0D108BD9-81ED-4DB2-BD59-A6C34878D82A}">
                    <a16:rowId xmlns:a16="http://schemas.microsoft.com/office/drawing/2014/main" val="3775775293"/>
                  </a:ext>
                </a:extLst>
              </a:tr>
              <a:tr h="272507">
                <a:tc>
                  <a:txBody>
                    <a:bodyPr/>
                    <a:lstStyle/>
                    <a:p>
                      <a:r>
                        <a:rPr kumimoji="1" lang="en-US" altLang="ja-JP" sz="1200" dirty="0"/>
                        <a:t>2. </a:t>
                      </a:r>
                      <a:r>
                        <a:rPr kumimoji="1" lang="ja-JP" altLang="en-US" sz="1200" dirty="0"/>
                        <a:t>補助員人件費</a:t>
                      </a:r>
                    </a:p>
                  </a:txBody>
                  <a:tcPr/>
                </a:tc>
                <a:tc>
                  <a:txBody>
                    <a:bodyPr/>
                    <a:lstStyle/>
                    <a:p>
                      <a:endParaRPr kumimoji="1" lang="ja-JP" altLang="en-US" sz="1200"/>
                    </a:p>
                  </a:txBody>
                  <a:tcPr/>
                </a:tc>
                <a:extLst>
                  <a:ext uri="{0D108BD9-81ED-4DB2-BD59-A6C34878D82A}">
                    <a16:rowId xmlns:a16="http://schemas.microsoft.com/office/drawing/2014/main" val="4167729422"/>
                  </a:ext>
                </a:extLst>
              </a:tr>
              <a:tr h="272507">
                <a:tc>
                  <a:txBody>
                    <a:bodyPr/>
                    <a:lstStyle/>
                    <a:p>
                      <a:r>
                        <a:rPr kumimoji="1" lang="en-US" altLang="ja-JP" sz="1200" dirty="0"/>
                        <a:t>3. </a:t>
                      </a:r>
                      <a:r>
                        <a:rPr kumimoji="1" lang="ja-JP" altLang="en-US" sz="1200" dirty="0"/>
                        <a:t>材料費</a:t>
                      </a:r>
                    </a:p>
                  </a:txBody>
                  <a:tcPr/>
                </a:tc>
                <a:tc>
                  <a:txBody>
                    <a:bodyPr/>
                    <a:lstStyle/>
                    <a:p>
                      <a:endParaRPr kumimoji="1" lang="ja-JP" altLang="en-US" sz="1200"/>
                    </a:p>
                  </a:txBody>
                  <a:tcPr/>
                </a:tc>
                <a:extLst>
                  <a:ext uri="{0D108BD9-81ED-4DB2-BD59-A6C34878D82A}">
                    <a16:rowId xmlns:a16="http://schemas.microsoft.com/office/drawing/2014/main" val="1540818097"/>
                  </a:ext>
                </a:extLst>
              </a:tr>
              <a:tr h="272507">
                <a:tc>
                  <a:txBody>
                    <a:bodyPr/>
                    <a:lstStyle/>
                    <a:p>
                      <a:r>
                        <a:rPr kumimoji="1" lang="en-US" altLang="ja-JP" sz="1200" dirty="0"/>
                        <a:t>4. </a:t>
                      </a:r>
                      <a:r>
                        <a:rPr kumimoji="1" lang="ja-JP" altLang="en-US" sz="1200" dirty="0"/>
                        <a:t>消耗品費</a:t>
                      </a:r>
                    </a:p>
                  </a:txBody>
                  <a:tcPr/>
                </a:tc>
                <a:tc>
                  <a:txBody>
                    <a:bodyPr/>
                    <a:lstStyle/>
                    <a:p>
                      <a:endParaRPr kumimoji="1" lang="ja-JP" altLang="en-US" sz="1200" dirty="0"/>
                    </a:p>
                  </a:txBody>
                  <a:tcPr/>
                </a:tc>
                <a:extLst>
                  <a:ext uri="{0D108BD9-81ED-4DB2-BD59-A6C34878D82A}">
                    <a16:rowId xmlns:a16="http://schemas.microsoft.com/office/drawing/2014/main" val="893867426"/>
                  </a:ext>
                </a:extLst>
              </a:tr>
              <a:tr h="272507">
                <a:tc>
                  <a:txBody>
                    <a:bodyPr/>
                    <a:lstStyle/>
                    <a:p>
                      <a:r>
                        <a:rPr kumimoji="1" lang="en-US" altLang="ja-JP" sz="1200" dirty="0"/>
                        <a:t>5. </a:t>
                      </a:r>
                      <a:r>
                        <a:rPr kumimoji="1" lang="ja-JP" altLang="en-US" sz="1200" dirty="0"/>
                        <a:t>委託費</a:t>
                      </a:r>
                    </a:p>
                  </a:txBody>
                  <a:tcPr/>
                </a:tc>
                <a:tc>
                  <a:txBody>
                    <a:bodyPr/>
                    <a:lstStyle/>
                    <a:p>
                      <a:endParaRPr kumimoji="1" lang="ja-JP" altLang="en-US" sz="1200" dirty="0"/>
                    </a:p>
                  </a:txBody>
                  <a:tcPr/>
                </a:tc>
                <a:extLst>
                  <a:ext uri="{0D108BD9-81ED-4DB2-BD59-A6C34878D82A}">
                    <a16:rowId xmlns:a16="http://schemas.microsoft.com/office/drawing/2014/main" val="892070344"/>
                  </a:ext>
                </a:extLst>
              </a:tr>
              <a:tr h="272507">
                <a:tc>
                  <a:txBody>
                    <a:bodyPr/>
                    <a:lstStyle/>
                    <a:p>
                      <a:r>
                        <a:rPr kumimoji="1" lang="en-US" altLang="ja-JP" sz="1200" dirty="0"/>
                        <a:t>6. </a:t>
                      </a:r>
                      <a:r>
                        <a:rPr kumimoji="1" lang="ja-JP" altLang="en-US" sz="1200" dirty="0"/>
                        <a:t>貸借料</a:t>
                      </a:r>
                    </a:p>
                  </a:txBody>
                  <a:tcPr/>
                </a:tc>
                <a:tc>
                  <a:txBody>
                    <a:bodyPr/>
                    <a:lstStyle/>
                    <a:p>
                      <a:endParaRPr kumimoji="1" lang="ja-JP" altLang="en-US" sz="1200" dirty="0"/>
                    </a:p>
                  </a:txBody>
                  <a:tcPr/>
                </a:tc>
                <a:extLst>
                  <a:ext uri="{0D108BD9-81ED-4DB2-BD59-A6C34878D82A}">
                    <a16:rowId xmlns:a16="http://schemas.microsoft.com/office/drawing/2014/main" val="2185519955"/>
                  </a:ext>
                </a:extLst>
              </a:tr>
              <a:tr h="272507">
                <a:tc>
                  <a:txBody>
                    <a:bodyPr/>
                    <a:lstStyle/>
                    <a:p>
                      <a:r>
                        <a:rPr kumimoji="1" lang="en-US" altLang="ja-JP" sz="1200" dirty="0"/>
                        <a:t>7. </a:t>
                      </a:r>
                      <a:r>
                        <a:rPr kumimoji="1" lang="ja-JP" altLang="en-US" sz="1200" dirty="0"/>
                        <a:t>謝金</a:t>
                      </a:r>
                    </a:p>
                  </a:txBody>
                  <a:tcPr/>
                </a:tc>
                <a:tc>
                  <a:txBody>
                    <a:bodyPr/>
                    <a:lstStyle/>
                    <a:p>
                      <a:endParaRPr kumimoji="1" lang="ja-JP" altLang="en-US" sz="1200" dirty="0"/>
                    </a:p>
                  </a:txBody>
                  <a:tcPr/>
                </a:tc>
                <a:extLst>
                  <a:ext uri="{0D108BD9-81ED-4DB2-BD59-A6C34878D82A}">
                    <a16:rowId xmlns:a16="http://schemas.microsoft.com/office/drawing/2014/main" val="2397256983"/>
                  </a:ext>
                </a:extLst>
              </a:tr>
              <a:tr h="272507">
                <a:tc>
                  <a:txBody>
                    <a:bodyPr/>
                    <a:lstStyle/>
                    <a:p>
                      <a:r>
                        <a:rPr kumimoji="1" lang="en-US" altLang="ja-JP" sz="1200" dirty="0"/>
                        <a:t>8. </a:t>
                      </a:r>
                      <a:r>
                        <a:rPr kumimoji="1" lang="ja-JP" altLang="en-US" sz="1200" dirty="0"/>
                        <a:t>調査・宣伝費</a:t>
                      </a:r>
                    </a:p>
                  </a:txBody>
                  <a:tcPr/>
                </a:tc>
                <a:tc>
                  <a:txBody>
                    <a:bodyPr/>
                    <a:lstStyle/>
                    <a:p>
                      <a:endParaRPr kumimoji="1" lang="ja-JP" altLang="en-US" sz="1200" dirty="0"/>
                    </a:p>
                  </a:txBody>
                  <a:tcPr/>
                </a:tc>
                <a:extLst>
                  <a:ext uri="{0D108BD9-81ED-4DB2-BD59-A6C34878D82A}">
                    <a16:rowId xmlns:a16="http://schemas.microsoft.com/office/drawing/2014/main" val="2049347929"/>
                  </a:ext>
                </a:extLst>
              </a:tr>
              <a:tr h="272507">
                <a:tc>
                  <a:txBody>
                    <a:bodyPr/>
                    <a:lstStyle/>
                    <a:p>
                      <a:r>
                        <a:rPr kumimoji="1" lang="en-US" altLang="ja-JP" sz="1200" dirty="0"/>
                        <a:t>9. </a:t>
                      </a:r>
                      <a:r>
                        <a:rPr kumimoji="1" lang="ja-JP" altLang="en-US" sz="1200" dirty="0"/>
                        <a:t>通信費</a:t>
                      </a:r>
                    </a:p>
                  </a:txBody>
                  <a:tcPr/>
                </a:tc>
                <a:tc>
                  <a:txBody>
                    <a:bodyPr/>
                    <a:lstStyle/>
                    <a:p>
                      <a:endParaRPr kumimoji="1" lang="ja-JP" altLang="en-US" sz="1200" dirty="0"/>
                    </a:p>
                  </a:txBody>
                  <a:tcPr/>
                </a:tc>
                <a:extLst>
                  <a:ext uri="{0D108BD9-81ED-4DB2-BD59-A6C34878D82A}">
                    <a16:rowId xmlns:a16="http://schemas.microsoft.com/office/drawing/2014/main" val="153634529"/>
                  </a:ext>
                </a:extLst>
              </a:tr>
              <a:tr h="272507">
                <a:tc>
                  <a:txBody>
                    <a:bodyPr/>
                    <a:lstStyle/>
                    <a:p>
                      <a:r>
                        <a:rPr kumimoji="1" lang="en-US" altLang="ja-JP" sz="1200" dirty="0"/>
                        <a:t>10. </a:t>
                      </a:r>
                      <a:r>
                        <a:rPr kumimoji="1" lang="ja-JP" altLang="en-US" sz="1200" dirty="0"/>
                        <a:t>安全対策費</a:t>
                      </a:r>
                    </a:p>
                  </a:txBody>
                  <a:tcPr/>
                </a:tc>
                <a:tc>
                  <a:txBody>
                    <a:bodyPr/>
                    <a:lstStyle/>
                    <a:p>
                      <a:endParaRPr kumimoji="1" lang="ja-JP" altLang="en-US" sz="1200" dirty="0"/>
                    </a:p>
                  </a:txBody>
                  <a:tcPr/>
                </a:tc>
                <a:extLst>
                  <a:ext uri="{0D108BD9-81ED-4DB2-BD59-A6C34878D82A}">
                    <a16:rowId xmlns:a16="http://schemas.microsoft.com/office/drawing/2014/main" val="3264288111"/>
                  </a:ext>
                </a:extLst>
              </a:tr>
            </a:tbl>
          </a:graphicData>
        </a:graphic>
      </p:graphicFrame>
      <p:graphicFrame>
        <p:nvGraphicFramePr>
          <p:cNvPr id="9" name="表 8">
            <a:extLst>
              <a:ext uri="{FF2B5EF4-FFF2-40B4-BE49-F238E27FC236}">
                <a16:creationId xmlns:a16="http://schemas.microsoft.com/office/drawing/2014/main" id="{19B4A74D-E084-5824-9193-0458EBEC26F3}"/>
              </a:ext>
            </a:extLst>
          </p:cNvPr>
          <p:cNvGraphicFramePr>
            <a:graphicFrameLocks noGrp="1"/>
          </p:cNvGraphicFramePr>
          <p:nvPr>
            <p:extLst>
              <p:ext uri="{D42A27DB-BD31-4B8C-83A1-F6EECF244321}">
                <p14:modId xmlns:p14="http://schemas.microsoft.com/office/powerpoint/2010/main" val="1454599278"/>
              </p:ext>
            </p:extLst>
          </p:nvPr>
        </p:nvGraphicFramePr>
        <p:xfrm>
          <a:off x="5354279" y="2164451"/>
          <a:ext cx="4113571" cy="1920240"/>
        </p:xfrm>
        <a:graphic>
          <a:graphicData uri="http://schemas.openxmlformats.org/drawingml/2006/table">
            <a:tbl>
              <a:tblPr firstRow="1" firstCol="1">
                <a:tableStyleId>{93296810-A885-4BE3-A3E7-6D5BEEA58F35}</a:tableStyleId>
              </a:tblPr>
              <a:tblGrid>
                <a:gridCol w="2206113">
                  <a:extLst>
                    <a:ext uri="{9D8B030D-6E8A-4147-A177-3AD203B41FA5}">
                      <a16:colId xmlns:a16="http://schemas.microsoft.com/office/drawing/2014/main" val="1370268256"/>
                    </a:ext>
                  </a:extLst>
                </a:gridCol>
                <a:gridCol w="1907458">
                  <a:extLst>
                    <a:ext uri="{9D8B030D-6E8A-4147-A177-3AD203B41FA5}">
                      <a16:colId xmlns:a16="http://schemas.microsoft.com/office/drawing/2014/main" val="4238591171"/>
                    </a:ext>
                  </a:extLst>
                </a:gridCol>
              </a:tblGrid>
              <a:tr h="272507">
                <a:tc>
                  <a:txBody>
                    <a:bodyPr/>
                    <a:lstStyle/>
                    <a:p>
                      <a:endParaRPr kumimoji="1" lang="ja-JP" altLang="en-US" sz="1200" dirty="0"/>
                    </a:p>
                  </a:txBody>
                  <a:tcPr/>
                </a:tc>
                <a:tc>
                  <a:txBody>
                    <a:bodyPr/>
                    <a:lstStyle/>
                    <a:p>
                      <a:pPr algn="ctr"/>
                      <a:r>
                        <a:rPr kumimoji="1" lang="ja-JP" altLang="en-US" sz="1200" dirty="0"/>
                        <a:t>税込（万円）</a:t>
                      </a:r>
                    </a:p>
                  </a:txBody>
                  <a:tcPr/>
                </a:tc>
                <a:extLst>
                  <a:ext uri="{0D108BD9-81ED-4DB2-BD59-A6C34878D82A}">
                    <a16:rowId xmlns:a16="http://schemas.microsoft.com/office/drawing/2014/main" val="3130416392"/>
                  </a:ext>
                </a:extLst>
              </a:tr>
              <a:tr h="272507">
                <a:tc>
                  <a:txBody>
                    <a:bodyPr/>
                    <a:lstStyle/>
                    <a:p>
                      <a:r>
                        <a:rPr kumimoji="1" lang="en-US" altLang="ja-JP" sz="1200" dirty="0"/>
                        <a:t>11. </a:t>
                      </a:r>
                      <a:r>
                        <a:rPr kumimoji="1" lang="ja-JP" altLang="en-US" sz="1200" dirty="0"/>
                        <a:t>保険料</a:t>
                      </a:r>
                    </a:p>
                  </a:txBody>
                  <a:tcPr/>
                </a:tc>
                <a:tc>
                  <a:txBody>
                    <a:bodyPr/>
                    <a:lstStyle/>
                    <a:p>
                      <a:endParaRPr kumimoji="1" lang="ja-JP" altLang="en-US" sz="1200" dirty="0"/>
                    </a:p>
                  </a:txBody>
                  <a:tcPr/>
                </a:tc>
                <a:extLst>
                  <a:ext uri="{0D108BD9-81ED-4DB2-BD59-A6C34878D82A}">
                    <a16:rowId xmlns:a16="http://schemas.microsoft.com/office/drawing/2014/main" val="3775775293"/>
                  </a:ext>
                </a:extLst>
              </a:tr>
              <a:tr h="272507">
                <a:tc>
                  <a:txBody>
                    <a:bodyPr/>
                    <a:lstStyle/>
                    <a:p>
                      <a:r>
                        <a:rPr kumimoji="1" lang="en-US" altLang="ja-JP" sz="1200" dirty="0"/>
                        <a:t>12. </a:t>
                      </a:r>
                      <a:r>
                        <a:rPr kumimoji="1" lang="ja-JP" altLang="en-US" sz="1200" dirty="0"/>
                        <a:t>旅費・交通費</a:t>
                      </a:r>
                    </a:p>
                  </a:txBody>
                  <a:tcPr/>
                </a:tc>
                <a:tc>
                  <a:txBody>
                    <a:bodyPr/>
                    <a:lstStyle/>
                    <a:p>
                      <a:endParaRPr kumimoji="1" lang="ja-JP" altLang="en-US" sz="1200"/>
                    </a:p>
                  </a:txBody>
                  <a:tcPr/>
                </a:tc>
                <a:extLst>
                  <a:ext uri="{0D108BD9-81ED-4DB2-BD59-A6C34878D82A}">
                    <a16:rowId xmlns:a16="http://schemas.microsoft.com/office/drawing/2014/main" val="4167729422"/>
                  </a:ext>
                </a:extLst>
              </a:tr>
              <a:tr h="272507">
                <a:tc>
                  <a:txBody>
                    <a:bodyPr/>
                    <a:lstStyle/>
                    <a:p>
                      <a:r>
                        <a:rPr kumimoji="1" lang="en-US" altLang="ja-JP" sz="1200" dirty="0"/>
                        <a:t>13. </a:t>
                      </a:r>
                      <a:r>
                        <a:rPr kumimoji="1" lang="ja-JP" altLang="en-US" sz="1200" dirty="0"/>
                        <a:t>送料・運搬費</a:t>
                      </a:r>
                    </a:p>
                  </a:txBody>
                  <a:tcPr/>
                </a:tc>
                <a:tc>
                  <a:txBody>
                    <a:bodyPr/>
                    <a:lstStyle/>
                    <a:p>
                      <a:endParaRPr kumimoji="1" lang="ja-JP" altLang="en-US" sz="1200"/>
                    </a:p>
                  </a:txBody>
                  <a:tcPr/>
                </a:tc>
                <a:extLst>
                  <a:ext uri="{0D108BD9-81ED-4DB2-BD59-A6C34878D82A}">
                    <a16:rowId xmlns:a16="http://schemas.microsoft.com/office/drawing/2014/main" val="1540818097"/>
                  </a:ext>
                </a:extLst>
              </a:tr>
              <a:tr h="272507">
                <a:tc>
                  <a:txBody>
                    <a:bodyPr/>
                    <a:lstStyle/>
                    <a:p>
                      <a:r>
                        <a:rPr kumimoji="1" lang="en-US" altLang="ja-JP" sz="1200" dirty="0"/>
                        <a:t>14. </a:t>
                      </a:r>
                      <a:r>
                        <a:rPr kumimoji="1" lang="ja-JP" altLang="en-US" sz="1200" dirty="0"/>
                        <a:t>手数料</a:t>
                      </a:r>
                    </a:p>
                  </a:txBody>
                  <a:tcPr/>
                </a:tc>
                <a:tc>
                  <a:txBody>
                    <a:bodyPr/>
                    <a:lstStyle/>
                    <a:p>
                      <a:endParaRPr kumimoji="1" lang="ja-JP" altLang="en-US" sz="1200" dirty="0"/>
                    </a:p>
                  </a:txBody>
                  <a:tcPr/>
                </a:tc>
                <a:extLst>
                  <a:ext uri="{0D108BD9-81ED-4DB2-BD59-A6C34878D82A}">
                    <a16:rowId xmlns:a16="http://schemas.microsoft.com/office/drawing/2014/main" val="893867426"/>
                  </a:ext>
                </a:extLst>
              </a:tr>
              <a:tr h="272507">
                <a:tc>
                  <a:txBody>
                    <a:bodyPr/>
                    <a:lstStyle/>
                    <a:p>
                      <a:r>
                        <a:rPr kumimoji="1" lang="en-US" altLang="ja-JP" sz="1200" dirty="0">
                          <a:solidFill>
                            <a:schemeClr val="bg1"/>
                          </a:solidFill>
                        </a:rPr>
                        <a:t>15. </a:t>
                      </a:r>
                      <a:r>
                        <a:rPr kumimoji="1" lang="ja-JP" altLang="en-US" sz="1200" dirty="0">
                          <a:solidFill>
                            <a:schemeClr val="bg1"/>
                          </a:solidFill>
                        </a:rPr>
                        <a:t>環境整備・工事費</a:t>
                      </a:r>
                    </a:p>
                  </a:txBody>
                  <a:tcPr/>
                </a:tc>
                <a:tc>
                  <a:txBody>
                    <a:bodyPr/>
                    <a:lstStyle/>
                    <a:p>
                      <a:endParaRPr kumimoji="1" lang="ja-JP" altLang="en-US" sz="1200" dirty="0"/>
                    </a:p>
                  </a:txBody>
                  <a:tcPr/>
                </a:tc>
                <a:extLst>
                  <a:ext uri="{0D108BD9-81ED-4DB2-BD59-A6C34878D82A}">
                    <a16:rowId xmlns:a16="http://schemas.microsoft.com/office/drawing/2014/main" val="875016377"/>
                  </a:ext>
                </a:extLst>
              </a:tr>
              <a:tr h="272507">
                <a:tc>
                  <a:txBody>
                    <a:bodyPr/>
                    <a:lstStyle/>
                    <a:p>
                      <a:r>
                        <a:rPr kumimoji="1" lang="en-US" altLang="ja-JP" sz="1200" dirty="0"/>
                        <a:t>16. </a:t>
                      </a:r>
                      <a:r>
                        <a:rPr kumimoji="1" lang="ja-JP" altLang="en-US" sz="1200" dirty="0"/>
                        <a:t>その他</a:t>
                      </a:r>
                    </a:p>
                  </a:txBody>
                  <a:tcPr/>
                </a:tc>
                <a:tc>
                  <a:txBody>
                    <a:bodyPr/>
                    <a:lstStyle/>
                    <a:p>
                      <a:endParaRPr kumimoji="1" lang="ja-JP" altLang="en-US" sz="1200" dirty="0"/>
                    </a:p>
                  </a:txBody>
                  <a:tcPr/>
                </a:tc>
                <a:extLst>
                  <a:ext uri="{0D108BD9-81ED-4DB2-BD59-A6C34878D82A}">
                    <a16:rowId xmlns:a16="http://schemas.microsoft.com/office/drawing/2014/main" val="892070344"/>
                  </a:ext>
                </a:extLst>
              </a:tr>
            </a:tbl>
          </a:graphicData>
        </a:graphic>
      </p:graphicFrame>
      <p:sp>
        <p:nvSpPr>
          <p:cNvPr id="10" name="Rectangle 3">
            <a:extLst>
              <a:ext uri="{FF2B5EF4-FFF2-40B4-BE49-F238E27FC236}">
                <a16:creationId xmlns:a16="http://schemas.microsoft.com/office/drawing/2014/main" id="{DE05DC00-9450-6552-FBBC-241088CFCCE4}"/>
              </a:ext>
            </a:extLst>
          </p:cNvPr>
          <p:cNvSpPr txBox="1">
            <a:spLocks noChangeArrowheads="1"/>
          </p:cNvSpPr>
          <p:nvPr/>
        </p:nvSpPr>
        <p:spPr bwMode="auto">
          <a:xfrm>
            <a:off x="441458" y="5572559"/>
            <a:ext cx="9026392" cy="31585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a:lstStyle>
          <a:p>
            <a:pPr marL="177800" indent="-177800" algn="l"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本事業では、ロボット企業が生活支援ロボットの開発に要する経費について、１プロジェクトあたり税込最大</a:t>
            </a:r>
            <a:r>
              <a:rPr lang="en-US" altLang="ja-JP" sz="900" kern="0" dirty="0">
                <a:solidFill>
                  <a:schemeClr val="tx1"/>
                </a:solidFill>
              </a:rPr>
              <a:t>1,500</a:t>
            </a:r>
            <a:r>
              <a:rPr lang="ja-JP" altLang="en-US" sz="900" kern="0" dirty="0">
                <a:solidFill>
                  <a:schemeClr val="tx1"/>
                </a:solidFill>
              </a:rPr>
              <a:t>万円の範囲内で支援します。</a:t>
            </a:r>
            <a:endParaRPr lang="en-US" altLang="ja-JP" sz="900" kern="0" dirty="0">
              <a:solidFill>
                <a:schemeClr val="tx1"/>
              </a:solidFill>
            </a:endParaRPr>
          </a:p>
          <a:p>
            <a:pPr marL="177800" indent="-177800" algn="l" eaLnBrk="1" hangingPunct="1">
              <a:spcBef>
                <a:spcPct val="0"/>
              </a:spcBef>
              <a:buClr>
                <a:srgbClr val="5A5A5A"/>
              </a:buClr>
              <a:buSzPct val="100000"/>
              <a:buFont typeface="Arial" panose="020B0604020202020204" pitchFamily="34" charset="0"/>
              <a:buChar char="•"/>
            </a:pPr>
            <a:r>
              <a:rPr lang="ja-JP" altLang="en-US" sz="900" kern="0" dirty="0">
                <a:solidFill>
                  <a:schemeClr val="tx1"/>
                </a:solidFill>
              </a:rPr>
              <a:t>なお、経費支援の上限額を超えた部分は応募者の負担となります。経費支援額の上限を超過し、より良い開発プロジェクトを提案して頂いても構いません（超過分は応募者の負担）。</a:t>
            </a:r>
            <a:endParaRPr lang="en-US" altLang="ja-JP" sz="900" kern="0" dirty="0">
              <a:solidFill>
                <a:schemeClr val="tx1"/>
              </a:solidFill>
            </a:endParaRPr>
          </a:p>
        </p:txBody>
      </p:sp>
      <p:sp>
        <p:nvSpPr>
          <p:cNvPr id="4" name="正方形/長方形 3">
            <a:extLst>
              <a:ext uri="{FF2B5EF4-FFF2-40B4-BE49-F238E27FC236}">
                <a16:creationId xmlns:a16="http://schemas.microsoft.com/office/drawing/2014/main" id="{CAF80DE1-9D0A-1BEB-9AB0-22F4E33B418B}"/>
              </a:ext>
            </a:extLst>
          </p:cNvPr>
          <p:cNvSpPr/>
          <p:nvPr/>
        </p:nvSpPr>
        <p:spPr bwMode="auto">
          <a:xfrm>
            <a:off x="7836310" y="186813"/>
            <a:ext cx="1653765"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1924343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bwMode="auto">
          <a:xfrm>
            <a:off x="415925" y="2534568"/>
            <a:ext cx="9067800" cy="3963767"/>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１</a:t>
            </a:r>
            <a:r>
              <a:rPr lang="en-US" altLang="ja-JP" sz="1100" dirty="0">
                <a:solidFill>
                  <a:srgbClr val="E60000"/>
                </a:solidFill>
              </a:rPr>
              <a:t>】</a:t>
            </a:r>
            <a:r>
              <a:rPr lang="ja-JP" altLang="en-US" sz="1100" dirty="0">
                <a:solidFill>
                  <a:srgbClr val="E60000"/>
                </a:solidFill>
              </a:rPr>
              <a:t>ターゲット市場・ユーザー</a:t>
            </a:r>
            <a:endParaRPr lang="en-US" altLang="ja-JP" sz="1100" dirty="0">
              <a:solidFill>
                <a:srgbClr val="E60000"/>
              </a:solidFill>
            </a:endParaRPr>
          </a:p>
          <a:p>
            <a:pPr marL="171450" marR="0" indent="-1714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r>
              <a:rPr lang="en-US" altLang="ja-JP" sz="1100" dirty="0">
                <a:solidFill>
                  <a:srgbClr val="E60000"/>
                </a:solidFill>
              </a:rPr>
              <a:t>XX</a:t>
            </a:r>
            <a:r>
              <a:rPr lang="ja-JP" altLang="en-US" sz="1100" dirty="0">
                <a:solidFill>
                  <a:srgbClr val="E60000"/>
                </a:solidFill>
              </a:rPr>
              <a:t>業界の中でも、</a:t>
            </a:r>
            <a:r>
              <a:rPr kumimoji="1" lang="ja-JP" altLang="en-US" sz="1100" b="0" i="0" u="none" strike="noStrike" cap="none" normalizeH="0" baseline="0" dirty="0">
                <a:ln>
                  <a:noFill/>
                </a:ln>
                <a:solidFill>
                  <a:srgbClr val="E60000"/>
                </a:solidFill>
                <a:effectLst/>
                <a:latin typeface="Arial" charset="0"/>
                <a:ea typeface="ＭＳ Ｐゴシック" charset="-128"/>
              </a:rPr>
              <a:t>特に人手不足が顕著で、</a:t>
            </a:r>
            <a:r>
              <a:rPr kumimoji="1" lang="en-US" altLang="ja-JP" sz="1100" b="0" i="0" u="none" strike="noStrike" cap="none" normalizeH="0" baseline="0" dirty="0">
                <a:ln>
                  <a:noFill/>
                </a:ln>
                <a:solidFill>
                  <a:srgbClr val="E60000"/>
                </a:solidFill>
                <a:effectLst/>
                <a:latin typeface="Arial" charset="0"/>
                <a:ea typeface="ＭＳ Ｐゴシック" charset="-128"/>
              </a:rPr>
              <a:t>XX</a:t>
            </a:r>
            <a:r>
              <a:rPr kumimoji="1" lang="ja-JP" altLang="en-US" sz="1100" b="0" i="0" u="none" strike="noStrike" cap="none" normalizeH="0" baseline="0" dirty="0">
                <a:ln>
                  <a:noFill/>
                </a:ln>
                <a:solidFill>
                  <a:srgbClr val="E60000"/>
                </a:solidFill>
                <a:effectLst/>
                <a:latin typeface="Arial" charset="0"/>
                <a:ea typeface="ＭＳ Ｐゴシック" charset="-128"/>
              </a:rPr>
              <a:t>に関する業務に非効率や生産性向上の余地が大きく存在する</a:t>
            </a:r>
            <a:r>
              <a:rPr kumimoji="1" lang="en-US" altLang="ja-JP" sz="1100" b="0" i="0" u="none" strike="noStrike" cap="none" normalizeH="0" baseline="0" dirty="0">
                <a:ln>
                  <a:noFill/>
                </a:ln>
                <a:solidFill>
                  <a:srgbClr val="E60000"/>
                </a:solidFill>
                <a:effectLst/>
                <a:latin typeface="Arial" charset="0"/>
                <a:ea typeface="ＭＳ Ｐゴシック" charset="-128"/>
              </a:rPr>
              <a:t>XX</a:t>
            </a:r>
            <a:r>
              <a:rPr kumimoji="1" lang="ja-JP" altLang="en-US" sz="1100" b="0" i="0" u="none" strike="noStrike" cap="none" normalizeH="0" baseline="0" dirty="0">
                <a:ln>
                  <a:noFill/>
                </a:ln>
                <a:solidFill>
                  <a:srgbClr val="E60000"/>
                </a:solidFill>
                <a:effectLst/>
                <a:latin typeface="Arial" charset="0"/>
                <a:ea typeface="ＭＳ Ｐゴシック" charset="-128"/>
              </a:rPr>
              <a:t>の</a:t>
            </a:r>
            <a:r>
              <a:rPr lang="ja-JP" altLang="en-US" sz="1100" dirty="0">
                <a:solidFill>
                  <a:srgbClr val="E60000"/>
                </a:solidFill>
              </a:rPr>
              <a:t>業務</a:t>
            </a:r>
            <a:r>
              <a:rPr kumimoji="1" lang="ja-JP" altLang="en-US" sz="1100" b="0" i="0" u="none" strike="noStrike" cap="none" normalizeH="0" baseline="0" dirty="0">
                <a:ln>
                  <a:noFill/>
                </a:ln>
                <a:solidFill>
                  <a:srgbClr val="E60000"/>
                </a:solidFill>
                <a:effectLst/>
                <a:latin typeface="Arial" charset="0"/>
                <a:ea typeface="ＭＳ Ｐゴシック" charset="-128"/>
              </a:rPr>
              <a:t>をターゲットとしている。</a:t>
            </a:r>
          </a:p>
          <a:p>
            <a:pPr marL="285750" marR="0" indent="-2857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L="285750" marR="0" indent="-2857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pP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R="0" algn="l" defTabSz="914400" rtl="0" eaLnBrk="1" fontAlgn="base" latinLnBrk="0" hangingPunct="1">
              <a:lnSpc>
                <a:spcPct val="100000"/>
              </a:lnSpc>
              <a:spcBef>
                <a:spcPct val="0"/>
              </a:spcBef>
              <a:spcAft>
                <a:spcPct val="0"/>
              </a:spcAft>
              <a:buClr>
                <a:srgbClr val="E60000"/>
              </a:buClr>
              <a:buSzTx/>
              <a:tabLst/>
            </a:pPr>
            <a:r>
              <a:rPr kumimoji="1" lang="en-US" altLang="ja-JP" sz="1100" b="0" i="0" u="none" strike="noStrike" cap="none" normalizeH="0" baseline="0" dirty="0">
                <a:ln>
                  <a:noFill/>
                </a:ln>
                <a:solidFill>
                  <a:srgbClr val="E60000"/>
                </a:solidFill>
                <a:effectLst/>
                <a:latin typeface="Arial" charset="0"/>
                <a:ea typeface="ＭＳ Ｐゴシック" charset="-128"/>
              </a:rPr>
              <a:t>【</a:t>
            </a:r>
            <a:r>
              <a:rPr kumimoji="1" lang="ja-JP" altLang="en-US" sz="1100" b="0" i="0" u="none" strike="noStrike" cap="none" normalizeH="0" baseline="0" dirty="0">
                <a:ln>
                  <a:noFill/>
                </a:ln>
                <a:solidFill>
                  <a:srgbClr val="E60000"/>
                </a:solidFill>
                <a:effectLst/>
                <a:latin typeface="Arial" charset="0"/>
                <a:ea typeface="ＭＳ Ｐゴシック" charset="-128"/>
              </a:rPr>
              <a:t>２</a:t>
            </a:r>
            <a:r>
              <a:rPr kumimoji="1" lang="en-US" altLang="ja-JP" sz="1100" b="0" i="0" u="none" strike="noStrike" cap="none" normalizeH="0" baseline="0" dirty="0">
                <a:ln>
                  <a:noFill/>
                </a:ln>
                <a:solidFill>
                  <a:srgbClr val="E60000"/>
                </a:solidFill>
                <a:effectLst/>
                <a:latin typeface="Arial" charset="0"/>
                <a:ea typeface="ＭＳ Ｐゴシック" charset="-128"/>
              </a:rPr>
              <a:t>】</a:t>
            </a:r>
            <a:r>
              <a:rPr kumimoji="1" lang="ja-JP" altLang="en-US" sz="1100" b="0" i="0" u="none" strike="noStrike" cap="none" normalizeH="0" baseline="0" dirty="0">
                <a:ln>
                  <a:noFill/>
                </a:ln>
                <a:solidFill>
                  <a:srgbClr val="E60000"/>
                </a:solidFill>
                <a:effectLst/>
                <a:latin typeface="Arial" charset="0"/>
                <a:ea typeface="ＭＳ Ｐゴシック" charset="-128"/>
              </a:rPr>
              <a:t>ユーザーが抱える課題</a:t>
            </a:r>
            <a:endParaRPr kumimoji="1" lang="en-US" altLang="ja-JP" sz="1100" b="0" i="0" u="none" strike="noStrike" cap="none" normalizeH="0" baseline="0" dirty="0">
              <a:ln>
                <a:noFill/>
              </a:ln>
              <a:solidFill>
                <a:srgbClr val="E60000"/>
              </a:solidFill>
              <a:effectLst/>
              <a:latin typeface="Arial" charset="0"/>
              <a:ea typeface="ＭＳ Ｐゴシック" charset="-128"/>
            </a:endParaRPr>
          </a:p>
          <a:p>
            <a:pPr marL="171450" indent="-171450" algn="l">
              <a:lnSpc>
                <a:spcPct val="100000"/>
              </a:lnSpc>
              <a:spcBef>
                <a:spcPct val="0"/>
              </a:spcBef>
              <a:buClr>
                <a:srgbClr val="E60000"/>
              </a:buClr>
              <a:buFont typeface="Wingdings" panose="05000000000000000000" pitchFamily="2" charset="2"/>
              <a:buChar char="l"/>
            </a:pPr>
            <a:r>
              <a:rPr lang="en-US" altLang="ja-JP" sz="1100" dirty="0">
                <a:solidFill>
                  <a:srgbClr val="E60000"/>
                </a:solidFill>
              </a:rPr>
              <a:t>XX</a:t>
            </a:r>
            <a:r>
              <a:rPr lang="ja-JP" altLang="en-US" sz="1100" dirty="0">
                <a:solidFill>
                  <a:srgbClr val="E60000"/>
                </a:solidFill>
              </a:rPr>
              <a:t>業界では、慢性的な人材不足の中で、発注はじめアナログな管理業務に時間を取られている。</a:t>
            </a:r>
            <a:endParaRPr lang="en-US" altLang="ja-JP" sz="1100" dirty="0">
              <a:solidFill>
                <a:srgbClr val="E60000"/>
              </a:solidFill>
            </a:endParaRPr>
          </a:p>
          <a:p>
            <a:pPr algn="l">
              <a:lnSpc>
                <a:spcPct val="100000"/>
              </a:lnSpc>
              <a:spcBef>
                <a:spcPct val="0"/>
              </a:spcBef>
              <a:buClr>
                <a:srgbClr val="E60000"/>
              </a:buClr>
            </a:pPr>
            <a:r>
              <a:rPr lang="ja-JP" altLang="en-US" sz="1100" dirty="0">
                <a:solidFill>
                  <a:srgbClr val="E60000"/>
                </a:solidFill>
              </a:rPr>
              <a:t>　　それによって、現場スタッフの負担が増大しており、特に、</a:t>
            </a:r>
            <a:r>
              <a:rPr lang="en-US" altLang="ja-JP" sz="1100" dirty="0">
                <a:solidFill>
                  <a:srgbClr val="E60000"/>
                </a:solidFill>
              </a:rPr>
              <a:t>XX</a:t>
            </a:r>
            <a:r>
              <a:rPr lang="ja-JP" altLang="en-US" sz="1100" dirty="0">
                <a:solidFill>
                  <a:srgbClr val="E60000"/>
                </a:solidFill>
              </a:rPr>
              <a:t>の業務を中心に業務の効率化に関する課題を抱えている。</a:t>
            </a:r>
            <a:br>
              <a:rPr lang="en-US" altLang="ja-JP" sz="1100" dirty="0">
                <a:solidFill>
                  <a:srgbClr val="E60000"/>
                </a:solidFill>
              </a:rPr>
            </a:br>
            <a:r>
              <a:rPr lang="ja-JP" altLang="en-US" sz="1100" dirty="0">
                <a:solidFill>
                  <a:srgbClr val="E60000"/>
                </a:solidFill>
              </a:rPr>
              <a:t>　　また、デジタル化等による業務効率化を模索する際も、</a:t>
            </a:r>
            <a:r>
              <a:rPr lang="en-US" altLang="ja-JP" sz="1100" dirty="0">
                <a:solidFill>
                  <a:srgbClr val="E60000"/>
                </a:solidFill>
              </a:rPr>
              <a:t>XX</a:t>
            </a:r>
            <a:r>
              <a:rPr lang="ja-JP" altLang="en-US" sz="1100" dirty="0">
                <a:solidFill>
                  <a:srgbClr val="E60000"/>
                </a:solidFill>
              </a:rPr>
              <a:t>の業務の効率化の方策は限られているため、</a:t>
            </a:r>
            <a:r>
              <a:rPr lang="en-US" altLang="ja-JP" sz="1100" dirty="0">
                <a:solidFill>
                  <a:srgbClr val="E60000"/>
                </a:solidFill>
              </a:rPr>
              <a:t>XX</a:t>
            </a:r>
            <a:r>
              <a:rPr lang="ja-JP" altLang="en-US" sz="1100" dirty="0">
                <a:solidFill>
                  <a:srgbClr val="E60000"/>
                </a:solidFill>
              </a:rPr>
              <a:t>の業務にフォーカスした</a:t>
            </a:r>
            <a:br>
              <a:rPr lang="en-US" altLang="ja-JP" sz="1100" dirty="0">
                <a:solidFill>
                  <a:srgbClr val="E60000"/>
                </a:solidFill>
              </a:rPr>
            </a:br>
            <a:r>
              <a:rPr lang="ja-JP" altLang="en-US" sz="1100" dirty="0">
                <a:solidFill>
                  <a:srgbClr val="E60000"/>
                </a:solidFill>
              </a:rPr>
              <a:t>　　ソリューションが求められている。</a:t>
            </a: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a:p>
            <a:pPr marR="0" algn="l" defTabSz="914400" rtl="0" eaLnBrk="1" fontAlgn="base" latinLnBrk="0" hangingPunct="1">
              <a:lnSpc>
                <a:spcPct val="100000"/>
              </a:lnSpc>
              <a:spcBef>
                <a:spcPct val="0"/>
              </a:spcBef>
              <a:spcAft>
                <a:spcPct val="0"/>
              </a:spcAft>
              <a:buClr>
                <a:srgbClr val="E60000"/>
              </a:buClr>
              <a:buSzTx/>
              <a:tabLst/>
            </a:pPr>
            <a:r>
              <a:rPr lang="en-US" altLang="ja-JP" sz="1100" dirty="0">
                <a:solidFill>
                  <a:srgbClr val="E60000"/>
                </a:solidFill>
              </a:rPr>
              <a:t>【</a:t>
            </a:r>
            <a:r>
              <a:rPr lang="ja-JP" altLang="en-US" sz="1100" dirty="0">
                <a:solidFill>
                  <a:srgbClr val="E60000"/>
                </a:solidFill>
              </a:rPr>
              <a:t>３</a:t>
            </a:r>
            <a:r>
              <a:rPr lang="en-US" altLang="ja-JP" sz="1100" dirty="0">
                <a:solidFill>
                  <a:srgbClr val="E60000"/>
                </a:solidFill>
              </a:rPr>
              <a:t>】</a:t>
            </a:r>
            <a:r>
              <a:rPr lang="ja-JP" altLang="en-US" sz="1100" dirty="0">
                <a:solidFill>
                  <a:srgbClr val="E60000"/>
                </a:solidFill>
              </a:rPr>
              <a:t>自社製品・サービス導入による効果</a:t>
            </a:r>
            <a:endParaRPr lang="en-US" altLang="ja-JP" sz="1100" dirty="0">
              <a:solidFill>
                <a:srgbClr val="E60000"/>
              </a:solidFill>
            </a:endParaRPr>
          </a:p>
          <a:p>
            <a:pPr marL="171450" marR="0" lvl="0" indent="-171450" algn="l" defTabSz="914400" rtl="0" eaLnBrk="1" fontAlgn="base" latinLnBrk="0" hangingPunct="1">
              <a:lnSpc>
                <a:spcPct val="100000"/>
              </a:lnSpc>
              <a:spcBef>
                <a:spcPct val="0"/>
              </a:spcBef>
              <a:spcAft>
                <a:spcPct val="0"/>
              </a:spcAft>
              <a:buClr>
                <a:srgbClr val="E60000"/>
              </a:buClr>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上記課題に対して、ターゲットに与える提供価値は「</a:t>
            </a: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業務の省人化」「</a:t>
            </a: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業務に係る負担感の軽減」である。</a:t>
            </a:r>
            <a:b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b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現在、限られた現場スタッフにより人力で</a:t>
            </a: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の業務を対応している現場の実態・課題に応えるためには、設定や操作が容易で</a:t>
            </a:r>
            <a:b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b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すぐに現場で利用できるサービスであること、現場スタッフによる業務を代替し、身体的負荷の軽減にも寄与するロボットを活用した</a:t>
            </a:r>
            <a:b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b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サービスであることが差異化のポイントになる。そのため、ロボットを活用した</a:t>
            </a: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業務の効率化サービスが実現すれば、</a:t>
            </a:r>
            <a:b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br>
            <a:r>
              <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rPr>
              <a:t>XX</a:t>
            </a:r>
            <a:r>
              <a:rPr kumimoji="1" lang="ja-JP" altLang="en-US" sz="1100" b="0" i="0" u="none" strike="noStrike" kern="1200" cap="none" spc="0" normalizeH="0" baseline="0" noProof="0" dirty="0">
                <a:ln>
                  <a:noFill/>
                </a:ln>
                <a:solidFill>
                  <a:srgbClr val="E60000"/>
                </a:solidFill>
                <a:effectLst/>
                <a:uLnTx/>
                <a:uFillTx/>
                <a:latin typeface="Arial" charset="0"/>
                <a:ea typeface="ＭＳ Ｐゴシック" charset="-128"/>
                <a:cs typeface="+mn-cs"/>
              </a:rPr>
              <a:t>業界が抱える上記課題の解決を図ることができる。</a:t>
            </a:r>
            <a:endParaRPr kumimoji="1" lang="en-US" altLang="ja-JP" sz="1100" b="0" i="0" u="none" strike="noStrike" kern="1200" cap="none" spc="0" normalizeH="0" baseline="0" noProof="0" dirty="0">
              <a:ln>
                <a:noFill/>
              </a:ln>
              <a:solidFill>
                <a:srgbClr val="E60000"/>
              </a:solidFill>
              <a:effectLst/>
              <a:uLnTx/>
              <a:uFillTx/>
              <a:latin typeface="Arial" charset="0"/>
              <a:ea typeface="ＭＳ Ｐゴシック" charset="-128"/>
              <a:cs typeface="+mn-cs"/>
            </a:endParaRPr>
          </a:p>
          <a:p>
            <a:pPr marR="0" algn="l" defTabSz="914400" rtl="0" eaLnBrk="1" fontAlgn="base" latinLnBrk="0" hangingPunct="1">
              <a:lnSpc>
                <a:spcPct val="100000"/>
              </a:lnSpc>
              <a:spcBef>
                <a:spcPct val="0"/>
              </a:spcBef>
              <a:spcAft>
                <a:spcPct val="0"/>
              </a:spcAft>
              <a:buClr>
                <a:srgbClr val="E60000"/>
              </a:buClr>
              <a:buSzTx/>
              <a:tabLst/>
            </a:pPr>
            <a:endParaRPr lang="en-US" altLang="ja-JP" sz="1100" dirty="0">
              <a:solidFill>
                <a:srgbClr val="E60000"/>
              </a:solidFill>
            </a:endParaRPr>
          </a:p>
        </p:txBody>
      </p:sp>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latin typeface="Arial" panose="020B0604020202020204" pitchFamily="34" charset="0"/>
                <a:ea typeface="ＭＳ Ｐゴシック" panose="020B0600070205080204" pitchFamily="50" charset="-128"/>
              </a:rPr>
              <a:t>1</a:t>
            </a:r>
            <a:r>
              <a:rPr lang="ja-JP" altLang="en-US" dirty="0">
                <a:latin typeface="Arial" panose="020B0604020202020204" pitchFamily="34" charset="0"/>
                <a:ea typeface="ＭＳ Ｐゴシック" panose="020B0600070205080204" pitchFamily="50" charset="-128"/>
              </a:rPr>
              <a:t>：</a:t>
            </a:r>
            <a:r>
              <a:rPr lang="ja-JP" altLang="en-US" dirty="0">
                <a:solidFill>
                  <a:schemeClr val="tx1"/>
                </a:solidFill>
                <a:latin typeface="Arial" panose="020B0604020202020204" pitchFamily="34" charset="0"/>
                <a:ea typeface="ＭＳ Ｐゴシック" panose="020B0600070205080204" pitchFamily="50" charset="-128"/>
              </a:rPr>
              <a:t>開発するロボット、ロボットサービスが提供する価値</a:t>
            </a:r>
            <a:endParaRPr lang="en-US" altLang="ja-JP" dirty="0">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B86B50B6-1F9B-0A1B-0657-08D11D0C3D11}"/>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
        <p:nvSpPr>
          <p:cNvPr id="6" name="Rectangle 3">
            <a:extLst>
              <a:ext uri="{FF2B5EF4-FFF2-40B4-BE49-F238E27FC236}">
                <a16:creationId xmlns:a16="http://schemas.microsoft.com/office/drawing/2014/main" id="{79C706B7-DAF9-F0D2-57EE-6F93825AA6B3}"/>
              </a:ext>
            </a:extLst>
          </p:cNvPr>
          <p:cNvSpPr txBox="1">
            <a:spLocks noChangeArrowheads="1"/>
          </p:cNvSpPr>
          <p:nvPr/>
        </p:nvSpPr>
        <p:spPr bwMode="auto">
          <a:xfrm>
            <a:off x="419100" y="1188367"/>
            <a:ext cx="9064625" cy="90300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プロジェクトを実施する背景</a:t>
            </a:r>
            <a:r>
              <a:rPr lang="en-US" altLang="ja-JP" b="1" kern="0" dirty="0">
                <a:solidFill>
                  <a:schemeClr val="tx1"/>
                </a:solidFill>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本事業で取り組むプロジェクトを通じて開発するロボットあるいはロボットサービスについて、</a:t>
            </a:r>
            <a:r>
              <a:rPr lang="en-US" altLang="ja-JP" sz="1200" kern="0" dirty="0">
                <a:solidFill>
                  <a:schemeClr val="tx1"/>
                </a:solidFill>
              </a:rPr>
              <a:t>【</a:t>
            </a:r>
            <a:r>
              <a:rPr lang="ja-JP" altLang="en-US" sz="1200" kern="0" dirty="0">
                <a:solidFill>
                  <a:schemeClr val="tx1"/>
                </a:solidFill>
              </a:rPr>
              <a:t>１</a:t>
            </a:r>
            <a:r>
              <a:rPr lang="en-US" altLang="ja-JP" sz="1200" kern="0" dirty="0">
                <a:solidFill>
                  <a:schemeClr val="tx1"/>
                </a:solidFill>
              </a:rPr>
              <a:t>】</a:t>
            </a:r>
            <a:r>
              <a:rPr lang="ja-JP" altLang="en-US" sz="1200" kern="0" dirty="0">
                <a:solidFill>
                  <a:schemeClr val="tx1"/>
                </a:solidFill>
              </a:rPr>
              <a:t>貴社が想定するターゲット市場・ユーザー、</a:t>
            </a:r>
            <a:br>
              <a:rPr lang="en-US" altLang="ja-JP" sz="1200" kern="0" dirty="0">
                <a:solidFill>
                  <a:schemeClr val="tx1"/>
                </a:solidFill>
              </a:rPr>
            </a:br>
            <a:r>
              <a:rPr lang="en-US" altLang="ja-JP" sz="1200" kern="0" dirty="0">
                <a:solidFill>
                  <a:schemeClr val="tx1"/>
                </a:solidFill>
              </a:rPr>
              <a:t>【</a:t>
            </a:r>
            <a:r>
              <a:rPr lang="ja-JP" altLang="en-US" sz="1200" kern="0" dirty="0">
                <a:solidFill>
                  <a:schemeClr val="tx1"/>
                </a:solidFill>
              </a:rPr>
              <a:t>２</a:t>
            </a:r>
            <a:r>
              <a:rPr lang="en-US" altLang="ja-JP" sz="1200" kern="0" dirty="0">
                <a:solidFill>
                  <a:schemeClr val="tx1"/>
                </a:solidFill>
              </a:rPr>
              <a:t>】</a:t>
            </a:r>
            <a:r>
              <a:rPr lang="ja-JP" altLang="en-US" sz="1200" kern="0" dirty="0">
                <a:solidFill>
                  <a:schemeClr val="tx1"/>
                </a:solidFill>
              </a:rPr>
              <a:t>ユーザーが抱える課題、</a:t>
            </a:r>
            <a:r>
              <a:rPr lang="en-US" altLang="ja-JP" sz="1200" kern="0" dirty="0">
                <a:solidFill>
                  <a:schemeClr val="tx1"/>
                </a:solidFill>
              </a:rPr>
              <a:t>【</a:t>
            </a:r>
            <a:r>
              <a:rPr lang="ja-JP" altLang="en-US" sz="1200" kern="0" dirty="0">
                <a:solidFill>
                  <a:schemeClr val="tx1"/>
                </a:solidFill>
              </a:rPr>
              <a:t>３</a:t>
            </a:r>
            <a:r>
              <a:rPr lang="en-US" altLang="ja-JP" sz="1200" kern="0" dirty="0">
                <a:solidFill>
                  <a:schemeClr val="tx1"/>
                </a:solidFill>
              </a:rPr>
              <a:t>】</a:t>
            </a:r>
            <a:r>
              <a:rPr lang="ja-JP" altLang="en-US" sz="1200" kern="0" dirty="0">
                <a:solidFill>
                  <a:schemeClr val="tx1"/>
                </a:solidFill>
              </a:rPr>
              <a:t>それに対して貴社製品・サービスが問題解決にどのように寄与するのか</a:t>
            </a:r>
            <a:r>
              <a:rPr lang="ja-JP" altLang="en-US" sz="1200" b="1" u="sng" kern="0" dirty="0">
                <a:solidFill>
                  <a:schemeClr val="tx1"/>
                </a:solidFill>
              </a:rPr>
              <a:t>簡潔に記載してください</a:t>
            </a:r>
            <a:r>
              <a:rPr lang="ja-JP" altLang="en-US" sz="1200" kern="0" dirty="0">
                <a:solidFill>
                  <a:schemeClr val="tx1"/>
                </a:solidFill>
              </a:rPr>
              <a:t>。</a:t>
            </a:r>
            <a:endParaRPr lang="en-US" altLang="ja-JP" sz="1200" kern="0" dirty="0">
              <a:solidFill>
                <a:schemeClr val="tx1"/>
              </a:solidFill>
            </a:endParaRPr>
          </a:p>
          <a:p>
            <a:pPr marL="0" indent="0" eaLnBrk="1" hangingPunct="1">
              <a:spcBef>
                <a:spcPct val="0"/>
              </a:spcBef>
              <a:buClr>
                <a:srgbClr val="5A5A5A"/>
              </a:buClr>
              <a:buSzPct val="100000"/>
              <a:buFont typeface="Wingdings" pitchFamily="2" charset="2"/>
              <a:buNone/>
            </a:pPr>
            <a:endParaRPr lang="en-US" altLang="ja-JP" sz="1200" kern="0"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15</a:t>
            </a:r>
            <a:r>
              <a:rPr lang="ja-JP" altLang="en-US" dirty="0">
                <a:solidFill>
                  <a:schemeClr val="tx1"/>
                </a:solidFill>
                <a:latin typeface="Arial" panose="020B0604020202020204" pitchFamily="34" charset="0"/>
                <a:ea typeface="ＭＳ Ｐゴシック" panose="020B0600070205080204" pitchFamily="50" charset="-128"/>
              </a:rPr>
              <a:t>：補足資料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212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2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（適宜、応募者にて追加で記載したい内容がある場合や、貴社の既存資料等から転載する場合（例：企業概要、事業概要）に活用ください。</a:t>
            </a:r>
            <a:br>
              <a:rPr lang="en-US" altLang="ja-JP" sz="1200" dirty="0">
                <a:solidFill>
                  <a:schemeClr val="tx1"/>
                </a:solidFill>
                <a:latin typeface="Arial" panose="020B0604020202020204" pitchFamily="34" charset="0"/>
                <a:ea typeface="ＭＳ Ｐゴシック" panose="020B0600070205080204" pitchFamily="50" charset="-128"/>
              </a:rPr>
            </a:br>
            <a:r>
              <a:rPr lang="ja-JP" altLang="en-US" sz="1200" dirty="0">
                <a:solidFill>
                  <a:schemeClr val="tx1"/>
                </a:solidFill>
                <a:latin typeface="Arial" panose="020B0604020202020204" pitchFamily="34" charset="0"/>
                <a:ea typeface="ＭＳ Ｐゴシック" panose="020B0600070205080204" pitchFamily="50" charset="-128"/>
              </a:rPr>
              <a:t>必要に応じて、ページを追加いただいて問題ありません。）</a:t>
            </a:r>
            <a:endParaRPr lang="en-US" altLang="ja-JP" sz="1200" dirty="0">
              <a:solidFill>
                <a:schemeClr val="tx1"/>
              </a:solidFill>
              <a:latin typeface="Arial" panose="020B0604020202020204" pitchFamily="34" charset="0"/>
              <a:ea typeface="ＭＳ Ｐゴシック" panose="020B0600070205080204" pitchFamily="50" charset="-128"/>
            </a:endParaRPr>
          </a:p>
        </p:txBody>
      </p:sp>
      <p:sp>
        <p:nvSpPr>
          <p:cNvPr id="5" name="正方形/長方形 4">
            <a:extLst>
              <a:ext uri="{FF2B5EF4-FFF2-40B4-BE49-F238E27FC236}">
                <a16:creationId xmlns:a16="http://schemas.microsoft.com/office/drawing/2014/main" id="{4205B3D5-148B-46B6-B4E2-14FC58DA782D}"/>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C00000"/>
                </a:solidFill>
                <a:effectLst/>
                <a:latin typeface="Arial" charset="0"/>
                <a:ea typeface="ＭＳ Ｐゴシック" charset="-128"/>
              </a:rPr>
              <a:t>例　：　ロボット事業の実績などのご紹介資料</a:t>
            </a:r>
            <a:endParaRPr lang="en-US" altLang="ja-JP" sz="1100" dirty="0">
              <a:solidFill>
                <a:srgbClr val="C00000"/>
              </a:solidFill>
            </a:endParaRPr>
          </a:p>
        </p:txBody>
      </p:sp>
      <p:sp>
        <p:nvSpPr>
          <p:cNvPr id="6" name="正方形/長方形 5">
            <a:extLst>
              <a:ext uri="{FF2B5EF4-FFF2-40B4-BE49-F238E27FC236}">
                <a16:creationId xmlns:a16="http://schemas.microsoft.com/office/drawing/2014/main" id="{75EBE37C-AA98-4064-AFD6-BB9C7DBA3601}"/>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C00000"/>
                </a:solidFill>
              </a:rPr>
              <a:t>例　：　企業概要などのご紹介資料</a:t>
            </a:r>
            <a:endParaRPr kumimoji="1" lang="ja-JP" altLang="en-US" sz="1100" b="0" i="0" u="none" strike="noStrike" cap="none" normalizeH="0" baseline="0" dirty="0">
              <a:ln>
                <a:noFill/>
              </a:ln>
              <a:solidFill>
                <a:srgbClr val="C00000"/>
              </a:solidFill>
              <a:effectLst/>
              <a:latin typeface="Arial" charset="0"/>
              <a:ea typeface="ＭＳ Ｐゴシック" charset="-128"/>
            </a:endParaRPr>
          </a:p>
        </p:txBody>
      </p:sp>
    </p:spTree>
    <p:extLst>
      <p:ext uri="{BB962C8B-B14F-4D97-AF65-F5344CB8AC3E}">
        <p14:creationId xmlns:p14="http://schemas.microsoft.com/office/powerpoint/2010/main" val="41895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２ー１：</a:t>
            </a:r>
            <a:r>
              <a:rPr lang="ja-JP" altLang="en-US" dirty="0">
                <a:solidFill>
                  <a:schemeClr val="tx1"/>
                </a:solidFill>
                <a:latin typeface="Arial" panose="020B0604020202020204" pitchFamily="34" charset="0"/>
                <a:ea typeface="ＭＳ Ｐゴシック" panose="020B0600070205080204" pitchFamily="50" charset="-128"/>
              </a:rPr>
              <a:t>事業の市場規模、今後の成長性</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市場規模・成長性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本事業を通じて開発するロボットを中核とした</a:t>
            </a:r>
            <a:r>
              <a:rPr lang="ja-JP" altLang="en-US" sz="1200" kern="0" dirty="0">
                <a:solidFill>
                  <a:schemeClr val="tx1"/>
                </a:solidFill>
                <a:latin typeface="Arial" panose="020B0604020202020204" pitchFamily="34" charset="0"/>
                <a:ea typeface="ＭＳ Ｐゴシック" panose="020B0600070205080204" pitchFamily="50" charset="-128"/>
              </a:rPr>
              <a:t>事業活動のターゲット市場規模・成長性について記載してください。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5"/>
            <a:ext cx="9074149" cy="8613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業界向け</a:t>
            </a:r>
            <a:r>
              <a:rPr kumimoji="1" lang="en-US" altLang="ja-JP" sz="1100" dirty="0">
                <a:solidFill>
                  <a:srgbClr val="E60000"/>
                </a:solidFill>
                <a:latin typeface="Arial" panose="020B0604020202020204" pitchFamily="34" charset="0"/>
                <a:ea typeface="ＭＳ Ｐゴシック" panose="020B0600070205080204" pitchFamily="50" charset="-128"/>
              </a:rPr>
              <a:t>DX</a:t>
            </a:r>
            <a:r>
              <a:rPr kumimoji="1" lang="ja-JP" altLang="en-US" sz="1100" dirty="0">
                <a:solidFill>
                  <a:srgbClr val="E60000"/>
                </a:solidFill>
                <a:latin typeface="Arial" panose="020B0604020202020204" pitchFamily="34" charset="0"/>
                <a:ea typeface="ＭＳ Ｐゴシック" panose="020B0600070205080204" pitchFamily="50" charset="-128"/>
              </a:rPr>
              <a:t>ソリューションは、日本国内で○○億円。</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今後</a:t>
            </a:r>
            <a:r>
              <a:rPr lang="ja-JP" altLang="en-US" sz="1100" dirty="0">
                <a:solidFill>
                  <a:srgbClr val="E60000"/>
                </a:solidFill>
                <a:latin typeface="Arial" panose="020B0604020202020204" pitchFamily="34" charset="0"/>
                <a:ea typeface="ＭＳ Ｐゴシック" panose="020B0600070205080204" pitchFamily="50" charset="-128"/>
              </a:rPr>
              <a:t>、</a:t>
            </a:r>
            <a:r>
              <a:rPr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市場は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を要因として年間</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の成長が持続することが想定される。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本事業で開発するロボットを中核とするサービスは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D6B74BFE-352F-0540-302E-1EC824B962D0}"/>
              </a:ext>
            </a:extLst>
          </p:cNvPr>
          <p:cNvSpPr/>
          <p:nvPr/>
        </p:nvSpPr>
        <p:spPr bwMode="auto">
          <a:xfrm>
            <a:off x="419100" y="3019893"/>
            <a:ext cx="3720281"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市場規模やターゲットユーザーの規模について</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分かりやすく図示してください。</a:t>
            </a:r>
          </a:p>
        </p:txBody>
      </p:sp>
      <p:sp>
        <p:nvSpPr>
          <p:cNvPr id="9" name="正方形/長方形 8">
            <a:extLst>
              <a:ext uri="{FF2B5EF4-FFF2-40B4-BE49-F238E27FC236}">
                <a16:creationId xmlns:a16="http://schemas.microsoft.com/office/drawing/2014/main" id="{72EBF3F8-2B38-F40F-9EE9-864E2EA0F9CA}"/>
              </a:ext>
            </a:extLst>
          </p:cNvPr>
          <p:cNvSpPr/>
          <p:nvPr/>
        </p:nvSpPr>
        <p:spPr bwMode="auto">
          <a:xfrm>
            <a:off x="5769793" y="3019893"/>
            <a:ext cx="3720281"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市場規模やターゲットユーザーの</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今後の推移・見通しについて</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r>
              <a:rPr kumimoji="1" lang="ja-JP" altLang="en-US" sz="1100" b="0" i="0" u="none" strike="noStrike" cap="none" normalizeH="0" baseline="0" dirty="0">
                <a:ln>
                  <a:noFill/>
                </a:ln>
                <a:solidFill>
                  <a:srgbClr val="FF0000"/>
                </a:solidFill>
                <a:effectLst/>
                <a:latin typeface="Arial" charset="0"/>
                <a:ea typeface="ＭＳ Ｐゴシック" charset="-128"/>
              </a:rPr>
              <a:t>分かりやすく図示してください。</a:t>
            </a:r>
          </a:p>
        </p:txBody>
      </p:sp>
      <p:sp>
        <p:nvSpPr>
          <p:cNvPr id="4" name="正方形/長方形 3">
            <a:extLst>
              <a:ext uri="{FF2B5EF4-FFF2-40B4-BE49-F238E27FC236}">
                <a16:creationId xmlns:a16="http://schemas.microsoft.com/office/drawing/2014/main" id="{1F64ABF7-C835-896C-E03D-12843D4AA618}"/>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Tree>
    <p:extLst>
      <p:ext uri="{BB962C8B-B14F-4D97-AF65-F5344CB8AC3E}">
        <p14:creationId xmlns:p14="http://schemas.microsoft.com/office/powerpoint/2010/main" val="791231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２－２：</a:t>
            </a:r>
            <a:r>
              <a:rPr lang="ja-JP" altLang="en-US" dirty="0">
                <a:solidFill>
                  <a:schemeClr val="tx1"/>
                </a:solidFill>
                <a:latin typeface="Arial" panose="020B0604020202020204" pitchFamily="34" charset="0"/>
                <a:ea typeface="ＭＳ Ｐゴシック" panose="020B0600070205080204" pitchFamily="50" charset="-128"/>
              </a:rPr>
              <a:t>事業の市場規模、今後の成長性</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競合優位性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None/>
            </a:pPr>
            <a:r>
              <a:rPr lang="ja-JP" altLang="en-US" sz="1200" kern="0" dirty="0">
                <a:solidFill>
                  <a:schemeClr val="tx1"/>
                </a:solidFill>
              </a:rPr>
              <a:t>本事業を通じて開発するロボットを中核とした</a:t>
            </a:r>
            <a:r>
              <a:rPr lang="ja-JP" altLang="en-US" sz="1200" kern="0" dirty="0">
                <a:solidFill>
                  <a:schemeClr val="tx1"/>
                </a:solidFill>
                <a:latin typeface="Arial" panose="020B0604020202020204" pitchFamily="34" charset="0"/>
                <a:ea typeface="ＭＳ Ｐゴシック" panose="020B0600070205080204" pitchFamily="50" charset="-128"/>
              </a:rPr>
              <a:t>事業活動の製品機能面、事業面に関する競合優位性を記載してください。</a:t>
            </a:r>
          </a:p>
        </p:txBody>
      </p:sp>
      <p:sp>
        <p:nvSpPr>
          <p:cNvPr id="4" name="正方形/長方形 3">
            <a:extLst>
              <a:ext uri="{FF2B5EF4-FFF2-40B4-BE49-F238E27FC236}">
                <a16:creationId xmlns:a16="http://schemas.microsoft.com/office/drawing/2014/main" id="{1F64ABF7-C835-896C-E03D-12843D4AA618}"/>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】1.</a:t>
            </a:r>
            <a:r>
              <a:rPr lang="ja-JP" altLang="en-US" dirty="0"/>
              <a:t>社会への貢献度、</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
        <p:nvSpPr>
          <p:cNvPr id="5" name="正方形/長方形 4">
            <a:extLst>
              <a:ext uri="{FF2B5EF4-FFF2-40B4-BE49-F238E27FC236}">
                <a16:creationId xmlns:a16="http://schemas.microsoft.com/office/drawing/2014/main" id="{966B2A04-609C-B87C-302B-6B190410817A}"/>
              </a:ext>
            </a:extLst>
          </p:cNvPr>
          <p:cNvSpPr/>
          <p:nvPr/>
        </p:nvSpPr>
        <p:spPr bwMode="auto">
          <a:xfrm>
            <a:off x="415925" y="1716525"/>
            <a:ext cx="9074149" cy="100400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（競合企業）は、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業界に対する</a:t>
            </a:r>
            <a:r>
              <a:rPr kumimoji="1" lang="en-US" altLang="ja-JP" sz="1100" dirty="0">
                <a:solidFill>
                  <a:srgbClr val="E60000"/>
                </a:solidFill>
                <a:latin typeface="Arial" panose="020B0604020202020204" pitchFamily="34" charset="0"/>
                <a:ea typeface="ＭＳ Ｐゴシック" panose="020B0600070205080204" pitchFamily="50" charset="-128"/>
              </a:rPr>
              <a:t>IT</a:t>
            </a:r>
            <a:r>
              <a:rPr kumimoji="1" lang="ja-JP" altLang="en-US" sz="1100" dirty="0">
                <a:solidFill>
                  <a:srgbClr val="E60000"/>
                </a:solidFill>
                <a:latin typeface="Arial" panose="020B0604020202020204" pitchFamily="34" charset="0"/>
                <a:ea typeface="ＭＳ Ｐゴシック" panose="020B0600070205080204" pitchFamily="50" charset="-128"/>
              </a:rPr>
              <a:t>サービスの提供事業を展開しており、当社サービスとは、機能面（</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業務の業務効率化の支援）で競合する。</a:t>
            </a: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当社が構想するロボットを活用した</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サービスは、既存事業及び競合他社による「事業」と比較して、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という点で優位性を有している。</a:t>
            </a:r>
            <a:br>
              <a:rPr kumimoji="1" lang="en-US" altLang="ja-JP" sz="1100" dirty="0">
                <a:solidFill>
                  <a:srgbClr val="E60000"/>
                </a:solidFill>
                <a:latin typeface="Arial" panose="020B0604020202020204" pitchFamily="34" charset="0"/>
                <a:ea typeface="ＭＳ Ｐゴシック" panose="020B0600070205080204" pitchFamily="50" charset="-128"/>
              </a:rPr>
            </a:br>
            <a:r>
              <a:rPr kumimoji="1" lang="ja-JP" altLang="en-US" sz="1100" dirty="0">
                <a:solidFill>
                  <a:srgbClr val="E60000"/>
                </a:solidFill>
                <a:latin typeface="Arial" panose="020B0604020202020204" pitchFamily="34" charset="0"/>
                <a:ea typeface="ＭＳ Ｐゴシック" panose="020B0600070205080204" pitchFamily="50" charset="-128"/>
              </a:rPr>
              <a:t>また、既存技術</a:t>
            </a:r>
            <a:r>
              <a:rPr kumimoji="1" lang="en-US" altLang="ja-JP" sz="1100" dirty="0">
                <a:solidFill>
                  <a:srgbClr val="E60000"/>
                </a:solidFill>
                <a:latin typeface="Arial" panose="020B0604020202020204" pitchFamily="34" charset="0"/>
                <a:ea typeface="ＭＳ Ｐゴシック" panose="020B0600070205080204" pitchFamily="50" charset="-128"/>
              </a:rPr>
              <a:t>/</a:t>
            </a:r>
            <a:r>
              <a:rPr kumimoji="1" lang="ja-JP" altLang="en-US" sz="1100" dirty="0">
                <a:solidFill>
                  <a:srgbClr val="E60000"/>
                </a:solidFill>
                <a:latin typeface="Arial" panose="020B0604020202020204" pitchFamily="34" charset="0"/>
                <a:ea typeface="ＭＳ Ｐゴシック" panose="020B0600070205080204" pitchFamily="50" charset="-128"/>
              </a:rPr>
              <a:t>製品及び競合他社が有する製品・サービスと比較して、「製品」という観点からも</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という点で優位性を有している。</a:t>
            </a:r>
            <a:endParaRPr kumimoji="1"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上記を踏まえ、当社サービスは</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業界向け</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市場の中で、</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という特性を活かしながら、</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というポジショニングを目指している。</a:t>
            </a:r>
          </a:p>
          <a:p>
            <a:pPr marL="0" marR="0" indent="0" algn="l" defTabSz="914400" rtl="0" eaLnBrk="1" fontAlgn="base" latinLnBrk="0" hangingPunct="1">
              <a:lnSpc>
                <a:spcPct val="100000"/>
              </a:lnSpc>
              <a:spcBef>
                <a:spcPct val="0"/>
              </a:spcBef>
              <a:spcAft>
                <a:spcPct val="50000"/>
              </a:spcAft>
              <a:buClr>
                <a:schemeClr val="bg2"/>
              </a:buClr>
              <a:buSzTx/>
              <a:buFont typeface="Wingdings" pitchFamily="2" charset="2"/>
              <a:buNone/>
              <a:tabLst/>
            </a:pPr>
            <a:endParaRPr kumimoji="1" lang="ja-JP" altLang="en-US" sz="1100" b="0" i="0" u="none" strike="noStrike" cap="none" normalizeH="0" baseline="0" dirty="0">
              <a:ln>
                <a:noFill/>
              </a:ln>
              <a:solidFill>
                <a:srgbClr val="E60000"/>
              </a:solidFill>
              <a:effectLst/>
              <a:latin typeface="Arial" charset="0"/>
              <a:ea typeface="ＭＳ Ｐゴシック" charset="-128"/>
            </a:endParaRPr>
          </a:p>
        </p:txBody>
      </p:sp>
      <p:sp>
        <p:nvSpPr>
          <p:cNvPr id="7" name="正方形/長方形 6">
            <a:extLst>
              <a:ext uri="{FF2B5EF4-FFF2-40B4-BE49-F238E27FC236}">
                <a16:creationId xmlns:a16="http://schemas.microsoft.com/office/drawing/2014/main" id="{1F1FA0AA-91BE-AC4D-2B0E-99FFA67983DF}"/>
              </a:ext>
            </a:extLst>
          </p:cNvPr>
          <p:cNvSpPr/>
          <p:nvPr/>
        </p:nvSpPr>
        <p:spPr bwMode="auto">
          <a:xfrm>
            <a:off x="419100" y="3019893"/>
            <a:ext cx="9070975"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競合他社との製品・サービスの仕様・機能面での比較、</a:t>
            </a:r>
            <a:r>
              <a:rPr kumimoji="1" lang="ja-JP" altLang="en-US" sz="1100" b="0" i="0" u="none" strike="noStrike" cap="none" normalizeH="0" baseline="0" dirty="0">
                <a:ln>
                  <a:noFill/>
                </a:ln>
                <a:solidFill>
                  <a:srgbClr val="FF0000"/>
                </a:solidFill>
                <a:effectLst/>
                <a:latin typeface="Arial" charset="0"/>
                <a:ea typeface="ＭＳ Ｐゴシック" charset="-128"/>
              </a:rPr>
              <a:t>事業面での比較を踏まえ、</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どこに優位性があるのか分かりやすく図示してください。</a:t>
            </a:r>
          </a:p>
        </p:txBody>
      </p:sp>
    </p:spTree>
    <p:extLst>
      <p:ext uri="{BB962C8B-B14F-4D97-AF65-F5344CB8AC3E}">
        <p14:creationId xmlns:p14="http://schemas.microsoft.com/office/powerpoint/2010/main" val="252043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393700" y="652109"/>
            <a:ext cx="9359900" cy="307777"/>
          </a:xfrm>
        </p:spPr>
        <p:txBody>
          <a:bodyPr wrap="square">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３：事業の独自性・新規性</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21" name="Rectangle 3">
            <a:extLst>
              <a:ext uri="{FF2B5EF4-FFF2-40B4-BE49-F238E27FC236}">
                <a16:creationId xmlns:a16="http://schemas.microsoft.com/office/drawing/2014/main" id="{479C64DE-B438-429A-9E0A-7CB035CCF4CE}"/>
              </a:ext>
            </a:extLst>
          </p:cNvPr>
          <p:cNvSpPr txBox="1">
            <a:spLocks noChangeArrowheads="1"/>
          </p:cNvSpPr>
          <p:nvPr/>
        </p:nvSpPr>
        <p:spPr bwMode="auto">
          <a:xfrm>
            <a:off x="419100" y="1200293"/>
            <a:ext cx="9064625"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独自性・新規性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None/>
            </a:pPr>
            <a:r>
              <a:rPr lang="ja-JP" altLang="en-US" sz="1200" kern="0" dirty="0">
                <a:solidFill>
                  <a:schemeClr val="tx1"/>
                </a:solidFill>
                <a:latin typeface="Arial" panose="020B0604020202020204" pitchFamily="34" charset="0"/>
                <a:ea typeface="ＭＳ Ｐゴシック" panose="020B0600070205080204" pitchFamily="50" charset="-128"/>
              </a:rPr>
              <a:t>本事業を通じて開発する</a:t>
            </a:r>
            <a:r>
              <a:rPr lang="ja-JP" altLang="en-US" sz="1200" kern="0" dirty="0">
                <a:solidFill>
                  <a:schemeClr val="tx1"/>
                </a:solidFill>
              </a:rPr>
              <a:t>ロボットあるいはロボットサービス</a:t>
            </a:r>
            <a:r>
              <a:rPr lang="ja-JP" altLang="en-US" sz="1200" kern="0" dirty="0">
                <a:solidFill>
                  <a:schemeClr val="tx1"/>
                </a:solidFill>
                <a:latin typeface="Arial" panose="020B0604020202020204" pitchFamily="34" charset="0"/>
                <a:ea typeface="ＭＳ Ｐゴシック" panose="020B0600070205080204" pitchFamily="50" charset="-128"/>
              </a:rPr>
              <a:t>の製品機能面、事業面に関する独自性・新規性を記載してください。</a:t>
            </a:r>
          </a:p>
        </p:txBody>
      </p:sp>
      <p:sp>
        <p:nvSpPr>
          <p:cNvPr id="7" name="正方形/長方形 6">
            <a:extLst>
              <a:ext uri="{FF2B5EF4-FFF2-40B4-BE49-F238E27FC236}">
                <a16:creationId xmlns:a16="http://schemas.microsoft.com/office/drawing/2014/main" id="{BD311E8B-8DBD-C3EE-E097-62C55FD518DC}"/>
              </a:ext>
            </a:extLst>
          </p:cNvPr>
          <p:cNvSpPr/>
          <p:nvPr/>
        </p:nvSpPr>
        <p:spPr bwMode="auto">
          <a:xfrm>
            <a:off x="6980903" y="186813"/>
            <a:ext cx="250917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】3</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独自性・新規性</a:t>
            </a:r>
          </a:p>
        </p:txBody>
      </p:sp>
      <p:sp>
        <p:nvSpPr>
          <p:cNvPr id="8" name="正方形/長方形 7">
            <a:extLst>
              <a:ext uri="{FF2B5EF4-FFF2-40B4-BE49-F238E27FC236}">
                <a16:creationId xmlns:a16="http://schemas.microsoft.com/office/drawing/2014/main" id="{27C115EA-B93C-FF9B-BAC0-28E1975D0700}"/>
              </a:ext>
            </a:extLst>
          </p:cNvPr>
          <p:cNvSpPr/>
          <p:nvPr/>
        </p:nvSpPr>
        <p:spPr bwMode="auto">
          <a:xfrm>
            <a:off x="415925" y="1718541"/>
            <a:ext cx="9074149" cy="458140"/>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kumimoji="1" lang="ja-JP" altLang="en-US" sz="1100" dirty="0">
                <a:solidFill>
                  <a:srgbClr val="E60000"/>
                </a:solidFill>
                <a:latin typeface="Arial" panose="020B0604020202020204" pitchFamily="34" charset="0"/>
                <a:ea typeface="ＭＳ Ｐゴシック" panose="020B0600070205080204" pitchFamily="50" charset="-128"/>
              </a:rPr>
              <a:t>当社が構想する</a:t>
            </a:r>
            <a:r>
              <a:rPr lang="ja-JP" altLang="en-US" sz="1100" dirty="0">
                <a:solidFill>
                  <a:srgbClr val="E60000"/>
                </a:solidFill>
                <a:latin typeface="Arial" panose="020B0604020202020204" pitchFamily="34" charset="0"/>
                <a:ea typeface="ＭＳ Ｐゴシック" panose="020B0600070205080204" pitchFamily="50" charset="-128"/>
              </a:rPr>
              <a:t>ロボット</a:t>
            </a:r>
            <a:r>
              <a:rPr kumimoji="1" lang="ja-JP" altLang="en-US" sz="1100" dirty="0">
                <a:solidFill>
                  <a:srgbClr val="E60000"/>
                </a:solidFill>
                <a:latin typeface="Arial" panose="020B0604020202020204" pitchFamily="34" charset="0"/>
                <a:ea typeface="ＭＳ Ｐゴシック" panose="020B0600070205080204" pitchFamily="50" charset="-128"/>
              </a:rPr>
              <a:t>を活用した</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サービスは、既存事業と比較して、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a:t>
            </a:r>
            <a:r>
              <a:rPr lang="ja-JP" altLang="en-US" sz="1100" dirty="0">
                <a:solidFill>
                  <a:srgbClr val="E60000"/>
                </a:solidFill>
                <a:latin typeface="Arial" panose="020B0604020202020204" pitchFamily="34" charset="0"/>
                <a:ea typeface="ＭＳ Ｐゴシック" panose="020B0600070205080204" pitchFamily="50" charset="-128"/>
              </a:rPr>
              <a:t>独自性・</a:t>
            </a:r>
            <a:r>
              <a:rPr kumimoji="1" lang="ja-JP" altLang="en-US" sz="1100" dirty="0">
                <a:solidFill>
                  <a:srgbClr val="E60000"/>
                </a:solidFill>
                <a:latin typeface="Arial" panose="020B0604020202020204" pitchFamily="34" charset="0"/>
                <a:ea typeface="ＭＳ Ｐゴシック" panose="020B0600070205080204" pitchFamily="50" charset="-128"/>
              </a:rPr>
              <a:t>新規性を有している。</a:t>
            </a:r>
            <a:br>
              <a:rPr kumimoji="1" lang="en-US" altLang="ja-JP" sz="1100" dirty="0">
                <a:solidFill>
                  <a:srgbClr val="E60000"/>
                </a:solidFill>
                <a:latin typeface="Arial" panose="020B0604020202020204" pitchFamily="34" charset="0"/>
                <a:ea typeface="ＭＳ Ｐゴシック" panose="020B0600070205080204" pitchFamily="50" charset="-128"/>
              </a:rPr>
            </a:br>
            <a:r>
              <a:rPr kumimoji="1" lang="ja-JP" altLang="en-US" sz="1100" dirty="0">
                <a:solidFill>
                  <a:srgbClr val="E60000"/>
                </a:solidFill>
                <a:latin typeface="Arial" panose="020B0604020202020204" pitchFamily="34" charset="0"/>
                <a:ea typeface="ＭＳ Ｐゴシック" panose="020B0600070205080204" pitchFamily="50" charset="-128"/>
              </a:rPr>
              <a:t>また、既存技術</a:t>
            </a:r>
            <a:r>
              <a:rPr kumimoji="1" lang="en-US" altLang="ja-JP" sz="1100" dirty="0">
                <a:solidFill>
                  <a:srgbClr val="E60000"/>
                </a:solidFill>
                <a:latin typeface="Arial" panose="020B0604020202020204" pitchFamily="34" charset="0"/>
                <a:ea typeface="ＭＳ Ｐゴシック" panose="020B0600070205080204" pitchFamily="50" charset="-128"/>
              </a:rPr>
              <a:t>/</a:t>
            </a:r>
            <a:r>
              <a:rPr kumimoji="1" lang="ja-JP" altLang="en-US" sz="1100" dirty="0">
                <a:solidFill>
                  <a:srgbClr val="E60000"/>
                </a:solidFill>
                <a:latin typeface="Arial" panose="020B0604020202020204" pitchFamily="34" charset="0"/>
                <a:ea typeface="ＭＳ Ｐゴシック" panose="020B0600070205080204" pitchFamily="50" charset="-128"/>
              </a:rPr>
              <a:t>製品・サービスと比較して、</a:t>
            </a:r>
            <a:r>
              <a:rPr kumimoji="1" lang="en-US" altLang="ja-JP" sz="1100" dirty="0">
                <a:solidFill>
                  <a:srgbClr val="E60000"/>
                </a:solidFill>
                <a:latin typeface="Arial" panose="020B0604020202020204" pitchFamily="34" charset="0"/>
                <a:ea typeface="ＭＳ Ｐゴシック" panose="020B0600070205080204" pitchFamily="50" charset="-128"/>
              </a:rPr>
              <a:t>XX</a:t>
            </a:r>
            <a:r>
              <a:rPr kumimoji="1" lang="ja-JP" altLang="en-US" sz="1100" dirty="0">
                <a:solidFill>
                  <a:srgbClr val="E60000"/>
                </a:solidFill>
                <a:latin typeface="Arial" panose="020B0604020202020204" pitchFamily="34" charset="0"/>
                <a:ea typeface="ＭＳ Ｐゴシック" panose="020B0600070205080204" pitchFamily="50" charset="-128"/>
              </a:rPr>
              <a:t>という点で独自性・新規性を有している。</a:t>
            </a:r>
            <a:endParaRPr kumimoji="1" lang="ja-JP" altLang="en-US" sz="1100" b="0" i="0" u="none" strike="noStrike" cap="none" normalizeH="0" baseline="0" dirty="0">
              <a:ln>
                <a:noFill/>
              </a:ln>
              <a:solidFill>
                <a:srgbClr val="E60000"/>
              </a:solidFill>
              <a:effectLst/>
              <a:latin typeface="Arial" charset="0"/>
              <a:ea typeface="ＭＳ Ｐゴシック" charset="-128"/>
            </a:endParaRPr>
          </a:p>
        </p:txBody>
      </p:sp>
      <p:sp>
        <p:nvSpPr>
          <p:cNvPr id="9" name="正方形/長方形 8">
            <a:extLst>
              <a:ext uri="{FF2B5EF4-FFF2-40B4-BE49-F238E27FC236}">
                <a16:creationId xmlns:a16="http://schemas.microsoft.com/office/drawing/2014/main" id="{8C17C581-7C25-4A53-DB00-F663092CEC58}"/>
              </a:ext>
            </a:extLst>
          </p:cNvPr>
          <p:cNvSpPr/>
          <p:nvPr/>
        </p:nvSpPr>
        <p:spPr bwMode="auto">
          <a:xfrm>
            <a:off x="419099" y="2774231"/>
            <a:ext cx="8936497" cy="3431660"/>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競合他社との製品・サービスの仕様・機能面での比較、</a:t>
            </a:r>
            <a:r>
              <a:rPr kumimoji="1" lang="ja-JP" altLang="en-US" sz="1100" b="0" i="0" u="none" strike="noStrike" cap="none" normalizeH="0" baseline="0" dirty="0">
                <a:ln>
                  <a:noFill/>
                </a:ln>
                <a:solidFill>
                  <a:srgbClr val="FF0000"/>
                </a:solidFill>
                <a:effectLst/>
                <a:latin typeface="Arial" charset="0"/>
                <a:ea typeface="ＭＳ Ｐゴシック" charset="-128"/>
              </a:rPr>
              <a:t>事業面での比較を踏まえ、</a:t>
            </a:r>
            <a:endParaRPr kumimoji="1" lang="en-US" altLang="ja-JP" sz="1100" b="0" i="0" u="none" strike="noStrike" cap="none" normalizeH="0" baseline="0" dirty="0">
              <a:ln>
                <a:noFill/>
              </a:ln>
              <a:solidFill>
                <a:srgbClr val="FF0000"/>
              </a:solidFill>
              <a:effectLst/>
              <a:latin typeface="Arial" charset="0"/>
              <a:ea typeface="ＭＳ Ｐゴシック" charset="-128"/>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100" b="0" i="0" u="none" strike="noStrike" cap="none" normalizeH="0" baseline="0" dirty="0">
                <a:ln>
                  <a:noFill/>
                </a:ln>
                <a:solidFill>
                  <a:srgbClr val="FF0000"/>
                </a:solidFill>
                <a:effectLst/>
                <a:latin typeface="Arial" charset="0"/>
                <a:ea typeface="ＭＳ Ｐゴシック" charset="-128"/>
              </a:rPr>
              <a:t>どこに優位性があるのか分かりやすく図示してください。</a:t>
            </a:r>
          </a:p>
        </p:txBody>
      </p:sp>
    </p:spTree>
    <p:extLst>
      <p:ext uri="{BB962C8B-B14F-4D97-AF65-F5344CB8AC3E}">
        <p14:creationId xmlns:p14="http://schemas.microsoft.com/office/powerpoint/2010/main" val="457771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a:extLst>
              <a:ext uri="{FF2B5EF4-FFF2-40B4-BE49-F238E27FC236}">
                <a16:creationId xmlns:a16="http://schemas.microsoft.com/office/drawing/2014/main" id="{24B8AF45-3E89-4A28-BDE3-EA56F0C2C77C}"/>
              </a:ext>
            </a:extLst>
          </p:cNvPr>
          <p:cNvSpPr/>
          <p:nvPr/>
        </p:nvSpPr>
        <p:spPr bwMode="auto">
          <a:xfrm>
            <a:off x="419101" y="1847878"/>
            <a:ext cx="9064624" cy="2403608"/>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36000" bIns="18000" numCol="1" rtlCol="0" anchor="t" anchorCtr="0" compatLnSpc="1">
            <a:prstTxWarp prst="textNoShape">
              <a:avLst/>
            </a:prstTxWarp>
          </a:bodyPr>
          <a:lstStyle/>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r>
              <a:rPr lang="ja-JP" altLang="en-US" sz="1100" dirty="0">
                <a:solidFill>
                  <a:srgbClr val="E60000"/>
                </a:solidFill>
              </a:rPr>
              <a:t>当社が開発したロボットを、</a:t>
            </a:r>
            <a:r>
              <a:rPr lang="en-US" altLang="ja-JP" sz="1100" dirty="0">
                <a:solidFill>
                  <a:srgbClr val="E60000"/>
                </a:solidFill>
              </a:rPr>
              <a:t>XX</a:t>
            </a:r>
            <a:r>
              <a:rPr lang="ja-JP" altLang="en-US" sz="1100" dirty="0">
                <a:solidFill>
                  <a:srgbClr val="E60000"/>
                </a:solidFill>
              </a:rPr>
              <a:t>などに実績を有する販売代理店を通じて、</a:t>
            </a:r>
            <a:br>
              <a:rPr lang="en-US" altLang="ja-JP" sz="1100" dirty="0">
                <a:solidFill>
                  <a:srgbClr val="E60000"/>
                </a:solidFill>
              </a:rPr>
            </a:br>
            <a:r>
              <a:rPr lang="en-US" altLang="ja-JP" sz="1100" dirty="0">
                <a:solidFill>
                  <a:srgbClr val="E60000"/>
                </a:solidFill>
              </a:rPr>
              <a:t>XX</a:t>
            </a:r>
            <a:r>
              <a:rPr lang="ja-JP" altLang="en-US" sz="1100" dirty="0">
                <a:solidFill>
                  <a:srgbClr val="E60000"/>
                </a:solidFill>
              </a:rPr>
              <a:t>業界の</a:t>
            </a:r>
            <a:r>
              <a:rPr lang="en-US" altLang="ja-JP" sz="1100" dirty="0">
                <a:solidFill>
                  <a:srgbClr val="E60000"/>
                </a:solidFill>
              </a:rPr>
              <a:t>XX</a:t>
            </a:r>
            <a:r>
              <a:rPr lang="ja-JP" altLang="en-US" sz="1100" dirty="0">
                <a:solidFill>
                  <a:srgbClr val="E60000"/>
                </a:solidFill>
              </a:rPr>
              <a:t>施設に対しリース提供する。</a:t>
            </a: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endParaRPr lang="en-US" altLang="ja-JP" sz="1100" dirty="0">
              <a:solidFill>
                <a:srgbClr val="E60000"/>
              </a:solidFill>
            </a:endParaRPr>
          </a:p>
          <a:p>
            <a:pPr marL="285750" indent="-285750" algn="l" fontAlgn="auto">
              <a:lnSpc>
                <a:spcPct val="100000"/>
              </a:lnSpc>
              <a:spcBef>
                <a:spcPts val="0"/>
              </a:spcBef>
              <a:spcAft>
                <a:spcPts val="0"/>
              </a:spcAft>
              <a:buClrTx/>
              <a:buFont typeface="Wingdings" pitchFamily="2" charset="2"/>
              <a:buChar char="l"/>
            </a:pPr>
            <a:r>
              <a:rPr lang="ja-JP" altLang="en-US" sz="1100" dirty="0">
                <a:solidFill>
                  <a:srgbClr val="E60000"/>
                </a:solidFill>
              </a:rPr>
              <a:t>ユーザー（施設）からは、月額のリース費用を</a:t>
            </a:r>
            <a:r>
              <a:rPr lang="en-US" altLang="ja-JP" sz="1100" dirty="0">
                <a:solidFill>
                  <a:srgbClr val="E60000"/>
                </a:solidFill>
              </a:rPr>
              <a:t>XX</a:t>
            </a:r>
            <a:r>
              <a:rPr lang="ja-JP" altLang="en-US" sz="1100" dirty="0">
                <a:solidFill>
                  <a:srgbClr val="E60000"/>
                </a:solidFill>
              </a:rPr>
              <a:t>万円</a:t>
            </a:r>
            <a:r>
              <a:rPr lang="en-US" altLang="ja-JP" sz="1100" dirty="0">
                <a:solidFill>
                  <a:srgbClr val="E60000"/>
                </a:solidFill>
              </a:rPr>
              <a:t>/</a:t>
            </a:r>
            <a:r>
              <a:rPr lang="ja-JP" altLang="en-US" sz="1100" dirty="0">
                <a:solidFill>
                  <a:srgbClr val="E60000"/>
                </a:solidFill>
              </a:rPr>
              <a:t>月、販売代理店が徴収する。</a:t>
            </a:r>
            <a:endParaRPr lang="en-US" altLang="ja-JP" sz="1100" dirty="0">
              <a:solidFill>
                <a:srgbClr val="E60000"/>
              </a:solidFill>
            </a:endParaRPr>
          </a:p>
          <a:p>
            <a:pPr algn="l" fontAlgn="auto">
              <a:lnSpc>
                <a:spcPct val="100000"/>
              </a:lnSpc>
              <a:spcBef>
                <a:spcPts val="0"/>
              </a:spcBef>
              <a:spcAft>
                <a:spcPts val="0"/>
              </a:spcAft>
              <a:buClrTx/>
            </a:pPr>
            <a:r>
              <a:rPr lang="ja-JP" altLang="en-US" sz="1100" dirty="0">
                <a:solidFill>
                  <a:srgbClr val="E60000"/>
                </a:solidFill>
              </a:rPr>
              <a:t>　　　また、当社は販売代理店の売上の</a:t>
            </a:r>
            <a:r>
              <a:rPr lang="en-US" altLang="ja-JP" sz="1100" dirty="0">
                <a:solidFill>
                  <a:srgbClr val="E60000"/>
                </a:solidFill>
              </a:rPr>
              <a:t>X%</a:t>
            </a:r>
            <a:r>
              <a:rPr lang="ja-JP" altLang="en-US" sz="1100" dirty="0">
                <a:solidFill>
                  <a:srgbClr val="E60000"/>
                </a:solidFill>
              </a:rPr>
              <a:t>を徴収する。</a:t>
            </a:r>
            <a:endParaRPr lang="en-US" altLang="ja-JP" sz="1100" dirty="0">
              <a:solidFill>
                <a:srgbClr val="E60000"/>
              </a:solidFill>
            </a:endParaRPr>
          </a:p>
          <a:p>
            <a:pPr algn="l" fontAlgn="auto">
              <a:lnSpc>
                <a:spcPct val="100000"/>
              </a:lnSpc>
              <a:spcBef>
                <a:spcPts val="0"/>
              </a:spcBef>
              <a:spcAft>
                <a:spcPts val="0"/>
              </a:spcAft>
              <a:buClrTx/>
            </a:pPr>
            <a:endParaRPr lang="en-US" altLang="ja-JP" sz="1100" dirty="0">
              <a:solidFill>
                <a:srgbClr val="E60000"/>
              </a:solidFill>
            </a:endParaRPr>
          </a:p>
        </p:txBody>
      </p:sp>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solidFill>
                  <a:schemeClr val="tx1"/>
                </a:solidFill>
                <a:latin typeface="Arial" panose="020B0604020202020204" pitchFamily="34" charset="0"/>
                <a:ea typeface="ＭＳ Ｐゴシック" panose="020B0600070205080204" pitchFamily="50" charset="-128"/>
              </a:rPr>
              <a:t>４：</a:t>
            </a:r>
            <a:r>
              <a:rPr lang="ja-JP" altLang="en-US" dirty="0">
                <a:solidFill>
                  <a:schemeClr val="tx1"/>
                </a:solidFill>
                <a:latin typeface="Arial" panose="020B0604020202020204" pitchFamily="34" charset="0"/>
                <a:ea typeface="ＭＳ Ｐゴシック" panose="020B0600070205080204" pitchFamily="50" charset="-128"/>
                <a:cs typeface="Times New Roman" pitchFamily="18" charset="0"/>
              </a:rPr>
              <a:t>ビジネスモデル</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8" name="Rectangle 3"/>
          <p:cNvSpPr txBox="1">
            <a:spLocks noChangeArrowheads="1"/>
          </p:cNvSpPr>
          <p:nvPr/>
        </p:nvSpPr>
        <p:spPr bwMode="auto">
          <a:xfrm>
            <a:off x="419100" y="1236715"/>
            <a:ext cx="9064625"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rPr>
              <a:t>【</a:t>
            </a:r>
            <a:r>
              <a:rPr lang="ja-JP" altLang="en-US" b="1" kern="0" dirty="0">
                <a:solidFill>
                  <a:schemeClr val="tx1"/>
                </a:solidFill>
              </a:rPr>
              <a:t>製品・サービスのビジネスモデル</a:t>
            </a:r>
            <a:r>
              <a:rPr lang="en-US" altLang="ja-JP" b="1" kern="0" dirty="0">
                <a:solidFill>
                  <a:schemeClr val="tx1"/>
                </a:solidFill>
              </a:rPr>
              <a:t>】</a:t>
            </a:r>
          </a:p>
          <a:p>
            <a:pPr marL="0" indent="0" eaLnBrk="1" hangingPunct="1">
              <a:spcBef>
                <a:spcPct val="0"/>
              </a:spcBef>
              <a:buClr>
                <a:srgbClr val="5A5A5A"/>
              </a:buClr>
              <a:buSzPct val="100000"/>
              <a:buNone/>
            </a:pPr>
            <a:r>
              <a:rPr lang="ja-JP" altLang="en-US" sz="1200" kern="0" dirty="0">
                <a:solidFill>
                  <a:schemeClr val="tx1"/>
                </a:solidFill>
              </a:rPr>
              <a:t>本事業を通じて開発するロボットを中核としたビジネスモデルや事業のスキームについて、</a:t>
            </a:r>
            <a:r>
              <a:rPr lang="ja-JP" altLang="en-US" sz="1200" b="1" u="sng" kern="0" dirty="0">
                <a:solidFill>
                  <a:schemeClr val="tx1"/>
                </a:solidFill>
              </a:rPr>
              <a:t>簡潔に記載してください</a:t>
            </a:r>
            <a:r>
              <a:rPr lang="ja-JP" altLang="en-US" sz="1200" kern="0" dirty="0">
                <a:solidFill>
                  <a:schemeClr val="tx1"/>
                </a:solidFill>
              </a:rPr>
              <a:t>。</a:t>
            </a:r>
            <a:endParaRPr lang="en-US" altLang="ja-JP" sz="1200" kern="0" dirty="0">
              <a:solidFill>
                <a:schemeClr val="tx1"/>
              </a:solidFill>
              <a:highlight>
                <a:srgbClr val="FFFF00"/>
              </a:highlight>
            </a:endParaRPr>
          </a:p>
        </p:txBody>
      </p:sp>
      <p:sp>
        <p:nvSpPr>
          <p:cNvPr id="15" name="正方形/長方形 14">
            <a:extLst>
              <a:ext uri="{FF2B5EF4-FFF2-40B4-BE49-F238E27FC236}">
                <a16:creationId xmlns:a16="http://schemas.microsoft.com/office/drawing/2014/main" id="{508CC7CD-87BD-49B5-86A1-037CECDFF7CE}"/>
              </a:ext>
            </a:extLst>
          </p:cNvPr>
          <p:cNvSpPr/>
          <p:nvPr/>
        </p:nvSpPr>
        <p:spPr bwMode="auto">
          <a:xfrm>
            <a:off x="8795727" y="2252608"/>
            <a:ext cx="581025" cy="58102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dirty="0">
                <a:solidFill>
                  <a:srgbClr val="E60000"/>
                </a:solidFill>
              </a:rPr>
              <a:t>○○○</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sp>
        <p:nvSpPr>
          <p:cNvPr id="16" name="正方形/長方形 15">
            <a:extLst>
              <a:ext uri="{FF2B5EF4-FFF2-40B4-BE49-F238E27FC236}">
                <a16:creationId xmlns:a16="http://schemas.microsoft.com/office/drawing/2014/main" id="{FAA4C921-2A2A-4311-9FC3-66269AEF8718}"/>
              </a:ext>
            </a:extLst>
          </p:cNvPr>
          <p:cNvSpPr/>
          <p:nvPr/>
        </p:nvSpPr>
        <p:spPr bwMode="auto">
          <a:xfrm>
            <a:off x="7443693" y="1948207"/>
            <a:ext cx="581025" cy="1806059"/>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E60000"/>
                </a:solidFill>
                <a:effectLst/>
                <a:latin typeface="Arial" charset="0"/>
                <a:ea typeface="ＭＳ Ｐゴシック" charset="-128"/>
              </a:rPr>
              <a:t>当社</a:t>
            </a:r>
            <a:endParaRPr kumimoji="1" lang="en-US" altLang="ja-JP" sz="1000" b="0" i="0" u="none" strike="noStrike" cap="none" normalizeH="0" baseline="0" dirty="0">
              <a:ln>
                <a:noFill/>
              </a:ln>
              <a:solidFill>
                <a:srgbClr val="E60000"/>
              </a:solidFill>
              <a:effectLst/>
              <a:latin typeface="Arial" charset="0"/>
              <a:ea typeface="ＭＳ Ｐゴシック" charset="-128"/>
            </a:endParaRPr>
          </a:p>
        </p:txBody>
      </p:sp>
      <p:cxnSp>
        <p:nvCxnSpPr>
          <p:cNvPr id="17" name="直線矢印コネクタ 16">
            <a:extLst>
              <a:ext uri="{FF2B5EF4-FFF2-40B4-BE49-F238E27FC236}">
                <a16:creationId xmlns:a16="http://schemas.microsoft.com/office/drawing/2014/main" id="{319472F2-6EE3-4557-BF62-46C785000415}"/>
              </a:ext>
            </a:extLst>
          </p:cNvPr>
          <p:cNvCxnSpPr>
            <a:cxnSpLocks/>
          </p:cNvCxnSpPr>
          <p:nvPr/>
        </p:nvCxnSpPr>
        <p:spPr bwMode="auto">
          <a:xfrm flipV="1">
            <a:off x="8024718" y="2455220"/>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テキスト ボックス 17">
            <a:extLst>
              <a:ext uri="{FF2B5EF4-FFF2-40B4-BE49-F238E27FC236}">
                <a16:creationId xmlns:a16="http://schemas.microsoft.com/office/drawing/2014/main" id="{2E938350-2929-4C8B-8B2D-E2714FD5F67F}"/>
              </a:ext>
            </a:extLst>
          </p:cNvPr>
          <p:cNvSpPr txBox="1"/>
          <p:nvPr/>
        </p:nvSpPr>
        <p:spPr>
          <a:xfrm>
            <a:off x="8178428" y="2164708"/>
            <a:ext cx="463588" cy="260008"/>
          </a:xfrm>
          <a:prstGeom prst="rect">
            <a:avLst/>
          </a:prstGeom>
          <a:solidFill>
            <a:schemeClr val="bg1"/>
          </a:solidFill>
          <a:ln>
            <a:noFill/>
          </a:ln>
        </p:spPr>
        <p:txBody>
          <a:bodyPr wrap="none" rtlCol="0">
            <a:spAutoFit/>
          </a:bodyPr>
          <a:lstStyle/>
          <a:p>
            <a:r>
              <a:rPr lang="en-US" altLang="ja-JP" dirty="0">
                <a:solidFill>
                  <a:srgbClr val="E60000"/>
                </a:solidFill>
              </a:rPr>
              <a:t>DDD</a:t>
            </a:r>
            <a:endParaRPr kumimoji="1" lang="ja-JP" altLang="en-US" dirty="0">
              <a:solidFill>
                <a:srgbClr val="E60000"/>
              </a:solidFill>
            </a:endParaRPr>
          </a:p>
        </p:txBody>
      </p:sp>
      <p:cxnSp>
        <p:nvCxnSpPr>
          <p:cNvPr id="19" name="直線矢印コネクタ 18">
            <a:extLst>
              <a:ext uri="{FF2B5EF4-FFF2-40B4-BE49-F238E27FC236}">
                <a16:creationId xmlns:a16="http://schemas.microsoft.com/office/drawing/2014/main" id="{F560984E-ED8C-4E35-A947-99A5546AA0D8}"/>
              </a:ext>
            </a:extLst>
          </p:cNvPr>
          <p:cNvCxnSpPr/>
          <p:nvPr/>
        </p:nvCxnSpPr>
        <p:spPr bwMode="auto">
          <a:xfrm flipH="1">
            <a:off x="8024719" y="2613180"/>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0" name="楕円 19">
            <a:extLst>
              <a:ext uri="{FF2B5EF4-FFF2-40B4-BE49-F238E27FC236}">
                <a16:creationId xmlns:a16="http://schemas.microsoft.com/office/drawing/2014/main" id="{A4750BF0-935C-42D1-B9A8-5E33C94BCDAE}"/>
              </a:ext>
            </a:extLst>
          </p:cNvPr>
          <p:cNvSpPr/>
          <p:nvPr/>
        </p:nvSpPr>
        <p:spPr bwMode="auto">
          <a:xfrm>
            <a:off x="8299772" y="2502730"/>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21" name="正方形/長方形 20">
            <a:extLst>
              <a:ext uri="{FF2B5EF4-FFF2-40B4-BE49-F238E27FC236}">
                <a16:creationId xmlns:a16="http://schemas.microsoft.com/office/drawing/2014/main" id="{6A0F8F5B-20A8-4529-AB95-A4B3DE2B3CF0}"/>
              </a:ext>
            </a:extLst>
          </p:cNvPr>
          <p:cNvSpPr/>
          <p:nvPr/>
        </p:nvSpPr>
        <p:spPr bwMode="auto">
          <a:xfrm>
            <a:off x="8795727" y="3173242"/>
            <a:ext cx="581025" cy="58102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0" i="0" u="none" strike="noStrike" cap="none" normalizeH="0" baseline="0" dirty="0">
                <a:ln>
                  <a:noFill/>
                </a:ln>
                <a:solidFill>
                  <a:srgbClr val="E60000"/>
                </a:solidFill>
                <a:effectLst/>
                <a:latin typeface="Arial" charset="0"/>
                <a:ea typeface="ＭＳ Ｐゴシック" charset="-128"/>
              </a:rPr>
              <a:t>△△△</a:t>
            </a:r>
          </a:p>
        </p:txBody>
      </p:sp>
      <p:cxnSp>
        <p:nvCxnSpPr>
          <p:cNvPr id="22" name="直線矢印コネクタ 21">
            <a:extLst>
              <a:ext uri="{FF2B5EF4-FFF2-40B4-BE49-F238E27FC236}">
                <a16:creationId xmlns:a16="http://schemas.microsoft.com/office/drawing/2014/main" id="{88D28835-850D-4D46-8DC7-2F02F321B40E}"/>
              </a:ext>
            </a:extLst>
          </p:cNvPr>
          <p:cNvCxnSpPr>
            <a:cxnSpLocks/>
          </p:cNvCxnSpPr>
          <p:nvPr/>
        </p:nvCxnSpPr>
        <p:spPr bwMode="auto">
          <a:xfrm flipV="1">
            <a:off x="8024718" y="3375854"/>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3" name="テキスト ボックス 22">
            <a:extLst>
              <a:ext uri="{FF2B5EF4-FFF2-40B4-BE49-F238E27FC236}">
                <a16:creationId xmlns:a16="http://schemas.microsoft.com/office/drawing/2014/main" id="{E08D01AA-6E49-42A4-A3FE-203C7A5FDE18}"/>
              </a:ext>
            </a:extLst>
          </p:cNvPr>
          <p:cNvSpPr txBox="1"/>
          <p:nvPr/>
        </p:nvSpPr>
        <p:spPr>
          <a:xfrm>
            <a:off x="8190449" y="3085342"/>
            <a:ext cx="439544" cy="260008"/>
          </a:xfrm>
          <a:prstGeom prst="rect">
            <a:avLst/>
          </a:prstGeom>
          <a:solidFill>
            <a:schemeClr val="bg1"/>
          </a:solidFill>
          <a:ln>
            <a:noFill/>
          </a:ln>
        </p:spPr>
        <p:txBody>
          <a:bodyPr wrap="none" rtlCol="0">
            <a:spAutoFit/>
          </a:bodyPr>
          <a:lstStyle/>
          <a:p>
            <a:r>
              <a:rPr kumimoji="1" lang="en-US" altLang="ja-JP" dirty="0">
                <a:solidFill>
                  <a:srgbClr val="E60000"/>
                </a:solidFill>
              </a:rPr>
              <a:t>EEE</a:t>
            </a:r>
            <a:endParaRPr kumimoji="1" lang="ja-JP" altLang="en-US" dirty="0">
              <a:solidFill>
                <a:srgbClr val="E60000"/>
              </a:solidFill>
            </a:endParaRPr>
          </a:p>
        </p:txBody>
      </p:sp>
      <p:cxnSp>
        <p:nvCxnSpPr>
          <p:cNvPr id="24" name="直線矢印コネクタ 23">
            <a:extLst>
              <a:ext uri="{FF2B5EF4-FFF2-40B4-BE49-F238E27FC236}">
                <a16:creationId xmlns:a16="http://schemas.microsoft.com/office/drawing/2014/main" id="{E23CC477-D140-4E35-B449-E77543768BE2}"/>
              </a:ext>
            </a:extLst>
          </p:cNvPr>
          <p:cNvCxnSpPr/>
          <p:nvPr/>
        </p:nvCxnSpPr>
        <p:spPr bwMode="auto">
          <a:xfrm flipH="1">
            <a:off x="8024719" y="3533814"/>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5" name="楕円 24">
            <a:extLst>
              <a:ext uri="{FF2B5EF4-FFF2-40B4-BE49-F238E27FC236}">
                <a16:creationId xmlns:a16="http://schemas.microsoft.com/office/drawing/2014/main" id="{6F745B31-F785-4390-A395-538C3D748116}"/>
              </a:ext>
            </a:extLst>
          </p:cNvPr>
          <p:cNvSpPr/>
          <p:nvPr/>
        </p:nvSpPr>
        <p:spPr bwMode="auto">
          <a:xfrm>
            <a:off x="8299772" y="3423364"/>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cxnSp>
        <p:nvCxnSpPr>
          <p:cNvPr id="26" name="直線矢印コネクタ 25">
            <a:extLst>
              <a:ext uri="{FF2B5EF4-FFF2-40B4-BE49-F238E27FC236}">
                <a16:creationId xmlns:a16="http://schemas.microsoft.com/office/drawing/2014/main" id="{6839412C-B507-4F0C-BC7A-A5F35666C3B2}"/>
              </a:ext>
            </a:extLst>
          </p:cNvPr>
          <p:cNvCxnSpPr>
            <a:cxnSpLocks/>
          </p:cNvCxnSpPr>
          <p:nvPr/>
        </p:nvCxnSpPr>
        <p:spPr bwMode="auto">
          <a:xfrm flipV="1">
            <a:off x="6656582" y="2786123"/>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7" name="テキスト ボックス 26">
            <a:extLst>
              <a:ext uri="{FF2B5EF4-FFF2-40B4-BE49-F238E27FC236}">
                <a16:creationId xmlns:a16="http://schemas.microsoft.com/office/drawing/2014/main" id="{6F1698D6-A8FB-4286-BE0B-6739E03900FC}"/>
              </a:ext>
            </a:extLst>
          </p:cNvPr>
          <p:cNvSpPr txBox="1"/>
          <p:nvPr/>
        </p:nvSpPr>
        <p:spPr>
          <a:xfrm>
            <a:off x="6822315" y="2495610"/>
            <a:ext cx="439544" cy="260008"/>
          </a:xfrm>
          <a:prstGeom prst="rect">
            <a:avLst/>
          </a:prstGeom>
          <a:solidFill>
            <a:schemeClr val="bg1"/>
          </a:solidFill>
          <a:ln>
            <a:noFill/>
          </a:ln>
        </p:spPr>
        <p:txBody>
          <a:bodyPr wrap="square" rtlCol="0">
            <a:spAutoFit/>
          </a:bodyPr>
          <a:lstStyle/>
          <a:p>
            <a:r>
              <a:rPr lang="en-US" altLang="ja-JP" dirty="0">
                <a:solidFill>
                  <a:srgbClr val="E60000"/>
                </a:solidFill>
              </a:rPr>
              <a:t>BBB</a:t>
            </a:r>
            <a:endParaRPr kumimoji="1" lang="ja-JP" altLang="en-US" dirty="0">
              <a:solidFill>
                <a:srgbClr val="E60000"/>
              </a:solidFill>
            </a:endParaRPr>
          </a:p>
        </p:txBody>
      </p:sp>
      <p:cxnSp>
        <p:nvCxnSpPr>
          <p:cNvPr id="28" name="直線矢印コネクタ 27">
            <a:extLst>
              <a:ext uri="{FF2B5EF4-FFF2-40B4-BE49-F238E27FC236}">
                <a16:creationId xmlns:a16="http://schemas.microsoft.com/office/drawing/2014/main" id="{6797182A-D408-4056-9360-2A70F1F856E2}"/>
              </a:ext>
            </a:extLst>
          </p:cNvPr>
          <p:cNvCxnSpPr/>
          <p:nvPr/>
        </p:nvCxnSpPr>
        <p:spPr bwMode="auto">
          <a:xfrm flipH="1">
            <a:off x="6672685" y="2944082"/>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9" name="楕円 28">
            <a:extLst>
              <a:ext uri="{FF2B5EF4-FFF2-40B4-BE49-F238E27FC236}">
                <a16:creationId xmlns:a16="http://schemas.microsoft.com/office/drawing/2014/main" id="{CD2F98F4-18FD-4793-9711-24A07F00F609}"/>
              </a:ext>
            </a:extLst>
          </p:cNvPr>
          <p:cNvSpPr/>
          <p:nvPr/>
        </p:nvSpPr>
        <p:spPr bwMode="auto">
          <a:xfrm>
            <a:off x="6947738" y="2833632"/>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30" name="正方形/長方形 29">
            <a:extLst>
              <a:ext uri="{FF2B5EF4-FFF2-40B4-BE49-F238E27FC236}">
                <a16:creationId xmlns:a16="http://schemas.microsoft.com/office/drawing/2014/main" id="{5C1B211D-DA3D-4F2E-957E-930C3F51CD47}"/>
              </a:ext>
            </a:extLst>
          </p:cNvPr>
          <p:cNvSpPr/>
          <p:nvPr/>
        </p:nvSpPr>
        <p:spPr bwMode="auto">
          <a:xfrm>
            <a:off x="6084440" y="2583510"/>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cxnSp>
        <p:nvCxnSpPr>
          <p:cNvPr id="31" name="直線矢印コネクタ 30">
            <a:extLst>
              <a:ext uri="{FF2B5EF4-FFF2-40B4-BE49-F238E27FC236}">
                <a16:creationId xmlns:a16="http://schemas.microsoft.com/office/drawing/2014/main" id="{DE01B627-8034-47C5-A1E2-DAFBA029B369}"/>
              </a:ext>
            </a:extLst>
          </p:cNvPr>
          <p:cNvCxnSpPr>
            <a:cxnSpLocks/>
          </p:cNvCxnSpPr>
          <p:nvPr/>
        </p:nvCxnSpPr>
        <p:spPr bwMode="auto">
          <a:xfrm flipV="1">
            <a:off x="6656582" y="2150820"/>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2" name="テキスト ボックス 31">
            <a:extLst>
              <a:ext uri="{FF2B5EF4-FFF2-40B4-BE49-F238E27FC236}">
                <a16:creationId xmlns:a16="http://schemas.microsoft.com/office/drawing/2014/main" id="{1E38CBB7-416B-4818-B796-BCEBCDF4E640}"/>
              </a:ext>
            </a:extLst>
          </p:cNvPr>
          <p:cNvSpPr txBox="1"/>
          <p:nvPr/>
        </p:nvSpPr>
        <p:spPr>
          <a:xfrm>
            <a:off x="6822315" y="1885707"/>
            <a:ext cx="439544" cy="260008"/>
          </a:xfrm>
          <a:prstGeom prst="rect">
            <a:avLst/>
          </a:prstGeom>
          <a:solidFill>
            <a:schemeClr val="bg1"/>
          </a:solidFill>
          <a:ln>
            <a:noFill/>
          </a:ln>
        </p:spPr>
        <p:txBody>
          <a:bodyPr wrap="square" rtlCol="0">
            <a:spAutoFit/>
          </a:bodyPr>
          <a:lstStyle/>
          <a:p>
            <a:r>
              <a:rPr kumimoji="1" lang="en-US" altLang="ja-JP" dirty="0">
                <a:solidFill>
                  <a:srgbClr val="E60000"/>
                </a:solidFill>
              </a:rPr>
              <a:t>AAA</a:t>
            </a:r>
            <a:endParaRPr kumimoji="1" lang="ja-JP" altLang="en-US" dirty="0">
              <a:solidFill>
                <a:srgbClr val="E60000"/>
              </a:solidFill>
            </a:endParaRPr>
          </a:p>
        </p:txBody>
      </p:sp>
      <p:cxnSp>
        <p:nvCxnSpPr>
          <p:cNvPr id="33" name="直線矢印コネクタ 32">
            <a:extLst>
              <a:ext uri="{FF2B5EF4-FFF2-40B4-BE49-F238E27FC236}">
                <a16:creationId xmlns:a16="http://schemas.microsoft.com/office/drawing/2014/main" id="{40F414DC-C36F-4D1D-9492-B4DB1FC31BE0}"/>
              </a:ext>
            </a:extLst>
          </p:cNvPr>
          <p:cNvCxnSpPr/>
          <p:nvPr/>
        </p:nvCxnSpPr>
        <p:spPr bwMode="auto">
          <a:xfrm flipH="1">
            <a:off x="6672685" y="2308779"/>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4" name="楕円 33">
            <a:extLst>
              <a:ext uri="{FF2B5EF4-FFF2-40B4-BE49-F238E27FC236}">
                <a16:creationId xmlns:a16="http://schemas.microsoft.com/office/drawing/2014/main" id="{9D7CC1C9-900B-4EE8-8CDF-A0CAABD1EE23}"/>
              </a:ext>
            </a:extLst>
          </p:cNvPr>
          <p:cNvSpPr/>
          <p:nvPr/>
        </p:nvSpPr>
        <p:spPr bwMode="auto">
          <a:xfrm>
            <a:off x="6947738" y="2198329"/>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35" name="正方形/長方形 34">
            <a:extLst>
              <a:ext uri="{FF2B5EF4-FFF2-40B4-BE49-F238E27FC236}">
                <a16:creationId xmlns:a16="http://schemas.microsoft.com/office/drawing/2014/main" id="{DD74CA99-A82E-47E5-98B2-ACC9FDFE401A}"/>
              </a:ext>
            </a:extLst>
          </p:cNvPr>
          <p:cNvSpPr/>
          <p:nvPr/>
        </p:nvSpPr>
        <p:spPr bwMode="auto">
          <a:xfrm>
            <a:off x="6084440" y="1948207"/>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cxnSp>
        <p:nvCxnSpPr>
          <p:cNvPr id="36" name="直線矢印コネクタ 35">
            <a:extLst>
              <a:ext uri="{FF2B5EF4-FFF2-40B4-BE49-F238E27FC236}">
                <a16:creationId xmlns:a16="http://schemas.microsoft.com/office/drawing/2014/main" id="{0C230968-FB22-47B8-AD80-AA5561E888C0}"/>
              </a:ext>
            </a:extLst>
          </p:cNvPr>
          <p:cNvCxnSpPr>
            <a:cxnSpLocks/>
          </p:cNvCxnSpPr>
          <p:nvPr/>
        </p:nvCxnSpPr>
        <p:spPr bwMode="auto">
          <a:xfrm flipV="1">
            <a:off x="6656582" y="3405519"/>
            <a:ext cx="771009" cy="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7" name="テキスト ボックス 36">
            <a:extLst>
              <a:ext uri="{FF2B5EF4-FFF2-40B4-BE49-F238E27FC236}">
                <a16:creationId xmlns:a16="http://schemas.microsoft.com/office/drawing/2014/main" id="{AED14C78-4C02-467D-90F3-97B729EF390F}"/>
              </a:ext>
            </a:extLst>
          </p:cNvPr>
          <p:cNvSpPr txBox="1"/>
          <p:nvPr/>
        </p:nvSpPr>
        <p:spPr>
          <a:xfrm>
            <a:off x="6764067" y="3115006"/>
            <a:ext cx="581024" cy="260008"/>
          </a:xfrm>
          <a:prstGeom prst="rect">
            <a:avLst/>
          </a:prstGeom>
          <a:solidFill>
            <a:schemeClr val="bg1"/>
          </a:solidFill>
          <a:ln>
            <a:noFill/>
          </a:ln>
        </p:spPr>
        <p:txBody>
          <a:bodyPr wrap="square" rtlCol="0">
            <a:spAutoFit/>
          </a:bodyPr>
          <a:lstStyle/>
          <a:p>
            <a:r>
              <a:rPr kumimoji="1" lang="en-US" altLang="ja-JP" dirty="0">
                <a:solidFill>
                  <a:srgbClr val="E60000"/>
                </a:solidFill>
              </a:rPr>
              <a:t>CCC</a:t>
            </a:r>
            <a:endParaRPr kumimoji="1" lang="ja-JP" altLang="en-US" dirty="0">
              <a:solidFill>
                <a:srgbClr val="E60000"/>
              </a:solidFill>
            </a:endParaRPr>
          </a:p>
        </p:txBody>
      </p:sp>
      <p:cxnSp>
        <p:nvCxnSpPr>
          <p:cNvPr id="38" name="直線矢印コネクタ 37">
            <a:extLst>
              <a:ext uri="{FF2B5EF4-FFF2-40B4-BE49-F238E27FC236}">
                <a16:creationId xmlns:a16="http://schemas.microsoft.com/office/drawing/2014/main" id="{A4C24848-33F4-49E7-A664-880994DD5951}"/>
              </a:ext>
            </a:extLst>
          </p:cNvPr>
          <p:cNvCxnSpPr/>
          <p:nvPr/>
        </p:nvCxnSpPr>
        <p:spPr bwMode="auto">
          <a:xfrm flipH="1">
            <a:off x="6672685" y="3563478"/>
            <a:ext cx="771008"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9" name="楕円 38">
            <a:extLst>
              <a:ext uri="{FF2B5EF4-FFF2-40B4-BE49-F238E27FC236}">
                <a16:creationId xmlns:a16="http://schemas.microsoft.com/office/drawing/2014/main" id="{E024CE06-52B1-44D9-B68E-A361F8B44809}"/>
              </a:ext>
            </a:extLst>
          </p:cNvPr>
          <p:cNvSpPr/>
          <p:nvPr/>
        </p:nvSpPr>
        <p:spPr bwMode="auto">
          <a:xfrm>
            <a:off x="6947738" y="3453028"/>
            <a:ext cx="220900" cy="220900"/>
          </a:xfrm>
          <a:prstGeom prst="ellipse">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000" b="1" i="0" u="none" strike="noStrike" cap="none" normalizeH="0" baseline="0" dirty="0">
                <a:ln>
                  <a:noFill/>
                </a:ln>
                <a:solidFill>
                  <a:srgbClr val="E60000"/>
                </a:solidFill>
                <a:effectLst/>
                <a:latin typeface="Arial" charset="0"/>
                <a:ea typeface="ＭＳ Ｐゴシック" charset="-128"/>
              </a:rPr>
              <a:t>￥</a:t>
            </a:r>
          </a:p>
        </p:txBody>
      </p:sp>
      <p:sp>
        <p:nvSpPr>
          <p:cNvPr id="40" name="正方形/長方形 39">
            <a:extLst>
              <a:ext uri="{FF2B5EF4-FFF2-40B4-BE49-F238E27FC236}">
                <a16:creationId xmlns:a16="http://schemas.microsoft.com/office/drawing/2014/main" id="{F1F9079F-F940-43AE-9BC5-4A23FA26084A}"/>
              </a:ext>
            </a:extLst>
          </p:cNvPr>
          <p:cNvSpPr/>
          <p:nvPr/>
        </p:nvSpPr>
        <p:spPr bwMode="auto">
          <a:xfrm>
            <a:off x="6084440" y="3202906"/>
            <a:ext cx="581025" cy="554614"/>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en-US" altLang="ja-JP" dirty="0">
                <a:solidFill>
                  <a:srgbClr val="E60000"/>
                </a:solidFill>
              </a:rPr>
              <a:t>XXX</a:t>
            </a:r>
            <a:endParaRPr kumimoji="1" lang="ja-JP" altLang="en-US" sz="1000" b="0" i="0" u="none" strike="noStrike" cap="none" normalizeH="0" baseline="0" dirty="0">
              <a:ln>
                <a:noFill/>
              </a:ln>
              <a:solidFill>
                <a:srgbClr val="E60000"/>
              </a:solidFill>
              <a:effectLst/>
              <a:latin typeface="Arial" charset="0"/>
              <a:ea typeface="ＭＳ Ｐゴシック" charset="-128"/>
            </a:endParaRPr>
          </a:p>
        </p:txBody>
      </p:sp>
      <p:sp>
        <p:nvSpPr>
          <p:cNvPr id="2" name="正方形/長方形 1"/>
          <p:cNvSpPr/>
          <p:nvPr/>
        </p:nvSpPr>
        <p:spPr bwMode="auto">
          <a:xfrm>
            <a:off x="729124" y="3839940"/>
            <a:ext cx="4509247" cy="284400"/>
          </a:xfrm>
          <a:prstGeom prst="rect">
            <a:avLst/>
          </a:prstGeom>
          <a:solidFill>
            <a:srgbClr val="FF0000"/>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dirty="0">
                <a:solidFill>
                  <a:srgbClr val="FFFFFF"/>
                </a:solidFill>
              </a:rPr>
              <a:t>特に、どのような仕組みでお金、モノ・サービス、情報が流れているか記載ください</a:t>
            </a:r>
          </a:p>
        </p:txBody>
      </p:sp>
      <p:sp>
        <p:nvSpPr>
          <p:cNvPr id="45" name="正方形/長方形 44"/>
          <p:cNvSpPr/>
          <p:nvPr/>
        </p:nvSpPr>
        <p:spPr bwMode="auto">
          <a:xfrm>
            <a:off x="6374952" y="3854955"/>
            <a:ext cx="2772708" cy="284400"/>
          </a:xfrm>
          <a:prstGeom prst="rect">
            <a:avLst/>
          </a:prstGeom>
          <a:solidFill>
            <a:srgbClr val="FF0000"/>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u="sng" dirty="0">
                <a:solidFill>
                  <a:srgbClr val="FFFFFF"/>
                </a:solidFill>
              </a:rPr>
              <a:t>図や既存の資料を添付いただいても構いません</a:t>
            </a:r>
          </a:p>
        </p:txBody>
      </p:sp>
      <p:sp>
        <p:nvSpPr>
          <p:cNvPr id="3" name="正方形/長方形 2">
            <a:extLst>
              <a:ext uri="{FF2B5EF4-FFF2-40B4-BE49-F238E27FC236}">
                <a16:creationId xmlns:a16="http://schemas.microsoft.com/office/drawing/2014/main" id="{E7C32793-5D04-225A-BE91-F23F66F726F0}"/>
              </a:ext>
            </a:extLst>
          </p:cNvPr>
          <p:cNvSpPr/>
          <p:nvPr/>
        </p:nvSpPr>
        <p:spPr bwMode="auto">
          <a:xfrm>
            <a:off x="5978106" y="186813"/>
            <a:ext cx="3511969"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 2.</a:t>
            </a:r>
            <a:r>
              <a:rPr lang="ja-JP" altLang="en-US" dirty="0"/>
              <a:t>市場性・事業性・競合優位性</a:t>
            </a:r>
            <a:endParaRPr kumimoji="1" lang="ja-JP" altLang="en-US" sz="1000" b="0" i="0" u="none" strike="noStrike" cap="none" normalizeH="0" baseline="0" dirty="0">
              <a:ln>
                <a:noFill/>
              </a:ln>
              <a:solidFill>
                <a:srgbClr val="000000"/>
              </a:solidFill>
              <a:effectLst/>
              <a:highlight>
                <a:srgbClr val="00FF00"/>
              </a:highlight>
              <a:latin typeface="Arial" charset="0"/>
              <a:ea typeface="ＭＳ Ｐゴシック" charset="-128"/>
            </a:endParaRPr>
          </a:p>
        </p:txBody>
      </p:sp>
    </p:spTree>
    <p:extLst>
      <p:ext uri="{BB962C8B-B14F-4D97-AF65-F5344CB8AC3E}">
        <p14:creationId xmlns:p14="http://schemas.microsoft.com/office/powerpoint/2010/main" val="349940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５：</a:t>
            </a:r>
            <a:r>
              <a:rPr lang="ja-JP" altLang="en-US" dirty="0">
                <a:solidFill>
                  <a:schemeClr val="tx1"/>
                </a:solidFill>
                <a:latin typeface="Arial" panose="020B0604020202020204" pitchFamily="34" charset="0"/>
                <a:ea typeface="ＭＳ Ｐゴシック" panose="020B0600070205080204" pitchFamily="50" charset="-128"/>
              </a:rPr>
              <a:t>事業の中期的なロードマップ</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45813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事業の成長性</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本事業を通じて開発するロボットを中核とした</a:t>
            </a:r>
            <a:r>
              <a:rPr lang="ja-JP" altLang="en-US" sz="1200" kern="0" dirty="0">
                <a:solidFill>
                  <a:schemeClr val="tx1"/>
                </a:solidFill>
                <a:latin typeface="Arial" panose="020B0604020202020204" pitchFamily="34" charset="0"/>
                <a:ea typeface="ＭＳ Ｐゴシック" panose="020B0600070205080204" pitchFamily="50" charset="-128"/>
              </a:rPr>
              <a:t>事業活動に関する事業成長のロードマップを記載してください。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716524"/>
            <a:ext cx="9074149" cy="702395"/>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本事業で開発するロボットを中核とするサービスは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年までの事業化初期フェーズに</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を実施する。また、</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年までには</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を実施し、売上○○億円の事業とする予定。</a:t>
            </a:r>
            <a:endParaRPr kumimoji="1" lang="en-US" altLang="ja-JP" sz="1100" dirty="0">
              <a:solidFill>
                <a:srgbClr val="E60000"/>
              </a:solidFill>
              <a:latin typeface="Arial" panose="020B0604020202020204" pitchFamily="34" charset="0"/>
              <a:ea typeface="ＭＳ Ｐゴシック" panose="020B0600070205080204" pitchFamily="50" charset="-128"/>
            </a:endParaRPr>
          </a:p>
        </p:txBody>
      </p:sp>
      <p:graphicFrame>
        <p:nvGraphicFramePr>
          <p:cNvPr id="7" name="表 6">
            <a:extLst>
              <a:ext uri="{FF2B5EF4-FFF2-40B4-BE49-F238E27FC236}">
                <a16:creationId xmlns:a16="http://schemas.microsoft.com/office/drawing/2014/main" id="{691B460B-F232-9E34-93E5-51BECCCF8245}"/>
              </a:ext>
            </a:extLst>
          </p:cNvPr>
          <p:cNvGraphicFramePr>
            <a:graphicFrameLocks noGrp="1"/>
          </p:cNvGraphicFramePr>
          <p:nvPr>
            <p:extLst>
              <p:ext uri="{D42A27DB-BD31-4B8C-83A1-F6EECF244321}">
                <p14:modId xmlns:p14="http://schemas.microsoft.com/office/powerpoint/2010/main" val="4050493461"/>
              </p:ext>
            </p:extLst>
          </p:nvPr>
        </p:nvGraphicFramePr>
        <p:xfrm>
          <a:off x="505667" y="3356754"/>
          <a:ext cx="8844617" cy="2276040"/>
        </p:xfrm>
        <a:graphic>
          <a:graphicData uri="http://schemas.openxmlformats.org/drawingml/2006/table">
            <a:tbl>
              <a:tblPr firstRow="1" bandRow="1">
                <a:tableStyleId>{5C22544A-7EE6-4342-B048-85BDC9FD1C3A}</a:tableStyleId>
              </a:tblPr>
              <a:tblGrid>
                <a:gridCol w="1611680">
                  <a:extLst>
                    <a:ext uri="{9D8B030D-6E8A-4147-A177-3AD203B41FA5}">
                      <a16:colId xmlns:a16="http://schemas.microsoft.com/office/drawing/2014/main" val="589161911"/>
                    </a:ext>
                  </a:extLst>
                </a:gridCol>
                <a:gridCol w="2410979">
                  <a:extLst>
                    <a:ext uri="{9D8B030D-6E8A-4147-A177-3AD203B41FA5}">
                      <a16:colId xmlns:a16="http://schemas.microsoft.com/office/drawing/2014/main" val="1121140357"/>
                    </a:ext>
                  </a:extLst>
                </a:gridCol>
                <a:gridCol w="2410979">
                  <a:extLst>
                    <a:ext uri="{9D8B030D-6E8A-4147-A177-3AD203B41FA5}">
                      <a16:colId xmlns:a16="http://schemas.microsoft.com/office/drawing/2014/main" val="2161596637"/>
                    </a:ext>
                  </a:extLst>
                </a:gridCol>
                <a:gridCol w="2410979">
                  <a:extLst>
                    <a:ext uri="{9D8B030D-6E8A-4147-A177-3AD203B41FA5}">
                      <a16:colId xmlns:a16="http://schemas.microsoft.com/office/drawing/2014/main" val="1575107307"/>
                    </a:ext>
                  </a:extLst>
                </a:gridCol>
              </a:tblGrid>
              <a:tr h="455788">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事業規模</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万円</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月</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市場シェア</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万円</a:t>
                      </a: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月</a:t>
                      </a:r>
                      <a:endPar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市場シェア</a:t>
                      </a:r>
                      <a:r>
                        <a:rPr kumimoji="1" lang="en-US" altLang="ja-JP"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endPar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万円</a:t>
                      </a: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月</a:t>
                      </a:r>
                      <a:endPar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市場シェア</a:t>
                      </a:r>
                      <a:r>
                        <a:rPr kumimoji="1" lang="en-US" altLang="ja-JP"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XX</a:t>
                      </a:r>
                      <a:r>
                        <a:rPr kumimoji="1" lang="ja-JP" altLang="en-US" sz="1100" b="0" i="0" u="none" strike="noStrike" kern="1200" cap="none" spc="0" normalizeH="0" baseline="0" noProof="0" dirty="0">
                          <a:ln>
                            <a:noFill/>
                          </a:ln>
                          <a:solidFill>
                            <a:srgbClr val="E60000"/>
                          </a:solidFill>
                          <a:effectLst/>
                          <a:uLnTx/>
                          <a:uFillTx/>
                          <a:latin typeface="Arial" panose="020B0604020202020204" pitchFamily="34" charset="0"/>
                          <a:ea typeface="ＭＳ Ｐゴシック" panose="020B0600070205080204" pitchFamily="50" charset="-128"/>
                          <a:cs typeface="+mn-cs"/>
                          <a:sym typeface="Arial" panose="020B0604020202020204" pitchFamily="34" charset="0"/>
                        </a:rPr>
                        <a:t>％</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4096679"/>
                  </a:ext>
                </a:extLst>
              </a:tr>
              <a:tr h="615211">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事業・取り組み内容</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当社</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サービスの認知獲得のため、</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業界向けに特化した広報活動を実施する</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を通じて、販売代理店の協力ネットワークを拡大する</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lvl="0" indent="-211138" algn="l" defTabSz="914400" rtl="0" eaLnBrk="1" latinLnBrk="0" hangingPunct="1">
                        <a:buClr>
                          <a:srgbClr val="E60000"/>
                        </a:buClr>
                        <a:buSzPct val="100000"/>
                        <a:buFont typeface="Wingdings" panose="05000000000000000000" pitchFamily="2" charset="2"/>
                        <a:buChar char="l"/>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業務に関連する</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業務の効率化にも対応できる追加機能の実装</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導入前後のカスタマーサポートや専門スタッフの派遣サービスの立ち上げ（有償サービス）</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の市場成長が期待される</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エリアを中心に、</a:t>
                      </a:r>
                      <a:r>
                        <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XX</a:t>
                      </a: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を通じて、海外の販売代理店の協力ネットワークを拡大する</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4631806"/>
                  </a:ext>
                </a:extLst>
              </a:tr>
              <a:tr h="774634">
                <a:tc>
                  <a:txBody>
                    <a:bodyPr/>
                    <a:lstStyle/>
                    <a:p>
                      <a:pPr algn="l"/>
                      <a:r>
                        <a:rPr kumimoji="1" lang="ja-JP" altLang="en-US" sz="1100" b="0" dirty="0">
                          <a:solidFill>
                            <a:schemeClr val="tx1"/>
                          </a:solidFill>
                          <a:latin typeface="Arial" panose="020B0604020202020204" pitchFamily="34" charset="0"/>
                          <a:ea typeface="ＭＳ Ｐゴシック" panose="020B0600070205080204" pitchFamily="50" charset="-128"/>
                          <a:sym typeface="Arial" panose="020B0604020202020204" pitchFamily="34" charset="0"/>
                        </a:rPr>
                        <a:t>事業成功のポイント</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D6C5"/>
                    </a:solid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潜在顧客の当社サービスの認知度の向上</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fontAlgn="auto" latinLnBrk="0" hangingPunct="1">
                        <a:lnSpc>
                          <a:spcPct val="100000"/>
                        </a:lnSpc>
                        <a:spcBef>
                          <a:spcPts val="0"/>
                        </a:spcBef>
                        <a:spcAft>
                          <a:spcPts val="0"/>
                        </a:spcAft>
                        <a:buClr>
                          <a:srgbClr val="E60000"/>
                        </a:buClr>
                        <a:buSzPct val="100000"/>
                        <a:buFont typeface="Wingdings" panose="05000000000000000000" pitchFamily="2" charset="2"/>
                        <a:buChar char="l"/>
                        <a:tabLst/>
                        <a:defRPr/>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すべての都道府県における販売代理店の確保</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ロボットを中核とするサービスが対応する範囲の拡大</a:t>
                      </a:r>
                      <a:endParaRPr kumimoji="1" lang="en-US" altLang="ja-JP"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endParaRPr>
                    </a:p>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ロボットの運用コンサルを通じた新たな事業収益の確保・拡大</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1138" marR="0" lvl="0" indent="-211138" algn="l" defTabSz="914400" rtl="0" eaLnBrk="1" latinLnBrk="0" hangingPunct="1">
                        <a:buClr>
                          <a:srgbClr val="E60000"/>
                        </a:buClr>
                        <a:buSzPct val="100000"/>
                        <a:buFont typeface="Wingdings" panose="05000000000000000000" pitchFamily="2" charset="2"/>
                        <a:buChar char="l"/>
                      </a:pPr>
                      <a:r>
                        <a:rPr kumimoji="1" lang="ja-JP" altLang="en-US" sz="1100" b="0" dirty="0">
                          <a:solidFill>
                            <a:srgbClr val="E60000"/>
                          </a:solidFill>
                          <a:latin typeface="Arial" panose="020B0604020202020204" pitchFamily="34" charset="0"/>
                          <a:ea typeface="ＭＳ Ｐゴシック" panose="020B0600070205080204" pitchFamily="50" charset="-128"/>
                          <a:sym typeface="Arial" panose="020B0604020202020204" pitchFamily="34" charset="0"/>
                        </a:rPr>
                        <a:t>海外の販売代理店の確保</a:t>
                      </a:r>
                    </a:p>
                  </a:txBody>
                  <a:tcPr marL="72000" marR="72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6186859"/>
                  </a:ext>
                </a:extLst>
              </a:tr>
            </a:tbl>
          </a:graphicData>
        </a:graphic>
      </p:graphicFrame>
      <p:sp>
        <p:nvSpPr>
          <p:cNvPr id="8" name="ホームベース 2">
            <a:extLst>
              <a:ext uri="{FF2B5EF4-FFF2-40B4-BE49-F238E27FC236}">
                <a16:creationId xmlns:a16="http://schemas.microsoft.com/office/drawing/2014/main" id="{EF7EB058-54DE-8BAF-0B4F-316D6F629B9B}"/>
              </a:ext>
            </a:extLst>
          </p:cNvPr>
          <p:cNvSpPr/>
          <p:nvPr/>
        </p:nvSpPr>
        <p:spPr bwMode="auto">
          <a:xfrm>
            <a:off x="2151920" y="2727883"/>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事業化初期フェーズ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10" name="ホームベース 2">
            <a:extLst>
              <a:ext uri="{FF2B5EF4-FFF2-40B4-BE49-F238E27FC236}">
                <a16:creationId xmlns:a16="http://schemas.microsoft.com/office/drawing/2014/main" id="{FE28D4D9-CCDA-28EA-838C-AA084F46BAB9}"/>
              </a:ext>
            </a:extLst>
          </p:cNvPr>
          <p:cNvSpPr/>
          <p:nvPr/>
        </p:nvSpPr>
        <p:spPr bwMode="auto">
          <a:xfrm>
            <a:off x="4551375" y="2727883"/>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展開フェーズ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11" name="ホームベース 2">
            <a:extLst>
              <a:ext uri="{FF2B5EF4-FFF2-40B4-BE49-F238E27FC236}">
                <a16:creationId xmlns:a16="http://schemas.microsoft.com/office/drawing/2014/main" id="{FD853C78-0FE1-07DB-5F70-03545A8FB2C1}"/>
              </a:ext>
            </a:extLst>
          </p:cNvPr>
          <p:cNvSpPr/>
          <p:nvPr/>
        </p:nvSpPr>
        <p:spPr bwMode="auto">
          <a:xfrm>
            <a:off x="7017551" y="2723685"/>
            <a:ext cx="2332734" cy="562432"/>
          </a:xfrm>
          <a:prstGeom prst="homePlate">
            <a:avLst/>
          </a:prstGeom>
          <a:solidFill>
            <a:srgbClr val="E5AC8C"/>
          </a:solidFill>
          <a:ln w="12700" cap="flat" cmpd="sng" algn="ctr">
            <a:solidFill>
              <a:schemeClr val="tx1">
                <a:lumMod val="95000"/>
                <a:lumOff val="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r>
              <a:rPr lang="ja-JP" altLang="en-US" sz="1100" dirty="0">
                <a:solidFill>
                  <a:schemeClr val="tx1"/>
                </a:solidFill>
              </a:rPr>
              <a:t>発展フェーズ</a:t>
            </a:r>
            <a:br>
              <a:rPr lang="en-US" altLang="ja-JP" sz="1100" dirty="0">
                <a:solidFill>
                  <a:schemeClr val="tx1"/>
                </a:solidFill>
              </a:rPr>
            </a:br>
            <a:r>
              <a:rPr lang="ja-JP" altLang="en-US" sz="1100" dirty="0">
                <a:solidFill>
                  <a:srgbClr val="C00000"/>
                </a:solidFill>
              </a:rPr>
              <a:t>（○○年</a:t>
            </a:r>
            <a:r>
              <a:rPr lang="en-US" altLang="ja-JP" sz="1100" dirty="0">
                <a:solidFill>
                  <a:srgbClr val="C00000"/>
                </a:solidFill>
              </a:rPr>
              <a:t>~</a:t>
            </a:r>
            <a:r>
              <a:rPr lang="ja-JP" altLang="en-US" sz="1100" dirty="0">
                <a:solidFill>
                  <a:srgbClr val="C00000"/>
                </a:solidFill>
              </a:rPr>
              <a:t>○○年）</a:t>
            </a:r>
            <a:endParaRPr kumimoji="1" lang="ja-JP" altLang="en-US" sz="1100" b="0" i="0" u="none" strike="noStrike" cap="none" normalizeH="0" baseline="0" dirty="0">
              <a:ln>
                <a:noFill/>
              </a:ln>
              <a:solidFill>
                <a:srgbClr val="C00000"/>
              </a:solidFill>
              <a:effectLst/>
            </a:endParaRPr>
          </a:p>
        </p:txBody>
      </p:sp>
      <p:sp>
        <p:nvSpPr>
          <p:cNvPr id="4" name="正方形/長方形 3">
            <a:extLst>
              <a:ext uri="{FF2B5EF4-FFF2-40B4-BE49-F238E27FC236}">
                <a16:creationId xmlns:a16="http://schemas.microsoft.com/office/drawing/2014/main" id="{2811ECFB-5A60-6BFB-7C2E-B50D967B8D1A}"/>
              </a:ext>
            </a:extLst>
          </p:cNvPr>
          <p:cNvSpPr/>
          <p:nvPr/>
        </p:nvSpPr>
        <p:spPr bwMode="auto">
          <a:xfrm>
            <a:off x="6081623" y="186813"/>
            <a:ext cx="340845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a:t>
            </a:r>
            <a:r>
              <a:rPr lang="ja-JP" altLang="en-US" dirty="0"/>
              <a:t> </a:t>
            </a:r>
            <a:r>
              <a:rPr lang="en-US" altLang="ja-JP" dirty="0"/>
              <a:t>2.</a:t>
            </a:r>
            <a:r>
              <a:rPr lang="ja-JP" altLang="en-US" dirty="0"/>
              <a:t>市場性・事業性・競合優位性、 </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3480628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６：事業化までの短期的なスケジュール</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事業化までのステップ</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本事業を通じて開発するロボット</a:t>
            </a:r>
            <a:r>
              <a:rPr lang="ja-JP" altLang="en-US" sz="1200" kern="0" dirty="0">
                <a:solidFill>
                  <a:schemeClr val="tx1"/>
                </a:solidFill>
                <a:latin typeface="Arial" panose="020B0604020202020204" pitchFamily="34" charset="0"/>
                <a:ea typeface="ＭＳ Ｐゴシック" panose="020B0600070205080204" pitchFamily="50" charset="-128"/>
              </a:rPr>
              <a:t>を３年以内（令和</a:t>
            </a:r>
            <a:r>
              <a:rPr lang="en-US" altLang="ja-JP" sz="1200" kern="0" dirty="0">
                <a:solidFill>
                  <a:schemeClr val="tx1"/>
                </a:solidFill>
                <a:latin typeface="Arial" panose="020B0604020202020204" pitchFamily="34" charset="0"/>
                <a:ea typeface="ＭＳ Ｐゴシック" panose="020B0600070205080204" pitchFamily="50" charset="-128"/>
              </a:rPr>
              <a:t>10</a:t>
            </a:r>
            <a:r>
              <a:rPr lang="ja-JP" altLang="en-US" sz="1200" kern="0" dirty="0">
                <a:solidFill>
                  <a:schemeClr val="tx1"/>
                </a:solidFill>
                <a:latin typeface="Arial" panose="020B0604020202020204" pitchFamily="34" charset="0"/>
                <a:ea typeface="ＭＳ Ｐゴシック" panose="020B0600070205080204" pitchFamily="50" charset="-128"/>
              </a:rPr>
              <a:t>年３月</a:t>
            </a:r>
            <a:r>
              <a:rPr lang="en-US" altLang="ja-JP" sz="1200" kern="0" dirty="0">
                <a:solidFill>
                  <a:schemeClr val="tx1"/>
                </a:solidFill>
                <a:latin typeface="Arial" panose="020B0604020202020204" pitchFamily="34" charset="0"/>
                <a:ea typeface="ＭＳ Ｐゴシック" panose="020B0600070205080204" pitchFamily="50" charset="-128"/>
              </a:rPr>
              <a:t>31</a:t>
            </a:r>
            <a:r>
              <a:rPr lang="ja-JP" altLang="en-US" sz="1200" kern="0" dirty="0">
                <a:solidFill>
                  <a:schemeClr val="tx1"/>
                </a:solidFill>
                <a:latin typeface="Arial" panose="020B0604020202020204" pitchFamily="34" charset="0"/>
                <a:ea typeface="ＭＳ Ｐゴシック" panose="020B0600070205080204" pitchFamily="50" charset="-128"/>
              </a:rPr>
              <a:t>日まで）に実用化し、事業活動を展開するための短期的なスケジュールを記載してください。</a:t>
            </a:r>
          </a:p>
        </p:txBody>
      </p:sp>
      <p:sp>
        <p:nvSpPr>
          <p:cNvPr id="3" name="正方形/長方形 2">
            <a:extLst>
              <a:ext uri="{FF2B5EF4-FFF2-40B4-BE49-F238E27FC236}">
                <a16:creationId xmlns:a16="http://schemas.microsoft.com/office/drawing/2014/main" id="{F858F0E9-A038-2A55-32B0-30A2E975202F}"/>
              </a:ext>
            </a:extLst>
          </p:cNvPr>
          <p:cNvSpPr/>
          <p:nvPr/>
        </p:nvSpPr>
        <p:spPr bwMode="auto">
          <a:xfrm>
            <a:off x="415925" y="1942667"/>
            <a:ext cx="9074149" cy="1223321"/>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36000" tIns="72000" rIns="18000" bIns="18000" numCol="1" rtlCol="0" anchor="t" anchorCtr="0" compatLnSpc="1">
            <a:prstTxWarp prst="textNoShape">
              <a:avLst/>
            </a:prstTxWarp>
          </a:bodyPr>
          <a:lstStyle/>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本事業で開発するロボットを中核とするサービスは</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月頃に事業化を予定。</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ja-JP" altLang="en-US" sz="1100" dirty="0">
                <a:solidFill>
                  <a:srgbClr val="E60000"/>
                </a:solidFill>
                <a:latin typeface="Arial" panose="020B0604020202020204" pitchFamily="34" charset="0"/>
                <a:ea typeface="ＭＳ Ｐゴシック" panose="020B0600070205080204" pitchFamily="50" charset="-128"/>
              </a:rPr>
              <a:t>全体の開発のうち、本事業では</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に関する機能を実装するための開発を実施。並行して、当社独自の取組として</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と</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に関する開発を進め、試作機を</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月に完成させる。その後、想定するユースケースに近い環境で</a:t>
            </a: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月の間に</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件程度の効果検証を行い、必要に応じて追加開発を実施。</a:t>
            </a:r>
            <a:endParaRPr lang="en-US" altLang="ja-JP" sz="1100" dirty="0">
              <a:solidFill>
                <a:srgbClr val="E60000"/>
              </a:solidFill>
              <a:latin typeface="Arial" panose="020B0604020202020204" pitchFamily="34" charset="0"/>
              <a:ea typeface="ＭＳ Ｐゴシック" panose="020B0600070205080204" pitchFamily="50" charset="-128"/>
            </a:endParaRPr>
          </a:p>
          <a:p>
            <a:pPr marL="171450" indent="-171450" algn="l">
              <a:lnSpc>
                <a:spcPct val="100000"/>
              </a:lnSpc>
              <a:spcBef>
                <a:spcPct val="0"/>
              </a:spcBef>
              <a:spcAft>
                <a:spcPct val="50000"/>
              </a:spcAft>
              <a:buClr>
                <a:srgbClr val="E60000"/>
              </a:buClr>
              <a:buFont typeface="Wingdings" panose="05000000000000000000" pitchFamily="2" charset="2"/>
              <a:buChar char="l"/>
            </a:pPr>
            <a:r>
              <a:rPr lang="en-US" altLang="ja-JP" sz="1100" dirty="0">
                <a:solidFill>
                  <a:srgbClr val="E60000"/>
                </a:solidFill>
                <a:latin typeface="Arial" panose="020B0604020202020204" pitchFamily="34" charset="0"/>
                <a:ea typeface="ＭＳ Ｐゴシック" panose="020B0600070205080204" pitchFamily="50" charset="-128"/>
              </a:rPr>
              <a:t>XXXX</a:t>
            </a:r>
            <a:r>
              <a:rPr lang="ja-JP" altLang="en-US" sz="1100" dirty="0">
                <a:solidFill>
                  <a:srgbClr val="E60000"/>
                </a:solidFill>
                <a:latin typeface="Arial" panose="020B0604020202020204" pitchFamily="34" charset="0"/>
                <a:ea typeface="ＭＳ Ｐゴシック" panose="020B0600070205080204" pitchFamily="50" charset="-128"/>
              </a:rPr>
              <a:t>年</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月までに事業化初期のリース提供用の機器として</a:t>
            </a:r>
            <a:r>
              <a:rPr lang="en-US" altLang="ja-JP" sz="1100" dirty="0">
                <a:solidFill>
                  <a:srgbClr val="E60000"/>
                </a:solidFill>
                <a:latin typeface="Arial" panose="020B0604020202020204" pitchFamily="34" charset="0"/>
                <a:ea typeface="ＭＳ Ｐゴシック" panose="020B0600070205080204" pitchFamily="50" charset="-128"/>
              </a:rPr>
              <a:t>X</a:t>
            </a:r>
            <a:r>
              <a:rPr lang="ja-JP" altLang="en-US" sz="1100" dirty="0">
                <a:solidFill>
                  <a:srgbClr val="E60000"/>
                </a:solidFill>
                <a:latin typeface="Arial" panose="020B0604020202020204" pitchFamily="34" charset="0"/>
                <a:ea typeface="ＭＳ Ｐゴシック" panose="020B0600070205080204" pitchFamily="50" charset="-128"/>
              </a:rPr>
              <a:t>台を</a:t>
            </a:r>
            <a:r>
              <a:rPr lang="en-US" altLang="ja-JP" sz="1100" dirty="0">
                <a:solidFill>
                  <a:srgbClr val="E60000"/>
                </a:solidFill>
                <a:latin typeface="Arial" panose="020B0604020202020204" pitchFamily="34" charset="0"/>
                <a:ea typeface="ＭＳ Ｐゴシック" panose="020B0600070205080204" pitchFamily="50" charset="-128"/>
              </a:rPr>
              <a:t>XX</a:t>
            </a:r>
            <a:r>
              <a:rPr lang="ja-JP" altLang="en-US" sz="1100" dirty="0">
                <a:solidFill>
                  <a:srgbClr val="E60000"/>
                </a:solidFill>
                <a:latin typeface="Arial" panose="020B0604020202020204" pitchFamily="34" charset="0"/>
                <a:ea typeface="ＭＳ Ｐゴシック" panose="020B0600070205080204" pitchFamily="50" charset="-128"/>
              </a:rPr>
              <a:t>で生産予定。</a:t>
            </a:r>
            <a:endParaRPr kumimoji="1" lang="en-US" altLang="ja-JP" sz="1100" dirty="0">
              <a:solidFill>
                <a:srgbClr val="E60000"/>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022AF01E-4700-9843-1918-23D4DA7EDCD1}"/>
              </a:ext>
            </a:extLst>
          </p:cNvPr>
          <p:cNvSpPr/>
          <p:nvPr/>
        </p:nvSpPr>
        <p:spPr bwMode="auto">
          <a:xfrm>
            <a:off x="406400" y="3391721"/>
            <a:ext cx="9048750" cy="3099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rgbClr val="FF0000"/>
                </a:solidFill>
              </a:rPr>
              <a:t>提案時（</a:t>
            </a:r>
            <a:r>
              <a:rPr lang="en-US" altLang="ja-JP" sz="1100" dirty="0">
                <a:solidFill>
                  <a:srgbClr val="FF0000"/>
                </a:solidFill>
              </a:rPr>
              <a:t>2025.8</a:t>
            </a:r>
            <a:r>
              <a:rPr lang="ja-JP" altLang="en-US" sz="1100" dirty="0">
                <a:solidFill>
                  <a:srgbClr val="FF0000"/>
                </a:solidFill>
              </a:rPr>
              <a:t>）から、ロボットの実用化及びロボットサービスの事業化（サービスのローンチ）までの</a:t>
            </a:r>
            <a:endParaRPr lang="en-US" altLang="ja-JP" sz="1100" dirty="0">
              <a:solidFill>
                <a:srgbClr val="FF0000"/>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u="sng" dirty="0">
                <a:solidFill>
                  <a:srgbClr val="FF0000"/>
                </a:solidFill>
              </a:rPr>
              <a:t>月次のスケジュール</a:t>
            </a:r>
            <a:r>
              <a:rPr lang="ja-JP" altLang="en-US" sz="1100" dirty="0">
                <a:solidFill>
                  <a:srgbClr val="FF0000"/>
                </a:solidFill>
              </a:rPr>
              <a:t>をわかりやすく図示してください。</a:t>
            </a:r>
            <a:endParaRPr lang="en-US" altLang="ja-JP" sz="1100" dirty="0">
              <a:solidFill>
                <a:srgbClr val="FF0000"/>
              </a:solidFill>
            </a:endParaRPr>
          </a:p>
        </p:txBody>
      </p:sp>
      <p:sp>
        <p:nvSpPr>
          <p:cNvPr id="5" name="正方形/長方形 4">
            <a:extLst>
              <a:ext uri="{FF2B5EF4-FFF2-40B4-BE49-F238E27FC236}">
                <a16:creationId xmlns:a16="http://schemas.microsoft.com/office/drawing/2014/main" id="{99D1FD95-2A63-46C3-DF02-BCE7A4B30F6D}"/>
              </a:ext>
            </a:extLst>
          </p:cNvPr>
          <p:cNvSpPr/>
          <p:nvPr/>
        </p:nvSpPr>
        <p:spPr bwMode="auto">
          <a:xfrm>
            <a:off x="7885471" y="186813"/>
            <a:ext cx="1604604"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p>
        </p:txBody>
      </p:sp>
    </p:spTree>
    <p:extLst>
      <p:ext uri="{BB962C8B-B14F-4D97-AF65-F5344CB8AC3E}">
        <p14:creationId xmlns:p14="http://schemas.microsoft.com/office/powerpoint/2010/main" val="389221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ja-JP" altLang="en-US" dirty="0">
                <a:latin typeface="Arial" panose="020B0604020202020204" pitchFamily="34" charset="0"/>
                <a:ea typeface="ＭＳ Ｐゴシック" panose="020B0600070205080204" pitchFamily="50" charset="-128"/>
              </a:rPr>
              <a:t>７：事業化まで／事業化後の体制（１）</a:t>
            </a:r>
            <a:endParaRPr lang="en-US" altLang="ja-JP" dirty="0">
              <a:latin typeface="Arial" panose="020B0604020202020204" pitchFamily="34" charset="0"/>
              <a:ea typeface="ＭＳ Ｐゴシック" panose="020B0600070205080204" pitchFamily="50" charset="-128"/>
            </a:endParaRPr>
          </a:p>
        </p:txBody>
      </p:sp>
      <p:sp>
        <p:nvSpPr>
          <p:cNvPr id="2" name="Rectangle 3">
            <a:extLst>
              <a:ext uri="{FF2B5EF4-FFF2-40B4-BE49-F238E27FC236}">
                <a16:creationId xmlns:a16="http://schemas.microsoft.com/office/drawing/2014/main" id="{575AC003-D540-C86B-430C-0795BE7A09A4}"/>
              </a:ext>
            </a:extLst>
          </p:cNvPr>
          <p:cNvSpPr txBox="1">
            <a:spLocks noChangeArrowheads="1"/>
          </p:cNvSpPr>
          <p:nvPr/>
        </p:nvSpPr>
        <p:spPr bwMode="auto">
          <a:xfrm>
            <a:off x="419100" y="1197577"/>
            <a:ext cx="9187016" cy="67973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en-US" altLang="ja-JP" b="1" kern="0" dirty="0">
                <a:solidFill>
                  <a:schemeClr val="tx1"/>
                </a:solidFill>
                <a:latin typeface="Arial" panose="020B0604020202020204" pitchFamily="34" charset="0"/>
                <a:ea typeface="ＭＳ Ｐゴシック" panose="020B0600070205080204" pitchFamily="50" charset="-128"/>
              </a:rPr>
              <a:t>【</a:t>
            </a:r>
            <a:r>
              <a:rPr lang="ja-JP" altLang="en-US" b="1" kern="0" dirty="0">
                <a:solidFill>
                  <a:schemeClr val="tx1"/>
                </a:solidFill>
                <a:latin typeface="Arial" panose="020B0604020202020204" pitchFamily="34" charset="0"/>
                <a:ea typeface="ＭＳ Ｐゴシック" panose="020B0600070205080204" pitchFamily="50" charset="-128"/>
              </a:rPr>
              <a:t>事業の実施体制（社内・社外の連携体制）</a:t>
            </a:r>
            <a:r>
              <a:rPr lang="en-US" altLang="ja-JP" b="1" kern="0" dirty="0">
                <a:solidFill>
                  <a:schemeClr val="tx1"/>
                </a:solidFill>
                <a:latin typeface="Arial" panose="020B0604020202020204" pitchFamily="34" charset="0"/>
                <a:ea typeface="ＭＳ Ｐゴシック" panose="020B0600070205080204" pitchFamily="50" charset="-128"/>
              </a:rPr>
              <a:t>】</a:t>
            </a:r>
          </a:p>
          <a:p>
            <a:pPr marL="0" indent="0" eaLnBrk="1" hangingPunct="1">
              <a:spcBef>
                <a:spcPct val="0"/>
              </a:spcBef>
              <a:buClr>
                <a:srgbClr val="5A5A5A"/>
              </a:buClr>
              <a:buSzPct val="100000"/>
              <a:buFont typeface="Wingdings" pitchFamily="2" charset="2"/>
              <a:buNone/>
            </a:pPr>
            <a:r>
              <a:rPr lang="ja-JP" altLang="en-US" sz="1200" kern="0" dirty="0">
                <a:solidFill>
                  <a:schemeClr val="tx1"/>
                </a:solidFill>
              </a:rPr>
              <a:t>本事業を通じて開発するロボット</a:t>
            </a:r>
            <a:r>
              <a:rPr lang="ja-JP" altLang="en-US" sz="1200" kern="0" dirty="0">
                <a:solidFill>
                  <a:schemeClr val="tx1"/>
                </a:solidFill>
                <a:latin typeface="Arial" panose="020B0604020202020204" pitchFamily="34" charset="0"/>
                <a:ea typeface="ＭＳ Ｐゴシック" panose="020B0600070205080204" pitchFamily="50" charset="-128"/>
              </a:rPr>
              <a:t>を３年以内（令和</a:t>
            </a:r>
            <a:r>
              <a:rPr lang="en-US" altLang="ja-JP" sz="1200" kern="0" dirty="0">
                <a:solidFill>
                  <a:schemeClr val="tx1"/>
                </a:solidFill>
                <a:latin typeface="Arial" panose="020B0604020202020204" pitchFamily="34" charset="0"/>
                <a:ea typeface="ＭＳ Ｐゴシック" panose="020B0600070205080204" pitchFamily="50" charset="-128"/>
              </a:rPr>
              <a:t>10</a:t>
            </a:r>
            <a:r>
              <a:rPr lang="ja-JP" altLang="en-US" sz="1200" kern="0" dirty="0">
                <a:solidFill>
                  <a:schemeClr val="tx1"/>
                </a:solidFill>
                <a:latin typeface="Arial" panose="020B0604020202020204" pitchFamily="34" charset="0"/>
                <a:ea typeface="ＭＳ Ｐゴシック" panose="020B0600070205080204" pitchFamily="50" charset="-128"/>
              </a:rPr>
              <a:t>年３月</a:t>
            </a:r>
            <a:r>
              <a:rPr lang="en-US" altLang="ja-JP" sz="1200" kern="0" dirty="0">
                <a:solidFill>
                  <a:schemeClr val="tx1"/>
                </a:solidFill>
                <a:latin typeface="Arial" panose="020B0604020202020204" pitchFamily="34" charset="0"/>
                <a:ea typeface="ＭＳ Ｐゴシック" panose="020B0600070205080204" pitchFamily="50" charset="-128"/>
              </a:rPr>
              <a:t>31</a:t>
            </a:r>
            <a:r>
              <a:rPr lang="ja-JP" altLang="en-US" sz="1200" kern="0" dirty="0">
                <a:solidFill>
                  <a:schemeClr val="tx1"/>
                </a:solidFill>
                <a:latin typeface="Arial" panose="020B0604020202020204" pitchFamily="34" charset="0"/>
                <a:ea typeface="ＭＳ Ｐゴシック" panose="020B0600070205080204" pitchFamily="50" charset="-128"/>
              </a:rPr>
              <a:t>日まで）に実用化し、事業活動を展開するための実施体制（外部協力先を含む）を記載してください。</a:t>
            </a:r>
          </a:p>
        </p:txBody>
      </p:sp>
      <p:graphicFrame>
        <p:nvGraphicFramePr>
          <p:cNvPr id="4" name="表 6">
            <a:extLst>
              <a:ext uri="{FF2B5EF4-FFF2-40B4-BE49-F238E27FC236}">
                <a16:creationId xmlns:a16="http://schemas.microsoft.com/office/drawing/2014/main" id="{B2467DC4-7A99-2612-3D84-109C85F23F83}"/>
              </a:ext>
            </a:extLst>
          </p:cNvPr>
          <p:cNvGraphicFramePr>
            <a:graphicFrameLocks noGrp="1"/>
          </p:cNvGraphicFramePr>
          <p:nvPr>
            <p:extLst>
              <p:ext uri="{D42A27DB-BD31-4B8C-83A1-F6EECF244321}">
                <p14:modId xmlns:p14="http://schemas.microsoft.com/office/powerpoint/2010/main" val="4048516825"/>
              </p:ext>
            </p:extLst>
          </p:nvPr>
        </p:nvGraphicFramePr>
        <p:xfrm>
          <a:off x="335115" y="1924808"/>
          <a:ext cx="9271001" cy="4800600"/>
        </p:xfrm>
        <a:graphic>
          <a:graphicData uri="http://schemas.openxmlformats.org/drawingml/2006/table">
            <a:tbl>
              <a:tblPr>
                <a:tableStyleId>{93296810-A885-4BE3-A3E7-6D5BEEA58F35}</a:tableStyleId>
              </a:tblPr>
              <a:tblGrid>
                <a:gridCol w="1043941">
                  <a:extLst>
                    <a:ext uri="{9D8B030D-6E8A-4147-A177-3AD203B41FA5}">
                      <a16:colId xmlns:a16="http://schemas.microsoft.com/office/drawing/2014/main" val="3104755138"/>
                    </a:ext>
                  </a:extLst>
                </a:gridCol>
                <a:gridCol w="770253">
                  <a:extLst>
                    <a:ext uri="{9D8B030D-6E8A-4147-A177-3AD203B41FA5}">
                      <a16:colId xmlns:a16="http://schemas.microsoft.com/office/drawing/2014/main" val="1570376985"/>
                    </a:ext>
                  </a:extLst>
                </a:gridCol>
                <a:gridCol w="608230">
                  <a:extLst>
                    <a:ext uri="{9D8B030D-6E8A-4147-A177-3AD203B41FA5}">
                      <a16:colId xmlns:a16="http://schemas.microsoft.com/office/drawing/2014/main" val="231184581"/>
                    </a:ext>
                  </a:extLst>
                </a:gridCol>
                <a:gridCol w="676377">
                  <a:extLst>
                    <a:ext uri="{9D8B030D-6E8A-4147-A177-3AD203B41FA5}">
                      <a16:colId xmlns:a16="http://schemas.microsoft.com/office/drawing/2014/main" val="4280509461"/>
                    </a:ext>
                  </a:extLst>
                </a:gridCol>
                <a:gridCol w="1536700">
                  <a:extLst>
                    <a:ext uri="{9D8B030D-6E8A-4147-A177-3AD203B41FA5}">
                      <a16:colId xmlns:a16="http://schemas.microsoft.com/office/drawing/2014/main" val="687016913"/>
                    </a:ext>
                  </a:extLst>
                </a:gridCol>
                <a:gridCol w="863600">
                  <a:extLst>
                    <a:ext uri="{9D8B030D-6E8A-4147-A177-3AD203B41FA5}">
                      <a16:colId xmlns:a16="http://schemas.microsoft.com/office/drawing/2014/main" val="3992630793"/>
                    </a:ext>
                  </a:extLst>
                </a:gridCol>
                <a:gridCol w="850578">
                  <a:extLst>
                    <a:ext uri="{9D8B030D-6E8A-4147-A177-3AD203B41FA5}">
                      <a16:colId xmlns:a16="http://schemas.microsoft.com/office/drawing/2014/main" val="435866630"/>
                    </a:ext>
                  </a:extLst>
                </a:gridCol>
                <a:gridCol w="2921322">
                  <a:extLst>
                    <a:ext uri="{9D8B030D-6E8A-4147-A177-3AD203B41FA5}">
                      <a16:colId xmlns:a16="http://schemas.microsoft.com/office/drawing/2014/main" val="3809744021"/>
                    </a:ext>
                  </a:extLst>
                </a:gridCol>
              </a:tblGrid>
              <a:tr h="196006">
                <a:tc rowSpan="3">
                  <a:txBody>
                    <a:bodyPr/>
                    <a:lstStyle/>
                    <a:p>
                      <a:pPr algn="l"/>
                      <a:r>
                        <a:rPr kumimoji="1" lang="ja-JP" altLang="en-US" sz="1100" b="1" dirty="0">
                          <a:solidFill>
                            <a:schemeClr val="bg1"/>
                          </a:solidFill>
                        </a:rPr>
                        <a:t>業務内容</a:t>
                      </a:r>
                    </a:p>
                  </a:txBody>
                  <a:tcPr marL="54000" marR="54000">
                    <a:solidFill>
                      <a:schemeClr val="accent6"/>
                    </a:solidFill>
                  </a:tcPr>
                </a:tc>
                <a:tc rowSpan="3">
                  <a:txBody>
                    <a:bodyPr/>
                    <a:lstStyle/>
                    <a:p>
                      <a:pPr algn="l"/>
                      <a:r>
                        <a:rPr kumimoji="1" lang="ja-JP" altLang="en-US" sz="1100" b="1" dirty="0">
                          <a:solidFill>
                            <a:schemeClr val="bg1"/>
                          </a:solidFill>
                        </a:rPr>
                        <a:t>実施時期</a:t>
                      </a:r>
                    </a:p>
                  </a:txBody>
                  <a:tcPr marL="54000" marR="54000">
                    <a:solidFill>
                      <a:schemeClr val="accent6"/>
                    </a:solidFill>
                  </a:tcPr>
                </a:tc>
                <a:tc gridSpan="5">
                  <a:txBody>
                    <a:bodyPr/>
                    <a:lstStyle/>
                    <a:p>
                      <a:pPr algn="l"/>
                      <a:r>
                        <a:rPr kumimoji="1" lang="ja-JP" altLang="en-US" sz="1100" b="1" dirty="0">
                          <a:solidFill>
                            <a:schemeClr val="bg1"/>
                          </a:solidFill>
                        </a:rPr>
                        <a:t>実施体制</a:t>
                      </a:r>
                    </a:p>
                  </a:txBody>
                  <a:tcPr marL="54000" marR="54000">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rowSpan="3">
                  <a:txBody>
                    <a:bodyPr/>
                    <a:lstStyle/>
                    <a:p>
                      <a:pPr algn="l"/>
                      <a:r>
                        <a:rPr kumimoji="1" lang="ja-JP" altLang="en-US" sz="1100" b="1" dirty="0">
                          <a:solidFill>
                            <a:schemeClr val="bg1"/>
                          </a:solidFill>
                        </a:rPr>
                        <a:t>具体的な業務内容、</a:t>
                      </a:r>
                      <a:br>
                        <a:rPr kumimoji="1" lang="en-US" altLang="ja-JP" sz="1100" b="1" dirty="0">
                          <a:solidFill>
                            <a:schemeClr val="bg1"/>
                          </a:solidFill>
                        </a:rPr>
                      </a:br>
                      <a:r>
                        <a:rPr kumimoji="1" lang="ja-JP" altLang="en-US" sz="1100" b="1" dirty="0">
                          <a:solidFill>
                            <a:schemeClr val="bg1"/>
                          </a:solidFill>
                        </a:rPr>
                        <a:t>過去の従事実績・連携実績</a:t>
                      </a:r>
                    </a:p>
                  </a:txBody>
                  <a:tcPr marL="54000" marR="54000">
                    <a:solidFill>
                      <a:schemeClr val="accent6"/>
                    </a:solidFill>
                  </a:tcPr>
                </a:tc>
                <a:extLst>
                  <a:ext uri="{0D108BD9-81ED-4DB2-BD59-A6C34878D82A}">
                    <a16:rowId xmlns:a16="http://schemas.microsoft.com/office/drawing/2014/main" val="2883685313"/>
                  </a:ext>
                </a:extLst>
              </a:tr>
              <a:tr h="196006">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rowSpan="2">
                  <a:txBody>
                    <a:bodyPr/>
                    <a:lstStyle/>
                    <a:p>
                      <a:pPr algn="l"/>
                      <a:r>
                        <a:rPr kumimoji="1" lang="ja-JP" altLang="en-US" sz="1100" b="1" dirty="0">
                          <a:solidFill>
                            <a:schemeClr val="bg1"/>
                          </a:solidFill>
                        </a:rPr>
                        <a:t>自社で</a:t>
                      </a:r>
                      <a:endParaRPr kumimoji="1" lang="en-US" altLang="ja-JP" sz="1100" b="1" dirty="0">
                        <a:solidFill>
                          <a:schemeClr val="bg1"/>
                        </a:solidFill>
                      </a:endParaRPr>
                    </a:p>
                    <a:p>
                      <a:pPr algn="l"/>
                      <a:r>
                        <a:rPr kumimoji="1" lang="ja-JP" altLang="en-US" sz="1100" b="1" dirty="0">
                          <a:solidFill>
                            <a:schemeClr val="bg1"/>
                          </a:solidFill>
                        </a:rPr>
                        <a:t>実施</a:t>
                      </a:r>
                      <a:endParaRPr kumimoji="1" lang="en-US" altLang="ja-JP" sz="1100" b="1" dirty="0">
                        <a:solidFill>
                          <a:schemeClr val="bg1"/>
                        </a:solidFill>
                      </a:endParaRPr>
                    </a:p>
                    <a:p>
                      <a:pPr algn="l"/>
                      <a:r>
                        <a:rPr kumimoji="1" lang="en-US" altLang="ja-JP" sz="1100" b="1" dirty="0">
                          <a:solidFill>
                            <a:schemeClr val="bg1"/>
                          </a:solidFill>
                        </a:rPr>
                        <a:t>(</a:t>
                      </a:r>
                      <a:r>
                        <a:rPr kumimoji="1" lang="ja-JP" altLang="en-US" sz="1100" b="1" dirty="0">
                          <a:solidFill>
                            <a:schemeClr val="bg1"/>
                          </a:solidFill>
                        </a:rPr>
                        <a:t>内製</a:t>
                      </a:r>
                      <a:r>
                        <a:rPr kumimoji="1" lang="en-US" altLang="ja-JP" sz="1100" b="1" dirty="0">
                          <a:solidFill>
                            <a:schemeClr val="bg1"/>
                          </a:solidFill>
                        </a:rPr>
                        <a:t>)</a:t>
                      </a:r>
                      <a:endParaRPr kumimoji="1" lang="ja-JP" altLang="en-US" sz="1100" b="1" dirty="0">
                        <a:solidFill>
                          <a:schemeClr val="bg1"/>
                        </a:solidFill>
                      </a:endParaRPr>
                    </a:p>
                  </a:txBody>
                  <a:tcPr marL="54000" marR="54000">
                    <a:solidFill>
                      <a:schemeClr val="accent6"/>
                    </a:solidFill>
                  </a:tcPr>
                </a:tc>
                <a:tc gridSpan="4">
                  <a:txBody>
                    <a:bodyPr/>
                    <a:lstStyle/>
                    <a:p>
                      <a:pPr algn="l"/>
                      <a:r>
                        <a:rPr kumimoji="1" lang="ja-JP" altLang="en-US" sz="1100" b="1" dirty="0">
                          <a:solidFill>
                            <a:schemeClr val="bg1"/>
                          </a:solidFill>
                        </a:rPr>
                        <a:t>他社と連携</a:t>
                      </a:r>
                    </a:p>
                  </a:txBody>
                  <a:tcPr marL="54000" marR="54000">
                    <a:solidFill>
                      <a:schemeClr val="accent6"/>
                    </a:solidFill>
                  </a:tcPr>
                </a:tc>
                <a:tc hMerge="1">
                  <a:txBody>
                    <a:bodyPr/>
                    <a:lstStyle/>
                    <a:p>
                      <a:endParaRPr kumimoji="1" lang="ja-JP" altLang="en-US" sz="1100" b="1" dirty="0">
                        <a:solidFill>
                          <a:schemeClr val="bg1"/>
                        </a:solidFill>
                      </a:endParaRPr>
                    </a:p>
                  </a:txBody>
                  <a:tcPr>
                    <a:solidFill>
                      <a:schemeClr val="accent6"/>
                    </a:solidFill>
                  </a:tcPr>
                </a:tc>
                <a:tc hMerge="1">
                  <a:txBody>
                    <a:bodyPr/>
                    <a:lstStyle/>
                    <a:p>
                      <a:endParaRPr kumimoji="1" lang="ja-JP" altLang="en-US"/>
                    </a:p>
                  </a:txBody>
                  <a:tcPr/>
                </a:tc>
                <a:tc hMerge="1">
                  <a:txBody>
                    <a:bodyPr/>
                    <a:lstStyle/>
                    <a:p>
                      <a:endParaRPr kumimoji="1" lang="ja-JP" altLang="en-US" sz="1100" b="1" dirty="0">
                        <a:solidFill>
                          <a:schemeClr val="bg1"/>
                        </a:solidFill>
                      </a:endParaRPr>
                    </a:p>
                  </a:txBody>
                  <a:tcPr>
                    <a:solidFill>
                      <a:schemeClr val="accent6"/>
                    </a:solidFill>
                  </a:tcPr>
                </a:tc>
                <a:tc vMerge="1">
                  <a:txBody>
                    <a:bodyPr/>
                    <a:lstStyle/>
                    <a:p>
                      <a:pPr algn="l"/>
                      <a:endParaRPr kumimoji="1" lang="ja-JP" altLang="en-US" sz="1100" b="1" dirty="0">
                        <a:solidFill>
                          <a:schemeClr val="bg1"/>
                        </a:solidFill>
                      </a:endParaRPr>
                    </a:p>
                  </a:txBody>
                  <a:tcPr marL="54000" marR="54000">
                    <a:solidFill>
                      <a:schemeClr val="accent6"/>
                    </a:solidFill>
                  </a:tcPr>
                </a:tc>
                <a:extLst>
                  <a:ext uri="{0D108BD9-81ED-4DB2-BD59-A6C34878D82A}">
                    <a16:rowId xmlns:a16="http://schemas.microsoft.com/office/drawing/2014/main" val="1239594591"/>
                  </a:ext>
                </a:extLst>
              </a:tr>
              <a:tr h="576489">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vMerge="1">
                  <a:txBody>
                    <a:bodyPr/>
                    <a:lstStyle/>
                    <a:p>
                      <a:endParaRPr kumimoji="1" lang="ja-JP" altLang="en-US" sz="1100" b="1" dirty="0">
                        <a:solidFill>
                          <a:schemeClr val="bg1"/>
                        </a:solidFill>
                      </a:endParaRPr>
                    </a:p>
                  </a:txBody>
                  <a:tcPr>
                    <a:solidFill>
                      <a:schemeClr val="accent6"/>
                    </a:solidFill>
                  </a:tcPr>
                </a:tc>
                <a:tc>
                  <a:txBody>
                    <a:bodyPr/>
                    <a:lstStyle/>
                    <a:p>
                      <a:pPr algn="l"/>
                      <a:r>
                        <a:rPr kumimoji="1" lang="ja-JP" altLang="en-US" sz="1100" b="1" dirty="0">
                          <a:solidFill>
                            <a:schemeClr val="bg1"/>
                          </a:solidFill>
                        </a:rPr>
                        <a:t>連携予定先の有無</a:t>
                      </a: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連携予定の企業名</a:t>
                      </a:r>
                    </a:p>
                    <a:p>
                      <a:pPr algn="l"/>
                      <a:endParaRPr kumimoji="1" lang="ja-JP" altLang="en-US" sz="1100" b="1" dirty="0">
                        <a:solidFill>
                          <a:schemeClr val="bg1"/>
                        </a:solidFill>
                      </a:endParaRP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連携予定先は県内中小企業か</a:t>
                      </a:r>
                    </a:p>
                  </a:txBody>
                  <a:tcPr marL="54000" marR="5400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連携候補先とのマッチング希望の</a:t>
                      </a:r>
                      <a:endParaRPr kumimoji="1" lang="en-US" altLang="ja-JP" sz="11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有無</a:t>
                      </a:r>
                    </a:p>
                  </a:txBody>
                  <a:tcPr marL="54000" marR="54000">
                    <a:solidFill>
                      <a:schemeClr val="accent6"/>
                    </a:solidFill>
                  </a:tcPr>
                </a:tc>
                <a:tc vMerge="1">
                  <a:txBody>
                    <a:bodyPr/>
                    <a:lstStyle/>
                    <a:p>
                      <a:pPr algn="l"/>
                      <a:endParaRPr kumimoji="1" lang="ja-JP" altLang="en-US" sz="1100" b="1" dirty="0">
                        <a:solidFill>
                          <a:schemeClr val="bg1"/>
                        </a:solidFill>
                      </a:endParaRPr>
                    </a:p>
                  </a:txBody>
                  <a:tcPr marL="54000" marR="54000">
                    <a:solidFill>
                      <a:schemeClr val="accent6"/>
                    </a:solidFill>
                  </a:tcPr>
                </a:tc>
                <a:extLst>
                  <a:ext uri="{0D108BD9-81ED-4DB2-BD59-A6C34878D82A}">
                    <a16:rowId xmlns:a16="http://schemas.microsoft.com/office/drawing/2014/main" val="4007150419"/>
                  </a:ext>
                </a:extLst>
              </a:tr>
              <a:tr h="449662">
                <a:tc>
                  <a:txBody>
                    <a:bodyPr/>
                    <a:lstStyle/>
                    <a:p>
                      <a:r>
                        <a:rPr kumimoji="1" lang="ja-JP" altLang="en-US" sz="1100" dirty="0">
                          <a:solidFill>
                            <a:srgbClr val="FF0000"/>
                          </a:solidFill>
                        </a:rPr>
                        <a:t>試作開発</a:t>
                      </a:r>
                    </a:p>
                  </a:txBody>
                  <a:tcPr/>
                </a:tc>
                <a:tc>
                  <a:txBody>
                    <a:bodyPr/>
                    <a:lstStyle/>
                    <a:p>
                      <a:r>
                        <a:rPr kumimoji="1" lang="ja-JP" altLang="en-US" sz="1100" dirty="0">
                          <a:solidFill>
                            <a:srgbClr val="FF0000"/>
                          </a:solidFill>
                        </a:rPr>
                        <a:t>事業化前</a:t>
                      </a:r>
                      <a:endParaRPr kumimoji="1" lang="en-US" altLang="ja-JP" sz="1100" dirty="0">
                        <a:solidFill>
                          <a:srgbClr val="FF0000"/>
                        </a:solidFill>
                      </a:endParaRPr>
                    </a:p>
                    <a:p>
                      <a:r>
                        <a:rPr kumimoji="1" lang="en-US" altLang="ja-JP" sz="1100" dirty="0">
                          <a:solidFill>
                            <a:srgbClr val="FF0000"/>
                          </a:solidFill>
                        </a:rPr>
                        <a:t>25.8</a:t>
                      </a:r>
                      <a:r>
                        <a:rPr kumimoji="1" lang="ja-JP" altLang="en-US" sz="1100" dirty="0">
                          <a:solidFill>
                            <a:srgbClr val="FF0000"/>
                          </a:solidFill>
                        </a:rPr>
                        <a:t>～</a:t>
                      </a:r>
                      <a:r>
                        <a:rPr kumimoji="1" lang="en-US" altLang="ja-JP" sz="1100" dirty="0">
                          <a:solidFill>
                            <a:srgbClr val="FF0000"/>
                          </a:solidFill>
                        </a:rPr>
                        <a:t>25.12</a:t>
                      </a:r>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en-US" altLang="ja-JP" sz="900" dirty="0">
                          <a:solidFill>
                            <a:srgbClr val="FF0000"/>
                          </a:solidFill>
                        </a:rPr>
                        <a:t>XX</a:t>
                      </a:r>
                      <a:r>
                        <a:rPr kumimoji="1" lang="ja-JP" altLang="en-US" sz="900" dirty="0">
                          <a:solidFill>
                            <a:srgbClr val="FF0000"/>
                          </a:solidFill>
                        </a:rPr>
                        <a:t>機能の精度向上を目的とした</a:t>
                      </a:r>
                      <a:r>
                        <a:rPr kumimoji="1" lang="en-US" altLang="ja-JP" sz="900" dirty="0">
                          <a:solidFill>
                            <a:srgbClr val="FF0000"/>
                          </a:solidFill>
                        </a:rPr>
                        <a:t>XX</a:t>
                      </a:r>
                      <a:r>
                        <a:rPr kumimoji="1" lang="ja-JP" altLang="en-US" sz="900" dirty="0">
                          <a:solidFill>
                            <a:srgbClr val="FF0000"/>
                          </a:solidFill>
                        </a:rPr>
                        <a:t>のシステムの開発。類似の開発に従事した実績のある社内</a:t>
                      </a:r>
                      <a:r>
                        <a:rPr kumimoji="1" lang="en-US" altLang="ja-JP" sz="900" dirty="0">
                          <a:solidFill>
                            <a:srgbClr val="FF0000"/>
                          </a:solidFill>
                        </a:rPr>
                        <a:t>X</a:t>
                      </a:r>
                      <a:r>
                        <a:rPr kumimoji="1" lang="ja-JP" altLang="en-US" sz="900" dirty="0">
                          <a:solidFill>
                            <a:srgbClr val="FF0000"/>
                          </a:solidFill>
                        </a:rPr>
                        <a:t>名が開発を担当</a:t>
                      </a:r>
                    </a:p>
                  </a:txBody>
                  <a:tcPr/>
                </a:tc>
                <a:extLst>
                  <a:ext uri="{0D108BD9-81ED-4DB2-BD59-A6C34878D82A}">
                    <a16:rowId xmlns:a16="http://schemas.microsoft.com/office/drawing/2014/main" val="3321743871"/>
                  </a:ext>
                </a:extLst>
              </a:tr>
              <a:tr h="576489">
                <a:tc>
                  <a:txBody>
                    <a:bodyPr/>
                    <a:lstStyle/>
                    <a:p>
                      <a:r>
                        <a:rPr kumimoji="1" lang="ja-JP" altLang="en-US" sz="1100" dirty="0">
                          <a:solidFill>
                            <a:srgbClr val="FF0000"/>
                          </a:solidFill>
                        </a:rPr>
                        <a:t>試作開発</a:t>
                      </a:r>
                    </a:p>
                  </a:txBody>
                  <a:tcPr/>
                </a:tc>
                <a:tc>
                  <a:txBody>
                    <a:bodyPr/>
                    <a:lstStyle/>
                    <a:p>
                      <a:r>
                        <a:rPr kumimoji="1" lang="ja-JP" altLang="en-US" sz="1100" dirty="0">
                          <a:solidFill>
                            <a:srgbClr val="FF0000"/>
                          </a:solidFill>
                        </a:rPr>
                        <a:t>事業化前</a:t>
                      </a:r>
                      <a:endParaRPr kumimoji="1" lang="en-US" altLang="ja-JP" sz="1100" dirty="0">
                        <a:solidFill>
                          <a:srgbClr val="FF0000"/>
                        </a:solidFill>
                      </a:endParaRPr>
                    </a:p>
                    <a:p>
                      <a:r>
                        <a:rPr kumimoji="1" lang="en-US" altLang="ja-JP" sz="1100" dirty="0">
                          <a:solidFill>
                            <a:srgbClr val="FF0000"/>
                          </a:solidFill>
                        </a:rPr>
                        <a:t>25.7</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25.12</a:t>
                      </a:r>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en-US" altLang="ja-JP" sz="900" dirty="0">
                          <a:solidFill>
                            <a:srgbClr val="FF0000"/>
                          </a:solidFill>
                        </a:rPr>
                        <a:t>XX</a:t>
                      </a:r>
                      <a:r>
                        <a:rPr kumimoji="1" lang="ja-JP" altLang="en-US" sz="900" dirty="0">
                          <a:solidFill>
                            <a:srgbClr val="FF0000"/>
                          </a:solidFill>
                        </a:rPr>
                        <a:t>の制御を行う部品の試作開発を神奈川県内に生産工場を構える企業に委託予定。過去にも同社とは取引があり、精度の高い加工技術を有することから委託を予定。</a:t>
                      </a:r>
                    </a:p>
                  </a:txBody>
                  <a:tcPr/>
                </a:tc>
                <a:extLst>
                  <a:ext uri="{0D108BD9-81ED-4DB2-BD59-A6C34878D82A}">
                    <a16:rowId xmlns:a16="http://schemas.microsoft.com/office/drawing/2014/main" val="1692621634"/>
                  </a:ext>
                </a:extLst>
              </a:tr>
              <a:tr h="449662">
                <a:tc>
                  <a:txBody>
                    <a:bodyPr/>
                    <a:lstStyle/>
                    <a:p>
                      <a:r>
                        <a:rPr kumimoji="1" lang="ja-JP" altLang="en-US" sz="1100" dirty="0">
                          <a:solidFill>
                            <a:srgbClr val="FF0000"/>
                          </a:solidFill>
                        </a:rPr>
                        <a:t>量産</a:t>
                      </a:r>
                    </a:p>
                  </a:txBody>
                  <a:tcPr/>
                </a:tc>
                <a:tc>
                  <a:txBody>
                    <a:bodyPr/>
                    <a:lstStyle/>
                    <a:p>
                      <a:r>
                        <a:rPr kumimoji="1" lang="ja-JP" altLang="en-US" sz="1100" dirty="0">
                          <a:solidFill>
                            <a:srgbClr val="FF0000"/>
                          </a:solidFill>
                        </a:rPr>
                        <a:t>事業化前</a:t>
                      </a:r>
                      <a:endParaRPr kumimoji="1" lang="en-US" altLang="ja-JP" sz="1100" dirty="0">
                        <a:solidFill>
                          <a:srgbClr val="FF0000"/>
                        </a:solidFill>
                      </a:endParaRPr>
                    </a:p>
                    <a:p>
                      <a:r>
                        <a:rPr kumimoji="1" lang="en-US" altLang="ja-JP" sz="1100" dirty="0">
                          <a:solidFill>
                            <a:srgbClr val="FF0000"/>
                          </a:solidFill>
                        </a:rPr>
                        <a:t>26.11</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27.3</a:t>
                      </a:r>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1100" dirty="0">
                          <a:solidFill>
                            <a:srgbClr val="FF0000"/>
                          </a:solidFill>
                        </a:rPr>
                        <a:t>（未定。</a:t>
                      </a:r>
                      <a:br>
                        <a:rPr kumimoji="1" lang="en-US" altLang="ja-JP" sz="1100" dirty="0">
                          <a:solidFill>
                            <a:srgbClr val="FF0000"/>
                          </a:solidFill>
                        </a:rPr>
                      </a:br>
                      <a:r>
                        <a:rPr kumimoji="1" lang="en-US" altLang="ja-JP" sz="1100" dirty="0">
                          <a:solidFill>
                            <a:srgbClr val="FF0000"/>
                          </a:solidFill>
                        </a:rPr>
                        <a:t>1</a:t>
                      </a:r>
                      <a:r>
                        <a:rPr kumimoji="1" lang="ja-JP" altLang="en-US" sz="1100" dirty="0">
                          <a:solidFill>
                            <a:srgbClr val="FF0000"/>
                          </a:solidFill>
                        </a:rPr>
                        <a:t>社に委託予定）</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当社では過去に量産を手掛けたことはなく、可能であれば、神奈川県のサポートを得て県内で適切な協力パートナーを探したい。</a:t>
                      </a:r>
                    </a:p>
                  </a:txBody>
                  <a:tcPr/>
                </a:tc>
                <a:extLst>
                  <a:ext uri="{0D108BD9-81ED-4DB2-BD59-A6C34878D82A}">
                    <a16:rowId xmlns:a16="http://schemas.microsoft.com/office/drawing/2014/main" val="3959427082"/>
                  </a:ext>
                </a:extLst>
              </a:tr>
              <a:tr h="322834">
                <a:tc>
                  <a:txBody>
                    <a:bodyPr/>
                    <a:lstStyle/>
                    <a:p>
                      <a:r>
                        <a:rPr kumimoji="1" lang="ja-JP" altLang="en-US" sz="1100" dirty="0">
                          <a:solidFill>
                            <a:srgbClr val="FF0000"/>
                          </a:solidFill>
                        </a:rPr>
                        <a:t>販売</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27.7</a:t>
                      </a:r>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en-US" altLang="ja-JP" sz="1100" dirty="0">
                          <a:solidFill>
                            <a:srgbClr val="FF0000"/>
                          </a:solidFill>
                        </a:rPr>
                        <a:t>XX</a:t>
                      </a:r>
                      <a:r>
                        <a:rPr kumimoji="1" lang="ja-JP" altLang="en-US" sz="1100" dirty="0">
                          <a:solidFill>
                            <a:srgbClr val="FF0000"/>
                          </a:solidFill>
                        </a:rPr>
                        <a:t>株式会社</a:t>
                      </a:r>
                      <a:endParaRPr kumimoji="1" lang="en-US" altLang="ja-JP" sz="1100" dirty="0">
                        <a:solidFill>
                          <a:srgbClr val="FF0000"/>
                        </a:solidFill>
                      </a:endParaRPr>
                    </a:p>
                    <a:p>
                      <a:r>
                        <a:rPr kumimoji="1" lang="en-US" altLang="ja-JP" sz="1100" dirty="0">
                          <a:solidFill>
                            <a:srgbClr val="FF0000"/>
                          </a:solidFill>
                        </a:rPr>
                        <a:t>XX</a:t>
                      </a:r>
                      <a:r>
                        <a:rPr kumimoji="1" lang="ja-JP" altLang="en-US" sz="1100" dirty="0">
                          <a:solidFill>
                            <a:srgbClr val="FF0000"/>
                          </a:solidFill>
                        </a:rPr>
                        <a:t>株式会社</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既存事業で取引実績を有する</a:t>
                      </a:r>
                      <a:r>
                        <a:rPr kumimoji="1" lang="en-US" altLang="ja-JP" sz="900" dirty="0">
                          <a:solidFill>
                            <a:srgbClr val="FF0000"/>
                          </a:solidFill>
                        </a:rPr>
                        <a:t>2</a:t>
                      </a:r>
                      <a:r>
                        <a:rPr kumimoji="1" lang="ja-JP" altLang="en-US" sz="900" dirty="0">
                          <a:solidFill>
                            <a:srgbClr val="FF0000"/>
                          </a:solidFill>
                        </a:rPr>
                        <a:t>社に委託予定。ただし、関東エリアの営業を強化するため、神奈川県のサポートを得て県内で適切な協力パートナーを探したい。</a:t>
                      </a:r>
                    </a:p>
                  </a:txBody>
                  <a:tcPr/>
                </a:tc>
                <a:extLst>
                  <a:ext uri="{0D108BD9-81ED-4DB2-BD59-A6C34878D82A}">
                    <a16:rowId xmlns:a16="http://schemas.microsoft.com/office/drawing/2014/main" val="1400494293"/>
                  </a:ext>
                </a:extLst>
              </a:tr>
              <a:tr h="322834">
                <a:tc>
                  <a:txBody>
                    <a:bodyPr/>
                    <a:lstStyle/>
                    <a:p>
                      <a:r>
                        <a:rPr kumimoji="1" lang="ja-JP" altLang="en-US" sz="1100" dirty="0">
                          <a:solidFill>
                            <a:srgbClr val="FF0000"/>
                          </a:solidFill>
                        </a:rPr>
                        <a:t>カスタマー</a:t>
                      </a:r>
                      <a:br>
                        <a:rPr kumimoji="1" lang="en-US" altLang="ja-JP" sz="1100" dirty="0">
                          <a:solidFill>
                            <a:srgbClr val="FF0000"/>
                          </a:solidFill>
                        </a:rPr>
                      </a:br>
                      <a:r>
                        <a:rPr kumimoji="1" lang="ja-JP" altLang="en-US" sz="1100" dirty="0">
                          <a:solidFill>
                            <a:srgbClr val="FF0000"/>
                          </a:solidFill>
                        </a:rPr>
                        <a:t>サポート</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27.7</a:t>
                      </a:r>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1100" dirty="0">
                          <a:solidFill>
                            <a:srgbClr val="FF0000"/>
                          </a:solidFill>
                        </a:rPr>
                        <a:t>（未定。国内</a:t>
                      </a:r>
                      <a:r>
                        <a:rPr kumimoji="1" lang="en-US" altLang="ja-JP" sz="1100" dirty="0">
                          <a:solidFill>
                            <a:srgbClr val="FF0000"/>
                          </a:solidFill>
                        </a:rPr>
                        <a:t>10</a:t>
                      </a:r>
                      <a:r>
                        <a:rPr kumimoji="1" lang="ja-JP" altLang="en-US" sz="1100" dirty="0">
                          <a:solidFill>
                            <a:srgbClr val="FF0000"/>
                          </a:solidFill>
                        </a:rPr>
                        <a:t>エリア毎に各</a:t>
                      </a:r>
                      <a:r>
                        <a:rPr kumimoji="1" lang="en-US" altLang="ja-JP" sz="1100" dirty="0">
                          <a:solidFill>
                            <a:srgbClr val="FF0000"/>
                          </a:solidFill>
                        </a:rPr>
                        <a:t>1</a:t>
                      </a:r>
                      <a:r>
                        <a:rPr kumimoji="1" lang="ja-JP" altLang="en-US" sz="1100" dirty="0">
                          <a:solidFill>
                            <a:srgbClr val="FF0000"/>
                          </a:solidFill>
                        </a:rPr>
                        <a:t>社委託予定）</a:t>
                      </a:r>
                    </a:p>
                  </a:txBody>
                  <a:tcPr/>
                </a:tc>
                <a:tc>
                  <a:txBody>
                    <a:bodyPr/>
                    <a:lstStyle/>
                    <a:p>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r>
                        <a:rPr kumimoji="1" lang="ja-JP" altLang="en-US" sz="900" dirty="0">
                          <a:solidFill>
                            <a:srgbClr val="FF0000"/>
                          </a:solidFill>
                        </a:rPr>
                        <a:t>修理やアフターサポートの委託先として、国内で</a:t>
                      </a:r>
                      <a:r>
                        <a:rPr kumimoji="1" lang="en-US" altLang="ja-JP" sz="900" dirty="0">
                          <a:solidFill>
                            <a:srgbClr val="FF0000"/>
                          </a:solidFill>
                        </a:rPr>
                        <a:t>10</a:t>
                      </a:r>
                      <a:r>
                        <a:rPr kumimoji="1" lang="ja-JP" altLang="en-US" sz="900" dirty="0">
                          <a:solidFill>
                            <a:srgbClr val="FF0000"/>
                          </a:solidFill>
                        </a:rPr>
                        <a:t>社をパートナー企業を確保したいが、現時点では未定。関東南部エリアを担当できる委託先を神奈川県のサポートを得て探したい。</a:t>
                      </a:r>
                    </a:p>
                  </a:txBody>
                  <a:tcPr/>
                </a:tc>
                <a:extLst>
                  <a:ext uri="{0D108BD9-81ED-4DB2-BD59-A6C34878D82A}">
                    <a16:rowId xmlns:a16="http://schemas.microsoft.com/office/drawing/2014/main" val="4192356554"/>
                  </a:ext>
                </a:extLst>
              </a:tr>
              <a:tr h="576489">
                <a:tc>
                  <a:txBody>
                    <a:bodyPr/>
                    <a:lstStyle/>
                    <a:p>
                      <a:r>
                        <a:rPr kumimoji="1" lang="ja-JP" altLang="en-US" sz="1100" dirty="0">
                          <a:solidFill>
                            <a:srgbClr val="FF0000"/>
                          </a:solidFill>
                        </a:rPr>
                        <a:t>改良開発</a:t>
                      </a:r>
                      <a:endParaRPr kumimoji="1" lang="en-US" altLang="ja-JP" sz="1100" dirty="0">
                        <a:solidFill>
                          <a:srgbClr val="FF0000"/>
                        </a:solidFill>
                      </a:endParaRPr>
                    </a:p>
                    <a:p>
                      <a:r>
                        <a:rPr kumimoji="1" lang="ja-JP" altLang="en-US" sz="1100" dirty="0">
                          <a:solidFill>
                            <a:srgbClr val="FF0000"/>
                          </a:solidFill>
                        </a:rPr>
                        <a:t>（機能のバージョンアップ）</a:t>
                      </a:r>
                    </a:p>
                  </a:txBody>
                  <a:tcPr/>
                </a:tc>
                <a:tc>
                  <a:txBody>
                    <a:bodyPr/>
                    <a:lstStyle/>
                    <a:p>
                      <a:r>
                        <a:rPr kumimoji="1" lang="ja-JP" altLang="en-US" sz="1100" dirty="0">
                          <a:solidFill>
                            <a:srgbClr val="FF0000"/>
                          </a:solidFill>
                        </a:rPr>
                        <a:t>事業化後</a:t>
                      </a:r>
                      <a:endParaRPr kumimoji="1" lang="en-US" altLang="ja-JP" sz="1100" dirty="0">
                        <a:solidFill>
                          <a:srgbClr val="FF0000"/>
                        </a:solidFill>
                      </a:endParaRPr>
                    </a:p>
                    <a:p>
                      <a:r>
                        <a:rPr kumimoji="1" lang="en-US" altLang="ja-JP" sz="1100" dirty="0">
                          <a:solidFill>
                            <a:srgbClr val="FF0000"/>
                          </a:solidFill>
                        </a:rPr>
                        <a:t>27.12</a:t>
                      </a:r>
                      <a:r>
                        <a:rPr kumimoji="1" lang="ja-JP" altLang="en-US" sz="1100" dirty="0">
                          <a:solidFill>
                            <a:srgbClr val="FF0000"/>
                          </a:solidFill>
                        </a:rPr>
                        <a:t>～</a:t>
                      </a:r>
                      <a:endParaRPr kumimoji="1" lang="en-US" altLang="ja-JP" sz="1100" dirty="0">
                        <a:solidFill>
                          <a:srgbClr val="FF0000"/>
                        </a:solidFill>
                      </a:endParaRPr>
                    </a:p>
                    <a:p>
                      <a:r>
                        <a:rPr kumimoji="1" lang="en-US" altLang="ja-JP" sz="1100" dirty="0">
                          <a:solidFill>
                            <a:srgbClr val="FF0000"/>
                          </a:solidFill>
                        </a:rPr>
                        <a:t>28.2</a:t>
                      </a:r>
                      <a:endParaRPr kumimoji="1" lang="ja-JP" altLang="en-US" sz="1100" dirty="0">
                        <a:solidFill>
                          <a:srgbClr val="FF0000"/>
                        </a:solidFill>
                      </a:endParaRPr>
                    </a:p>
                  </a:txBody>
                  <a:tcPr/>
                </a:tc>
                <a:tc>
                  <a:txBody>
                    <a:bodyPr/>
                    <a:lstStyle/>
                    <a:p>
                      <a:r>
                        <a:rPr kumimoji="1" lang="ja-JP" altLang="en-US" sz="1100" dirty="0">
                          <a:solidFill>
                            <a:srgbClr val="FF0000"/>
                          </a:solidFill>
                        </a:rPr>
                        <a:t>○</a:t>
                      </a: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endParaRPr kumimoji="1" lang="ja-JP" altLang="en-US" sz="1100" dirty="0">
                        <a:solidFill>
                          <a:srgbClr val="FF0000"/>
                        </a:solidFill>
                      </a:endParaRPr>
                    </a:p>
                  </a:txBody>
                  <a:tcPr/>
                </a:tc>
                <a:tc>
                  <a:txBody>
                    <a:bodyPr/>
                    <a:lstStyle/>
                    <a:p>
                      <a:r>
                        <a:rPr kumimoji="1" lang="ja-JP" altLang="en-US" sz="900" dirty="0">
                          <a:solidFill>
                            <a:srgbClr val="FF0000"/>
                          </a:solidFill>
                        </a:rPr>
                        <a:t>ローンチ後に後回しすることにした追加機能の開発のうち、販売開始後のユーザーの反応を踏まえ、優先順位を精査し追加開発を社内</a:t>
                      </a:r>
                      <a:r>
                        <a:rPr kumimoji="1" lang="en-US" altLang="ja-JP" sz="900" dirty="0">
                          <a:solidFill>
                            <a:srgbClr val="FF0000"/>
                          </a:solidFill>
                        </a:rPr>
                        <a:t>XX</a:t>
                      </a:r>
                      <a:r>
                        <a:rPr kumimoji="1" lang="ja-JP" altLang="en-US" sz="900" dirty="0">
                          <a:solidFill>
                            <a:srgbClr val="FF0000"/>
                          </a:solidFill>
                        </a:rPr>
                        <a:t>開発部で対応予定</a:t>
                      </a:r>
                    </a:p>
                  </a:txBody>
                  <a:tcPr/>
                </a:tc>
                <a:extLst>
                  <a:ext uri="{0D108BD9-81ED-4DB2-BD59-A6C34878D82A}">
                    <a16:rowId xmlns:a16="http://schemas.microsoft.com/office/drawing/2014/main" val="2805363216"/>
                  </a:ext>
                </a:extLst>
              </a:tr>
            </a:tbl>
          </a:graphicData>
        </a:graphic>
      </p:graphicFrame>
      <p:sp>
        <p:nvSpPr>
          <p:cNvPr id="6" name="正方形/長方形 5">
            <a:extLst>
              <a:ext uri="{FF2B5EF4-FFF2-40B4-BE49-F238E27FC236}">
                <a16:creationId xmlns:a16="http://schemas.microsoft.com/office/drawing/2014/main" id="{B8C13841-96B1-2F4F-AE5F-3ED1DB268543}"/>
              </a:ext>
            </a:extLst>
          </p:cNvPr>
          <p:cNvSpPr/>
          <p:nvPr/>
        </p:nvSpPr>
        <p:spPr bwMode="auto">
          <a:xfrm>
            <a:off x="6715433" y="186813"/>
            <a:ext cx="2774642" cy="247561"/>
          </a:xfrm>
          <a:prstGeom prst="rect">
            <a:avLst/>
          </a:prstGeom>
          <a:noFill/>
          <a:ln w="12700" cap="flat" cmpd="sng" algn="ctr">
            <a:solidFill>
              <a:schemeClr val="tx1">
                <a:lumMod val="65000"/>
                <a:lumOff val="35000"/>
              </a:schemeClr>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en-US" altLang="ja-JP" dirty="0"/>
              <a:t> 【</a:t>
            </a:r>
            <a:r>
              <a:rPr lang="ja-JP" altLang="en-US" dirty="0"/>
              <a:t>評価基準</a:t>
            </a:r>
            <a:r>
              <a:rPr lang="en-US" altLang="ja-JP" dirty="0"/>
              <a:t>】4</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実現可能性、</a:t>
            </a:r>
            <a:r>
              <a:rPr lang="en-US" altLang="ja-JP" dirty="0"/>
              <a:t>5</a:t>
            </a:r>
            <a:r>
              <a:rPr kumimoji="1" lang="en-US" altLang="ja-JP" sz="1000" b="0" i="0" u="none" strike="noStrike" cap="none" normalizeH="0" baseline="0" dirty="0">
                <a:ln>
                  <a:noFill/>
                </a:ln>
                <a:solidFill>
                  <a:srgbClr val="000000"/>
                </a:solidFill>
                <a:effectLst/>
                <a:latin typeface="Arial" charset="0"/>
                <a:ea typeface="ＭＳ Ｐゴシック" charset="-128"/>
              </a:rPr>
              <a:t>.</a:t>
            </a:r>
            <a:r>
              <a:rPr kumimoji="1" lang="ja-JP" altLang="en-US" sz="1000" b="0" i="0" u="none" strike="noStrike" cap="none" normalizeH="0" baseline="0" dirty="0">
                <a:ln>
                  <a:noFill/>
                </a:ln>
                <a:solidFill>
                  <a:srgbClr val="000000"/>
                </a:solidFill>
                <a:effectLst/>
                <a:latin typeface="Arial" charset="0"/>
                <a:ea typeface="ＭＳ Ｐゴシック" charset="-128"/>
              </a:rPr>
              <a:t>県内への波及効果</a:t>
            </a:r>
          </a:p>
        </p:txBody>
      </p:sp>
    </p:spTree>
    <p:extLst>
      <p:ext uri="{BB962C8B-B14F-4D97-AF65-F5344CB8AC3E}">
        <p14:creationId xmlns:p14="http://schemas.microsoft.com/office/powerpoint/2010/main" val="3756910127"/>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4fca366-81b3-4a94-a4ef-f578883d3b8f">
      <Terms xmlns="http://schemas.microsoft.com/office/infopath/2007/PartnerControls"/>
    </lcf76f155ced4ddcb4097134ff3c332f>
    <TaxCatchAll xmlns="c3d0f517-be94-47e5-a224-50332926ac8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F1D16939E905D4C8D69A339DBD65B15" ma:contentTypeVersion="10" ma:contentTypeDescription="新しいドキュメントを作成します。" ma:contentTypeScope="" ma:versionID="c8f39545d1259ef5bab696e9888499b9">
  <xsd:schema xmlns:xsd="http://www.w3.org/2001/XMLSchema" xmlns:xs="http://www.w3.org/2001/XMLSchema" xmlns:p="http://schemas.microsoft.com/office/2006/metadata/properties" xmlns:ns2="c4fca366-81b3-4a94-a4ef-f578883d3b8f" xmlns:ns3="c3d0f517-be94-47e5-a224-50332926ac84" targetNamespace="http://schemas.microsoft.com/office/2006/metadata/properties" ma:root="true" ma:fieldsID="69d71d2aaccdcf2d6b76bbbdb18bee3f" ns2:_="" ns3:_="">
    <xsd:import namespace="c4fca366-81b3-4a94-a4ef-f578883d3b8f"/>
    <xsd:import namespace="c3d0f517-be94-47e5-a224-50332926ac8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fca366-81b3-4a94-a4ef-f578883d3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8e93605e-8189-4175-a667-c1447a41dacc"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d0f517-be94-47e5-a224-50332926ac8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7abae46-870b-4aef-807b-fd9285b8468d}" ma:internalName="TaxCatchAll" ma:showField="CatchAllData" ma:web="c3d0f517-be94-47e5-a224-50332926ac8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9C6677-7C4B-49D2-856A-F09E6A78A750}">
  <ds:schemaRefs>
    <ds:schemaRef ds:uri="c4fca366-81b3-4a94-a4ef-f578883d3b8f"/>
    <ds:schemaRef ds:uri="http://purl.org/dc/terms/"/>
    <ds:schemaRef ds:uri="http://purl.org/dc/dcmitype/"/>
    <ds:schemaRef ds:uri="c3d0f517-be94-47e5-a224-50332926ac84"/>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7C44292-717A-4F75-99B7-F66F678A4215}">
  <ds:schemaRefs>
    <ds:schemaRef ds:uri="http://schemas.microsoft.com/sharepoint/v3/contenttype/forms"/>
  </ds:schemaRefs>
</ds:datastoreItem>
</file>

<file path=customXml/itemProps3.xml><?xml version="1.0" encoding="utf-8"?>
<ds:datastoreItem xmlns:ds="http://schemas.openxmlformats.org/officeDocument/2006/customXml" ds:itemID="{E2B33AE3-82CC-4F78-9DF5-1F83C269C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fca366-81b3-4a94-a4ef-f578883d3b8f"/>
    <ds:schemaRef ds:uri="c3d0f517-be94-47e5-a224-50332926ac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4011</Words>
  <Application>Microsoft Office PowerPoint</Application>
  <PresentationFormat>A4 210 x 297 mm</PresentationFormat>
  <Paragraphs>353</Paragraphs>
  <Slides>20</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ＭＳ Ｐゴシック</vt:lpstr>
      <vt:lpstr>ＭＳ Ｐ明朝</vt:lpstr>
      <vt:lpstr>Arial</vt:lpstr>
      <vt:lpstr>Times New Roman</vt:lpstr>
      <vt:lpstr>Wingdings</vt:lpstr>
      <vt:lpstr>1_新しいﾌﾟﾚｾﾞﾝﾃｰｼｮﾝ</vt:lpstr>
      <vt:lpstr>令和７年度ロボット実装促進センター　 ＜ロボット開発支援事業＞  プロジェクト内容説明書</vt:lpstr>
      <vt:lpstr>1：開発するロボット、ロボットサービスが提供する価値</vt:lpstr>
      <vt:lpstr>２ー１：事業の市場規模、今後の成長性</vt:lpstr>
      <vt:lpstr>２－２：事業の市場規模、今後の成長性</vt:lpstr>
      <vt:lpstr>３：事業の独自性・新規性</vt:lpstr>
      <vt:lpstr>４：ビジネスモデル</vt:lpstr>
      <vt:lpstr>５：事業の中期的なロードマップ</vt:lpstr>
      <vt:lpstr>６：事業化までの短期的なスケジュール</vt:lpstr>
      <vt:lpstr>７：事業化まで／事業化後の体制（１）</vt:lpstr>
      <vt:lpstr>７：事業化まで／事業化後の体制（２）</vt:lpstr>
      <vt:lpstr>８：神奈川県内への貢献度、波及効果</vt:lpstr>
      <vt:lpstr>本事業で取り組む開発プロジェクト</vt:lpstr>
      <vt:lpstr>９：開発するロボットの概要</vt:lpstr>
      <vt:lpstr>10．開発項目の内容</vt:lpstr>
      <vt:lpstr>10．開発項目の内容（詳細）</vt:lpstr>
      <vt:lpstr>11．性能・動作検証の内容</vt:lpstr>
      <vt:lpstr>12．開発プロジェクトの実施体制</vt:lpstr>
      <vt:lpstr>13．開発プロジェクトの実施スケジュール</vt:lpstr>
      <vt:lpstr>14．開発プロジェクトの経費</vt:lpstr>
      <vt:lpstr>15：補足資料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2025-05-19T06:50:29Z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