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17" r:id="rId3"/>
    <p:sldId id="318" r:id="rId4"/>
    <p:sldId id="319" r:id="rId5"/>
    <p:sldId id="320" r:id="rId6"/>
    <p:sldId id="322" r:id="rId7"/>
    <p:sldId id="323" r:id="rId8"/>
    <p:sldId id="287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F7"/>
    <a:srgbClr val="0070C0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5059" autoAdjust="0"/>
  </p:normalViewPr>
  <p:slideViewPr>
    <p:cSldViewPr>
      <p:cViewPr varScale="1">
        <p:scale>
          <a:sx n="69" d="100"/>
          <a:sy n="69" d="100"/>
        </p:scale>
        <p:origin x="581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0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72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8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6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5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emf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p3"/><Relationship Id="rId7" Type="http://schemas.openxmlformats.org/officeDocument/2006/relationships/image" Target="../media/image11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7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670" y="1299829"/>
            <a:ext cx="743913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計画書・実績報告書ファイル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（特定大規模事業者・新制度様式用）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20" name="02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188544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50" objId="19"/>
        <p14:stopEvt time="10912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✓計画書の本体ファイルへの入力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303402" y="2961125"/>
            <a:ext cx="8593582" cy="3336903"/>
          </a:xfrm>
          <a:prstGeom prst="wedgeRectCallout">
            <a:avLst>
              <a:gd name="adj1" fmla="val -18237"/>
              <a:gd name="adj2" fmla="val -54770"/>
            </a:avLst>
          </a:prstGeom>
          <a:solidFill>
            <a:srgbClr val="DFEBF7"/>
          </a:solidFill>
          <a:ln>
            <a:solidFill>
              <a:srgbClr val="DF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46001" y="1187523"/>
            <a:ext cx="3838575" cy="1562735"/>
            <a:chOff x="346001" y="1187523"/>
            <a:chExt cx="3838575" cy="156273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001" y="1481308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2265288" y="1433744"/>
              <a:ext cx="9906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14400" y="1187523"/>
              <a:ext cx="22652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【</a:t>
              </a:r>
              <a:r>
                <a:rPr kumimoji="1" lang="ja-JP" altLang="en-US" sz="1000" dirty="0" smtClean="0"/>
                <a:t>一般的な書類作成～提出の流れ</a:t>
              </a:r>
              <a:r>
                <a:rPr kumimoji="1" lang="en-US" altLang="ja-JP" sz="1000" dirty="0" smtClean="0"/>
                <a:t>】</a:t>
              </a:r>
              <a:endParaRPr kumimoji="1" lang="ja-JP" altLang="en-US" sz="1000" dirty="0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89428"/>
            <a:ext cx="6673380" cy="3258972"/>
          </a:xfrm>
          <a:prstGeom prst="rect">
            <a:avLst/>
          </a:prstGeom>
        </p:spPr>
      </p:pic>
      <p:pic>
        <p:nvPicPr>
          <p:cNvPr id="2" name="0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00"/>
    </mc:Choice>
    <mc:Fallback xmlns="">
      <p:transition spd="slow" advTm="7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6" objId="2"/>
        <p14:stopEvt time="7355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p44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A. </a:t>
            </a:r>
            <a:r>
              <a:rPr lang="ja-JP" altLang="en-US" spc="-265" dirty="0" smtClean="0"/>
              <a:t>貼付 </a:t>
            </a:r>
            <a:r>
              <a:rPr lang="en-US" altLang="ja-JP" spc="-265" dirty="0" smtClean="0"/>
              <a:t>2025</a:t>
            </a:r>
            <a:r>
              <a:rPr lang="ja-JP" altLang="en-US" spc="-265" dirty="0" smtClean="0"/>
              <a:t>提出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コピーデータ貼付けシート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✓エネルギー使用量等入力ファイルで集計したデータを貼り付け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エネルギー使用量等入力ファイルで集計した「コピー用」データを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報告対象年度のオレンジ色セルに値のみの貼り付け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02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6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2"/>
    </mc:Choice>
    <mc:Fallback xmlns="">
      <p:transition spd="slow" advTm="1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38" objId="2"/>
        <p14:stopEvt time="1624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p47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B1. </a:t>
            </a:r>
            <a:r>
              <a:rPr lang="ja-JP" altLang="en-US" spc="-265" dirty="0" smtClean="0">
                <a:latin typeface="ＭＳ Ｐゴシック 見出し"/>
              </a:rPr>
              <a:t>入力 第</a:t>
            </a:r>
            <a:r>
              <a:rPr lang="en-US" altLang="ja-JP" spc="-265" dirty="0" smtClean="0">
                <a:latin typeface="ＭＳ Ｐゴシック 見出し"/>
              </a:rPr>
              <a:t>1</a:t>
            </a:r>
            <a:r>
              <a:rPr lang="ja-JP" altLang="en-US" spc="-265" dirty="0" smtClean="0">
                <a:latin typeface="ＭＳ Ｐゴシック 見出し"/>
              </a:rPr>
              <a:t>面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面）</a:t>
            </a:r>
            <a:endParaRPr sz="1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✓提出者の情報など基礎的な情報を入力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1500906"/>
            <a:ext cx="3505200" cy="4805831"/>
          </a:xfrm>
          <a:prstGeom prst="rect">
            <a:avLst/>
          </a:prstGeom>
        </p:spPr>
      </p:pic>
      <p:sp>
        <p:nvSpPr>
          <p:cNvPr id="18" name="線吹き出し 2 (枠付き) 17"/>
          <p:cNvSpPr/>
          <p:nvPr/>
        </p:nvSpPr>
        <p:spPr>
          <a:xfrm>
            <a:off x="4190999" y="2934713"/>
            <a:ext cx="4705985" cy="604721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7129"/>
              <a:gd name="adj5" fmla="val -32170"/>
              <a:gd name="adj6" fmla="val -1438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代表者名等を入力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代表者は委任可（委任状が必要）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8" name="線吹き出し 2 (枠付き) 7"/>
          <p:cNvSpPr/>
          <p:nvPr/>
        </p:nvSpPr>
        <p:spPr>
          <a:xfrm>
            <a:off x="4190999" y="4050667"/>
            <a:ext cx="4707380" cy="470207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6944"/>
              <a:gd name="adj5" fmla="val 14054"/>
              <a:gd name="adj6" fmla="val -1398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主たる事業の業種を選択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190999" y="4756294"/>
            <a:ext cx="4707381" cy="637107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7692"/>
              <a:gd name="adj5" fmla="val 24572"/>
              <a:gd name="adj6" fmla="val -1166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の対象とする区域を選択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原則「横浜市・川崎市を除く県域」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191000" y="5589149"/>
            <a:ext cx="4707380" cy="415228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8439"/>
              <a:gd name="adj5" fmla="val 80651"/>
              <a:gd name="adj6" fmla="val -1371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削減計画の基本方針を記入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90999" y="1422483"/>
            <a:ext cx="4705986" cy="1242350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 ：記入不要セル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310618" y="1819841"/>
            <a:ext cx="942040" cy="742013"/>
            <a:chOff x="609600" y="4877466"/>
            <a:chExt cx="1222682" cy="893863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2" name="02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0"/>
    </mc:Choice>
    <mc:Fallback xmlns="">
      <p:transition spd="slow" advTm="15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9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3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8" grpId="0" animBg="1"/>
      <p:bldP spid="9" grpId="0" animBg="1"/>
      <p:bldP spid="12" grpId="0" animBg="1"/>
      <p:bldP spid="14" grpId="0" animBg="1"/>
    </p:bldLst>
  </p:timing>
  <p:extLst mod="1">
    <p:ext uri="{E180D4A7-C9FB-4DFB-919C-405C955672EB}">
      <p14:showEvtLst xmlns:p14="http://schemas.microsoft.com/office/powerpoint/2010/main">
        <p14:playEvt time="679" objId="2"/>
        <p14:stopEvt time="15973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p49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B2. </a:t>
            </a:r>
            <a:r>
              <a:rPr lang="ja-JP" altLang="en-US" spc="-265" dirty="0" smtClean="0">
                <a:latin typeface="ＭＳ Ｐゴシック 見出し"/>
              </a:rPr>
              <a:t>入力</a:t>
            </a:r>
            <a:r>
              <a:rPr lang="ja-JP" altLang="en-US" spc="-265" dirty="0" smtClean="0"/>
              <a:t> 第</a:t>
            </a:r>
            <a:r>
              <a:rPr lang="en-US" altLang="ja-JP" spc="-265" dirty="0" smtClean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2-1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28599" y="1410847"/>
            <a:ext cx="4955388" cy="4895890"/>
            <a:chOff x="152400" y="1470716"/>
            <a:chExt cx="4955388" cy="489589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1488894"/>
              <a:ext cx="4876801" cy="4877712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431388" y="1470716"/>
              <a:ext cx="1676400" cy="3389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線吹き出し 2 (枠付き) 11"/>
          <p:cNvSpPr/>
          <p:nvPr/>
        </p:nvSpPr>
        <p:spPr>
          <a:xfrm>
            <a:off x="4724400" y="1470773"/>
            <a:ext cx="4172583" cy="1279876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38675"/>
              <a:gd name="adj6" fmla="val -6188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◆比較年度の排出量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2013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年度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あるいは自動転記された年度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以外を選択する場合は、要事前相談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◆基準年度の前年度等の排出量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原則自動転記（不明な場合は要問合せ）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724400" y="2967009"/>
            <a:ext cx="4172583" cy="636401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-8495"/>
              <a:gd name="adj6" fmla="val -6392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◆削減目標と排出状況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計画の目標年度の排出量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基礎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調整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）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724400" y="3903183"/>
            <a:ext cx="4172583" cy="1008171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74161"/>
              <a:gd name="adj6" fmla="val -625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◆削減対策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これまでの取組状況や課題等を踏まえ、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新たな対策・強化する対策を中止に対策区分を選択し、その内容を記入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6" name="線吹き出し 2 (枠付き) 15"/>
          <p:cNvSpPr/>
          <p:nvPr/>
        </p:nvSpPr>
        <p:spPr>
          <a:xfrm>
            <a:off x="4724400" y="5247727"/>
            <a:ext cx="4172583" cy="543473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3800"/>
              <a:gd name="adj5" fmla="val 64915"/>
              <a:gd name="adj6" fmla="val -1041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◆エネルギー管理指定工場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指定工場の所在地を入力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2_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00"/>
    </mc:Choice>
    <mc:Fallback xmlns="">
      <p:transition spd="slow" advTm="1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983" objId="2"/>
        <p14:stopEvt time="14576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p52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 smtClean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2-2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9"/>
          <a:stretch/>
        </p:blipFill>
        <p:spPr>
          <a:xfrm>
            <a:off x="228599" y="1431275"/>
            <a:ext cx="4549018" cy="4875462"/>
          </a:xfrm>
          <a:prstGeom prst="rect">
            <a:avLst/>
          </a:prstGeom>
        </p:spPr>
      </p:pic>
      <p:sp>
        <p:nvSpPr>
          <p:cNvPr id="8" name="線吹き出し 2 (枠付き) 7"/>
          <p:cNvSpPr/>
          <p:nvPr/>
        </p:nvSpPr>
        <p:spPr>
          <a:xfrm>
            <a:off x="4777617" y="1768751"/>
            <a:ext cx="4119367" cy="1292114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41701"/>
              <a:gd name="adj6" fmla="val -4647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◆比較年度の排出量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2013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年度（あるいは自動転記された年度）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以外を選択する場合は、要事前相談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◆基準年度の前年度等の排出量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原則自動転記（不明な場合は要問合せ）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777617" y="3331452"/>
            <a:ext cx="4119367" cy="707148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6558"/>
              <a:gd name="adj6" fmla="val -5122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◆削減目標と排出状況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計画の目標年度の排出量（基礎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調整）を入力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777617" y="4664666"/>
            <a:ext cx="4119367" cy="1126533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91103"/>
              <a:gd name="adj6" fmla="val -4655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◆削減対策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これまでの取組状況や課題等を踏まえ、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新たな対策・強化する対策を中止に対策区分を選択し、その内容を記入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2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983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1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0"/>
    </mc:Choice>
    <mc:Fallback xmlns="">
      <p:transition spd="slow" advTm="10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6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992" objId="2"/>
        <p14:stopEvt time="11922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p54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88" y="1408025"/>
            <a:ext cx="3243835" cy="4898712"/>
          </a:xfrm>
          <a:prstGeom prst="rect">
            <a:avLst/>
          </a:prstGeom>
        </p:spPr>
      </p:pic>
      <p:sp>
        <p:nvSpPr>
          <p:cNvPr id="8" name="線吹き出し 2 (枠付き) 7"/>
          <p:cNvSpPr/>
          <p:nvPr/>
        </p:nvSpPr>
        <p:spPr>
          <a:xfrm>
            <a:off x="4135315" y="1431394"/>
            <a:ext cx="4609269" cy="79993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37991"/>
              <a:gd name="adj6" fmla="val -45038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第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1,2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号該当事業者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計画の目標年度のエネルギー消費量原単位改善率を入力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114800" y="2324244"/>
            <a:ext cx="4629784" cy="799933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81165"/>
              <a:gd name="adj6" fmla="val -4485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第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3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号該当事業者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計画の目標年度のエネルギー消費量原単位改善率を入力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114800" y="3219189"/>
            <a:ext cx="4629784" cy="103781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23967"/>
              <a:gd name="adj6" fmla="val -459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第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1,2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号該当事業者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使用電力量に占める再生可能エネルギー等の割合を入力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114800" y="4352015"/>
            <a:ext cx="4629784" cy="1059777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96718"/>
              <a:gd name="adj6" fmla="val -4489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第</a:t>
            </a:r>
            <a:r>
              <a:rPr lang="en-US" altLang="ja-JP" sz="1600" u="sng" dirty="0">
                <a:solidFill>
                  <a:schemeClr val="tx1"/>
                </a:solidFill>
                <a:latin typeface="Meiryo UI"/>
                <a:cs typeface="Meiryo UI"/>
              </a:rPr>
              <a:t>3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号該当事業者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計画の目標年度の乗用自動車における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①電気自動車、②燃料電池自動車、③その他自動車の導入状況を入力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126864" y="5457076"/>
            <a:ext cx="4629784" cy="849661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85032"/>
              <a:gd name="adj6" fmla="val -4520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第</a:t>
            </a:r>
            <a:r>
              <a:rPr lang="en-US" altLang="ja-JP" sz="1600" u="sng" dirty="0">
                <a:solidFill>
                  <a:schemeClr val="tx1"/>
                </a:solidFill>
                <a:latin typeface="Meiryo UI"/>
                <a:cs typeface="Meiryo UI"/>
              </a:rPr>
              <a:t>3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号該当事業者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計画の目標年度のバス・貨物自動車における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電気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自動車・燃料電池自動車の導入状況を入力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2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983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1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00"/>
    </mc:Choice>
    <mc:Fallback xmlns="">
      <p:transition spd="slow" advTm="11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5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  <p:extLst mod="1">
    <p:ext uri="{E180D4A7-C9FB-4DFB-919C-405C955672EB}">
      <p14:showEvtLst xmlns:p14="http://schemas.microsoft.com/office/powerpoint/2010/main">
        <p14:playEvt time="888" objId="2"/>
        <p14:stopEvt time="14381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p57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459803"/>
            <a:ext cx="3200401" cy="4846934"/>
          </a:xfrm>
          <a:prstGeom prst="rect">
            <a:avLst/>
          </a:prstGeom>
        </p:spPr>
      </p:pic>
      <p:sp>
        <p:nvSpPr>
          <p:cNvPr id="20" name="線吹き出し 2 (枠付き) 19"/>
          <p:cNvSpPr/>
          <p:nvPr/>
        </p:nvSpPr>
        <p:spPr>
          <a:xfrm>
            <a:off x="3581400" y="1676399"/>
            <a:ext cx="5315584" cy="600945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2291"/>
              <a:gd name="adj6" fmla="val -2151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2050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年までの脱炭素化の表明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表明の有無、目標年度、表明者、掲載先を入力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3581400" y="3410357"/>
            <a:ext cx="5311243" cy="628243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82497"/>
              <a:gd name="adj6" fmla="val -2687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SBT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等イニシアティブに関する取組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計画の基準年度と目標年度における各取組の有無を選択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2" name="線吹き出し 2 (枠付き) 21"/>
          <p:cNvSpPr/>
          <p:nvPr/>
        </p:nvSpPr>
        <p:spPr>
          <a:xfrm>
            <a:off x="3581400" y="4310703"/>
            <a:ext cx="5311243" cy="794697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2967"/>
              <a:gd name="adj6" fmla="val -2831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◆サプライチェーン全体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/>
                <a:cs typeface="Meiryo UI"/>
              </a:rPr>
              <a:t>での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削減の取組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計画の基準年度と目標年度における各取組の有無を選択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※Scope3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/>
                <a:cs typeface="Meiryo UI"/>
              </a:rPr>
              <a:t>までの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範囲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3581401" y="5562599"/>
            <a:ext cx="5312560" cy="602539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85450"/>
              <a:gd name="adj6" fmla="val -2689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◆地域の地球温暖化対策の推進への貢献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取組の有無を選択し、内容を記入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4" name="線吹き出し 2 (枠付き) 23"/>
          <p:cNvSpPr/>
          <p:nvPr/>
        </p:nvSpPr>
        <p:spPr>
          <a:xfrm>
            <a:off x="3581400" y="2487302"/>
            <a:ext cx="5315584" cy="713098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64056"/>
              <a:gd name="adj6" fmla="val -2137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2050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年までの脱炭素化を前提とした中長期計画の策定・公表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策定状況、策定者、掲載先を入力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02_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00"/>
    </mc:Choice>
    <mc:Fallback xmlns="">
      <p:transition spd="slow" advTm="19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47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  <p:extLst mod="1">
    <p:ext uri="{E180D4A7-C9FB-4DFB-919C-405C955672EB}">
      <p14:showEvtLst xmlns:p14="http://schemas.microsoft.com/office/powerpoint/2010/main">
        <p14:playEvt time="856" objId="3"/>
        <p14:stopEvt time="212687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1|23.6|28.6|23.4|4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.3|63.5|24.4|2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4|64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9.9|38.8|13.1|28.9|1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4|44.9|34.9|17.1|4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795</Words>
  <Application>Microsoft Office PowerPoint</Application>
  <PresentationFormat>画面に合わせる (4:3)</PresentationFormat>
  <Paragraphs>102</Paragraphs>
  <Slides>8</Slides>
  <Notes>8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A. 貼付 2025提出（コピーデータ貼付けシート）</vt:lpstr>
      <vt:lpstr>B1. 入力 第1面（計画書等本体  第1面）</vt:lpstr>
      <vt:lpstr>B2. 入力 第2~4面（計画書等本体  第2-1面）</vt:lpstr>
      <vt:lpstr>B2. 入力 第2~4面（計画書等本体  第2-2面）</vt:lpstr>
      <vt:lpstr>B2. 入力 第2~4面（計画書等本体  第3面）</vt:lpstr>
      <vt:lpstr>B2. 入力 第2~4面（計画書等本体  第4面）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2025-05-19T06:38:51Z</dcterms:created>
  <dcterms:modified xsi:type="dcterms:W3CDTF">2025-05-23T07:26:53Z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