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2" r:id="rId5"/>
    <p:sldMasterId id="2147483722" r:id="rId6"/>
    <p:sldMasterId id="2147483732" r:id="rId7"/>
    <p:sldMasterId id="2147483744" r:id="rId8"/>
    <p:sldMasterId id="2147483756" r:id="rId9"/>
  </p:sldMasterIdLst>
  <p:handoutMasterIdLst>
    <p:handoutMasterId r:id="rId15"/>
  </p:handoutMasterIdLst>
  <p:sldIdLst>
    <p:sldId id="256" r:id="rId10"/>
    <p:sldId id="257" r:id="rId11"/>
    <p:sldId id="260" r:id="rId12"/>
    <p:sldId id="261" r:id="rId13"/>
    <p:sldId id="258" r:id="rId1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743CF-4D6D-4365-A93B-B8B019FC2AE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1F13-20D5-4E04-BCC4-50DB784B19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10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9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41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CEFA-71AA-4646-8FED-FC52C9A068A3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36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C3BA-4E16-4F5D-BD02-313ADCAD0542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B9281-71FA-4F4A-A5AF-23B71BFC4AA3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4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360C-4C82-414D-BB88-DA7182BDA648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299A-0D8A-461A-BA6F-D79B81246E99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5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525F-A4E9-4F06-8591-1488781DD157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4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18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44E-48B2-4CF0-BF4F-D6017A3070D1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5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9268720" y="6340362"/>
            <a:ext cx="2844800" cy="365125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  <a:ea typeface="ＭＳ ゴシック" pitchFamily="49" charset="-128"/>
              </a:defRPr>
            </a:lvl1pPr>
          </a:lstStyle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010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7BFA-8836-4DF1-92B5-927827832152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3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4965-E2A3-48B0-A3FF-71A4FDBCF010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06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6074E-C7C5-4EFE-9045-077D2987ACCB}" type="slidenum">
              <a:rPr kumimoji="1" lang="ja-JP" altLang="en-US" sz="200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ja-JP" altLang="en-US" sz="20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61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修正表紙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93" y="-3346"/>
            <a:ext cx="12201185" cy="68646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295468" y="2348881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95468" y="4365104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659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295468" y="2334478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1295468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0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491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8" y="1340771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8907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901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56201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4" y="1825625"/>
            <a:ext cx="5156201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7530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22" y="1681164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22" y="2505076"/>
            <a:ext cx="5158316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71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630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174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323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3024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21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922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21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6510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62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60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修正表紙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93" y="-3346"/>
            <a:ext cx="12201185" cy="68646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295468" y="2348881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95468" y="4365104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609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295468" y="2334478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1295468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786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30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8" y="1340771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7027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521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649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56201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4" y="1825625"/>
            <a:ext cx="5156201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894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22" y="1681164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22" y="2505076"/>
            <a:ext cx="5158316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71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5910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7747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246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21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9351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21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35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660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363D-6903-48C7-8CE9-F21B040C82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274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5467" y="1628801"/>
            <a:ext cx="10081120" cy="1470025"/>
          </a:xfrm>
        </p:spPr>
        <p:txBody>
          <a:bodyPr/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95467" y="3429000"/>
            <a:ext cx="873697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265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2235199" cy="6265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6" y="6275705"/>
            <a:ext cx="2914044" cy="5760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360"/>
            <a:ext cx="12192000" cy="21602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2957733" cy="9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839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67" y="116632"/>
            <a:ext cx="10286933" cy="54868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82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53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60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0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86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63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5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97D3-93DC-4F72-9C2A-20775061293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65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5467" y="1628801"/>
            <a:ext cx="10081120" cy="1470025"/>
          </a:xfrm>
        </p:spPr>
        <p:txBody>
          <a:bodyPr/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95467" y="3429000"/>
            <a:ext cx="873697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265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2235199" cy="6265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6" y="6275705"/>
            <a:ext cx="2914044" cy="57603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360"/>
            <a:ext cx="12192000" cy="21602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2957733" cy="9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04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67" y="116632"/>
            <a:ext cx="10286933" cy="54868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12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912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673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609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429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476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573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262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8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72924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5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6391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70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1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40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5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448800" y="6464760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8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71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18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72924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7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2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72924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7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6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621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88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57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0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461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448800" y="6464760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884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313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3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72924"/>
            <a:ext cx="2743200" cy="365125"/>
          </a:xfrm>
        </p:spPr>
        <p:txBody>
          <a:bodyPr/>
          <a:lstStyle/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5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494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172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915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48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36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591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32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339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167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186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F10E-898E-4008-BF22-A4AA31CE95BE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3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0080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871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0583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0583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67916" y="6421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834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>
                <a:solidFill>
                  <a:srgbClr val="595757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156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+mj-ea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ts val="2600"/>
        </a:lnSpc>
        <a:spcBef>
          <a:spcPts val="1000"/>
        </a:spcBef>
        <a:buClr>
          <a:srgbClr val="595757"/>
        </a:buClr>
        <a:buFont typeface="Wingdings" panose="05000000000000000000" pitchFamily="2" charset="2"/>
        <a:buChar char="n"/>
        <a:defRPr kumimoji="1" sz="2000" kern="1200">
          <a:solidFill>
            <a:srgbClr val="595757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ts val="2800"/>
        </a:lnSpc>
        <a:spcBef>
          <a:spcPts val="500"/>
        </a:spcBef>
        <a:buClr>
          <a:srgbClr val="595757"/>
        </a:buClr>
        <a:buFont typeface="Arial" panose="020B0604020202020204" pitchFamily="34" charset="0"/>
        <a:buChar char="•"/>
        <a:defRPr kumimoji="1" sz="1800" kern="1200">
          <a:solidFill>
            <a:srgbClr val="595757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ts val="2800"/>
        </a:lnSpc>
        <a:spcBef>
          <a:spcPts val="500"/>
        </a:spcBef>
        <a:buClr>
          <a:srgbClr val="595757"/>
        </a:buClr>
        <a:buFont typeface="Arial" panose="020B0604020202020204" pitchFamily="34" charset="0"/>
        <a:buChar char="•"/>
        <a:defRPr kumimoji="1" sz="1800" kern="1200">
          <a:solidFill>
            <a:srgbClr val="595757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ts val="2800"/>
        </a:lnSpc>
        <a:spcBef>
          <a:spcPts val="500"/>
        </a:spcBef>
        <a:buClr>
          <a:srgbClr val="595757"/>
        </a:buClr>
        <a:buFont typeface="Arial" panose="020B0604020202020204" pitchFamily="34" charset="0"/>
        <a:buChar char="•"/>
        <a:defRPr kumimoji="1" sz="1800" kern="1200">
          <a:solidFill>
            <a:srgbClr val="595757"/>
          </a:solidFill>
          <a:latin typeface="+mn-lt"/>
          <a:ea typeface="+mn-ea"/>
          <a:cs typeface="+mn-cs"/>
        </a:defRPr>
      </a:lvl4pPr>
      <a:lvl5pPr marL="1828724" indent="0" algn="l" defTabSz="914361" rtl="0" eaLnBrk="1" latinLnBrk="0" hangingPunct="1">
        <a:lnSpc>
          <a:spcPct val="90000"/>
        </a:lnSpc>
        <a:spcBef>
          <a:spcPts val="500"/>
        </a:spcBef>
        <a:buClr>
          <a:srgbClr val="595757"/>
        </a:buClr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871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0583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0583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67916" y="6421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834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>
                <a:solidFill>
                  <a:srgbClr val="595757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0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+mj-ea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ts val="2600"/>
        </a:lnSpc>
        <a:spcBef>
          <a:spcPts val="1000"/>
        </a:spcBef>
        <a:buClr>
          <a:srgbClr val="595757"/>
        </a:buClr>
        <a:buFont typeface="Wingdings" panose="05000000000000000000" pitchFamily="2" charset="2"/>
        <a:buChar char="n"/>
        <a:defRPr kumimoji="1" sz="2000" kern="1200">
          <a:solidFill>
            <a:srgbClr val="595757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ts val="2800"/>
        </a:lnSpc>
        <a:spcBef>
          <a:spcPts val="500"/>
        </a:spcBef>
        <a:buClr>
          <a:srgbClr val="595757"/>
        </a:buClr>
        <a:buFont typeface="Arial" panose="020B0604020202020204" pitchFamily="34" charset="0"/>
        <a:buChar char="•"/>
        <a:defRPr kumimoji="1" sz="1800" kern="1200">
          <a:solidFill>
            <a:srgbClr val="595757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ts val="2800"/>
        </a:lnSpc>
        <a:spcBef>
          <a:spcPts val="500"/>
        </a:spcBef>
        <a:buClr>
          <a:srgbClr val="595757"/>
        </a:buClr>
        <a:buFont typeface="Arial" panose="020B0604020202020204" pitchFamily="34" charset="0"/>
        <a:buChar char="•"/>
        <a:defRPr kumimoji="1" sz="1800" kern="1200">
          <a:solidFill>
            <a:srgbClr val="595757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ts val="2800"/>
        </a:lnSpc>
        <a:spcBef>
          <a:spcPts val="500"/>
        </a:spcBef>
        <a:buClr>
          <a:srgbClr val="595757"/>
        </a:buClr>
        <a:buFont typeface="Arial" panose="020B0604020202020204" pitchFamily="34" charset="0"/>
        <a:buChar char="•"/>
        <a:defRPr kumimoji="1" sz="1800" kern="1200">
          <a:solidFill>
            <a:srgbClr val="595757"/>
          </a:solidFill>
          <a:latin typeface="+mn-lt"/>
          <a:ea typeface="+mn-ea"/>
          <a:cs typeface="+mn-cs"/>
        </a:defRPr>
      </a:lvl4pPr>
      <a:lvl5pPr marL="1828724" indent="0" algn="l" defTabSz="914361" rtl="0" eaLnBrk="1" latinLnBrk="0" hangingPunct="1">
        <a:lnSpc>
          <a:spcPct val="90000"/>
        </a:lnSpc>
        <a:spcBef>
          <a:spcPts val="500"/>
        </a:spcBef>
        <a:buClr>
          <a:srgbClr val="595757"/>
        </a:buClr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-8466" y="-3175"/>
            <a:ext cx="11961284" cy="626400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491"/>
              </a:cxn>
              <a:cxn ang="0">
                <a:pos x="9599" y="491"/>
              </a:cxn>
              <a:cxn ang="0">
                <a:pos x="9599" y="0"/>
              </a:cxn>
              <a:cxn ang="0">
                <a:pos x="0" y="0"/>
              </a:cxn>
              <a:cxn ang="0">
                <a:pos x="0" y="491"/>
              </a:cxn>
            </a:cxnLst>
            <a:rect l="0" t="0" r="r" b="b"/>
            <a:pathLst>
              <a:path w="9599" h="491">
                <a:moveTo>
                  <a:pt x="0" y="491"/>
                </a:moveTo>
                <a:lnTo>
                  <a:pt x="0" y="491"/>
                </a:lnTo>
                <a:lnTo>
                  <a:pt x="9599" y="491"/>
                </a:lnTo>
                <a:lnTo>
                  <a:pt x="9599" y="0"/>
                </a:lnTo>
                <a:lnTo>
                  <a:pt x="0" y="0"/>
                </a:lnTo>
                <a:lnTo>
                  <a:pt x="0" y="491"/>
                </a:lnTo>
                <a:close/>
              </a:path>
            </a:pathLst>
          </a:custGeom>
          <a:solidFill>
            <a:srgbClr val="E5E5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>
              <a:solidFill>
                <a:prstClr val="black"/>
              </a:solidFill>
              <a:latin typeface="ＭＳ Ｐゴシック"/>
              <a:ea typeface="メイリオ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19618" y="-3175"/>
            <a:ext cx="1005417" cy="626400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284" y="0"/>
              </a:cxn>
              <a:cxn ang="0">
                <a:pos x="0" y="490"/>
              </a:cxn>
              <a:cxn ang="0">
                <a:pos x="308" y="490"/>
              </a:cxn>
              <a:cxn ang="0">
                <a:pos x="592" y="0"/>
              </a:cxn>
              <a:cxn ang="0">
                <a:pos x="284" y="0"/>
              </a:cxn>
            </a:cxnLst>
            <a:rect l="0" t="0" r="r" b="b"/>
            <a:pathLst>
              <a:path w="592" h="490">
                <a:moveTo>
                  <a:pt x="284" y="0"/>
                </a:moveTo>
                <a:lnTo>
                  <a:pt x="284" y="0"/>
                </a:lnTo>
                <a:lnTo>
                  <a:pt x="0" y="490"/>
                </a:lnTo>
                <a:lnTo>
                  <a:pt x="308" y="490"/>
                </a:lnTo>
                <a:lnTo>
                  <a:pt x="592" y="0"/>
                </a:lnTo>
                <a:lnTo>
                  <a:pt x="284" y="0"/>
                </a:lnTo>
                <a:close/>
              </a:path>
            </a:pathLst>
          </a:custGeom>
          <a:solidFill>
            <a:srgbClr val="56A0D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>
              <a:solidFill>
                <a:prstClr val="black"/>
              </a:solidFill>
              <a:latin typeface="ＭＳ Ｐゴシック"/>
              <a:ea typeface="メイリオ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1935884" y="0"/>
            <a:ext cx="256117" cy="626400"/>
          </a:xfrm>
          <a:custGeom>
            <a:avLst/>
            <a:gdLst/>
            <a:ahLst/>
            <a:cxnLst>
              <a:cxn ang="0">
                <a:pos x="0" y="490"/>
              </a:cxn>
              <a:cxn ang="0">
                <a:pos x="0" y="490"/>
              </a:cxn>
              <a:cxn ang="0">
                <a:pos x="151" y="490"/>
              </a:cxn>
              <a:cxn ang="0">
                <a:pos x="151" y="0"/>
              </a:cxn>
              <a:cxn ang="0">
                <a:pos x="0" y="0"/>
              </a:cxn>
              <a:cxn ang="0">
                <a:pos x="0" y="490"/>
              </a:cxn>
            </a:cxnLst>
            <a:rect l="0" t="0" r="r" b="b"/>
            <a:pathLst>
              <a:path w="151" h="490">
                <a:moveTo>
                  <a:pt x="0" y="490"/>
                </a:moveTo>
                <a:lnTo>
                  <a:pt x="0" y="490"/>
                </a:lnTo>
                <a:lnTo>
                  <a:pt x="151" y="490"/>
                </a:lnTo>
                <a:lnTo>
                  <a:pt x="151" y="0"/>
                </a:lnTo>
                <a:lnTo>
                  <a:pt x="0" y="0"/>
                </a:lnTo>
                <a:lnTo>
                  <a:pt x="0" y="490"/>
                </a:lnTo>
                <a:close/>
              </a:path>
            </a:pathLst>
          </a:custGeom>
          <a:solidFill>
            <a:srgbClr val="56A0D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>
              <a:solidFill>
                <a:prstClr val="black"/>
              </a:solidFill>
              <a:latin typeface="ＭＳ Ｐゴシック"/>
              <a:ea typeface="メイリオ"/>
            </a:endParaRPr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295467" y="116632"/>
            <a:ext cx="1028693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1"/>
            <a:endParaRPr kumimoji="1" lang="ja-JP" altLang="en-US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072000" y="6300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6E12132C-C71E-4FE0-A767-5C1003A0C6B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6" y="6275705"/>
            <a:ext cx="2914044" cy="576032"/>
          </a:xfrm>
          <a:prstGeom prst="rect">
            <a:avLst/>
          </a:prstGeom>
        </p:spPr>
      </p:pic>
      <p:grpSp>
        <p:nvGrpSpPr>
          <p:cNvPr id="1034" name="Group 10"/>
          <p:cNvGrpSpPr>
            <a:grpSpLocks noChangeAspect="1"/>
          </p:cNvGrpSpPr>
          <p:nvPr/>
        </p:nvGrpSpPr>
        <p:grpSpPr bwMode="auto">
          <a:xfrm>
            <a:off x="-48683" y="6690362"/>
            <a:ext cx="16264467" cy="170369"/>
            <a:chOff x="-4" y="4197"/>
            <a:chExt cx="7684" cy="125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-4" y="4213"/>
              <a:ext cx="768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800">
                <a:solidFill>
                  <a:prstClr val="black"/>
                </a:solidFill>
                <a:latin typeface="ＭＳ Ｐゴシック"/>
                <a:ea typeface="メイリオ"/>
              </a:endParaRPr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19" y="4197"/>
              <a:ext cx="5647" cy="123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9599" y="132"/>
                </a:cxn>
                <a:cxn ang="0">
                  <a:pos x="9599" y="0"/>
                </a:cxn>
                <a:cxn ang="0">
                  <a:pos x="0" y="0"/>
                </a:cxn>
                <a:cxn ang="0">
                  <a:pos x="0" y="132"/>
                </a:cxn>
              </a:cxnLst>
              <a:rect l="0" t="0" r="r" b="b"/>
              <a:pathLst>
                <a:path w="9599" h="132">
                  <a:moveTo>
                    <a:pt x="0" y="132"/>
                  </a:moveTo>
                  <a:lnTo>
                    <a:pt x="0" y="132"/>
                  </a:lnTo>
                  <a:lnTo>
                    <a:pt x="9599" y="132"/>
                  </a:lnTo>
                  <a:lnTo>
                    <a:pt x="9599" y="0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E5E5E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800">
                <a:solidFill>
                  <a:prstClr val="black"/>
                </a:solidFill>
                <a:latin typeface="ＭＳ Ｐゴシック"/>
                <a:ea typeface="メイリオ"/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59" y="4199"/>
              <a:ext cx="121" cy="123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151" y="132"/>
                </a:cxn>
                <a:cxn ang="0">
                  <a:pos x="151" y="0"/>
                </a:cxn>
                <a:cxn ang="0">
                  <a:pos x="0" y="0"/>
                </a:cxn>
                <a:cxn ang="0">
                  <a:pos x="0" y="132"/>
                </a:cxn>
              </a:cxnLst>
              <a:rect l="0" t="0" r="r" b="b"/>
              <a:pathLst>
                <a:path w="151" h="132">
                  <a:moveTo>
                    <a:pt x="0" y="132"/>
                  </a:moveTo>
                  <a:lnTo>
                    <a:pt x="0" y="132"/>
                  </a:lnTo>
                  <a:lnTo>
                    <a:pt x="151" y="132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56A0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800">
                <a:solidFill>
                  <a:prstClr val="black"/>
                </a:solidFill>
                <a:latin typeface="ＭＳ Ｐゴシック"/>
                <a:ea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7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b="1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6A0D1"/>
        </a:buClr>
        <a:buFont typeface="Wingdings" pitchFamily="2" charset="2"/>
        <a:buChar char="n"/>
        <a:defRPr kumimoji="1" sz="3200" b="1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360363" indent="-96838" algn="l" defTabSz="914400" rtl="0" eaLnBrk="1" latinLnBrk="0" hangingPunct="1">
        <a:spcBef>
          <a:spcPct val="20000"/>
        </a:spcBef>
        <a:buFont typeface="Arial" pitchFamily="34" charset="0"/>
        <a:buChar char=" "/>
        <a:tabLst>
          <a:tab pos="539750" algn="l"/>
        </a:tabLst>
        <a:defRPr kumimoji="1" sz="280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-8466" y="-3175"/>
            <a:ext cx="11961284" cy="626400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491"/>
              </a:cxn>
              <a:cxn ang="0">
                <a:pos x="9599" y="491"/>
              </a:cxn>
              <a:cxn ang="0">
                <a:pos x="9599" y="0"/>
              </a:cxn>
              <a:cxn ang="0">
                <a:pos x="0" y="0"/>
              </a:cxn>
              <a:cxn ang="0">
                <a:pos x="0" y="491"/>
              </a:cxn>
            </a:cxnLst>
            <a:rect l="0" t="0" r="r" b="b"/>
            <a:pathLst>
              <a:path w="9599" h="491">
                <a:moveTo>
                  <a:pt x="0" y="491"/>
                </a:moveTo>
                <a:lnTo>
                  <a:pt x="0" y="491"/>
                </a:lnTo>
                <a:lnTo>
                  <a:pt x="9599" y="491"/>
                </a:lnTo>
                <a:lnTo>
                  <a:pt x="9599" y="0"/>
                </a:lnTo>
                <a:lnTo>
                  <a:pt x="0" y="0"/>
                </a:lnTo>
                <a:lnTo>
                  <a:pt x="0" y="491"/>
                </a:lnTo>
                <a:close/>
              </a:path>
            </a:pathLst>
          </a:custGeom>
          <a:solidFill>
            <a:srgbClr val="E5E5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19618" y="-3175"/>
            <a:ext cx="1005417" cy="626400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284" y="0"/>
              </a:cxn>
              <a:cxn ang="0">
                <a:pos x="0" y="490"/>
              </a:cxn>
              <a:cxn ang="0">
                <a:pos x="308" y="490"/>
              </a:cxn>
              <a:cxn ang="0">
                <a:pos x="592" y="0"/>
              </a:cxn>
              <a:cxn ang="0">
                <a:pos x="284" y="0"/>
              </a:cxn>
            </a:cxnLst>
            <a:rect l="0" t="0" r="r" b="b"/>
            <a:pathLst>
              <a:path w="592" h="490">
                <a:moveTo>
                  <a:pt x="284" y="0"/>
                </a:moveTo>
                <a:lnTo>
                  <a:pt x="284" y="0"/>
                </a:lnTo>
                <a:lnTo>
                  <a:pt x="0" y="490"/>
                </a:lnTo>
                <a:lnTo>
                  <a:pt x="308" y="490"/>
                </a:lnTo>
                <a:lnTo>
                  <a:pt x="592" y="0"/>
                </a:lnTo>
                <a:lnTo>
                  <a:pt x="284" y="0"/>
                </a:lnTo>
                <a:close/>
              </a:path>
            </a:pathLst>
          </a:custGeom>
          <a:solidFill>
            <a:srgbClr val="56A0D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1935884" y="0"/>
            <a:ext cx="256117" cy="626400"/>
          </a:xfrm>
          <a:custGeom>
            <a:avLst/>
            <a:gdLst/>
            <a:ahLst/>
            <a:cxnLst>
              <a:cxn ang="0">
                <a:pos x="0" y="490"/>
              </a:cxn>
              <a:cxn ang="0">
                <a:pos x="0" y="490"/>
              </a:cxn>
              <a:cxn ang="0">
                <a:pos x="151" y="490"/>
              </a:cxn>
              <a:cxn ang="0">
                <a:pos x="151" y="0"/>
              </a:cxn>
              <a:cxn ang="0">
                <a:pos x="0" y="0"/>
              </a:cxn>
              <a:cxn ang="0">
                <a:pos x="0" y="490"/>
              </a:cxn>
            </a:cxnLst>
            <a:rect l="0" t="0" r="r" b="b"/>
            <a:pathLst>
              <a:path w="151" h="490">
                <a:moveTo>
                  <a:pt x="0" y="490"/>
                </a:moveTo>
                <a:lnTo>
                  <a:pt x="0" y="490"/>
                </a:lnTo>
                <a:lnTo>
                  <a:pt x="151" y="490"/>
                </a:lnTo>
                <a:lnTo>
                  <a:pt x="151" y="0"/>
                </a:lnTo>
                <a:lnTo>
                  <a:pt x="0" y="0"/>
                </a:lnTo>
                <a:lnTo>
                  <a:pt x="0" y="490"/>
                </a:lnTo>
                <a:close/>
              </a:path>
            </a:pathLst>
          </a:custGeom>
          <a:solidFill>
            <a:srgbClr val="56A0D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80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295467" y="116632"/>
            <a:ext cx="1028693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1"/>
            <a:endParaRPr kumimoji="1" lang="ja-JP" altLang="en-US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072000" y="6300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7CB45267-8B84-4617-96E6-0A654BBB272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6" y="6275705"/>
            <a:ext cx="2914044" cy="576032"/>
          </a:xfrm>
          <a:prstGeom prst="rect">
            <a:avLst/>
          </a:prstGeom>
        </p:spPr>
      </p:pic>
      <p:grpSp>
        <p:nvGrpSpPr>
          <p:cNvPr id="1034" name="Group 10"/>
          <p:cNvGrpSpPr>
            <a:grpSpLocks noChangeAspect="1"/>
          </p:cNvGrpSpPr>
          <p:nvPr/>
        </p:nvGrpSpPr>
        <p:grpSpPr bwMode="auto">
          <a:xfrm>
            <a:off x="-48683" y="6690362"/>
            <a:ext cx="16264467" cy="170369"/>
            <a:chOff x="-4" y="4197"/>
            <a:chExt cx="7684" cy="125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-4" y="4213"/>
              <a:ext cx="768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19" y="4197"/>
              <a:ext cx="5647" cy="123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9599" y="132"/>
                </a:cxn>
                <a:cxn ang="0">
                  <a:pos x="9599" y="0"/>
                </a:cxn>
                <a:cxn ang="0">
                  <a:pos x="0" y="0"/>
                </a:cxn>
                <a:cxn ang="0">
                  <a:pos x="0" y="132"/>
                </a:cxn>
              </a:cxnLst>
              <a:rect l="0" t="0" r="r" b="b"/>
              <a:pathLst>
                <a:path w="9599" h="132">
                  <a:moveTo>
                    <a:pt x="0" y="132"/>
                  </a:moveTo>
                  <a:lnTo>
                    <a:pt x="0" y="132"/>
                  </a:lnTo>
                  <a:lnTo>
                    <a:pt x="9599" y="132"/>
                  </a:lnTo>
                  <a:lnTo>
                    <a:pt x="9599" y="0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E5E5E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59" y="4199"/>
              <a:ext cx="121" cy="123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151" y="132"/>
                </a:cxn>
                <a:cxn ang="0">
                  <a:pos x="151" y="0"/>
                </a:cxn>
                <a:cxn ang="0">
                  <a:pos x="0" y="0"/>
                </a:cxn>
                <a:cxn ang="0">
                  <a:pos x="0" y="132"/>
                </a:cxn>
              </a:cxnLst>
              <a:rect l="0" t="0" r="r" b="b"/>
              <a:pathLst>
                <a:path w="151" h="132">
                  <a:moveTo>
                    <a:pt x="0" y="132"/>
                  </a:moveTo>
                  <a:lnTo>
                    <a:pt x="0" y="132"/>
                  </a:lnTo>
                  <a:lnTo>
                    <a:pt x="151" y="132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56A0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089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b="1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6A0D1"/>
        </a:buClr>
        <a:buFont typeface="Wingdings" pitchFamily="2" charset="2"/>
        <a:buChar char="n"/>
        <a:defRPr kumimoji="1" sz="3200" b="1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360363" indent="-96838" algn="l" defTabSz="914400" rtl="0" eaLnBrk="1" latinLnBrk="0" hangingPunct="1">
        <a:spcBef>
          <a:spcPct val="20000"/>
        </a:spcBef>
        <a:buFont typeface="Arial" pitchFamily="34" charset="0"/>
        <a:buChar char=" "/>
        <a:tabLst>
          <a:tab pos="539750" algn="l"/>
        </a:tabLst>
        <a:defRPr kumimoji="1" sz="280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>
              <a:lumMod val="75000"/>
              <a:lumOff val="25000"/>
            </a:schemeClr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F4996E7E-65FA-4743-A140-D6549A5BB9A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0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FBEC-FBA6-4115-AD38-ACC42A88E2E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3228" y="1628801"/>
            <a:ext cx="10848108" cy="1470025"/>
          </a:xfrm>
        </p:spPr>
        <p:txBody>
          <a:bodyPr/>
          <a:lstStyle/>
          <a:p>
            <a:r>
              <a:rPr lang="ja-JP" altLang="en-US" dirty="0" smtClean="0"/>
              <a:t>介護分野における地域</a:t>
            </a:r>
            <a:r>
              <a:rPr kumimoji="1" lang="ja-JP" altLang="en-US" dirty="0" smtClean="0"/>
              <a:t>リハビリテーション体制について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93715" y="4181355"/>
            <a:ext cx="8736971" cy="1527783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令和元年度神奈川県リハビリテーション協議会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　　　　　神奈川県福祉子どもみらい局福祉部高齢福祉課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71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63429"/>
              </p:ext>
            </p:extLst>
          </p:nvPr>
        </p:nvGraphicFramePr>
        <p:xfrm>
          <a:off x="462989" y="1345154"/>
          <a:ext cx="11424211" cy="488202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06526"/>
                <a:gridCol w="3867947"/>
                <a:gridCol w="3424868"/>
                <a:gridCol w="3424870"/>
              </a:tblGrid>
              <a:tr h="4868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FFFFFF"/>
                          </a:solidFill>
                        </a:rPr>
                        <a:t>区分</a:t>
                      </a:r>
                      <a:endParaRPr kumimoji="1" lang="ja-JP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FFFFFF"/>
                          </a:solidFill>
                        </a:rPr>
                        <a:t>事業名等</a:t>
                      </a:r>
                      <a:endParaRPr kumimoji="1" lang="ja-JP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FFFFFF"/>
                          </a:solidFill>
                        </a:rPr>
                        <a:t>主な対象者</a:t>
                      </a:r>
                      <a:endParaRPr kumimoji="1" lang="ja-JP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FFFFFF"/>
                          </a:solidFill>
                        </a:rPr>
                        <a:t>期待される主な役割</a:t>
                      </a:r>
                      <a:endParaRPr kumimoji="1" lang="ja-JP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  <a:tr h="7958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給付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通所（訪問）リハビリ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ja-JP" altLang="en-US" dirty="0" smtClean="0"/>
                        <a:t>介護老人保健施設</a:t>
                      </a:r>
                      <a:endParaRPr kumimoji="1" lang="en-US" altLang="ja-JP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要介護（支援）認定者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リハビリテーションの実施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465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地域支援事業</a:t>
                      </a:r>
                      <a:endParaRPr kumimoji="1" lang="ja-JP" altLang="en-US" dirty="0"/>
                    </a:p>
                  </a:txBody>
                  <a:tcPr vert="ea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介護予防・日常生活支援総合事業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ja-JP" altLang="en-US" dirty="0" smtClean="0"/>
                        <a:t>（短期集中予防サービス）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要支援認定者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ja-JP" altLang="en-US" dirty="0" smtClean="0"/>
                        <a:t>チェックリスト該当者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 anchor="ctr"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349">
                <a:tc vMerge="1"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一般介護予防事業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ja-JP" altLang="en-US" dirty="0" smtClean="0"/>
                        <a:t>（住民主体の通いの場）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/>
                        <a:t>65</a:t>
                      </a:r>
                      <a:r>
                        <a:rPr kumimoji="1" lang="ja-JP" altLang="en-US" dirty="0" smtClean="0"/>
                        <a:t>歳以上の高齢者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健康づくりや活動活性化に向けた専門的な助言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95226">
                <a:tc vMerge="1"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（自立支援型）地域ケア会議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地域包括支援センター、居宅介護支援事業所、介護サービス事業所</a:t>
                      </a:r>
                      <a:endParaRPr kumimoji="1" lang="en-US" altLang="ja-JP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主に軽度者の状態の改善に向けての専門的な助言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5226">
                <a:tc vMerge="1"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介護給付費適正化事業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ja-JP" altLang="en-US" dirty="0" smtClean="0"/>
                        <a:t>（住宅改修、福祉用具購入・貸与の妥当性の点検）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市町村、介護支援専門員、福祉用具販売・貸与事業者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「対象者の状態に合わせた妥当なものか」の観点からの専門的な意見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145894" y="92598"/>
            <a:ext cx="1094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保険者（市町村）はリハビリテーション専門職の関与を求めている</a:t>
            </a:r>
            <a:endParaRPr kumimoji="1" lang="ja-JP" altLang="en-US" sz="28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96490"/>
              </p:ext>
            </p:extLst>
          </p:nvPr>
        </p:nvGraphicFramePr>
        <p:xfrm>
          <a:off x="1145894" y="3413051"/>
          <a:ext cx="10743727" cy="2814128"/>
        </p:xfrm>
        <a:graphic>
          <a:graphicData uri="http://schemas.openxmlformats.org/drawingml/2006/table">
            <a:tbl>
              <a:tblPr/>
              <a:tblGrid>
                <a:gridCol w="10743727"/>
              </a:tblGrid>
              <a:tr h="281412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mpd="sng">
                      <a:solidFill>
                        <a:srgbClr val="FF0000"/>
                      </a:solidFill>
                      <a:prstDash val="solid"/>
                    </a:lnL>
                    <a:lnR w="76200" cmpd="sng">
                      <a:solidFill>
                        <a:srgbClr val="FF0000"/>
                      </a:solidFill>
                      <a:prstDash val="solid"/>
                    </a:lnR>
                    <a:lnT w="76200" cmpd="sng">
                      <a:solidFill>
                        <a:srgbClr val="FF0000"/>
                      </a:solidFill>
                      <a:prstDash val="solid"/>
                    </a:lnT>
                    <a:lnB w="762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46031" y="887412"/>
            <a:ext cx="790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介護保険制度におけるリハビリテーション専門職の活動分野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84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91" y="128932"/>
            <a:ext cx="8951164" cy="628296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926444" y="6411900"/>
            <a:ext cx="5960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一般介護予防事業等の推進方策に関する検討会 取りまとめ（令和元年</a:t>
            </a:r>
            <a:r>
              <a:rPr kumimoji="1" lang="en-US" altLang="ja-JP" sz="1100" dirty="0" smtClean="0"/>
              <a:t>12</a:t>
            </a:r>
            <a:r>
              <a:rPr kumimoji="1" lang="ja-JP" altLang="en-US" sz="1100" dirty="0" smtClean="0"/>
              <a:t>月</a:t>
            </a:r>
            <a:r>
              <a:rPr kumimoji="1" lang="en-US" altLang="ja-JP" sz="1100" dirty="0" smtClean="0"/>
              <a:t>13</a:t>
            </a:r>
            <a:r>
              <a:rPr kumimoji="1" lang="ja-JP" altLang="en-US" sz="1100" dirty="0" smtClean="0"/>
              <a:t>日）参考資料より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440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8411" y="76210"/>
            <a:ext cx="10286933" cy="504056"/>
          </a:xfrm>
        </p:spPr>
        <p:txBody>
          <a:bodyPr/>
          <a:lstStyle/>
          <a:p>
            <a:r>
              <a:rPr kumimoji="1" lang="ja-JP" altLang="en-US" sz="3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国の動向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8974" y="810022"/>
            <a:ext cx="1118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一般介護予防事業等の推進方策に関する検討会取りまとめ（令和元年</a:t>
            </a:r>
            <a:r>
              <a:rPr kumimoji="1"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kumimoji="1"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日）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9730" y="1269534"/>
            <a:ext cx="11184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</a:t>
            </a:r>
            <a:r>
              <a:rPr lang="ja-JP" altLang="en-US" sz="2000" dirty="0">
                <a:solidFill>
                  <a:srgbClr val="FF0000"/>
                </a:solidFill>
              </a:rPr>
              <a:t>都道府県は</a:t>
            </a:r>
            <a:r>
              <a:rPr lang="ja-JP" altLang="en-US" sz="2000" dirty="0"/>
              <a:t>、都道府県医師会等と連携し、現行の仕組みである</a:t>
            </a:r>
            <a:r>
              <a:rPr lang="ja-JP" altLang="en-US" sz="2000" dirty="0" smtClean="0"/>
              <a:t>リハビリテーション協議会や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支援</a:t>
            </a:r>
            <a:r>
              <a:rPr lang="ja-JP" altLang="en-US" sz="2000" dirty="0"/>
              <a:t>センター等の設置や充実を図ることにより、</a:t>
            </a:r>
            <a:r>
              <a:rPr lang="ja-JP" altLang="en-US" sz="2000" dirty="0">
                <a:solidFill>
                  <a:srgbClr val="FF0000"/>
                </a:solidFill>
              </a:rPr>
              <a:t>地域の実情に応じた</a:t>
            </a:r>
            <a:r>
              <a:rPr lang="ja-JP" altLang="en-US" sz="2000" dirty="0" smtClean="0">
                <a:solidFill>
                  <a:srgbClr val="FF0000"/>
                </a:solidFill>
              </a:rPr>
              <a:t>地域リハビリテーション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支援</a:t>
            </a:r>
            <a:r>
              <a:rPr lang="ja-JP" altLang="en-US" sz="2000" dirty="0">
                <a:solidFill>
                  <a:srgbClr val="FF0000"/>
                </a:solidFill>
              </a:rPr>
              <a:t>体制を体系的に構築する</a:t>
            </a:r>
            <a:r>
              <a:rPr lang="ja-JP" altLang="en-US" sz="2000" dirty="0"/>
              <a:t>こと。</a:t>
            </a:r>
          </a:p>
          <a:p>
            <a:r>
              <a:rPr lang="ja-JP" altLang="en-US" sz="2000" dirty="0"/>
              <a:t>・市町村は、こうした支援体制を踏まえ、郡市区等医師会や必要に応じて都道府県</a:t>
            </a:r>
            <a:r>
              <a:rPr lang="ja-JP" altLang="en-US" sz="2000" dirty="0" smtClean="0"/>
              <a:t>医師会</a:t>
            </a:r>
            <a:r>
              <a:rPr lang="ja-JP" altLang="en-US" sz="2000" dirty="0"/>
              <a:t>と</a:t>
            </a:r>
            <a:r>
              <a:rPr lang="ja-JP" altLang="en-US" sz="2000" dirty="0" smtClean="0"/>
              <a:t>連携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上、医療機関や介護事業所等の協力を得て、医療専門職を安定的に</a:t>
            </a:r>
            <a:r>
              <a:rPr lang="ja-JP" altLang="en-US" sz="2000" dirty="0" smtClean="0"/>
              <a:t>派遣</a:t>
            </a:r>
            <a:r>
              <a:rPr lang="ja-JP" altLang="en-US" sz="2000" dirty="0"/>
              <a:t>できる体制を</a:t>
            </a:r>
            <a:r>
              <a:rPr lang="ja-JP" altLang="en-US" sz="2000" dirty="0" err="1"/>
              <a:t>構築</a:t>
            </a:r>
            <a:r>
              <a:rPr lang="ja-JP" altLang="en-US" sz="2000" dirty="0" err="1" smtClean="0"/>
              <a:t>す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err="1" smtClean="0"/>
              <a:t>ると</a:t>
            </a:r>
            <a:r>
              <a:rPr lang="ja-JP" altLang="en-US" sz="2000" dirty="0"/>
              <a:t>ともに、関係機関の理解促進を図ることが必要である。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8974" y="3726712"/>
            <a:ext cx="109409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「</a:t>
            </a:r>
            <a:r>
              <a:rPr lang="ja-JP" altLang="en-US" sz="2000" dirty="0"/>
              <a:t>地域リハビリテーション推進のための指針」（平成</a:t>
            </a:r>
            <a:r>
              <a:rPr lang="en-US" altLang="ja-JP" sz="2000" dirty="0"/>
              <a:t>18 </a:t>
            </a:r>
            <a:r>
              <a:rPr lang="ja-JP" altLang="en-US" sz="2000" dirty="0"/>
              <a:t>年</a:t>
            </a:r>
            <a:r>
              <a:rPr lang="en-US" altLang="ja-JP" sz="2000" dirty="0"/>
              <a:t>3 </a:t>
            </a:r>
            <a:r>
              <a:rPr lang="ja-JP" altLang="en-US" sz="2000" dirty="0"/>
              <a:t>月</a:t>
            </a:r>
            <a:r>
              <a:rPr lang="en-US" altLang="ja-JP" sz="2000" dirty="0" smtClean="0"/>
              <a:t>31</a:t>
            </a:r>
            <a:r>
              <a:rPr lang="ja-JP" altLang="en-US" sz="2000" dirty="0" smtClean="0"/>
              <a:t>日</a:t>
            </a:r>
            <a:r>
              <a:rPr lang="ja-JP" altLang="en-US" sz="2000" dirty="0" err="1"/>
              <a:t>老老</a:t>
            </a:r>
            <a:r>
              <a:rPr lang="ja-JP" altLang="en-US" sz="2000" dirty="0"/>
              <a:t>発第</a:t>
            </a:r>
            <a:r>
              <a:rPr lang="en-US" altLang="ja-JP" sz="2000" dirty="0"/>
              <a:t>0331006 </a:t>
            </a:r>
            <a:r>
              <a:rPr lang="ja-JP" altLang="en-US" sz="2000" dirty="0"/>
              <a:t>号厚生労働省老健局老人保健課長通知）を次のように令和３年</a:t>
            </a:r>
            <a:r>
              <a:rPr lang="ja-JP" altLang="en-US" sz="2000" dirty="0" smtClean="0"/>
              <a:t>４月</a:t>
            </a:r>
            <a:r>
              <a:rPr lang="ja-JP" altLang="en-US" sz="2000" dirty="0"/>
              <a:t>に施行予定。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ja-JP" altLang="en-US" dirty="0"/>
              <a:t>地域リハビリテーションが、地域包括ケアシステムの構築かつ市町村の一般介護</a:t>
            </a:r>
            <a:r>
              <a:rPr lang="ja-JP" altLang="en-US" dirty="0" smtClean="0"/>
              <a:t>予防</a:t>
            </a:r>
            <a:r>
              <a:rPr lang="ja-JP" altLang="en-US" dirty="0"/>
              <a:t>事業の充実・</a:t>
            </a:r>
            <a:r>
              <a:rPr lang="ja-JP" altLang="en-US" dirty="0" smtClean="0"/>
              <a:t>強化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の</a:t>
            </a:r>
            <a:r>
              <a:rPr lang="ja-JP" altLang="en-US" dirty="0"/>
              <a:t>ための取組であることを</a:t>
            </a:r>
            <a:r>
              <a:rPr lang="ja-JP" altLang="en-US" dirty="0" smtClean="0"/>
              <a:t>明記</a:t>
            </a:r>
            <a:endParaRPr lang="ja-JP" altLang="en-US" dirty="0"/>
          </a:p>
          <a:p>
            <a:r>
              <a:rPr lang="ja-JP" altLang="en-US" dirty="0"/>
              <a:t>・</a:t>
            </a:r>
            <a:r>
              <a:rPr lang="ja-JP" altLang="en-US" dirty="0">
                <a:solidFill>
                  <a:srgbClr val="FF0000"/>
                </a:solidFill>
              </a:rPr>
              <a:t>都道府県リハビリテーション支援センター及び地域リハビリテーション広域支援</a:t>
            </a:r>
            <a:r>
              <a:rPr lang="ja-JP" altLang="en-US" dirty="0" smtClean="0">
                <a:solidFill>
                  <a:srgbClr val="FF0000"/>
                </a:solidFill>
              </a:rPr>
              <a:t>センター</a:t>
            </a:r>
            <a:r>
              <a:rPr lang="ja-JP" altLang="en-US" dirty="0">
                <a:solidFill>
                  <a:srgbClr val="FF0000"/>
                </a:solidFill>
              </a:rPr>
              <a:t>の業務を</a:t>
            </a:r>
            <a:r>
              <a:rPr lang="ja-JP" altLang="en-US" dirty="0" smtClean="0">
                <a:solidFill>
                  <a:srgbClr val="FF0000"/>
                </a:solidFill>
              </a:rPr>
              <a:t>改め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err="1" smtClean="0">
                <a:solidFill>
                  <a:srgbClr val="FF0000"/>
                </a:solidFill>
              </a:rPr>
              <a:t>て</a:t>
            </a:r>
            <a:r>
              <a:rPr lang="ja-JP" altLang="en-US" dirty="0">
                <a:solidFill>
                  <a:srgbClr val="FF0000"/>
                </a:solidFill>
              </a:rPr>
              <a:t>整理</a:t>
            </a:r>
          </a:p>
          <a:p>
            <a:r>
              <a:rPr lang="ja-JP" altLang="en-US" dirty="0"/>
              <a:t>・研修実施内容を近年の動向を踏まえた形に修正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4715538" y="3204178"/>
            <a:ext cx="2147776" cy="432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6065" y="6096592"/>
            <a:ext cx="7708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（令和２年３月　全国介護保険・高齢者保健福祉担当課長会議資料（老人保健課）より）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628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4278" y="124495"/>
            <a:ext cx="1094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課題・論点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679" y="647715"/>
            <a:ext cx="114212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【</a:t>
            </a:r>
            <a:r>
              <a:rPr kumimoji="1" lang="ja-JP" altLang="en-US" sz="2400" dirty="0" smtClean="0"/>
              <a:t>課題</a:t>
            </a:r>
            <a:r>
              <a:rPr kumimoji="1" lang="en-US" altLang="ja-JP" sz="2400" dirty="0" smtClean="0"/>
              <a:t>】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200" dirty="0" smtClean="0"/>
              <a:t>介護</a:t>
            </a:r>
            <a:r>
              <a:rPr kumimoji="1" lang="ja-JP" altLang="en-US" sz="2200" dirty="0" smtClean="0"/>
              <a:t>保険制度、とりわけ介護予防、重度化防止の分野で</a:t>
            </a:r>
            <a:r>
              <a:rPr kumimoji="1" lang="ja-JP" altLang="en-US" sz="2200" dirty="0" smtClean="0">
                <a:solidFill>
                  <a:srgbClr val="FF0000"/>
                </a:solidFill>
              </a:rPr>
              <a:t>リハビリテーション専門職に期待される役割は大きくなっている</a:t>
            </a:r>
            <a:r>
              <a:rPr kumimoji="1" lang="ja-JP" altLang="en-US" sz="2200" dirty="0" smtClean="0"/>
              <a:t>。</a:t>
            </a:r>
            <a:endParaRPr kumimoji="1" lang="en-US" altLang="ja-JP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200" dirty="0" smtClean="0"/>
              <a:t>しかし、保険者（市町村）におけるリハビリテーション専門職の</a:t>
            </a:r>
            <a:r>
              <a:rPr lang="ja-JP" altLang="en-US" sz="2200" dirty="0" smtClean="0">
                <a:solidFill>
                  <a:srgbClr val="FF0000"/>
                </a:solidFill>
              </a:rPr>
              <a:t>活用は必ずしも進んでいない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200" dirty="0" smtClean="0"/>
              <a:t>主な原因は「</a:t>
            </a:r>
            <a:r>
              <a:rPr lang="ja-JP" altLang="en-US" sz="2200" dirty="0" smtClean="0">
                <a:solidFill>
                  <a:srgbClr val="FF0000"/>
                </a:solidFill>
              </a:rPr>
              <a:t>リハビリテーション専門職が確保できない</a:t>
            </a:r>
            <a:r>
              <a:rPr lang="ja-JP" altLang="en-US" sz="2200" dirty="0" smtClean="0"/>
              <a:t>」ため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論点</a:t>
            </a:r>
            <a:r>
              <a:rPr lang="en-US" altLang="ja-JP" sz="2400" dirty="0" smtClean="0"/>
              <a:t>】</a:t>
            </a:r>
            <a:endParaRPr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200" dirty="0" smtClean="0"/>
              <a:t>リハビリテーション専門職が地域で活躍できる環境を整備するため、今後、</a:t>
            </a:r>
            <a:r>
              <a:rPr lang="ja-JP" altLang="en-US" sz="2200" dirty="0" smtClean="0">
                <a:solidFill>
                  <a:srgbClr val="FF0000"/>
                </a:solidFill>
              </a:rPr>
              <a:t>県としてどのような体制を整備していくべきか</a:t>
            </a:r>
            <a:r>
              <a:rPr lang="ja-JP" altLang="en-US" sz="2200" dirty="0" smtClean="0"/>
              <a:t>。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　　「地域</a:t>
            </a:r>
            <a:r>
              <a:rPr lang="ja-JP" altLang="en-US" sz="2200" dirty="0"/>
              <a:t>リハビリテーション推進のための</a:t>
            </a:r>
            <a:r>
              <a:rPr lang="ja-JP" altLang="en-US" sz="2200" dirty="0" smtClean="0"/>
              <a:t>指針」の令和３年４月改定に</a:t>
            </a:r>
            <a:r>
              <a:rPr lang="ja-JP" altLang="en-US" sz="2200" dirty="0" smtClean="0">
                <a:solidFill>
                  <a:srgbClr val="FF0000"/>
                </a:solidFill>
              </a:rPr>
              <a:t>県として</a:t>
            </a:r>
            <a:endParaRPr lang="en-US" altLang="ja-JP" sz="22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200" dirty="0">
                <a:solidFill>
                  <a:srgbClr val="FF0000"/>
                </a:solidFill>
              </a:rPr>
              <a:t>　</a:t>
            </a:r>
            <a:r>
              <a:rPr lang="ja-JP" altLang="en-US" sz="2200" dirty="0" smtClean="0">
                <a:solidFill>
                  <a:srgbClr val="FF0000"/>
                </a:solidFill>
              </a:rPr>
              <a:t>　どの</a:t>
            </a:r>
            <a:r>
              <a:rPr lang="ja-JP" altLang="en-US" sz="2200" dirty="0" smtClean="0">
                <a:solidFill>
                  <a:srgbClr val="FF0000"/>
                </a:solidFill>
              </a:rPr>
              <a:t>ような方針で臨むべきか。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sz="2200" dirty="0" smtClean="0"/>
              <a:t>＜</a:t>
            </a:r>
            <a:r>
              <a:rPr lang="ja-JP" altLang="en-US" sz="2200" dirty="0" smtClean="0"/>
              <a:t>参考＞</a:t>
            </a:r>
            <a:endParaRPr lang="en-US" altLang="ja-JP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ja-JP" altLang="en-US" sz="2200" dirty="0" smtClean="0"/>
              <a:t>他県では「地域リハビリテーション支援センター」など、派遣調整を行う機関を設置しているところもある。</a:t>
            </a:r>
            <a:endParaRPr lang="en-US" altLang="ja-JP" sz="2200" dirty="0" smtClean="0"/>
          </a:p>
          <a:p>
            <a:pPr lvl="1"/>
            <a:r>
              <a:rPr lang="ja-JP" altLang="en-US" sz="2400" dirty="0"/>
              <a:t>　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静岡県では専門職団体が派遣調整を行っていたが、派遣依頼が増え、団体の事務担当者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　</a:t>
            </a:r>
            <a:r>
              <a:rPr lang="ja-JP" altLang="en-US" sz="2000" dirty="0" smtClean="0"/>
              <a:t>　が対応し切れなくなったため、来年度から「広域支援センター」を中心とした派遣調整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　</a:t>
            </a:r>
            <a:r>
              <a:rPr lang="ja-JP" altLang="en-US" sz="2000" dirty="0" smtClean="0"/>
              <a:t>　のしくみを運用していく予定。</a:t>
            </a:r>
            <a:endParaRPr lang="en-US" altLang="ja-JP" sz="2000" dirty="0" smtClean="0"/>
          </a:p>
        </p:txBody>
      </p:sp>
      <p:sp>
        <p:nvSpPr>
          <p:cNvPr id="4" name="大かっこ 3"/>
          <p:cNvSpPr/>
          <p:nvPr/>
        </p:nvSpPr>
        <p:spPr>
          <a:xfrm>
            <a:off x="1009817" y="5451231"/>
            <a:ext cx="10443630" cy="96129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大かっこ 4"/>
          <p:cNvSpPr/>
          <p:nvPr/>
        </p:nvSpPr>
        <p:spPr>
          <a:xfrm>
            <a:off x="1009817" y="3681046"/>
            <a:ext cx="10197445" cy="69166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8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91114_社会保障審議会介護保険部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7CFFF"/>
        </a:solidFill>
        <a:ln w="44450" cap="flat"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agawa②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神奈川テンプレ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kanagawa②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神奈川テンプレ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お試し">
      <a:dk1>
        <a:sysClr val="windowText" lastClr="000000"/>
      </a:dk1>
      <a:lt1>
        <a:srgbClr val="BBBCBC"/>
      </a:lt1>
      <a:dk2>
        <a:srgbClr val="576E78"/>
      </a:dk2>
      <a:lt2>
        <a:srgbClr val="BACBDA"/>
      </a:lt2>
      <a:accent1>
        <a:srgbClr val="7486BC"/>
      </a:accent1>
      <a:accent2>
        <a:srgbClr val="B6C6CA"/>
      </a:accent2>
      <a:accent3>
        <a:srgbClr val="5E9CCC"/>
      </a:accent3>
      <a:accent4>
        <a:srgbClr val="8ABBC9"/>
      </a:accent4>
      <a:accent5>
        <a:srgbClr val="86B0CA"/>
      </a:accent5>
      <a:accent6>
        <a:srgbClr val="BACBDA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ＭＳ Ｐゴシック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お試し">
      <a:dk1>
        <a:sysClr val="windowText" lastClr="000000"/>
      </a:dk1>
      <a:lt1>
        <a:srgbClr val="BBBCBC"/>
      </a:lt1>
      <a:dk2>
        <a:srgbClr val="576E78"/>
      </a:dk2>
      <a:lt2>
        <a:srgbClr val="BACBDA"/>
      </a:lt2>
      <a:accent1>
        <a:srgbClr val="7486BC"/>
      </a:accent1>
      <a:accent2>
        <a:srgbClr val="B6C6CA"/>
      </a:accent2>
      <a:accent3>
        <a:srgbClr val="5E9CCC"/>
      </a:accent3>
      <a:accent4>
        <a:srgbClr val="8ABBC9"/>
      </a:accent4>
      <a:accent5>
        <a:srgbClr val="86B0CA"/>
      </a:accent5>
      <a:accent6>
        <a:srgbClr val="BACBDA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ＭＳ Ｐゴシック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20191114_社会保障審議会介護保険部会</Template>
  <TotalTime>233</TotalTime>
  <Words>424</Words>
  <Application>Microsoft Office PowerPoint</Application>
  <PresentationFormat>ワイド画面</PresentationFormat>
  <Paragraphs>62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5</vt:i4>
      </vt:variant>
    </vt:vector>
  </HeadingPairs>
  <TitlesOfParts>
    <vt:vector size="22" baseType="lpstr">
      <vt:lpstr>BIZ UDPゴシック</vt:lpstr>
      <vt:lpstr>ＭＳ Ｐゴシック</vt:lpstr>
      <vt:lpstr>ＭＳ ゴシック</vt:lpstr>
      <vt:lpstr>メイリオ</vt:lpstr>
      <vt:lpstr>Arial</vt:lpstr>
      <vt:lpstr>Calibri</vt:lpstr>
      <vt:lpstr>Calibri Light</vt:lpstr>
      <vt:lpstr>Wingdings</vt:lpstr>
      <vt:lpstr>20191114_社会保障審議会介護保険部会</vt:lpstr>
      <vt:lpstr>1_デザインの設定</vt:lpstr>
      <vt:lpstr>kanagawa②</vt:lpstr>
      <vt:lpstr>1_kanagawa②</vt:lpstr>
      <vt:lpstr>blank</vt:lpstr>
      <vt:lpstr>1_blank</vt:lpstr>
      <vt:lpstr>2_Office テーマ</vt:lpstr>
      <vt:lpstr>4_Office テーマ</vt:lpstr>
      <vt:lpstr>9_Office テーマ</vt:lpstr>
      <vt:lpstr>介護分野における地域リハビリテーション体制について</vt:lpstr>
      <vt:lpstr>PowerPoint プレゼンテーション</vt:lpstr>
      <vt:lpstr>PowerPoint プレゼンテーション</vt:lpstr>
      <vt:lpstr>国の動向</vt:lpstr>
      <vt:lpstr>PowerPoint プレゼンテーション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介護分野におけるリハビリテーション専門職の活躍が期待される事項</dc:title>
  <dc:creator>yoda</dc:creator>
  <cp:lastModifiedBy>yoda</cp:lastModifiedBy>
  <cp:revision>19</cp:revision>
  <cp:lastPrinted>2020-03-13T00:26:38Z</cp:lastPrinted>
  <dcterms:created xsi:type="dcterms:W3CDTF">2020-03-12T09:58:19Z</dcterms:created>
  <dcterms:modified xsi:type="dcterms:W3CDTF">2020-03-13T06:11:54Z</dcterms:modified>
</cp:coreProperties>
</file>