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4"/>
  </p:notesMasterIdLst>
  <p:handoutMasterIdLst>
    <p:handoutMasterId r:id="rId5"/>
  </p:handoutMasterIdLst>
  <p:sldIdLst>
    <p:sldId id="331" r:id="rId2"/>
    <p:sldId id="332" r:id="rId3"/>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66FF"/>
    <a:srgbClr val="0000FF"/>
    <a:srgbClr val="FFFFDD"/>
    <a:srgbClr val="C8FCD7"/>
    <a:srgbClr val="ECFEF1"/>
    <a:srgbClr val="BAFCCB"/>
    <a:srgbClr val="BCFCCD"/>
    <a:srgbClr val="00CC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05" autoAdjust="0"/>
    <p:restoredTop sz="51220" autoAdjust="0"/>
  </p:normalViewPr>
  <p:slideViewPr>
    <p:cSldViewPr snapToGrid="0">
      <p:cViewPr varScale="1">
        <p:scale>
          <a:sx n="36" d="100"/>
          <a:sy n="36" d="100"/>
        </p:scale>
        <p:origin x="1772" y="32"/>
      </p:cViewPr>
      <p:guideLst/>
    </p:cSldViewPr>
  </p:slideViewPr>
  <p:outlineViewPr>
    <p:cViewPr>
      <p:scale>
        <a:sx n="33" d="100"/>
        <a:sy n="33" d="100"/>
      </p:scale>
      <p:origin x="0" y="-5984"/>
    </p:cViewPr>
  </p:outlineViewPr>
  <p:notesTextViewPr>
    <p:cViewPr>
      <p:scale>
        <a:sx n="1" d="1"/>
        <a:sy n="1" d="1"/>
      </p:scale>
      <p:origin x="0" y="0"/>
    </p:cViewPr>
  </p:notesTextViewPr>
  <p:notesViewPr>
    <p:cSldViewPr snapToGrid="0">
      <p:cViewPr varScale="1">
        <p:scale>
          <a:sx n="47" d="100"/>
          <a:sy n="47" d="100"/>
        </p:scale>
        <p:origin x="27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092" y="1"/>
            <a:ext cx="3077740" cy="513428"/>
          </a:xfrm>
          <a:prstGeom prst="rect">
            <a:avLst/>
          </a:prstGeom>
        </p:spPr>
        <p:txBody>
          <a:bodyPr vert="horz" lIns="94650" tIns="47325" rIns="94650" bIns="47325" rtlCol="0"/>
          <a:lstStyle>
            <a:lvl1pPr algn="r">
              <a:defRPr sz="1200"/>
            </a:lvl1pPr>
          </a:lstStyle>
          <a:p>
            <a:fld id="{273DFC92-EFCC-42C7-831E-2BA6F0A939CE}" type="datetimeFigureOut">
              <a:rPr kumimoji="1" lang="ja-JP" altLang="en-US" smtClean="0"/>
              <a:t>2020/9/10</a:t>
            </a:fld>
            <a:endParaRPr kumimoji="1" lang="ja-JP" altLang="en-US"/>
          </a:p>
        </p:txBody>
      </p:sp>
      <p:sp>
        <p:nvSpPr>
          <p:cNvPr id="4" name="フッター プレースホルダー 3"/>
          <p:cNvSpPr>
            <a:spLocks noGrp="1"/>
          </p:cNvSpPr>
          <p:nvPr>
            <p:ph type="ftr" sz="quarter" idx="2"/>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2" y="9719599"/>
            <a:ext cx="3077740" cy="513427"/>
          </a:xfrm>
          <a:prstGeom prst="rect">
            <a:avLst/>
          </a:prstGeom>
        </p:spPr>
        <p:txBody>
          <a:bodyPr vert="horz" lIns="94650" tIns="47325" rIns="94650" bIns="47325" rtlCol="0" anchor="b"/>
          <a:lstStyle>
            <a:lvl1pPr algn="r">
              <a:defRPr sz="1200"/>
            </a:lvl1pPr>
          </a:lstStyle>
          <a:p>
            <a:fld id="{15C8EF7B-F820-459E-BC36-6B54BE7FAB0C}" type="slidenum">
              <a:rPr kumimoji="1" lang="ja-JP" altLang="en-US" smtClean="0"/>
              <a:t>‹#›</a:t>
            </a:fld>
            <a:endParaRPr kumimoji="1" lang="ja-JP" altLang="en-US"/>
          </a:p>
        </p:txBody>
      </p:sp>
    </p:spTree>
    <p:extLst>
      <p:ext uri="{BB962C8B-B14F-4D97-AF65-F5344CB8AC3E}">
        <p14:creationId xmlns:p14="http://schemas.microsoft.com/office/powerpoint/2010/main" val="1473210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7740" cy="513428"/>
          </a:xfrm>
          <a:prstGeom prst="rect">
            <a:avLst/>
          </a:prstGeom>
        </p:spPr>
        <p:txBody>
          <a:bodyPr vert="horz" lIns="94650" tIns="47325" rIns="94650" bIns="47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2" y="1"/>
            <a:ext cx="3077740" cy="513428"/>
          </a:xfrm>
          <a:prstGeom prst="rect">
            <a:avLst/>
          </a:prstGeom>
        </p:spPr>
        <p:txBody>
          <a:bodyPr vert="horz" lIns="94650" tIns="47325" rIns="94650" bIns="47325" rtlCol="0"/>
          <a:lstStyle>
            <a:lvl1pPr algn="r">
              <a:defRPr sz="1200"/>
            </a:lvl1pPr>
          </a:lstStyle>
          <a:p>
            <a:fld id="{E2797BB3-3C7B-4A11-8F7C-016BC0F54DF7}" type="datetimeFigureOut">
              <a:rPr kumimoji="1" lang="ja-JP" altLang="en-US" smtClean="0"/>
              <a:t>2020/9/10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6925" cy="3454400"/>
          </a:xfrm>
          <a:prstGeom prst="rect">
            <a:avLst/>
          </a:prstGeom>
          <a:noFill/>
          <a:ln w="12700">
            <a:solidFill>
              <a:prstClr val="black"/>
            </a:solidFill>
          </a:ln>
        </p:spPr>
        <p:txBody>
          <a:bodyPr vert="horz" lIns="94650" tIns="47325" rIns="94650" bIns="47325" rtlCol="0" anchor="ctr"/>
          <a:lstStyle/>
          <a:p>
            <a:endParaRPr lang="ja-JP" altLang="en-US"/>
          </a:p>
        </p:txBody>
      </p:sp>
      <p:sp>
        <p:nvSpPr>
          <p:cNvPr id="5" name="ノート プレースホルダー 4"/>
          <p:cNvSpPr>
            <a:spLocks noGrp="1"/>
          </p:cNvSpPr>
          <p:nvPr>
            <p:ph type="body" sz="quarter" idx="3"/>
          </p:nvPr>
        </p:nvSpPr>
        <p:spPr>
          <a:xfrm>
            <a:off x="710248" y="4924644"/>
            <a:ext cx="5681980" cy="4029253"/>
          </a:xfrm>
          <a:prstGeom prst="rect">
            <a:avLst/>
          </a:prstGeom>
        </p:spPr>
        <p:txBody>
          <a:bodyPr vert="horz" lIns="94650" tIns="47325" rIns="94650" bIns="4732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19599"/>
            <a:ext cx="3077740" cy="513427"/>
          </a:xfrm>
          <a:prstGeom prst="rect">
            <a:avLst/>
          </a:prstGeom>
        </p:spPr>
        <p:txBody>
          <a:bodyPr vert="horz" lIns="94650" tIns="47325" rIns="94650" bIns="47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2" y="9719599"/>
            <a:ext cx="3077740" cy="513427"/>
          </a:xfrm>
          <a:prstGeom prst="rect">
            <a:avLst/>
          </a:prstGeom>
        </p:spPr>
        <p:txBody>
          <a:bodyPr vert="horz" lIns="94650" tIns="47325" rIns="94650" bIns="47325" rtlCol="0" anchor="b"/>
          <a:lstStyle>
            <a:lvl1pPr algn="r">
              <a:defRPr sz="1200"/>
            </a:lvl1pPr>
          </a:lstStyle>
          <a:p>
            <a:fld id="{6AC044BF-F28E-4985-A4FC-7A708562874E}" type="slidenum">
              <a:rPr kumimoji="1" lang="ja-JP" altLang="en-US" smtClean="0"/>
              <a:t>‹#›</a:t>
            </a:fld>
            <a:endParaRPr kumimoji="1" lang="ja-JP" altLang="en-US"/>
          </a:p>
        </p:txBody>
      </p:sp>
    </p:spTree>
    <p:extLst>
      <p:ext uri="{BB962C8B-B14F-4D97-AF65-F5344CB8AC3E}">
        <p14:creationId xmlns:p14="http://schemas.microsoft.com/office/powerpoint/2010/main" val="2897635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条例では、地下水質の保全を目的として、地下浸透禁止物質、又は地下浸透禁止物質を製造等する作業に係る水その他の液体の地下浸透による排出を禁止しており、地下浸透禁止物質による非意図的な地下浸透を防止するため、作業に係る施設について構造基準を定めています。</a:t>
            </a:r>
            <a:endParaRPr kumimoji="1" lang="en-US" altLang="ja-JP" dirty="0" smtClean="0"/>
          </a:p>
          <a:p>
            <a:r>
              <a:rPr kumimoji="1" lang="ja-JP" altLang="en-US" dirty="0" smtClean="0"/>
              <a:t>構造基準は表に示すとおりであり、床面についてコンクリート等の表面を耐性のある材質で被覆すること、有機塩素系溶剤を製造等する施設については耐浸透性をもつフラン樹脂等により被覆すること、又はステンレス鋼の受け皿を設置することを求め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0</a:t>
            </a:fld>
            <a:endParaRPr kumimoji="1" lang="ja-JP" altLang="en-US"/>
          </a:p>
        </p:txBody>
      </p:sp>
    </p:spTree>
    <p:extLst>
      <p:ext uri="{BB962C8B-B14F-4D97-AF65-F5344CB8AC3E}">
        <p14:creationId xmlns:p14="http://schemas.microsoft.com/office/powerpoint/2010/main" val="33868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これについて、</a:t>
            </a:r>
            <a:r>
              <a:rPr kumimoji="1" lang="ja-JP" altLang="ja-JP" sz="1200" kern="1200" dirty="0" smtClean="0">
                <a:solidFill>
                  <a:schemeClr val="tx1"/>
                </a:solidFill>
                <a:effectLst/>
                <a:latin typeface="+mn-lt"/>
                <a:ea typeface="+mn-ea"/>
                <a:cs typeface="+mn-cs"/>
              </a:rPr>
              <a:t>酸、アルカリ等のコンクリートを腐食するような溶液や、有機塩素系溶剤</a:t>
            </a:r>
            <a:r>
              <a:rPr kumimoji="1" lang="ja-JP" altLang="en-US" sz="1200" strike="noStrike" kern="1200" baseline="0" dirty="0" smtClean="0">
                <a:solidFill>
                  <a:schemeClr val="tx1"/>
                </a:solidFill>
                <a:effectLst/>
                <a:latin typeface="+mn-lt"/>
                <a:ea typeface="+mn-ea"/>
                <a:cs typeface="+mn-cs"/>
              </a:rPr>
              <a:t>を製造等する場合</a:t>
            </a:r>
            <a:r>
              <a:rPr kumimoji="1" lang="ja-JP" altLang="ja-JP" sz="1200" kern="1200" dirty="0" smtClean="0">
                <a:solidFill>
                  <a:schemeClr val="tx1"/>
                </a:solidFill>
                <a:effectLst/>
                <a:latin typeface="+mn-lt"/>
                <a:ea typeface="+mn-ea"/>
                <a:cs typeface="+mn-cs"/>
              </a:rPr>
              <a:t>など、物質の種類</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性状により</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必要に応じて、耐薬品性及び不浸透性のある材質による被覆又は地下浸透を防止することができる材質の受皿の設置等、追加的な浸透防止措置を講ずるものとするよう改正し</a:t>
            </a:r>
            <a:r>
              <a:rPr kumimoji="1" lang="ja-JP" altLang="en-US" sz="1200" kern="1200" dirty="0" smtClean="0">
                <a:solidFill>
                  <a:schemeClr val="tx1"/>
                </a:solidFill>
                <a:effectLst/>
                <a:latin typeface="+mn-lt"/>
                <a:ea typeface="+mn-ea"/>
                <a:cs typeface="+mn-cs"/>
              </a:rPr>
              <a:t>ました</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また、有機塩素系溶剤を製造等する作業に係る施設</a:t>
            </a:r>
            <a:r>
              <a:rPr kumimoji="1" lang="ja-JP" altLang="en-US" sz="1200" kern="1200" dirty="0" smtClean="0">
                <a:solidFill>
                  <a:schemeClr val="tx1"/>
                </a:solidFill>
                <a:effectLst/>
                <a:latin typeface="+mn-lt"/>
                <a:ea typeface="+mn-ea"/>
                <a:cs typeface="+mn-cs"/>
              </a:rPr>
              <a:t>について</a:t>
            </a:r>
            <a:r>
              <a:rPr kumimoji="1" lang="ja-JP" altLang="ja-JP" sz="1200" kern="1200" dirty="0" smtClean="0">
                <a:solidFill>
                  <a:schemeClr val="tx1"/>
                </a:solidFill>
                <a:effectLst/>
                <a:latin typeface="+mn-lt"/>
                <a:ea typeface="+mn-ea"/>
                <a:cs typeface="+mn-cs"/>
              </a:rPr>
              <a:t>、フラン樹脂</a:t>
            </a:r>
            <a:r>
              <a:rPr kumimoji="1" lang="ja-JP" altLang="en-US" sz="1200" kern="1200" dirty="0" smtClean="0">
                <a:solidFill>
                  <a:schemeClr val="tx1"/>
                </a:solidFill>
                <a:effectLst/>
                <a:latin typeface="+mn-lt"/>
                <a:ea typeface="+mn-ea"/>
                <a:cs typeface="+mn-cs"/>
              </a:rPr>
              <a:t>等の</a:t>
            </a:r>
            <a:r>
              <a:rPr kumimoji="1" lang="en-US" altLang="ja-JP" sz="1200" kern="1200" dirty="0" err="1" smtClean="0">
                <a:solidFill>
                  <a:schemeClr val="tx1"/>
                </a:solidFill>
                <a:effectLst/>
                <a:latin typeface="+mn-lt"/>
                <a:ea typeface="+mn-ea"/>
                <a:cs typeface="+mn-cs"/>
              </a:rPr>
              <a:t>合成樹脂</a:t>
            </a:r>
            <a:r>
              <a:rPr kumimoji="1" lang="ja-JP" altLang="en-US" sz="1200" kern="1200" dirty="0" smtClean="0">
                <a:solidFill>
                  <a:schemeClr val="tx1"/>
                </a:solidFill>
                <a:effectLst/>
                <a:latin typeface="+mn-lt"/>
                <a:ea typeface="+mn-ea"/>
                <a:cs typeface="+mn-cs"/>
              </a:rPr>
              <a:t>の種類を明示していましたが</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現在において</a:t>
            </a:r>
            <a:r>
              <a:rPr kumimoji="1" lang="en-US" altLang="ja-JP" sz="1200" kern="1200" dirty="0" err="1" smtClean="0">
                <a:solidFill>
                  <a:schemeClr val="tx1"/>
                </a:solidFill>
                <a:effectLst/>
                <a:latin typeface="+mn-lt"/>
                <a:ea typeface="+mn-ea"/>
                <a:cs typeface="+mn-cs"/>
              </a:rPr>
              <a:t>特筆する必要性は低く</a:t>
            </a:r>
            <a:r>
              <a:rPr kumimoji="1" lang="ja-JP" altLang="en-US" sz="1200" kern="1200" dirty="0" err="1"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新たな素材の開発等にも対応するため</a:t>
            </a:r>
            <a:r>
              <a:rPr kumimoji="1" lang="en-US"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種類を明示せず、</a:t>
            </a:r>
            <a:r>
              <a:rPr kumimoji="1" lang="en-US" altLang="ja-JP" sz="1200" kern="1200" dirty="0"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耐薬品</a:t>
            </a:r>
            <a:r>
              <a:rPr kumimoji="1" lang="ja-JP" altLang="ja-JP" sz="1200" kern="1200" dirty="0" smtClean="0">
                <a:solidFill>
                  <a:schemeClr val="tx1"/>
                </a:solidFill>
                <a:effectLst/>
                <a:latin typeface="+mn-lt"/>
                <a:ea typeface="+mn-ea"/>
                <a:cs typeface="+mn-cs"/>
              </a:rPr>
              <a:t>性及び不浸透性のある材質」に包含さ</a:t>
            </a:r>
            <a:r>
              <a:rPr kumimoji="1" lang="ja-JP" altLang="en-US" sz="1200" kern="1200" dirty="0" smtClean="0">
                <a:solidFill>
                  <a:schemeClr val="tx1"/>
                </a:solidFill>
                <a:effectLst/>
                <a:latin typeface="+mn-lt"/>
                <a:ea typeface="+mn-ea"/>
                <a:cs typeface="+mn-cs"/>
              </a:rPr>
              <a:t>せることとしました。</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6AC044BF-F28E-4985-A4FC-7A708562874E}" type="slidenum">
              <a:rPr kumimoji="1" lang="ja-JP" altLang="en-US" smtClean="0"/>
              <a:t>1</a:t>
            </a:fld>
            <a:endParaRPr kumimoji="1" lang="ja-JP" altLang="en-US"/>
          </a:p>
        </p:txBody>
      </p:sp>
    </p:spTree>
    <p:extLst>
      <p:ext uri="{BB962C8B-B14F-4D97-AF65-F5344CB8AC3E}">
        <p14:creationId xmlns:p14="http://schemas.microsoft.com/office/powerpoint/2010/main" val="2651810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035608" y="4215610"/>
            <a:ext cx="6552728"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dirty="0"/>
          </a:p>
        </p:txBody>
      </p:sp>
      <p:sp>
        <p:nvSpPr>
          <p:cNvPr id="9" name="タイトル 1"/>
          <p:cNvSpPr>
            <a:spLocks noGrp="1"/>
          </p:cNvSpPr>
          <p:nvPr>
            <p:ph type="ctrTitle" hasCustomPrompt="1"/>
          </p:nvPr>
        </p:nvSpPr>
        <p:spPr>
          <a:xfrm>
            <a:off x="1035608" y="2239850"/>
            <a:ext cx="5760640"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035608" y="4391170"/>
            <a:ext cx="6552728"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734" y="-35858"/>
            <a:ext cx="9180000" cy="7068996"/>
          </a:xfrm>
          <a:prstGeom prst="rect">
            <a:avLst/>
          </a:prstGeom>
        </p:spPr>
      </p:pic>
    </p:spTree>
    <p:extLst>
      <p:ext uri="{BB962C8B-B14F-4D97-AF65-F5344CB8AC3E}">
        <p14:creationId xmlns:p14="http://schemas.microsoft.com/office/powerpoint/2010/main" val="26517162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288017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217906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02532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1411318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971600" y="2334478"/>
            <a:ext cx="6552728"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971600" y="3789040"/>
            <a:ext cx="5760640"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94" y="-9147"/>
            <a:ext cx="9180000" cy="7040185"/>
          </a:xfrm>
          <a:prstGeom prst="rect">
            <a:avLst/>
          </a:prstGeom>
        </p:spPr>
      </p:pic>
    </p:spTree>
    <p:extLst>
      <p:ext uri="{BB962C8B-B14F-4D97-AF65-F5344CB8AC3E}">
        <p14:creationId xmlns:p14="http://schemas.microsoft.com/office/powerpoint/2010/main" val="1595561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628650" y="1825625"/>
            <a:ext cx="7543750"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0583691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971600" y="1340767"/>
            <a:ext cx="6120680"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447972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511319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089614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4946333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1307389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746730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1975" y="0"/>
            <a:ext cx="8692025" cy="6858000"/>
          </a:xfrm>
          <a:prstGeom prst="rect">
            <a:avLst/>
          </a:prstGeom>
        </p:spPr>
      </p:pic>
      <p:sp>
        <p:nvSpPr>
          <p:cNvPr id="2" name="Title Placeholder 1"/>
          <p:cNvSpPr>
            <a:spLocks noGrp="1"/>
          </p:cNvSpPr>
          <p:nvPr>
            <p:ph type="title"/>
          </p:nvPr>
        </p:nvSpPr>
        <p:spPr>
          <a:xfrm>
            <a:off x="628650" y="365126"/>
            <a:ext cx="7488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28650" y="1825625"/>
            <a:ext cx="7488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628650" y="6430448"/>
            <a:ext cx="20574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3028950" y="6430448"/>
            <a:ext cx="30861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6906186" y="6407826"/>
            <a:ext cx="20574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95042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FFF0799-BCF5-4C8E-BCD2-41538FEDF1AE}" type="slidenum">
              <a:rPr kumimoji="1" lang="ja-JP" altLang="en-US" smtClean="0"/>
              <a:t>0</a:t>
            </a:fld>
            <a:endParaRPr kumimoji="1" lang="ja-JP" altLang="en-US"/>
          </a:p>
        </p:txBody>
      </p:sp>
      <p:sp>
        <p:nvSpPr>
          <p:cNvPr id="11" name="コンテンツ プレースホルダー 2"/>
          <p:cNvSpPr txBox="1">
            <a:spLocks/>
          </p:cNvSpPr>
          <p:nvPr/>
        </p:nvSpPr>
        <p:spPr>
          <a:xfrm>
            <a:off x="214000" y="295622"/>
            <a:ext cx="8749586"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t>地下浸透禁止物質を製造等する施設の構造基準</a:t>
            </a:r>
            <a:endParaRPr lang="en-US" altLang="ja-JP" dirty="0" smtClean="0"/>
          </a:p>
        </p:txBody>
      </p:sp>
      <p:graphicFrame>
        <p:nvGraphicFramePr>
          <p:cNvPr id="13" name="表 12"/>
          <p:cNvGraphicFramePr>
            <a:graphicFrameLocks noGrp="1"/>
          </p:cNvGraphicFramePr>
          <p:nvPr>
            <p:extLst/>
          </p:nvPr>
        </p:nvGraphicFramePr>
        <p:xfrm>
          <a:off x="354995" y="2087629"/>
          <a:ext cx="4853815" cy="4477290"/>
        </p:xfrm>
        <a:graphic>
          <a:graphicData uri="http://schemas.openxmlformats.org/drawingml/2006/table">
            <a:tbl>
              <a:tblPr firstRow="1" bandRow="1">
                <a:tableStyleId>{5C22544A-7EE6-4342-B048-85BDC9FD1C3A}</a:tableStyleId>
              </a:tblPr>
              <a:tblGrid>
                <a:gridCol w="4853815"/>
              </a:tblGrid>
              <a:tr h="359238">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sz="1800" b="1" kern="0" dirty="0" smtClean="0">
                          <a:solidFill>
                            <a:schemeClr val="tx1"/>
                          </a:solidFill>
                          <a:effectLst/>
                          <a:latin typeface="メイリオ" panose="020B0604030504040204" pitchFamily="50" charset="-128"/>
                          <a:ea typeface="メイリオ" panose="020B0604030504040204" pitchFamily="50" charset="-128"/>
                          <a:cs typeface="MS-PGothic"/>
                        </a:rPr>
                        <a:t>規則</a:t>
                      </a:r>
                      <a:r>
                        <a:rPr lang="ja-JP" sz="1800" b="1" kern="0" dirty="0">
                          <a:solidFill>
                            <a:schemeClr val="tx1"/>
                          </a:solidFill>
                          <a:effectLst/>
                          <a:latin typeface="メイリオ" panose="020B0604030504040204" pitchFamily="50" charset="-128"/>
                          <a:ea typeface="メイリオ" panose="020B0604030504040204" pitchFamily="50" charset="-128"/>
                          <a:cs typeface="MS-PGothic"/>
                        </a:rPr>
                        <a:t>第</a:t>
                      </a:r>
                      <a:r>
                        <a:rPr lang="en-US" sz="1800" b="1" kern="0" dirty="0">
                          <a:solidFill>
                            <a:schemeClr val="tx1"/>
                          </a:solidFill>
                          <a:effectLst/>
                          <a:latin typeface="メイリオ" panose="020B0604030504040204" pitchFamily="50" charset="-128"/>
                          <a:ea typeface="メイリオ" panose="020B0604030504040204" pitchFamily="50" charset="-128"/>
                          <a:cs typeface="MS-PGothic"/>
                        </a:rPr>
                        <a:t>35</a:t>
                      </a:r>
                      <a:r>
                        <a:rPr lang="ja-JP" sz="1800" b="1" kern="0" dirty="0" smtClean="0">
                          <a:solidFill>
                            <a:schemeClr val="tx1"/>
                          </a:solidFill>
                          <a:effectLst/>
                          <a:latin typeface="メイリオ" panose="020B0604030504040204" pitchFamily="50" charset="-128"/>
                          <a:ea typeface="メイリオ" panose="020B0604030504040204" pitchFamily="50" charset="-128"/>
                          <a:cs typeface="MS-PGothic"/>
                        </a:rPr>
                        <a:t>条</a:t>
                      </a:r>
                      <a:r>
                        <a:rPr lang="ja-JP" altLang="en-US" sz="1800" b="1" kern="0" dirty="0" smtClean="0">
                          <a:solidFill>
                            <a:srgbClr val="00B050"/>
                          </a:solidFill>
                          <a:effectLst/>
                          <a:latin typeface="メイリオ" panose="020B0604030504040204" pitchFamily="50" charset="-128"/>
                          <a:ea typeface="メイリオ" panose="020B0604030504040204" pitchFamily="50" charset="-128"/>
                          <a:cs typeface="MS-PGothic"/>
                        </a:rPr>
                        <a:t>（改正前）</a:t>
                      </a:r>
                      <a:endParaRPr lang="ja-JP" altLang="ja-JP" sz="1800" b="1" kern="100" dirty="0" smtClean="0">
                        <a:solidFill>
                          <a:srgbClr val="00B05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118052">
                <a:tc>
                  <a:txBody>
                    <a:bodyPr/>
                    <a:lstStyle/>
                    <a:p>
                      <a:r>
                        <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rPr>
                        <a:t>規則で定める構造は次に定める構造とする</a:t>
                      </a:r>
                    </a:p>
                    <a:p>
                      <a:pPr marL="358775" indent="-358775"/>
                      <a:r>
                        <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rPr>
                        <a:t>(1) </a:t>
                      </a:r>
                      <a:r>
                        <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rPr>
                        <a:t>床面は、地下浸透禁止物質の地下浸透を適切に防止できるコンクリート、タイル等の不透水性材質とし、</a:t>
                      </a:r>
                      <a:r>
                        <a:rPr kumimoji="1" lang="ja-JP" altLang="ja-JP" sz="1500" u="sng" kern="1200" dirty="0" smtClean="0">
                          <a:solidFill>
                            <a:schemeClr val="dk1"/>
                          </a:solidFill>
                          <a:effectLst/>
                          <a:latin typeface="メイリオ" panose="020B0604030504040204" pitchFamily="50" charset="-128"/>
                          <a:ea typeface="メイリオ" panose="020B0604030504040204" pitchFamily="50" charset="-128"/>
                          <a:cs typeface="+mn-cs"/>
                        </a:rPr>
                        <a:t>その表面は耐性のある材質で被覆がなされていること</a:t>
                      </a:r>
                      <a:endParaRPr kumimoji="1" lang="en-US" altLang="ja-JP" sz="1500" u="sng" kern="1200" dirty="0" smtClean="0">
                        <a:solidFill>
                          <a:schemeClr val="dk1"/>
                        </a:solidFill>
                        <a:effectLst/>
                        <a:latin typeface="メイリオ" panose="020B0604030504040204" pitchFamily="50" charset="-128"/>
                        <a:ea typeface="メイリオ" panose="020B0604030504040204" pitchFamily="50" charset="-128"/>
                        <a:cs typeface="+mn-cs"/>
                      </a:endParaRPr>
                    </a:p>
                    <a:p>
                      <a:endParaRPr kumimoji="1" lang="ja-JP" altLang="ja-JP" sz="800" kern="1200" dirty="0" smtClean="0">
                        <a:solidFill>
                          <a:schemeClr val="dk1"/>
                        </a:solidFill>
                        <a:effectLst/>
                        <a:latin typeface="メイリオ" panose="020B0604030504040204" pitchFamily="50" charset="-128"/>
                        <a:ea typeface="メイリオ" panose="020B0604030504040204" pitchFamily="50" charset="-128"/>
                        <a:cs typeface="+mn-cs"/>
                      </a:endParaRPr>
                    </a:p>
                    <a:p>
                      <a:pPr marL="358775" indent="-358775"/>
                      <a:r>
                        <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rPr>
                        <a:t>(2) </a:t>
                      </a:r>
                      <a:r>
                        <a:rPr kumimoji="1" lang="ja-JP" altLang="en-US" sz="1500" kern="1200" dirty="0" smtClean="0">
                          <a:solidFill>
                            <a:schemeClr val="dk1"/>
                          </a:solidFill>
                          <a:effectLst/>
                          <a:latin typeface="メイリオ" panose="020B0604030504040204" pitchFamily="50" charset="-128"/>
                          <a:ea typeface="メイリオ" panose="020B0604030504040204" pitchFamily="50" charset="-128"/>
                          <a:cs typeface="+mn-cs"/>
                        </a:rPr>
                        <a:t>（略）</a:t>
                      </a:r>
                      <a:endPar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endParaRPr>
                    </a:p>
                    <a:p>
                      <a:pPr marL="358775" indent="-358775"/>
                      <a:endParaRPr kumimoji="1" lang="ja-JP" altLang="ja-JP" sz="800" kern="1200" dirty="0" smtClean="0">
                        <a:solidFill>
                          <a:schemeClr val="dk1"/>
                        </a:solidFill>
                        <a:effectLst/>
                        <a:latin typeface="メイリオ" panose="020B0604030504040204" pitchFamily="50" charset="-128"/>
                        <a:ea typeface="メイリオ" panose="020B0604030504040204" pitchFamily="50" charset="-128"/>
                        <a:cs typeface="+mn-cs"/>
                      </a:endParaRPr>
                    </a:p>
                    <a:p>
                      <a:pPr marL="358775" indent="-358775"/>
                      <a:r>
                        <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rPr>
                        <a:t>(3) </a:t>
                      </a:r>
                      <a:r>
                        <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rPr>
                        <a:t>有機塩素系溶剤を製造し、使用し、処理し、又は保管する作業に係る施設である場合であって、</a:t>
                      </a:r>
                      <a:r>
                        <a:rPr kumimoji="1" lang="ja-JP" altLang="ja-JP" sz="1500" u="sng" kern="1200" dirty="0" smtClean="0">
                          <a:solidFill>
                            <a:srgbClr val="FF0000"/>
                          </a:solidFill>
                          <a:effectLst/>
                          <a:latin typeface="メイリオ" panose="020B0604030504040204" pitchFamily="50" charset="-128"/>
                          <a:ea typeface="メイリオ" panose="020B0604030504040204" pitchFamily="50" charset="-128"/>
                          <a:cs typeface="+mn-cs"/>
                        </a:rPr>
                        <a:t>床面の材質にひび割れ等が心配される場合にあっては</a:t>
                      </a:r>
                      <a:r>
                        <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rPr>
                        <a:t>有機塩素系溶剤に耐浸透性をもつフラン樹脂、弗素樹脂、エポキシアクリレート樹脂その他の合成樹脂で</a:t>
                      </a:r>
                      <a:r>
                        <a:rPr kumimoji="1" lang="ja-JP" altLang="ja-JP" sz="1500" u="sng" kern="1200" dirty="0" smtClean="0">
                          <a:solidFill>
                            <a:schemeClr val="dk1"/>
                          </a:solidFill>
                          <a:effectLst/>
                          <a:latin typeface="メイリオ" panose="020B0604030504040204" pitchFamily="50" charset="-128"/>
                          <a:ea typeface="メイリオ" panose="020B0604030504040204" pitchFamily="50" charset="-128"/>
                          <a:cs typeface="+mn-cs"/>
                        </a:rPr>
                        <a:t>必要な床面の被覆がなされていること</a:t>
                      </a:r>
                      <a:r>
                        <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rPr>
                        <a:t>又は当該作業に係る施設の下にステンレス鋼の</a:t>
                      </a:r>
                      <a:r>
                        <a:rPr kumimoji="1" lang="ja-JP" altLang="ja-JP" sz="1500" u="sng" kern="1200" dirty="0" smtClean="0">
                          <a:solidFill>
                            <a:schemeClr val="dk1"/>
                          </a:solidFill>
                          <a:effectLst/>
                          <a:latin typeface="メイリオ" panose="020B0604030504040204" pitchFamily="50" charset="-128"/>
                          <a:ea typeface="メイリオ" panose="020B0604030504040204" pitchFamily="50" charset="-128"/>
                          <a:cs typeface="+mn-cs"/>
                        </a:rPr>
                        <a:t>受け皿を設置することその他の地下浸透禁止物質を含む水又はその他の液体の浸透を防止するために必要な措置がとられていること</a:t>
                      </a:r>
                      <a:endParaRPr kumimoji="1" lang="ja-JP" altLang="en-US" sz="1500" u="sng"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2" name="テキスト ボックス 21"/>
          <p:cNvSpPr txBox="1"/>
          <p:nvPr/>
        </p:nvSpPr>
        <p:spPr>
          <a:xfrm>
            <a:off x="300632" y="870038"/>
            <a:ext cx="8720829" cy="1107996"/>
          </a:xfrm>
          <a:prstGeom prst="rect">
            <a:avLst/>
          </a:prstGeom>
          <a:noFill/>
        </p:spPr>
        <p:txBody>
          <a:bodyPr wrap="square" rtlCol="0">
            <a:spAutoFit/>
          </a:bodyPr>
          <a:lstStyle/>
          <a:p>
            <a:r>
              <a:rPr lang="ja-JP" altLang="en-US" sz="2200" dirty="0" smtClean="0">
                <a:latin typeface="メイリオ" panose="020B0604030504040204" pitchFamily="50" charset="-128"/>
                <a:ea typeface="メイリオ" panose="020B0604030504040204" pitchFamily="50" charset="-128"/>
              </a:rPr>
              <a:t>地下浸透禁止物質又はこれを製造等する作業に係る</a:t>
            </a:r>
            <a:r>
              <a:rPr lang="ja-JP" altLang="ja-JP" sz="2200" dirty="0" smtClean="0">
                <a:latin typeface="メイリオ" panose="020B0604030504040204" pitchFamily="50" charset="-128"/>
                <a:ea typeface="メイリオ" panose="020B0604030504040204" pitchFamily="50" charset="-128"/>
              </a:rPr>
              <a:t>水</a:t>
            </a:r>
            <a:r>
              <a:rPr lang="ja-JP" altLang="en-US" sz="2200" dirty="0" smtClean="0">
                <a:latin typeface="メイリオ" panose="020B0604030504040204" pitchFamily="50" charset="-128"/>
                <a:ea typeface="メイリオ" panose="020B0604030504040204" pitchFamily="50" charset="-128"/>
              </a:rPr>
              <a:t>等の</a:t>
            </a:r>
            <a:endParaRPr lang="en-US" altLang="ja-JP" sz="2200" dirty="0" smtClean="0">
              <a:latin typeface="メイリオ" panose="020B0604030504040204" pitchFamily="50" charset="-128"/>
              <a:ea typeface="メイリオ" panose="020B0604030504040204" pitchFamily="50" charset="-128"/>
            </a:endParaRPr>
          </a:p>
          <a:p>
            <a:r>
              <a:rPr lang="ja-JP" altLang="ja-JP" sz="2200" dirty="0" smtClean="0">
                <a:solidFill>
                  <a:srgbClr val="FF0000"/>
                </a:solidFill>
                <a:latin typeface="メイリオ" panose="020B0604030504040204" pitchFamily="50" charset="-128"/>
                <a:ea typeface="メイリオ" panose="020B0604030504040204" pitchFamily="50" charset="-128"/>
              </a:rPr>
              <a:t>地下</a:t>
            </a:r>
            <a:r>
              <a:rPr lang="ja-JP" altLang="en-US" sz="2200" dirty="0" smtClean="0">
                <a:solidFill>
                  <a:srgbClr val="FF0000"/>
                </a:solidFill>
                <a:latin typeface="メイリオ" panose="020B0604030504040204" pitchFamily="50" charset="-128"/>
                <a:ea typeface="メイリオ" panose="020B0604030504040204" pitchFamily="50" charset="-128"/>
              </a:rPr>
              <a:t>浸透</a:t>
            </a:r>
            <a:r>
              <a:rPr lang="ja-JP" altLang="ja-JP" sz="2200" dirty="0" smtClean="0">
                <a:solidFill>
                  <a:srgbClr val="FF0000"/>
                </a:solidFill>
                <a:latin typeface="メイリオ" panose="020B0604030504040204" pitchFamily="50" charset="-128"/>
                <a:ea typeface="メイリオ" panose="020B0604030504040204" pitchFamily="50" charset="-128"/>
              </a:rPr>
              <a:t>を禁止</a:t>
            </a:r>
            <a:r>
              <a:rPr lang="ja-JP" altLang="ja-JP" sz="2200" dirty="0" smtClean="0">
                <a:latin typeface="メイリオ" panose="020B0604030504040204" pitchFamily="50" charset="-128"/>
                <a:ea typeface="メイリオ" panose="020B0604030504040204" pitchFamily="50" charset="-128"/>
              </a:rPr>
              <a:t>し</a:t>
            </a:r>
            <a:r>
              <a:rPr lang="ja-JP" altLang="ja-JP" sz="2200" dirty="0">
                <a:latin typeface="メイリオ" panose="020B0604030504040204" pitchFamily="50" charset="-128"/>
                <a:ea typeface="メイリオ" panose="020B0604030504040204" pitchFamily="50" charset="-128"/>
              </a:rPr>
              <a:t>、非意図的な地下浸透を防止するため</a:t>
            </a:r>
            <a:r>
              <a:rPr lang="ja-JP" altLang="ja-JP" sz="2200" dirty="0" smtClean="0">
                <a:latin typeface="メイリオ" panose="020B0604030504040204" pitchFamily="50" charset="-128"/>
                <a:ea typeface="メイリオ" panose="020B0604030504040204" pitchFamily="50" charset="-128"/>
              </a:rPr>
              <a:t>、</a:t>
            </a:r>
            <a:endParaRPr lang="en-US" altLang="ja-JP" sz="2200" dirty="0" smtClean="0">
              <a:latin typeface="メイリオ" panose="020B0604030504040204" pitchFamily="50" charset="-128"/>
              <a:ea typeface="メイリオ" panose="020B0604030504040204" pitchFamily="50" charset="-128"/>
            </a:endParaRPr>
          </a:p>
          <a:p>
            <a:r>
              <a:rPr lang="ja-JP" altLang="ja-JP" sz="2200" dirty="0" smtClean="0">
                <a:latin typeface="メイリオ" panose="020B0604030504040204" pitchFamily="50" charset="-128"/>
                <a:ea typeface="メイリオ" panose="020B0604030504040204" pitchFamily="50" charset="-128"/>
              </a:rPr>
              <a:t>作業</a:t>
            </a:r>
            <a:r>
              <a:rPr lang="ja-JP" altLang="ja-JP" sz="2200" dirty="0">
                <a:latin typeface="メイリオ" panose="020B0604030504040204" pitchFamily="50" charset="-128"/>
                <a:ea typeface="メイリオ" panose="020B0604030504040204" pitchFamily="50" charset="-128"/>
              </a:rPr>
              <a:t>に係る</a:t>
            </a:r>
            <a:r>
              <a:rPr lang="ja-JP" altLang="ja-JP" sz="2200" dirty="0">
                <a:solidFill>
                  <a:srgbClr val="FF0000"/>
                </a:solidFill>
                <a:latin typeface="メイリオ" panose="020B0604030504040204" pitchFamily="50" charset="-128"/>
                <a:ea typeface="メイリオ" panose="020B0604030504040204" pitchFamily="50" charset="-128"/>
              </a:rPr>
              <a:t>施設の構造基準</a:t>
            </a:r>
            <a:r>
              <a:rPr lang="ja-JP" altLang="ja-JP" sz="2200" dirty="0">
                <a:latin typeface="メイリオ" panose="020B0604030504040204" pitchFamily="50" charset="-128"/>
                <a:ea typeface="メイリオ" panose="020B0604030504040204" pitchFamily="50" charset="-128"/>
              </a:rPr>
              <a:t>を定めている</a:t>
            </a:r>
            <a:r>
              <a:rPr lang="ja-JP" altLang="ja-JP" sz="2200" dirty="0" smtClean="0">
                <a:latin typeface="メイリオ" panose="020B0604030504040204" pitchFamily="50" charset="-128"/>
                <a:ea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rPr>
              <a:t>（第</a:t>
            </a:r>
            <a:r>
              <a:rPr lang="en-US" altLang="ja-JP" sz="2200" dirty="0" smtClean="0">
                <a:latin typeface="メイリオ" panose="020B0604030504040204" pitchFamily="50" charset="-128"/>
                <a:ea typeface="メイリオ" panose="020B0604030504040204" pitchFamily="50" charset="-128"/>
              </a:rPr>
              <a:t>29</a:t>
            </a:r>
            <a:r>
              <a:rPr lang="ja-JP" altLang="en-US" sz="2200" dirty="0" smtClean="0">
                <a:latin typeface="メイリオ" panose="020B0604030504040204" pitchFamily="50" charset="-128"/>
                <a:ea typeface="メイリオ" panose="020B0604030504040204" pitchFamily="50" charset="-128"/>
              </a:rPr>
              <a:t>条、規則第</a:t>
            </a:r>
            <a:r>
              <a:rPr lang="en-US" altLang="ja-JP" sz="2200" dirty="0" smtClean="0">
                <a:latin typeface="メイリオ" panose="020B0604030504040204" pitchFamily="50" charset="-128"/>
                <a:ea typeface="メイリオ" panose="020B0604030504040204" pitchFamily="50" charset="-128"/>
              </a:rPr>
              <a:t>35</a:t>
            </a:r>
            <a:r>
              <a:rPr lang="ja-JP" altLang="en-US" sz="2200" dirty="0" smtClean="0">
                <a:latin typeface="メイリオ" panose="020B0604030504040204" pitchFamily="50" charset="-128"/>
                <a:ea typeface="メイリオ" panose="020B0604030504040204" pitchFamily="50" charset="-128"/>
              </a:rPr>
              <a:t>条）</a:t>
            </a:r>
            <a:endParaRPr lang="ja-JP" altLang="ja-JP" sz="2200" dirty="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5709286" y="2998370"/>
            <a:ext cx="3209925" cy="758079"/>
            <a:chOff x="0" y="-1"/>
            <a:chExt cx="3209925" cy="758079"/>
          </a:xfrm>
        </p:grpSpPr>
        <p:sp>
          <p:nvSpPr>
            <p:cNvPr id="31" name="正方形/長方形 30"/>
            <p:cNvSpPr/>
            <p:nvPr/>
          </p:nvSpPr>
          <p:spPr>
            <a:xfrm>
              <a:off x="0" y="276225"/>
              <a:ext cx="1733550" cy="285750"/>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2" name="テキスト ボックス 7"/>
            <p:cNvSpPr txBox="1"/>
            <p:nvPr/>
          </p:nvSpPr>
          <p:spPr>
            <a:xfrm>
              <a:off x="298981" y="305686"/>
              <a:ext cx="1343025" cy="26492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コンクリート</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3" name="正方形/長方形 32"/>
            <p:cNvSpPr/>
            <p:nvPr/>
          </p:nvSpPr>
          <p:spPr>
            <a:xfrm>
              <a:off x="0" y="180975"/>
              <a:ext cx="1733550" cy="952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テキスト ボックス 10"/>
            <p:cNvSpPr txBox="1"/>
            <p:nvPr/>
          </p:nvSpPr>
          <p:spPr>
            <a:xfrm>
              <a:off x="2114550" y="-1"/>
              <a:ext cx="1095375" cy="75807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耐性のある</a:t>
              </a:r>
              <a:r>
                <a:rPr 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材質</a:t>
              </a:r>
              <a:r>
                <a:rPr lang="ja-JP" altLang="en-US"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による表面の被覆</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35" name="直線コネクタ 34"/>
            <p:cNvCxnSpPr/>
            <p:nvPr/>
          </p:nvCxnSpPr>
          <p:spPr>
            <a:xfrm flipV="1">
              <a:off x="1666875" y="142875"/>
              <a:ext cx="457200" cy="857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テキスト ボックス 11"/>
          <p:cNvSpPr txBox="1"/>
          <p:nvPr/>
        </p:nvSpPr>
        <p:spPr>
          <a:xfrm>
            <a:off x="5263765" y="2651409"/>
            <a:ext cx="3538169" cy="35406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（地下浸透禁止物質を製造等する施設）</a:t>
            </a:r>
          </a:p>
        </p:txBody>
      </p:sp>
      <p:grpSp>
        <p:nvGrpSpPr>
          <p:cNvPr id="9" name="グループ化 8"/>
          <p:cNvGrpSpPr/>
          <p:nvPr/>
        </p:nvGrpSpPr>
        <p:grpSpPr>
          <a:xfrm>
            <a:off x="5749498" y="4551929"/>
            <a:ext cx="3214088" cy="786607"/>
            <a:chOff x="0" y="-186805"/>
            <a:chExt cx="3214088" cy="786607"/>
          </a:xfrm>
        </p:grpSpPr>
        <p:sp>
          <p:nvSpPr>
            <p:cNvPr id="26" name="正方形/長方形 25"/>
            <p:cNvSpPr/>
            <p:nvPr/>
          </p:nvSpPr>
          <p:spPr>
            <a:xfrm>
              <a:off x="0" y="276225"/>
              <a:ext cx="1733550" cy="285750"/>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テキスト ボックス 15"/>
            <p:cNvSpPr txBox="1"/>
            <p:nvPr/>
          </p:nvSpPr>
          <p:spPr>
            <a:xfrm>
              <a:off x="237351" y="304799"/>
              <a:ext cx="1135587" cy="2950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コンクリート</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8" name="正方形/長方形 27"/>
            <p:cNvSpPr/>
            <p:nvPr/>
          </p:nvSpPr>
          <p:spPr>
            <a:xfrm>
              <a:off x="0" y="180975"/>
              <a:ext cx="1733550" cy="952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 name="テキスト ボックス 17"/>
            <p:cNvSpPr txBox="1"/>
            <p:nvPr/>
          </p:nvSpPr>
          <p:spPr>
            <a:xfrm>
              <a:off x="2022047" y="-186805"/>
              <a:ext cx="1192041" cy="74223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耐浸透性を持つフラン樹脂等</a:t>
              </a:r>
            </a:p>
          </p:txBody>
        </p:sp>
        <p:cxnSp>
          <p:nvCxnSpPr>
            <p:cNvPr id="30" name="直線コネクタ 29"/>
            <p:cNvCxnSpPr/>
            <p:nvPr/>
          </p:nvCxnSpPr>
          <p:spPr>
            <a:xfrm flipV="1">
              <a:off x="1666875" y="47625"/>
              <a:ext cx="355172" cy="180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テキスト ボックス 18"/>
          <p:cNvSpPr txBox="1"/>
          <p:nvPr/>
        </p:nvSpPr>
        <p:spPr>
          <a:xfrm>
            <a:off x="5286704" y="4185701"/>
            <a:ext cx="3620332" cy="3149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（特に有機塩素系溶剤を製造等する施設）</a:t>
            </a:r>
          </a:p>
        </p:txBody>
      </p:sp>
      <p:sp>
        <p:nvSpPr>
          <p:cNvPr id="12" name="テキスト ボックス 25"/>
          <p:cNvSpPr txBox="1"/>
          <p:nvPr/>
        </p:nvSpPr>
        <p:spPr>
          <a:xfrm>
            <a:off x="5589604" y="5528261"/>
            <a:ext cx="2066925" cy="285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又は</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14" name="グループ化 13"/>
          <p:cNvGrpSpPr/>
          <p:nvPr/>
        </p:nvGrpSpPr>
        <p:grpSpPr>
          <a:xfrm>
            <a:off x="5649252" y="5581404"/>
            <a:ext cx="3494748" cy="912930"/>
            <a:chOff x="0" y="-264735"/>
            <a:chExt cx="3494748" cy="912930"/>
          </a:xfrm>
        </p:grpSpPr>
        <p:grpSp>
          <p:nvGrpSpPr>
            <p:cNvPr id="15" name="グループ化 14"/>
            <p:cNvGrpSpPr/>
            <p:nvPr/>
          </p:nvGrpSpPr>
          <p:grpSpPr>
            <a:xfrm>
              <a:off x="0" y="-264735"/>
              <a:ext cx="3494748" cy="912930"/>
              <a:chOff x="0" y="-264735"/>
              <a:chExt cx="3494748" cy="912930"/>
            </a:xfrm>
          </p:grpSpPr>
          <p:grpSp>
            <p:nvGrpSpPr>
              <p:cNvPr id="17" name="グループ化 16"/>
              <p:cNvGrpSpPr/>
              <p:nvPr/>
            </p:nvGrpSpPr>
            <p:grpSpPr>
              <a:xfrm>
                <a:off x="123825" y="-264735"/>
                <a:ext cx="3370923" cy="912930"/>
                <a:chOff x="0" y="-321885"/>
                <a:chExt cx="3370923" cy="912930"/>
              </a:xfrm>
            </p:grpSpPr>
            <p:sp>
              <p:nvSpPr>
                <p:cNvPr id="20" name="正方形/長方形 19"/>
                <p:cNvSpPr/>
                <p:nvPr/>
              </p:nvSpPr>
              <p:spPr>
                <a:xfrm>
                  <a:off x="0" y="276225"/>
                  <a:ext cx="1733550" cy="285750"/>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テキスト ボックス 21"/>
                <p:cNvSpPr txBox="1"/>
                <p:nvPr/>
              </p:nvSpPr>
              <p:spPr>
                <a:xfrm>
                  <a:off x="270407" y="305295"/>
                  <a:ext cx="1159166" cy="285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コンクリート</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 name="テキスト ボックス 23"/>
                <p:cNvSpPr txBox="1"/>
                <p:nvPr/>
              </p:nvSpPr>
              <p:spPr>
                <a:xfrm>
                  <a:off x="2060284" y="-321885"/>
                  <a:ext cx="1310639" cy="5981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ステンレス鋼の</a:t>
                  </a:r>
                  <a:r>
                    <a:rPr 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受皿</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25" name="直線コネクタ 24"/>
                <p:cNvCxnSpPr/>
                <p:nvPr/>
              </p:nvCxnSpPr>
              <p:spPr>
                <a:xfrm flipV="1">
                  <a:off x="1733550" y="-2654"/>
                  <a:ext cx="364840" cy="219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8" name="直線コネクタ 17"/>
              <p:cNvCxnSpPr/>
              <p:nvPr/>
            </p:nvCxnSpPr>
            <p:spPr>
              <a:xfrm>
                <a:off x="0" y="142875"/>
                <a:ext cx="142875" cy="1714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828800" y="133350"/>
                <a:ext cx="142875" cy="171450"/>
              </a:xfrm>
              <a:prstGeom prst="line">
                <a:avLst/>
              </a:prstGeom>
              <a:ln w="57150"/>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cxnSp>
          <p:nvCxnSpPr>
            <p:cNvPr id="16" name="直線コネクタ 15"/>
            <p:cNvCxnSpPr/>
            <p:nvPr/>
          </p:nvCxnSpPr>
          <p:spPr>
            <a:xfrm>
              <a:off x="133350" y="304800"/>
              <a:ext cx="1724025" cy="0"/>
            </a:xfrm>
            <a:prstGeom prst="line">
              <a:avLst/>
            </a:prstGeom>
            <a:ln w="571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60309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82802" y="6429383"/>
            <a:ext cx="2057400" cy="365125"/>
          </a:xfrm>
        </p:spPr>
        <p:txBody>
          <a:bodyPr/>
          <a:lstStyle/>
          <a:p>
            <a:fld id="{BFFF0799-BCF5-4C8E-BCD2-41538FEDF1AE}" type="slidenum">
              <a:rPr kumimoji="1" lang="ja-JP" altLang="en-US" smtClean="0"/>
              <a:t>1</a:t>
            </a:fld>
            <a:endParaRPr kumimoji="1" lang="ja-JP" altLang="en-US" dirty="0"/>
          </a:p>
        </p:txBody>
      </p:sp>
      <p:sp>
        <p:nvSpPr>
          <p:cNvPr id="5" name="テキスト ボックス 4"/>
          <p:cNvSpPr txBox="1"/>
          <p:nvPr/>
        </p:nvSpPr>
        <p:spPr>
          <a:xfrm>
            <a:off x="326843" y="844384"/>
            <a:ext cx="8587206" cy="1107996"/>
          </a:xfrm>
          <a:prstGeom prst="rect">
            <a:avLst/>
          </a:prstGeom>
          <a:noFill/>
        </p:spPr>
        <p:txBody>
          <a:bodyPr wrap="square" rtlCol="0">
            <a:spAutoFit/>
          </a:bodyPr>
          <a:lstStyle/>
          <a:p>
            <a:r>
              <a:rPr lang="ja-JP" altLang="ja-JP" sz="2200" u="sng" dirty="0" smtClean="0">
                <a:solidFill>
                  <a:srgbClr val="FF0000"/>
                </a:solidFill>
                <a:latin typeface="メイリオ" panose="020B0604030504040204" pitchFamily="50" charset="-128"/>
                <a:ea typeface="メイリオ" panose="020B0604030504040204" pitchFamily="50" charset="-128"/>
              </a:rPr>
              <a:t>物質</a:t>
            </a:r>
            <a:r>
              <a:rPr lang="ja-JP" altLang="ja-JP" sz="2200" u="sng" dirty="0">
                <a:solidFill>
                  <a:srgbClr val="FF0000"/>
                </a:solidFill>
                <a:latin typeface="メイリオ" panose="020B0604030504040204" pitchFamily="50" charset="-128"/>
                <a:ea typeface="メイリオ" panose="020B0604030504040204" pitchFamily="50" charset="-128"/>
              </a:rPr>
              <a:t>の</a:t>
            </a:r>
            <a:r>
              <a:rPr lang="ja-JP" altLang="ja-JP" sz="2200" u="sng" dirty="0" smtClean="0">
                <a:solidFill>
                  <a:srgbClr val="FF0000"/>
                </a:solidFill>
                <a:latin typeface="メイリオ" panose="020B0604030504040204" pitchFamily="50" charset="-128"/>
                <a:ea typeface="メイリオ" panose="020B0604030504040204" pitchFamily="50" charset="-128"/>
              </a:rPr>
              <a:t>種類</a:t>
            </a:r>
            <a:r>
              <a:rPr lang="ja-JP" altLang="en-US" sz="2200" u="sng" dirty="0">
                <a:solidFill>
                  <a:srgbClr val="FF0000"/>
                </a:solidFill>
                <a:latin typeface="メイリオ" panose="020B0604030504040204" pitchFamily="50" charset="-128"/>
                <a:ea typeface="メイリオ" panose="020B0604030504040204" pitchFamily="50" charset="-128"/>
              </a:rPr>
              <a:t>や</a:t>
            </a:r>
            <a:r>
              <a:rPr lang="ja-JP" altLang="ja-JP" sz="2200" u="sng" dirty="0" smtClean="0">
                <a:solidFill>
                  <a:srgbClr val="FF0000"/>
                </a:solidFill>
                <a:latin typeface="メイリオ" panose="020B0604030504040204" pitchFamily="50" charset="-128"/>
                <a:ea typeface="メイリオ" panose="020B0604030504040204" pitchFamily="50" charset="-128"/>
              </a:rPr>
              <a:t>性状</a:t>
            </a:r>
            <a:r>
              <a:rPr lang="ja-JP" altLang="ja-JP" sz="2200" u="sng" dirty="0">
                <a:solidFill>
                  <a:srgbClr val="FF0000"/>
                </a:solidFill>
                <a:latin typeface="メイリオ" panose="020B0604030504040204" pitchFamily="50" charset="-128"/>
                <a:ea typeface="メイリオ" panose="020B0604030504040204" pitchFamily="50" charset="-128"/>
              </a:rPr>
              <a:t>により必要に応じて</a:t>
            </a:r>
            <a:r>
              <a:rPr lang="ja-JP" altLang="ja-JP" sz="2200" dirty="0">
                <a:latin typeface="メイリオ" panose="020B0604030504040204" pitchFamily="50" charset="-128"/>
                <a:ea typeface="メイリオ" panose="020B0604030504040204" pitchFamily="50" charset="-128"/>
              </a:rPr>
              <a:t>、耐薬品性及び不浸透性のある材質による</a:t>
            </a:r>
            <a:r>
              <a:rPr lang="ja-JP" altLang="ja-JP" sz="2200" u="sng" dirty="0">
                <a:solidFill>
                  <a:srgbClr val="FF0000"/>
                </a:solidFill>
                <a:latin typeface="メイリオ" panose="020B0604030504040204" pitchFamily="50" charset="-128"/>
                <a:ea typeface="メイリオ" panose="020B0604030504040204" pitchFamily="50" charset="-128"/>
              </a:rPr>
              <a:t>被覆</a:t>
            </a:r>
            <a:r>
              <a:rPr lang="ja-JP" altLang="ja-JP" sz="2200" dirty="0">
                <a:latin typeface="メイリオ" panose="020B0604030504040204" pitchFamily="50" charset="-128"/>
                <a:ea typeface="メイリオ" panose="020B0604030504040204" pitchFamily="50" charset="-128"/>
              </a:rPr>
              <a:t>又は地下浸透を防止することができる材質の</a:t>
            </a:r>
            <a:r>
              <a:rPr lang="ja-JP" altLang="ja-JP" sz="2200" u="sng" dirty="0">
                <a:solidFill>
                  <a:srgbClr val="FF0000"/>
                </a:solidFill>
                <a:latin typeface="メイリオ" panose="020B0604030504040204" pitchFamily="50" charset="-128"/>
                <a:ea typeface="メイリオ" panose="020B0604030504040204" pitchFamily="50" charset="-128"/>
              </a:rPr>
              <a:t>受皿の設置等</a:t>
            </a:r>
            <a:r>
              <a:rPr lang="ja-JP" altLang="ja-JP" sz="2200" dirty="0">
                <a:latin typeface="メイリオ" panose="020B0604030504040204" pitchFamily="50" charset="-128"/>
                <a:ea typeface="メイリオ" panose="020B0604030504040204" pitchFamily="50" charset="-128"/>
              </a:rPr>
              <a:t>、追加的な浸透防止措置を講ずるものとするよう改正した。</a:t>
            </a:r>
          </a:p>
        </p:txBody>
      </p:sp>
      <p:sp>
        <p:nvSpPr>
          <p:cNvPr id="6" name="コンテンツ プレースホルダー 2"/>
          <p:cNvSpPr txBox="1">
            <a:spLocks/>
          </p:cNvSpPr>
          <p:nvPr/>
        </p:nvSpPr>
        <p:spPr>
          <a:xfrm>
            <a:off x="326843" y="276896"/>
            <a:ext cx="7848872" cy="5674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6A0D1"/>
              </a:buClr>
              <a:buFont typeface="Wingdings" pitchFamily="2" charset="2"/>
              <a:buChar char="n"/>
              <a:defRPr kumimoji="1" sz="3200" b="1" kern="1200">
                <a:solidFill>
                  <a:schemeClr val="tx1">
                    <a:lumMod val="75000"/>
                    <a:lumOff val="25000"/>
                  </a:schemeClr>
                </a:solidFill>
                <a:latin typeface="メイリオ" pitchFamily="50" charset="-128"/>
                <a:ea typeface="メイリオ" pitchFamily="50" charset="-128"/>
                <a:cs typeface="メイリオ" pitchFamily="50" charset="-128"/>
              </a:defRPr>
            </a:lvl1pPr>
            <a:lvl2pPr marL="360363" indent="-96838" algn="l" defTabSz="914400" rtl="0" eaLnBrk="1" latinLnBrk="0" hangingPunct="1">
              <a:spcBef>
                <a:spcPct val="20000"/>
              </a:spcBef>
              <a:buFont typeface="Arial" pitchFamily="34" charset="0"/>
              <a:buChar char=" "/>
              <a:tabLst>
                <a:tab pos="539750" algn="l"/>
              </a:tabLst>
              <a:defRPr kumimoji="1" sz="2800" kern="1200">
                <a:solidFill>
                  <a:schemeClr val="tx1">
                    <a:lumMod val="75000"/>
                    <a:lumOff val="25000"/>
                  </a:schemeClr>
                </a:solidFill>
                <a:latin typeface="メイリオ" pitchFamily="50" charset="-128"/>
                <a:ea typeface="メイリオ" pitchFamily="50" charset="-128"/>
                <a:cs typeface="メイリオ"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lumMod val="75000"/>
                    <a:lumOff val="25000"/>
                  </a:schemeClr>
                </a:solidFill>
                <a:latin typeface="メイリオ" pitchFamily="50" charset="-128"/>
                <a:ea typeface="メイリオ" pitchFamily="50" charset="-128"/>
                <a:cs typeface="メイリオ"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lumMod val="75000"/>
                    <a:lumOff val="25000"/>
                  </a:schemeClr>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smtClean="0"/>
              <a:t>条例の改正内容</a:t>
            </a:r>
            <a:endParaRPr lang="en-US" altLang="ja-JP" dirty="0" smtClean="0"/>
          </a:p>
        </p:txBody>
      </p:sp>
      <p:graphicFrame>
        <p:nvGraphicFramePr>
          <p:cNvPr id="10" name="表 9"/>
          <p:cNvGraphicFramePr>
            <a:graphicFrameLocks noGrp="1"/>
          </p:cNvGraphicFramePr>
          <p:nvPr>
            <p:extLst/>
          </p:nvPr>
        </p:nvGraphicFramePr>
        <p:xfrm>
          <a:off x="326843" y="2217683"/>
          <a:ext cx="4895829" cy="4394263"/>
        </p:xfrm>
        <a:graphic>
          <a:graphicData uri="http://schemas.openxmlformats.org/drawingml/2006/table">
            <a:tbl>
              <a:tblPr firstRow="1" bandRow="1">
                <a:tableStyleId>{5C22544A-7EE6-4342-B048-85BDC9FD1C3A}</a:tableStyleId>
              </a:tblPr>
              <a:tblGrid>
                <a:gridCol w="4895829"/>
              </a:tblGrid>
              <a:tr h="342529">
                <a:tc>
                  <a:txBody>
                    <a:bodyPr/>
                    <a:lstStyle/>
                    <a:p>
                      <a:pPr marL="0" marR="0" lvl="0" indent="0" algn="ctr" defTabSz="914400" rtl="0" eaLnBrk="1" fontAlgn="auto" latinLnBrk="0" hangingPunct="1">
                        <a:lnSpc>
                          <a:spcPts val="1400"/>
                        </a:lnSpc>
                        <a:spcBef>
                          <a:spcPts val="0"/>
                        </a:spcBef>
                        <a:spcAft>
                          <a:spcPts val="0"/>
                        </a:spcAft>
                        <a:buClrTx/>
                        <a:buSzTx/>
                        <a:buFontTx/>
                        <a:buNone/>
                        <a:tabLst/>
                        <a:defRPr/>
                      </a:pPr>
                      <a:r>
                        <a:rPr lang="ja-JP" altLang="ja-JP" sz="1800" b="1" kern="0" dirty="0" smtClean="0">
                          <a:solidFill>
                            <a:schemeClr val="tx1"/>
                          </a:solidFill>
                          <a:effectLst/>
                          <a:latin typeface="メイリオ" panose="020B0604030504040204" pitchFamily="50" charset="-128"/>
                          <a:ea typeface="メイリオ" panose="020B0604030504040204" pitchFamily="50" charset="-128"/>
                          <a:cs typeface="MS-PGothic"/>
                        </a:rPr>
                        <a:t>規則第</a:t>
                      </a:r>
                      <a:r>
                        <a:rPr lang="en-US" altLang="ja-JP" sz="1800" b="1" kern="0" dirty="0" smtClean="0">
                          <a:solidFill>
                            <a:schemeClr val="tx1"/>
                          </a:solidFill>
                          <a:effectLst/>
                          <a:latin typeface="メイリオ" panose="020B0604030504040204" pitchFamily="50" charset="-128"/>
                          <a:ea typeface="メイリオ" panose="020B0604030504040204" pitchFamily="50" charset="-128"/>
                          <a:cs typeface="MS-PGothic"/>
                        </a:rPr>
                        <a:t>35</a:t>
                      </a:r>
                      <a:r>
                        <a:rPr lang="ja-JP" altLang="ja-JP" sz="1800" b="1" kern="0" dirty="0" smtClean="0">
                          <a:solidFill>
                            <a:schemeClr val="tx1"/>
                          </a:solidFill>
                          <a:effectLst/>
                          <a:latin typeface="メイリオ" panose="020B0604030504040204" pitchFamily="50" charset="-128"/>
                          <a:ea typeface="メイリオ" panose="020B0604030504040204" pitchFamily="50" charset="-128"/>
                          <a:cs typeface="MS-PGothic"/>
                        </a:rPr>
                        <a:t>条</a:t>
                      </a:r>
                      <a:r>
                        <a:rPr lang="ja-JP" altLang="en-US" sz="1800" b="1" kern="0" dirty="0" smtClean="0">
                          <a:solidFill>
                            <a:srgbClr val="00B050"/>
                          </a:solidFill>
                          <a:effectLst/>
                          <a:latin typeface="メイリオ" panose="020B0604030504040204" pitchFamily="50" charset="-128"/>
                          <a:ea typeface="メイリオ" panose="020B0604030504040204" pitchFamily="50" charset="-128"/>
                          <a:cs typeface="MS-PGothic"/>
                        </a:rPr>
                        <a:t>（改正後）</a:t>
                      </a:r>
                      <a:endParaRPr lang="ja-JP" sz="1800" b="1" kern="100" dirty="0">
                        <a:solidFill>
                          <a:srgbClr val="00B05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51734">
                <a:tc>
                  <a:txBody>
                    <a:bodyPr/>
                    <a:lstStyle/>
                    <a:p>
                      <a:pPr marL="357188" marR="0" lvl="0" indent="-357188" algn="l" defTabSz="1031875" rtl="0" eaLnBrk="1" fontAlgn="auto" latinLnBrk="0" hangingPunct="1">
                        <a:lnSpc>
                          <a:spcPct val="100000"/>
                        </a:lnSpc>
                        <a:spcBef>
                          <a:spcPts val="0"/>
                        </a:spcBef>
                        <a:spcAft>
                          <a:spcPts val="0"/>
                        </a:spcAft>
                        <a:buClrTx/>
                        <a:buSzTx/>
                        <a:buFontTx/>
                        <a:buNone/>
                        <a:tabLst/>
                        <a:defRPr/>
                      </a:pPr>
                      <a:r>
                        <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500" kern="1200" baseline="0" dirty="0" smtClean="0">
                          <a:solidFill>
                            <a:schemeClr val="dk1"/>
                          </a:solidFill>
                          <a:effectLst/>
                          <a:latin typeface="メイリオ" panose="020B0604030504040204" pitchFamily="50" charset="-128"/>
                          <a:ea typeface="メイリオ" panose="020B0604030504040204" pitchFamily="50" charset="-128"/>
                          <a:cs typeface="+mn-cs"/>
                        </a:rPr>
                        <a:t> </a:t>
                      </a:r>
                      <a:r>
                        <a:rPr kumimoji="1" lang="ja-JP"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床面が地下浸透禁止物質の地下浸透を適切に防止できるコンクリート、タイル等の不透水性材</a:t>
                      </a:r>
                      <a:r>
                        <a:rPr kumimoji="1" lang="ja-JP" altLang="en-US" sz="1500" u="none" kern="1200" dirty="0" smtClean="0">
                          <a:solidFill>
                            <a:schemeClr val="dk1"/>
                          </a:solidFill>
                          <a:effectLst/>
                          <a:latin typeface="メイリオ" panose="020B0604030504040204" pitchFamily="50" charset="-128"/>
                          <a:ea typeface="メイリオ" panose="020B0604030504040204" pitchFamily="50" charset="-128"/>
                          <a:cs typeface="+mn-cs"/>
                        </a:rPr>
                        <a:t>質</a:t>
                      </a:r>
                      <a:r>
                        <a:rPr kumimoji="1" lang="ja-JP"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でありその表面に地下浸透禁止物質若しくは地下浸透禁止物質を含む水その他の液体の種類若しくは性状により</a:t>
                      </a:r>
                      <a:r>
                        <a:rPr kumimoji="1" lang="ja-JP" altLang="ja-JP" sz="1500" u="sng" kern="1200" dirty="0" smtClean="0">
                          <a:solidFill>
                            <a:srgbClr val="FF0000"/>
                          </a:solidFill>
                          <a:effectLst/>
                          <a:latin typeface="メイリオ" panose="020B0604030504040204" pitchFamily="50" charset="-128"/>
                          <a:ea typeface="メイリオ" panose="020B0604030504040204" pitchFamily="50" charset="-128"/>
                          <a:cs typeface="+mn-cs"/>
                        </a:rPr>
                        <a:t>必要に応じて</a:t>
                      </a:r>
                      <a:r>
                        <a:rPr kumimoji="1" lang="ja-JP" altLang="ja-JP" sz="1500" u="sng" kern="1200" dirty="0" smtClean="0">
                          <a:solidFill>
                            <a:schemeClr val="dk1"/>
                          </a:solidFill>
                          <a:effectLst/>
                          <a:latin typeface="メイリオ" panose="020B0604030504040204" pitchFamily="50" charset="-128"/>
                          <a:ea typeface="メイリオ" panose="020B0604030504040204" pitchFamily="50" charset="-128"/>
                          <a:cs typeface="+mn-cs"/>
                        </a:rPr>
                        <a:t>耐薬品性及び不浸透性のある材質で被覆がなされていること</a:t>
                      </a:r>
                      <a:r>
                        <a:rPr kumimoji="1" lang="ja-JP" altLang="ja-JP" sz="1500" u="sng" kern="1200" dirty="0" smtClean="0">
                          <a:solidFill>
                            <a:srgbClr val="FF0000"/>
                          </a:solidFill>
                          <a:effectLst/>
                          <a:latin typeface="メイリオ" panose="020B0604030504040204" pitchFamily="50" charset="-128"/>
                          <a:ea typeface="メイリオ" panose="020B0604030504040204" pitchFamily="50" charset="-128"/>
                          <a:cs typeface="+mn-cs"/>
                        </a:rPr>
                        <a:t>又は</a:t>
                      </a:r>
                      <a:r>
                        <a:rPr kumimoji="1" lang="ja-JP"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条例第</a:t>
                      </a:r>
                      <a:r>
                        <a:rPr kumimoji="1" lang="en-US"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29</a:t>
                      </a:r>
                      <a:r>
                        <a:rPr kumimoji="1" lang="ja-JP"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条第１項の作業に係る施設の下に</a:t>
                      </a:r>
                      <a:r>
                        <a:rPr kumimoji="1" lang="ja-JP" altLang="ja-JP" sz="1500" u="sng" kern="1200" dirty="0" smtClean="0">
                          <a:solidFill>
                            <a:schemeClr val="dk1"/>
                          </a:solidFill>
                          <a:effectLst/>
                          <a:latin typeface="メイリオ" panose="020B0604030504040204" pitchFamily="50" charset="-128"/>
                          <a:ea typeface="メイリオ" panose="020B0604030504040204" pitchFamily="50" charset="-128"/>
                          <a:cs typeface="+mn-cs"/>
                        </a:rPr>
                        <a:t>地下浸透を防止することができる材質の受皿を設置する等</a:t>
                      </a:r>
                      <a:r>
                        <a:rPr kumimoji="1" lang="ja-JP" altLang="ja-JP" sz="1500" u="none" kern="1200" dirty="0" smtClean="0">
                          <a:solidFill>
                            <a:schemeClr val="dk1"/>
                          </a:solidFill>
                          <a:effectLst/>
                          <a:latin typeface="メイリオ" panose="020B0604030504040204" pitchFamily="50" charset="-128"/>
                          <a:ea typeface="メイリオ" panose="020B0604030504040204" pitchFamily="50" charset="-128"/>
                          <a:cs typeface="+mn-cs"/>
                        </a:rPr>
                        <a:t>の地下浸透禁止物質の浸透を防止する措置がとられていること。</a:t>
                      </a:r>
                      <a:endParaRPr kumimoji="1" lang="en-US" altLang="ja-JP" sz="1500" u="none" kern="1200" dirty="0" smtClean="0">
                        <a:solidFill>
                          <a:schemeClr val="dk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dirty="0" smtClean="0">
                        <a:solidFill>
                          <a:schemeClr val="dk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smtClean="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500" kern="1200" dirty="0" smtClean="0">
                          <a:solidFill>
                            <a:schemeClr val="dk1"/>
                          </a:solidFill>
                          <a:effectLst/>
                          <a:latin typeface="メイリオ" panose="020B0604030504040204" pitchFamily="50" charset="-128"/>
                          <a:ea typeface="メイリオ" panose="020B0604030504040204" pitchFamily="50" charset="-128"/>
                          <a:cs typeface="+mn-cs"/>
                        </a:rPr>
                        <a:t>（略）</a:t>
                      </a:r>
                      <a:endParaRPr kumimoji="1" lang="ja-JP" altLang="ja-JP" sz="1500" kern="1200" dirty="0" smtClean="0">
                        <a:solidFill>
                          <a:schemeClr val="dk1"/>
                        </a:solidFill>
                        <a:effectLst/>
                        <a:latin typeface="メイリオ" panose="020B0604030504040204" pitchFamily="50" charset="-128"/>
                        <a:ea typeface="メイリオ" panose="020B0604030504040204" pitchFamily="50" charset="-128"/>
                        <a:cs typeface="+mn-cs"/>
                      </a:endParaRPr>
                    </a:p>
                    <a:p>
                      <a:endParaRPr kumimoji="1" lang="ja-JP" altLang="en-US" sz="15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7" name="グループ化 6"/>
          <p:cNvGrpSpPr/>
          <p:nvPr/>
        </p:nvGrpSpPr>
        <p:grpSpPr>
          <a:xfrm>
            <a:off x="5905143" y="3606688"/>
            <a:ext cx="1867234" cy="790367"/>
            <a:chOff x="0" y="-217733"/>
            <a:chExt cx="1867234" cy="791109"/>
          </a:xfrm>
        </p:grpSpPr>
        <p:sp>
          <p:nvSpPr>
            <p:cNvPr id="22" name="正方形/長方形 21"/>
            <p:cNvSpPr/>
            <p:nvPr/>
          </p:nvSpPr>
          <p:spPr>
            <a:xfrm>
              <a:off x="0" y="276225"/>
              <a:ext cx="1733550" cy="285750"/>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テキスト ボックス 33"/>
            <p:cNvSpPr txBox="1"/>
            <p:nvPr/>
          </p:nvSpPr>
          <p:spPr>
            <a:xfrm>
              <a:off x="264056" y="304826"/>
              <a:ext cx="1282261" cy="2685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コンクリート</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4" name="正方形/長方形 23"/>
            <p:cNvSpPr/>
            <p:nvPr/>
          </p:nvSpPr>
          <p:spPr>
            <a:xfrm>
              <a:off x="0" y="180975"/>
              <a:ext cx="1733550" cy="9525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5" name="直線コネクタ 24"/>
            <p:cNvCxnSpPr/>
            <p:nvPr/>
          </p:nvCxnSpPr>
          <p:spPr>
            <a:xfrm flipV="1">
              <a:off x="1546317" y="-217733"/>
              <a:ext cx="320917" cy="465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テキスト ボックス 37"/>
          <p:cNvSpPr txBox="1"/>
          <p:nvPr/>
        </p:nvSpPr>
        <p:spPr>
          <a:xfrm>
            <a:off x="5420507" y="2606639"/>
            <a:ext cx="3576349" cy="2876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（地下浸透禁止物質を製造等する施設）</a:t>
            </a:r>
          </a:p>
        </p:txBody>
      </p:sp>
      <p:sp>
        <p:nvSpPr>
          <p:cNvPr id="9" name="テキスト ボックス 38"/>
          <p:cNvSpPr txBox="1"/>
          <p:nvPr/>
        </p:nvSpPr>
        <p:spPr>
          <a:xfrm>
            <a:off x="5705452" y="4551674"/>
            <a:ext cx="2066925" cy="285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又は</a:t>
            </a:r>
          </a:p>
        </p:txBody>
      </p:sp>
      <p:grpSp>
        <p:nvGrpSpPr>
          <p:cNvPr id="11" name="グループ化 10"/>
          <p:cNvGrpSpPr/>
          <p:nvPr/>
        </p:nvGrpSpPr>
        <p:grpSpPr>
          <a:xfrm>
            <a:off x="5800702" y="4787278"/>
            <a:ext cx="2938635" cy="1375074"/>
            <a:chOff x="0" y="-728981"/>
            <a:chExt cx="2938635" cy="1375076"/>
          </a:xfrm>
        </p:grpSpPr>
        <p:grpSp>
          <p:nvGrpSpPr>
            <p:cNvPr id="13" name="グループ化 12"/>
            <p:cNvGrpSpPr/>
            <p:nvPr/>
          </p:nvGrpSpPr>
          <p:grpSpPr>
            <a:xfrm>
              <a:off x="0" y="-728981"/>
              <a:ext cx="2938635" cy="1375076"/>
              <a:chOff x="0" y="-728981"/>
              <a:chExt cx="2938635" cy="1375076"/>
            </a:xfrm>
          </p:grpSpPr>
          <p:grpSp>
            <p:nvGrpSpPr>
              <p:cNvPr id="15" name="グループ化 14"/>
              <p:cNvGrpSpPr/>
              <p:nvPr/>
            </p:nvGrpSpPr>
            <p:grpSpPr>
              <a:xfrm>
                <a:off x="123825" y="-728981"/>
                <a:ext cx="2814810" cy="1375076"/>
                <a:chOff x="0" y="-786131"/>
                <a:chExt cx="2814810" cy="1375076"/>
              </a:xfrm>
            </p:grpSpPr>
            <p:sp>
              <p:nvSpPr>
                <p:cNvPr id="18" name="正方形/長方形 17"/>
                <p:cNvSpPr/>
                <p:nvPr/>
              </p:nvSpPr>
              <p:spPr>
                <a:xfrm>
                  <a:off x="0" y="276225"/>
                  <a:ext cx="1733550" cy="285750"/>
                </a:xfrm>
                <a:prstGeom prst="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43"/>
                <p:cNvSpPr txBox="1"/>
                <p:nvPr/>
              </p:nvSpPr>
              <p:spPr>
                <a:xfrm>
                  <a:off x="236158" y="316106"/>
                  <a:ext cx="1222466" cy="27283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コンクリート</a:t>
                  </a:r>
                </a:p>
              </p:txBody>
            </p:sp>
            <p:sp>
              <p:nvSpPr>
                <p:cNvPr id="20" name="テキスト ボックス 44"/>
                <p:cNvSpPr txBox="1"/>
                <p:nvPr/>
              </p:nvSpPr>
              <p:spPr>
                <a:xfrm>
                  <a:off x="1058275" y="-786131"/>
                  <a:ext cx="1756535" cy="54919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必要に応じて</a:t>
                  </a:r>
                  <a:r>
                    <a:rPr 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地下</a:t>
                  </a:r>
                  <a:r>
                    <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rPr>
                    <a:t>浸透を防止できる材質の</a:t>
                  </a:r>
                  <a:r>
                    <a:rPr 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受皿</a:t>
                  </a:r>
                  <a:r>
                    <a:rPr lang="ja-JP" altLang="en-US"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など</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cxnSp>
              <p:nvCxnSpPr>
                <p:cNvPr id="21" name="直線コネクタ 20"/>
                <p:cNvCxnSpPr/>
                <p:nvPr/>
              </p:nvCxnSpPr>
              <p:spPr>
                <a:xfrm flipV="1">
                  <a:off x="1609865" y="-69552"/>
                  <a:ext cx="237985" cy="2836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直線コネクタ 15"/>
              <p:cNvCxnSpPr/>
              <p:nvPr/>
            </p:nvCxnSpPr>
            <p:spPr>
              <a:xfrm>
                <a:off x="0" y="142875"/>
                <a:ext cx="142875" cy="1714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828800" y="133350"/>
                <a:ext cx="142875" cy="171450"/>
              </a:xfrm>
              <a:prstGeom prst="line">
                <a:avLst/>
              </a:prstGeom>
              <a:ln w="57150"/>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grpSp>
        <p:cxnSp>
          <p:nvCxnSpPr>
            <p:cNvPr id="14" name="直線コネクタ 13"/>
            <p:cNvCxnSpPr/>
            <p:nvPr/>
          </p:nvCxnSpPr>
          <p:spPr>
            <a:xfrm>
              <a:off x="133350" y="304800"/>
              <a:ext cx="1724025" cy="0"/>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12" name="テキスト ボックス 53"/>
          <p:cNvSpPr txBox="1"/>
          <p:nvPr/>
        </p:nvSpPr>
        <p:spPr>
          <a:xfrm>
            <a:off x="6982803" y="2922900"/>
            <a:ext cx="2014054" cy="76499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4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必要</a:t>
            </a:r>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に応じて</a:t>
            </a:r>
            <a:r>
              <a:rPr lang="ja-JP" sz="1400" kern="0" dirty="0" smtClean="0">
                <a:effectLst/>
                <a:latin typeface="メイリオ" panose="020B0604030504040204" pitchFamily="50" charset="-128"/>
                <a:ea typeface="メイリオ" panose="020B0604030504040204" pitchFamily="50" charset="-128"/>
                <a:cs typeface="ＭＳ 明朝" panose="02020609040205080304" pitchFamily="17" charset="-128"/>
              </a:rPr>
              <a:t>耐</a:t>
            </a:r>
            <a:r>
              <a:rPr lang="ja-JP" sz="1400" kern="0" dirty="0">
                <a:effectLst/>
                <a:latin typeface="メイリオ" panose="020B0604030504040204" pitchFamily="50" charset="-128"/>
                <a:ea typeface="メイリオ" panose="020B0604030504040204" pitchFamily="50" charset="-128"/>
                <a:cs typeface="ＭＳ 明朝" panose="02020609040205080304" pitchFamily="17" charset="-128"/>
              </a:rPr>
              <a:t>薬品性及び不浸透性のある材質で表面の被覆</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119831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4249</TotalTime>
  <Words>801</Words>
  <Application>Microsoft Office PowerPoint</Application>
  <PresentationFormat>画面に合わせる (4:3)</PresentationFormat>
  <Paragraphs>40</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ＭＳ Ｐゴシック</vt:lpstr>
      <vt:lpstr>ＭＳ ゴシック</vt:lpstr>
      <vt:lpstr>ＭＳ 明朝</vt:lpstr>
      <vt:lpstr>MS-PGothic</vt:lpstr>
      <vt:lpstr>メイリオ</vt:lpstr>
      <vt:lpstr>Arial</vt:lpstr>
      <vt:lpstr>Calibri</vt:lpstr>
      <vt:lpstr>Times New Roman</vt:lpstr>
      <vt:lpstr>Wingdings</vt:lpstr>
      <vt:lpstr>kanagawa</vt:lpstr>
      <vt:lpstr>PowerPoint プレゼンテーション</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374</cp:revision>
  <cp:lastPrinted>2020-09-03T09:37:58Z</cp:lastPrinted>
  <dcterms:created xsi:type="dcterms:W3CDTF">2020-06-26T05:00:29Z</dcterms:created>
  <dcterms:modified xsi:type="dcterms:W3CDTF">2020-09-10T01:30:59Z</dcterms:modified>
</cp:coreProperties>
</file>