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2" r:id="rId4"/>
    <p:sldId id="314" r:id="rId5"/>
    <p:sldId id="268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</p:sldIdLst>
  <p:sldSz cx="9144000" cy="6858000" type="screen4x3"/>
  <p:notesSz cx="6884988" cy="100187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9pPr>
  </p:defaultTextStyle>
  <p:modifyVerifier cryptProviderType="rsaAES" cryptAlgorithmClass="hash" cryptAlgorithmType="typeAny" cryptAlgorithmSid="14" spinCount="100000" saltData="Yk4AbIDA9cwVfLsZzU624w==" hashData="/v660SoGrA5S6/moI1/G0M7crfuAa36fhiTfW6kUg5ipWxDa6p1Crsxv2vG5gUYwOclHARSLeLDxj9nqzjYTe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76E"/>
    <a:srgbClr val="02EEEE"/>
    <a:srgbClr val="19CEE7"/>
    <a:srgbClr val="09F747"/>
    <a:srgbClr val="024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03" autoAdjust="0"/>
    <p:restoredTop sz="98741" autoAdjust="0"/>
  </p:normalViewPr>
  <p:slideViewPr>
    <p:cSldViewPr>
      <p:cViewPr varScale="1">
        <p:scale>
          <a:sx n="78" d="100"/>
          <a:sy n="78" d="100"/>
        </p:scale>
        <p:origin x="7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578DBBB-12BD-466D-A27B-A5B6DDC3D5E1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517C40-6FF9-4DEE-8804-435A20EB99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2826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7DEDD3F8-C8F8-445D-9F59-DC368A8DCC2F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584C02-A11D-454E-BA7D-3D17CE6B10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738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14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3CB7B41A-F3BE-4C8E-B9E6-52CDE8E2BDE3}" type="slidenum">
              <a:rPr lang="ja-JP" altLang="en-US" sz="1300" smtClean="0"/>
              <a:pPr>
                <a:spcBef>
                  <a:spcPct val="0"/>
                </a:spcBef>
              </a:pPr>
              <a:t>1</a:t>
            </a:fld>
            <a:endParaRPr lang="ja-JP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4056829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2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6954508-4A98-4636-A1A8-2CBEDDCF3C27}" type="slidenum">
              <a:rPr lang="ja-JP" altLang="en-US" sz="1300" smtClean="0"/>
              <a:pPr>
                <a:spcBef>
                  <a:spcPct val="0"/>
                </a:spcBef>
              </a:pPr>
              <a:t>19</a:t>
            </a:fld>
            <a:endParaRPr lang="ja-JP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4285529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1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E8CB5CA-A364-43F6-A6CF-527FB75EEE80}" type="slidenum">
              <a:rPr lang="ja-JP" altLang="en-US" sz="1300" smtClean="0"/>
              <a:pPr>
                <a:spcBef>
                  <a:spcPct val="0"/>
                </a:spcBef>
              </a:pPr>
              <a:t>22</a:t>
            </a:fld>
            <a:endParaRPr lang="ja-JP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6460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1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9685AD36-46F5-4063-BD67-1F7E90524EAF}" type="slidenum">
              <a:rPr lang="ja-JP" altLang="en-US" sz="1300" smtClean="0"/>
              <a:pPr>
                <a:spcBef>
                  <a:spcPct val="0"/>
                </a:spcBef>
              </a:pPr>
              <a:t>2</a:t>
            </a:fld>
            <a:endParaRPr lang="ja-JP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31189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2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300E2D87-82C1-4BAB-8BF9-D6384BABC777}" type="slidenum">
              <a:rPr lang="ja-JP" altLang="en-US" sz="1300" smtClean="0"/>
              <a:pPr>
                <a:spcBef>
                  <a:spcPct val="0"/>
                </a:spcBef>
              </a:pPr>
              <a:t>3</a:t>
            </a:fld>
            <a:endParaRPr lang="ja-JP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418876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229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AA04F25A-961A-48FA-BB5A-D9AC8AF224BA}" type="slidenum">
              <a:rPr lang="ja-JP" altLang="en-US" sz="1300" smtClean="0"/>
              <a:pPr>
                <a:spcBef>
                  <a:spcPct val="0"/>
                </a:spcBef>
              </a:pPr>
              <a:t>4</a:t>
            </a:fld>
            <a:endParaRPr lang="ja-JP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66496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43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934AD4A3-CA22-4631-9EC5-68FE499E028E}" type="slidenum">
              <a:rPr lang="ja-JP" altLang="en-US" sz="1300" smtClean="0"/>
              <a:pPr>
                <a:spcBef>
                  <a:spcPct val="0"/>
                </a:spcBef>
              </a:pPr>
              <a:t>5</a:t>
            </a:fld>
            <a:endParaRPr lang="ja-JP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236908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25" y="750888"/>
            <a:ext cx="5011738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ノート プレースホルダ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172" name="スライド番号プレースホルダ 3"/>
          <p:cNvSpPr txBox="1">
            <a:spLocks noChangeArrowheads="1"/>
          </p:cNvSpPr>
          <p:nvPr/>
        </p:nvSpPr>
        <p:spPr bwMode="auto">
          <a:xfrm>
            <a:off x="3898900" y="9515475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8" tIns="46529" rIns="93058" bIns="46529" anchor="b"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591A42-6336-4960-97D3-BD8C226AB393}" type="slidenum">
              <a:rPr lang="en-US" altLang="ja-JP">
                <a:solidFill>
                  <a:srgbClr val="59554F"/>
                </a:solidFill>
                <a:latin typeface="Lucida Grande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ja-JP">
              <a:solidFill>
                <a:srgbClr val="59554F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744130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2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5035ED3-7C88-4596-A639-E3983BF80C58}" type="slidenum">
              <a:rPr lang="ja-JP" altLang="en-US" sz="1300" smtClean="0"/>
              <a:pPr>
                <a:spcBef>
                  <a:spcPct val="0"/>
                </a:spcBef>
              </a:pPr>
              <a:t>9</a:t>
            </a:fld>
            <a:endParaRPr lang="ja-JP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055907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25" y="750888"/>
            <a:ext cx="5011738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148" name="スライド番号プレースホルダ 3"/>
          <p:cNvSpPr txBox="1">
            <a:spLocks noChangeArrowheads="1"/>
          </p:cNvSpPr>
          <p:nvPr/>
        </p:nvSpPr>
        <p:spPr bwMode="auto">
          <a:xfrm>
            <a:off x="3898900" y="9515475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8" tIns="46529" rIns="93058" bIns="46529" anchor="b"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7C85A6-5011-455E-A747-1EB92453DA12}" type="slidenum">
              <a:rPr lang="en-US" altLang="ja-JP">
                <a:solidFill>
                  <a:srgbClr val="59554F"/>
                </a:solidFill>
                <a:latin typeface="Lucida Grande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ja-JP">
              <a:solidFill>
                <a:srgbClr val="59554F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234817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1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6A243863-9CF7-4686-A423-B23622B8CAEA}" type="slidenum">
              <a:rPr lang="ja-JP" altLang="en-US" sz="1300" smtClean="0"/>
              <a:pPr>
                <a:spcBef>
                  <a:spcPct val="0"/>
                </a:spcBef>
              </a:pPr>
              <a:t>18</a:t>
            </a:fld>
            <a:endParaRPr lang="ja-JP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70223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63BD-13B3-4D8F-AA08-61258B4DF267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8F9AC-5EC6-463C-B499-98C8EDBD25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441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A5EAA-10AA-4356-BBE2-77914412FB47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2511A-92A8-4ABE-94C9-969D9E209B7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002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0ADD-28D7-453D-AD13-0E0ED2884277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6B5A-F584-4578-A8D5-567CDC620C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33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1D23-97C0-4059-BB4F-F5EE8703A4E3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BF09-8559-4030-8151-5C8DFE6EBD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501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C93C-C738-4D1F-8195-3750C5BB09E6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2A22-595D-4277-8455-6BE5F6ED95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675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903F-0BDF-483D-8AAC-BBF953E7A8DD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680D-A1EC-4476-BE73-0758110681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438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4DA18-2FB7-49B1-8083-37E2275BBD30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2E8A-DF99-4B00-91CE-ECACCB53C6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103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A4EE-0D64-4AD7-8C6E-B89F3B8D3C4A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BC34F-0373-4569-AED8-4A6DD6AD09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733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7BA0-6B4E-418C-8F7B-4A72820947B7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D8F7-4DC8-4863-ADB4-254305090F5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053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C3CE-2E02-45C3-A0E3-2C54058C8BE6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0ED8F-A5D5-4ECE-A150-E546CC8637D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909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ja-JP" altLang="en-US" noProof="0"/>
              <a:t>アイコンをクリックして図を追加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F19C-2F1A-4AF6-A745-332F0E794F1D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2E1AA-19AA-423B-8B87-DB7A094166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761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39321"/>
            </a:gs>
            <a:gs pos="100000">
              <a:srgbClr val="D03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4B911C-E533-482D-B8B1-92223C61A012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F6B48A7A-922E-4D1B-AF6D-4D47D53C52F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91" r:id="rId9"/>
    <p:sldLayoutId id="2147483789" r:id="rId10"/>
    <p:sldLayoutId id="2147483790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ゴシック" pitchFamily="49" charset="-128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ゴシック" pitchFamily="49" charset="-128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ゴシック" pitchFamily="49" charset="-128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ゴシック" pitchFamily="49" charset="-128"/>
          <a:cs typeface="Trebuchet MS" pitchFamily="34" charset="0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1113" y="2679700"/>
            <a:ext cx="9361488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「なぜ必要？禁煙・防煙」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08175" y="333375"/>
            <a:ext cx="4308475" cy="1295400"/>
          </a:xfrm>
        </p:spPr>
        <p:txBody>
          <a:bodyPr rtlCol="0">
            <a:noAutofit/>
          </a:bodyPr>
          <a:lstStyle/>
          <a:p>
            <a:pPr eaLnBrk="1" fontAlgn="auto" hangingPunct="1">
              <a:buFont typeface="Wingdings 2" charset="2"/>
              <a:buNone/>
              <a:defRPr/>
            </a:pP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itchFamily="50" charset="-128"/>
                <a:ea typeface="AR P丸ゴシック体M" pitchFamily="50" charset="-128"/>
              </a:rPr>
              <a:t>相模原市</a:t>
            </a:r>
            <a:endParaRPr lang="en-US" altLang="ja-JP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itchFamily="50" charset="-128"/>
              <a:ea typeface="AR P丸ゴシック体M" pitchFamily="50" charset="-128"/>
            </a:endParaRPr>
          </a:p>
          <a:p>
            <a:pPr eaLnBrk="1" fontAlgn="auto" hangingPunct="1">
              <a:buFont typeface="Wingdings 2" charset="2"/>
              <a:buNone/>
              <a:defRPr/>
            </a:pP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itchFamily="50" charset="-128"/>
                <a:ea typeface="AR P丸ゴシック体M" pitchFamily="50" charset="-128"/>
              </a:rPr>
              <a:t>健康づくり普及員連絡会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39975" y="2679700"/>
            <a:ext cx="63357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ひつ　よう　　　　 きん  えん　　　　  ぼう  えん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3513"/>
            <a:ext cx="1600200" cy="1584325"/>
          </a:xfrm>
          <a:prstGeom prst="rect">
            <a:avLst/>
          </a:prstGeom>
          <a:noFill/>
          <a:ln w="6985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8933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ori ichikawa\AppData\Local\Microsoft\Windows\Temporary Internet Files\Content.IE5\QUK3ZTKS\MC9004244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60800"/>
            <a:ext cx="24479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6375" y="404813"/>
            <a:ext cx="5903913" cy="923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一酸化炭素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8313" y="1628775"/>
            <a:ext cx="8207375" cy="769938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全身が酸素欠乏状態になります</a:t>
            </a:r>
            <a:endParaRPr lang="en-US" altLang="ja-JP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750" y="2640013"/>
            <a:ext cx="799306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★酸素が足りなくなって一番反応を示すのは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188" y="3860800"/>
            <a:ext cx="7129462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★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一酸化炭素は色も臭いも刺激も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ないので目に見えませんし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普段は苦しさも感じません。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331913" y="5468938"/>
            <a:ext cx="4824412" cy="1200150"/>
          </a:xfrm>
          <a:prstGeom prst="rect">
            <a:avLst/>
          </a:prstGeom>
          <a:solidFill>
            <a:srgbClr val="FFFF00"/>
          </a:solidFill>
          <a:ln w="76200" cmpd="thickThin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36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運動をするとすぐ</a:t>
            </a:r>
            <a:endParaRPr lang="en-US" altLang="ja-JP" sz="360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36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息がきれて苦しくなる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95513" y="3213100"/>
            <a:ext cx="61214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で、脳細胞の働きが悪くなります。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3350" y="3225800"/>
            <a:ext cx="792163" cy="7080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脳</a:t>
            </a:r>
            <a:endParaRPr lang="en-US" altLang="ja-JP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400124"/>
      </p:ext>
    </p:extLst>
  </p:cSld>
  <p:clrMapOvr>
    <a:masterClrMapping/>
  </p:clrMapOvr>
  <p:transition spd="slow" advTm="487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4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15900" y="150813"/>
            <a:ext cx="8820150" cy="685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 defTabSz="642938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 defTabSz="642938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 defTabSz="642938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 defTabSz="642938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ja-JP" sz="800">
              <a:solidFill>
                <a:srgbClr val="59554F"/>
              </a:solidFill>
              <a:latin typeface="Lucida Grande"/>
              <a:ea typeface="ＭＳ Ｐゴシック" panose="020B0600070205080204" pitchFamily="50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463" y="188913"/>
            <a:ext cx="8820150" cy="5000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28575" bIns="0" anchor="ctr" anchorCtr="1"/>
          <a:lstStyle/>
          <a:p>
            <a:pPr marL="28575" algn="ctr" defTabSz="642942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ja-JP" altLang="en-US" sz="3900" kern="0" dirty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タバコ</a:t>
            </a:r>
            <a:r>
              <a:rPr lang="ja-JP" sz="3900" kern="0" dirty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を吸うと脳の中の血液の流れは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54163"/>
            <a:ext cx="35480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7338"/>
            <a:ext cx="35496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38263"/>
            <a:ext cx="10652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6223000"/>
            <a:ext cx="9144000" cy="635000"/>
            <a:chOff x="0" y="6223004"/>
            <a:chExt cx="9144000" cy="634996"/>
          </a:xfrm>
        </p:grpSpPr>
        <p:sp>
          <p:nvSpPr>
            <p:cNvPr id="5144" name="Rectangle 7"/>
            <p:cNvSpPr>
              <a:spLocks noChangeArrowheads="1"/>
            </p:cNvSpPr>
            <p:nvPr/>
          </p:nvSpPr>
          <p:spPr bwMode="auto">
            <a:xfrm>
              <a:off x="0" y="6223004"/>
              <a:ext cx="9144000" cy="6349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1pPr>
              <a:lvl2pPr marL="742950" indent="-28575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6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2pPr>
              <a:lvl3pPr marL="1143000" indent="-22860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4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3pPr>
              <a:lvl4pPr marL="1600200" indent="-22860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4pPr>
              <a:lvl5pPr marL="2057400" indent="-22860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5pPr>
              <a:lvl6pPr marL="25146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6pPr>
              <a:lvl7pPr marL="29718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7pPr>
              <a:lvl8pPr marL="34290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8pPr>
              <a:lvl9pPr marL="38862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ja-JP" sz="800">
                <a:solidFill>
                  <a:srgbClr val="59554F"/>
                </a:solidFill>
                <a:latin typeface="Lucida Grande"/>
                <a:ea typeface="ＭＳ Ｐゴシック" panose="020B0600070205080204" pitchFamily="50" charset="-128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286504"/>
              <a:ext cx="9144000" cy="45561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lIns="0" tIns="0" rIns="28575" bIns="0" anchorCtr="1"/>
            <a:lstStyle/>
            <a:p>
              <a:pPr marL="28575" algn="ctr" defTabSz="642942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ja-JP" altLang="en-US" sz="2400" kern="0" dirty="0">
                  <a:solidFill>
                    <a:srgbClr val="FFFF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一酸化炭素が酸素をはこぶじゃまをするので酸素欠乏状態に！</a:t>
              </a:r>
              <a:endParaRPr lang="ja-JP" sz="2400" kern="0" dirty="0">
                <a:solidFill>
                  <a:srgbClr val="FFFF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084888" y="5259388"/>
            <a:ext cx="2987675" cy="40163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28575" bIns="0"/>
          <a:lstStyle/>
          <a:p>
            <a:pPr marL="28575" defTabSz="642942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ja-JP" altLang="en-US" sz="1400" kern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タバコ</a:t>
            </a:r>
            <a:r>
              <a:rPr lang="ja-JP" sz="1400" kern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は全身病（少年写真新聞社）</a:t>
            </a:r>
          </a:p>
        </p:txBody>
      </p:sp>
      <p:grpSp>
        <p:nvGrpSpPr>
          <p:cNvPr id="5129" name="Group 10"/>
          <p:cNvGrpSpPr>
            <a:grpSpLocks/>
          </p:cNvGrpSpPr>
          <p:nvPr/>
        </p:nvGrpSpPr>
        <p:grpSpPr bwMode="auto">
          <a:xfrm>
            <a:off x="736600" y="998538"/>
            <a:ext cx="2820988" cy="455612"/>
            <a:chOff x="761996" y="996952"/>
            <a:chExt cx="2820988" cy="455608"/>
          </a:xfrm>
        </p:grpSpPr>
        <p:sp>
          <p:nvSpPr>
            <p:cNvPr id="5142" name="Rectangle 11"/>
            <p:cNvSpPr>
              <a:spLocks noChangeArrowheads="1"/>
            </p:cNvSpPr>
            <p:nvPr/>
          </p:nvSpPr>
          <p:spPr bwMode="auto">
            <a:xfrm>
              <a:off x="761996" y="996952"/>
              <a:ext cx="2818756" cy="45560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1pPr>
              <a:lvl2pPr marL="742950" indent="-28575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6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2pPr>
              <a:lvl3pPr marL="1143000" indent="-22860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4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3pPr>
              <a:lvl4pPr marL="1600200" indent="-22860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4pPr>
              <a:lvl5pPr marL="2057400" indent="-22860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5pPr>
              <a:lvl6pPr marL="25146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6pPr>
              <a:lvl7pPr marL="29718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7pPr>
              <a:lvl8pPr marL="34290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8pPr>
              <a:lvl9pPr marL="38862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ja-JP" sz="800">
                <a:solidFill>
                  <a:srgbClr val="59554F"/>
                </a:solidFill>
                <a:latin typeface="Lucida Grande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1996" y="996952"/>
              <a:ext cx="2820988" cy="34765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lIns="0" tIns="0" rIns="28575" bIns="0"/>
            <a:lstStyle/>
            <a:p>
              <a:pPr marL="28575" algn="ctr" defTabSz="642942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ja-JP" altLang="en-US" sz="2700" kern="0" dirty="0">
                  <a:solidFill>
                    <a:srgbClr val="FF33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タバコ</a:t>
              </a:r>
              <a:r>
                <a:rPr lang="ja-JP" sz="2700" kern="0" dirty="0">
                  <a:solidFill>
                    <a:srgbClr val="FF33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を吸う前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408613" y="996950"/>
            <a:ext cx="3049587" cy="455613"/>
            <a:chOff x="5408611" y="996952"/>
            <a:chExt cx="3049588" cy="455608"/>
          </a:xfrm>
        </p:grpSpPr>
        <p:sp>
          <p:nvSpPr>
            <p:cNvPr id="5140" name="Rectangle 14"/>
            <p:cNvSpPr>
              <a:spLocks noChangeArrowheads="1"/>
            </p:cNvSpPr>
            <p:nvPr/>
          </p:nvSpPr>
          <p:spPr bwMode="auto">
            <a:xfrm>
              <a:off x="5408611" y="996952"/>
              <a:ext cx="3049588" cy="45560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1pPr>
              <a:lvl2pPr marL="742950" indent="-28575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6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2pPr>
              <a:lvl3pPr marL="1143000" indent="-22860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4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3pPr>
              <a:lvl4pPr marL="1600200" indent="-22860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4pPr>
              <a:lvl5pPr marL="2057400" indent="-22860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5pPr>
              <a:lvl6pPr marL="25146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6pPr>
              <a:lvl7pPr marL="29718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7pPr>
              <a:lvl8pPr marL="34290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8pPr>
              <a:lvl9pPr marL="38862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ja-JP" sz="800">
                <a:solidFill>
                  <a:srgbClr val="59554F"/>
                </a:solidFill>
                <a:latin typeface="Lucida Grande"/>
                <a:ea typeface="ＭＳ Ｐゴシック" panose="020B0600070205080204" pitchFamily="50" charset="-12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08611" y="996952"/>
              <a:ext cx="3046413" cy="34765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lIns="0" tIns="0" rIns="28575" bIns="0"/>
            <a:lstStyle/>
            <a:p>
              <a:pPr marL="28575" algn="ctr" defTabSz="642942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ja-JP" altLang="en-US" sz="2700" kern="0" dirty="0">
                  <a:solidFill>
                    <a:srgbClr val="FF33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タバコ</a:t>
              </a:r>
              <a:r>
                <a:rPr lang="ja-JP" sz="2700" kern="0" dirty="0">
                  <a:solidFill>
                    <a:srgbClr val="FF33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を吸った後</a:t>
              </a: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395288" y="5630863"/>
            <a:ext cx="2808287" cy="4619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血液の流れが良い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95950" y="5630863"/>
            <a:ext cx="3124200" cy="4619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血液の流れが悪くなる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3938" y="5692775"/>
            <a:ext cx="1800225" cy="400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タバコを吸う</a:t>
            </a:r>
          </a:p>
        </p:txBody>
      </p:sp>
      <p:sp>
        <p:nvSpPr>
          <p:cNvPr id="20" name="右矢印 19"/>
          <p:cNvSpPr/>
          <p:nvPr/>
        </p:nvSpPr>
        <p:spPr>
          <a:xfrm>
            <a:off x="3132138" y="5749925"/>
            <a:ext cx="431800" cy="2000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5292725" y="5749925"/>
            <a:ext cx="431800" cy="2000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67163" y="1125538"/>
            <a:ext cx="1252537" cy="522287"/>
          </a:xfrm>
          <a:prstGeom prst="rect">
            <a:avLst/>
          </a:prstGeom>
          <a:solidFill>
            <a:schemeClr val="accent3"/>
          </a:solidFill>
          <a:ln w="254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血流大</a:t>
            </a:r>
          </a:p>
        </p:txBody>
      </p:sp>
      <p:sp>
        <p:nvSpPr>
          <p:cNvPr id="23" name="上下矢印 22"/>
          <p:cNvSpPr/>
          <p:nvPr/>
        </p:nvSpPr>
        <p:spPr>
          <a:xfrm>
            <a:off x="4787900" y="1773238"/>
            <a:ext cx="288925" cy="3095625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95738" y="5013325"/>
            <a:ext cx="1254125" cy="522288"/>
          </a:xfrm>
          <a:prstGeom prst="rect">
            <a:avLst/>
          </a:prstGeom>
          <a:solidFill>
            <a:schemeClr val="accent3"/>
          </a:solidFill>
          <a:ln w="254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血流小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732384"/>
      </p:ext>
    </p:extLst>
  </p:cSld>
  <p:clrMapOvr>
    <a:masterClrMapping/>
  </p:clrMapOvr>
  <p:transition spd="slow" advTm="40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5184775" cy="388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3068638"/>
            <a:ext cx="4510087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51500" y="1341438"/>
            <a:ext cx="3097213" cy="5207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かいわれ</a:t>
            </a:r>
            <a:r>
              <a:rPr lang="en-US" altLang="ja-JP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大根の</a:t>
            </a:r>
            <a:r>
              <a:rPr lang="en-US" altLang="ja-JP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発芽実験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5300663" y="6308725"/>
            <a:ext cx="3562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00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rebuchet MS" panose="020B0603020202020204" pitchFamily="34" charset="0"/>
              </a:rPr>
              <a:t>資料：栃木県総合教育センター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988311"/>
      </p:ext>
    </p:extLst>
  </p:cSld>
  <p:clrMapOvr>
    <a:masterClrMapping/>
  </p:clrMapOvr>
  <p:transition spd="slow" advTm="252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Program Files\DCNJ2001\PhotoBox\かいわれ大根の実験\IMG_07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95300"/>
            <a:ext cx="7848600" cy="5886450"/>
          </a:xfr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1833563" cy="6477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１６日目</a:t>
            </a:r>
          </a:p>
        </p:txBody>
      </p:sp>
      <p:sp>
        <p:nvSpPr>
          <p:cNvPr id="8196" name="タイトル 1"/>
          <p:cNvSpPr txBox="1">
            <a:spLocks/>
          </p:cNvSpPr>
          <p:nvPr/>
        </p:nvSpPr>
        <p:spPr bwMode="auto">
          <a:xfrm>
            <a:off x="5148263" y="6264275"/>
            <a:ext cx="3562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00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rebuchet MS" panose="020B0603020202020204" pitchFamily="34" charset="0"/>
              </a:rPr>
              <a:t>資料：栃木県総合教育センター</a:t>
            </a: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827088" y="4378325"/>
            <a:ext cx="7561262" cy="922338"/>
          </a:xfrm>
          <a:prstGeom prst="rect">
            <a:avLst/>
          </a:prstGeom>
          <a:solidFill>
            <a:srgbClr val="FFFF00"/>
          </a:solidFill>
          <a:ln w="44450" cmpd="thickThin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540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成長のじゃまをしてしまう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043354"/>
      </p:ext>
    </p:extLst>
  </p:cSld>
  <p:clrMapOvr>
    <a:masterClrMapping/>
  </p:clrMapOvr>
  <p:transition spd="slow" advTm="27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351837" cy="636587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お父さん、お母さんがタバコをすっていると</a:t>
            </a: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…</a:t>
            </a:r>
            <a:endParaRPr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12" name="グループ化 11"/>
          <p:cNvGrpSpPr>
            <a:grpSpLocks/>
          </p:cNvGrpSpPr>
          <p:nvPr/>
        </p:nvGrpSpPr>
        <p:grpSpPr bwMode="auto">
          <a:xfrm>
            <a:off x="395288" y="1060450"/>
            <a:ext cx="8497887" cy="5608638"/>
            <a:chOff x="251520" y="1132674"/>
            <a:chExt cx="8496943" cy="5608693"/>
          </a:xfrm>
        </p:grpSpPr>
        <p:pic>
          <p:nvPicPr>
            <p:cNvPr id="9221" name="Picture 2" descr="C:\Users\kaori ichikawa\Desktop\3歳児尿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32674"/>
              <a:ext cx="8496943" cy="5608693"/>
            </a:xfrm>
            <a:prstGeom prst="rect">
              <a:avLst/>
            </a:prstGeom>
            <a:noFill/>
            <a:ln w="63500" cmpd="thickThin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22" name="グループ化 3"/>
            <p:cNvGrpSpPr>
              <a:grpSpLocks/>
            </p:cNvGrpSpPr>
            <p:nvPr/>
          </p:nvGrpSpPr>
          <p:grpSpPr bwMode="auto">
            <a:xfrm>
              <a:off x="4499992" y="3789040"/>
              <a:ext cx="4032448" cy="2448272"/>
              <a:chOff x="4499992" y="3789040"/>
              <a:chExt cx="4032448" cy="2448272"/>
            </a:xfrm>
          </p:grpSpPr>
          <p:sp>
            <p:nvSpPr>
              <p:cNvPr id="92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7812360" y="3789040"/>
                <a:ext cx="720080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6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4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ja-JP">
                    <a:solidFill>
                      <a:schemeClr val="bg1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16.2</a:t>
                </a:r>
                <a:endParaRPr lang="ja-JP" altLang="en-US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9224" name="テキスト ボックス 5"/>
              <p:cNvSpPr txBox="1">
                <a:spLocks noChangeArrowheads="1"/>
              </p:cNvSpPr>
              <p:nvPr/>
            </p:nvSpPr>
            <p:spPr bwMode="auto">
              <a:xfrm>
                <a:off x="4572000" y="5837202"/>
                <a:ext cx="2088232" cy="4001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6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4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ja-JP" altLang="en-US" sz="2000">
                    <a:solidFill>
                      <a:schemeClr val="bg1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両親ともすわない</a:t>
                </a: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4500785" y="5157026"/>
                <a:ext cx="576199" cy="4000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000" dirty="0">
                    <a:solidFill>
                      <a:schemeClr val="bg1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3.1</a:t>
                </a:r>
                <a:endParaRPr lang="ja-JP" altLang="en-US" sz="200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  <p:sp>
            <p:nvSpPr>
              <p:cNvPr id="9226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7020272" y="4437112"/>
                <a:ext cx="720080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6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4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ja-JP">
                    <a:solidFill>
                      <a:schemeClr val="bg1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12.3</a:t>
                </a:r>
                <a:endParaRPr lang="ja-JP" altLang="en-US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922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5148064" y="5157192"/>
                <a:ext cx="2088232" cy="4001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6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4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ja-JP" altLang="en-US" sz="2000">
                    <a:solidFill>
                      <a:schemeClr val="bg1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お父さんだけすう</a:t>
                </a: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537294" y="4468045"/>
                <a:ext cx="2411144" cy="4000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2000" dirty="0">
                    <a:solidFill>
                      <a:schemeClr val="bg1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お母さんだけすう</a:t>
                </a:r>
              </a:p>
            </p:txBody>
          </p:sp>
          <p:sp>
            <p:nvSpPr>
              <p:cNvPr id="9229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4535996" y="3820978"/>
                <a:ext cx="1836204" cy="40011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6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4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"/>
                  <a:defRPr kumimoji="1" sz="1200">
                    <a:solidFill>
                      <a:schemeClr val="tx1"/>
                    </a:solidFill>
                    <a:latin typeface="Verdana" panose="020B0604030504040204" pitchFamily="34" charset="0"/>
                    <a:ea typeface="ＭＳ ゴシック" panose="020B0609070205080204" pitchFamily="49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ja-JP" altLang="en-US" sz="200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両親がすう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503489"/>
      </p:ext>
    </p:extLst>
  </p:cSld>
  <p:clrMapOvr>
    <a:masterClrMapping/>
  </p:clrMapOvr>
  <p:transition spd="slow" advTm="457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051050" y="765175"/>
            <a:ext cx="5257800" cy="923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受動喫煙防止条例</a:t>
            </a:r>
            <a:endParaRPr lang="ja-JP" altLang="en-US" sz="4400" u="sng" dirty="0">
              <a:solidFill>
                <a:srgbClr val="FFFF00"/>
              </a:solidFill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2124075" y="549275"/>
            <a:ext cx="5832475" cy="4318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じゅ　どう　きつ  えん  ぼう   し  じょう れい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00213"/>
            <a:ext cx="4392612" cy="435292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タイトル 1"/>
          <p:cNvSpPr txBox="1">
            <a:spLocks/>
          </p:cNvSpPr>
          <p:nvPr/>
        </p:nvSpPr>
        <p:spPr>
          <a:xfrm>
            <a:off x="1403350" y="230188"/>
            <a:ext cx="6192838" cy="461962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受動喫煙による健康への悪影響から神奈川県民を守る</a:t>
            </a: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1147763" y="6089650"/>
            <a:ext cx="7672387" cy="652463"/>
          </a:xfrm>
          <a:prstGeom prst="rect">
            <a:avLst/>
          </a:prstGeom>
          <a:ln w="57150" cmpd="thickThin">
            <a:solidFill>
              <a:srgbClr val="FFFF00"/>
            </a:solidFill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平成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22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年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4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月日本で初めて制定されました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076329"/>
      </p:ext>
    </p:extLst>
  </p:cSld>
  <p:clrMapOvr>
    <a:masterClrMapping/>
  </p:clrMapOvr>
  <p:transition spd="slow" advTm="439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1706" r="2696" b="1913"/>
          <a:stretch>
            <a:fillRect/>
          </a:stretch>
        </p:blipFill>
        <p:spPr bwMode="auto">
          <a:xfrm>
            <a:off x="2916238" y="1538288"/>
            <a:ext cx="2951162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684213" y="5661025"/>
            <a:ext cx="8064500" cy="1008063"/>
          </a:xfrm>
          <a:prstGeom prst="rect">
            <a:avLst/>
          </a:prstGeom>
          <a:ln w="57150" cmpd="thickThin">
            <a:solidFill>
              <a:srgbClr val="FFFF00"/>
            </a:solidFill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皆の健康を守るため人が多く集まる場所が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禁煙になっています。</a:t>
            </a: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051050" y="692150"/>
            <a:ext cx="5257800" cy="9255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受動喫煙防止条例</a:t>
            </a:r>
            <a:endParaRPr lang="ja-JP" altLang="en-US" sz="4400" u="sng" dirty="0">
              <a:solidFill>
                <a:srgbClr val="FFFF00"/>
              </a:solidFill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2124075" y="476250"/>
            <a:ext cx="5832475" cy="4318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じゅ　どう　きつ  えん  ぼう   し  じょう れい</a:t>
            </a: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1403350" y="115888"/>
            <a:ext cx="6192838" cy="46355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受動喫煙による健康への悪影響から神奈川県民を守る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234216"/>
      </p:ext>
    </p:extLst>
  </p:cSld>
  <p:clrMapOvr>
    <a:masterClrMapping/>
  </p:clrMapOvr>
  <p:transition spd="slow" advTm="289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699792" y="549350"/>
            <a:ext cx="3673078" cy="92551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4400" u="sng" spc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健康増進法</a:t>
            </a:r>
            <a:endParaRPr lang="ja-JP" altLang="en-US" sz="4400" u="sng" spc="1000" dirty="0">
              <a:solidFill>
                <a:srgbClr val="FFFF00"/>
              </a:solidFill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2699792" y="332656"/>
            <a:ext cx="3528045" cy="433388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ja-JP" alt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けん   こう   ぞう   しん   ほう</a:t>
            </a:r>
            <a:endParaRPr lang="ja-JP" alt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468313" y="6005513"/>
            <a:ext cx="8496300" cy="652462"/>
          </a:xfrm>
          <a:prstGeom prst="rect">
            <a:avLst/>
          </a:prstGeom>
          <a:ln w="57150" cmpd="thickThin">
            <a:solidFill>
              <a:srgbClr val="FFFF00"/>
            </a:solidFill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大人の人が一緒でも未成年者は喫煙できる場所に入れません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9" y="1674369"/>
            <a:ext cx="2762250" cy="3905250"/>
          </a:xfrm>
          <a:prstGeom prst="rect">
            <a:avLst/>
          </a:prstGeom>
          <a:ln>
            <a:solidFill>
              <a:srgbClr val="FEF76E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74369"/>
            <a:ext cx="2762250" cy="3905250"/>
          </a:xfrm>
          <a:prstGeom prst="rect">
            <a:avLst/>
          </a:prstGeom>
          <a:ln>
            <a:solidFill>
              <a:srgbClr val="FEF76E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37" y="1674369"/>
            <a:ext cx="2762250" cy="3905250"/>
          </a:xfrm>
          <a:prstGeom prst="rect">
            <a:avLst/>
          </a:prstGeom>
          <a:ln>
            <a:solidFill>
              <a:srgbClr val="FEF76E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0407831"/>
      </p:ext>
    </p:extLst>
  </p:cSld>
  <p:clrMapOvr>
    <a:masterClrMapping/>
  </p:clrMapOvr>
  <p:transition spd="slow" advTm="369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7750" y="620713"/>
            <a:ext cx="7627938" cy="923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友達にすすめられたら、どうする？</a:t>
            </a:r>
          </a:p>
        </p:txBody>
      </p:sp>
      <p:pic>
        <p:nvPicPr>
          <p:cNvPr id="7171" name="Picture 2" descr="C:\Users\kaori ichikawa\AppData\Local\Microsoft\Windows\Temporary Internet Files\Content.IE5\V0E5FBFQ\MP9001788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1581150"/>
            <a:ext cx="321945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6372225" y="1628775"/>
            <a:ext cx="2663825" cy="2078038"/>
            <a:chOff x="6372200" y="1628800"/>
            <a:chExt cx="2664296" cy="2078293"/>
          </a:xfrm>
        </p:grpSpPr>
        <p:sp>
          <p:nvSpPr>
            <p:cNvPr id="3" name="円形吹き出し 2"/>
            <p:cNvSpPr/>
            <p:nvPr/>
          </p:nvSpPr>
          <p:spPr>
            <a:xfrm>
              <a:off x="6372200" y="1628800"/>
              <a:ext cx="2592846" cy="2078293"/>
            </a:xfrm>
            <a:prstGeom prst="wedgeEllipseCallout">
              <a:avLst>
                <a:gd name="adj1" fmla="val -49645"/>
                <a:gd name="adj2" fmla="val 573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659589" y="1844726"/>
              <a:ext cx="2376907" cy="15702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itchFamily="50" charset="-128"/>
                  <a:ea typeface="HGP創英角ﾎﾟｯﾌﾟ体" pitchFamily="50" charset="-128"/>
                </a:rPr>
                <a:t>おまえも</a:t>
              </a:r>
              <a:endPara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itchFamily="50" charset="-128"/>
                  <a:ea typeface="HGP創英角ﾎﾟｯﾌﾟ体" pitchFamily="50" charset="-128"/>
                </a:rPr>
                <a:t>タバコ吸ってみろよ！</a:t>
              </a:r>
            </a:p>
          </p:txBody>
        </p:sp>
      </p:grpSp>
      <p:grpSp>
        <p:nvGrpSpPr>
          <p:cNvPr id="11" name="グループ化 10"/>
          <p:cNvGrpSpPr>
            <a:grpSpLocks/>
          </p:cNvGrpSpPr>
          <p:nvPr/>
        </p:nvGrpSpPr>
        <p:grpSpPr bwMode="auto">
          <a:xfrm>
            <a:off x="323850" y="3789363"/>
            <a:ext cx="2808288" cy="2519362"/>
            <a:chOff x="323528" y="3789041"/>
            <a:chExt cx="2808312" cy="2520280"/>
          </a:xfrm>
        </p:grpSpPr>
        <p:sp>
          <p:nvSpPr>
            <p:cNvPr id="6" name="雲形吹き出し 5"/>
            <p:cNvSpPr/>
            <p:nvPr/>
          </p:nvSpPr>
          <p:spPr>
            <a:xfrm>
              <a:off x="323528" y="3789041"/>
              <a:ext cx="2618414" cy="2520280"/>
            </a:xfrm>
            <a:prstGeom prst="cloudCallout">
              <a:avLst/>
            </a:prstGeom>
            <a:solidFill>
              <a:srgbClr val="FFC000"/>
            </a:solidFill>
            <a:scene3d>
              <a:camera prst="orthographicFront">
                <a:rot lat="0" lon="0" rev="81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94967" y="4524321"/>
              <a:ext cx="2736873" cy="15690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itchFamily="50" charset="-128"/>
                  <a:ea typeface="HGP創英角ﾎﾟｯﾌﾟ体" pitchFamily="50" charset="-128"/>
                </a:rPr>
                <a:t>大人に</a:t>
              </a:r>
              <a:endPara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itchFamily="50" charset="-128"/>
                  <a:ea typeface="HGP創英角ﾎﾟｯﾌﾟ体" pitchFamily="50" charset="-128"/>
                </a:rPr>
                <a:t>なった気分になれるよ！</a:t>
              </a:r>
            </a:p>
          </p:txBody>
        </p:sp>
      </p:grpSp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6161088" y="3644900"/>
            <a:ext cx="2982912" cy="3240088"/>
            <a:chOff x="6160598" y="3652642"/>
            <a:chExt cx="2983402" cy="3068959"/>
          </a:xfrm>
        </p:grpSpPr>
        <p:sp>
          <p:nvSpPr>
            <p:cNvPr id="10" name="爆発 2 9"/>
            <p:cNvSpPr/>
            <p:nvPr/>
          </p:nvSpPr>
          <p:spPr>
            <a:xfrm>
              <a:off x="6160598" y="3652642"/>
              <a:ext cx="2983402" cy="3068959"/>
            </a:xfrm>
            <a:prstGeom prst="irregularSeal2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732192" y="4697682"/>
              <a:ext cx="2376877" cy="11367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itchFamily="50" charset="-128"/>
                  <a:ea typeface="HGP創英角ﾎﾟｯﾌﾟ体" pitchFamily="50" charset="-128"/>
                </a:rPr>
                <a:t>一人で</a:t>
              </a:r>
              <a:endPara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itchFamily="50" charset="-128"/>
                  <a:ea typeface="HGP創英角ﾎﾟｯﾌﾟ体" pitchFamily="50" charset="-128"/>
                </a:rPr>
                <a:t>いいかっこう</a:t>
              </a:r>
              <a:endPara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itchFamily="50" charset="-128"/>
                  <a:ea typeface="HGP創英角ﾎﾟｯﾌﾟ体" pitchFamily="50" charset="-128"/>
                </a:rPr>
                <a:t>するなよ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972822"/>
      </p:ext>
    </p:extLst>
  </p:cSld>
  <p:clrMapOvr>
    <a:masterClrMapping/>
  </p:clrMapOvr>
  <p:transition spd="slow" advTm="2501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50825" y="2708275"/>
            <a:ext cx="6337300" cy="4105275"/>
          </a:xfrm>
          <a:prstGeom prst="roundRect">
            <a:avLst/>
          </a:prstGeom>
          <a:solidFill>
            <a:srgbClr val="FEF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284538" y="74613"/>
            <a:ext cx="4600575" cy="2706687"/>
          </a:xfrm>
          <a:prstGeom prst="roundRect">
            <a:avLst/>
          </a:prstGeom>
          <a:solidFill>
            <a:srgbClr val="02EE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9220" name="Picture 3" descr="C:\Users\kaori ichikawa\AppData\Local\Microsoft\Windows\Temporary Internet Files\Content.IE5\V0E5FBFQ\MM900336473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0500"/>
            <a:ext cx="22336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Users\kaori ichikawa\AppData\Local\Microsoft\Windows\Temporary Internet Files\Content.IE5\LR6KM8BF\MP90040009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95" y="3404264"/>
            <a:ext cx="2177285" cy="32650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9838" y="44450"/>
            <a:ext cx="3960812" cy="27781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・親に怒られる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・スポーツをしている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・体に毒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・吸いたくない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・臭くなる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39750" y="2852738"/>
            <a:ext cx="6264275" cy="38354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ja-JP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1.</a:t>
            </a:r>
            <a:r>
              <a:rPr lang="ja-JP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きっぱりと断る</a:t>
            </a:r>
            <a:r>
              <a:rPr lang="en-US" altLang="ja-JP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2.</a:t>
            </a:r>
            <a:r>
              <a:rPr lang="ja-JP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何度も繰り返し断る</a:t>
            </a:r>
            <a:r>
              <a:rPr lang="en-US" altLang="ja-JP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３</a:t>
            </a:r>
            <a:r>
              <a:rPr lang="en-US" altLang="ja-JP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r>
              <a:rPr lang="ja-JP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理由を言って断る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4932363" y="4149725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ことわ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4427538" y="5189538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ことわ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1258888" y="4149725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なん　ど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916238" y="4149725"/>
            <a:ext cx="2195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くり　　　　かえ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331913" y="5229225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　　ゆう</a:t>
            </a: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3095625" y="5260975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</a:t>
            </a: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3492500" y="3028950"/>
            <a:ext cx="1366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361614"/>
      </p:ext>
    </p:extLst>
  </p:cSld>
  <p:clrMapOvr>
    <a:masterClrMapping/>
  </p:clrMapOvr>
  <p:transition spd="slow" advTm="4010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kaori ichikawa\AppData\Local\Microsoft\Windows\Temporary Internet Files\Content.IE5\ORXLI3IK\MC900291065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620713"/>
            <a:ext cx="834231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3"/>
          <p:cNvSpPr txBox="1">
            <a:spLocks/>
          </p:cNvSpPr>
          <p:nvPr/>
        </p:nvSpPr>
        <p:spPr>
          <a:xfrm>
            <a:off x="1408113" y="1196975"/>
            <a:ext cx="7124700" cy="122396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じゅ　　どう　　きつ　えん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87624" y="1179780"/>
            <a:ext cx="7125113" cy="3113316"/>
          </a:xfrm>
          <a:noFill/>
          <a:effectLst>
            <a:softEdge rad="12700"/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受 動 喫 煙</a:t>
            </a:r>
          </a:p>
        </p:txBody>
      </p:sp>
      <p:pic>
        <p:nvPicPr>
          <p:cNvPr id="7175" name="Picture 4" descr="C:\Users\kaori ichikawa\AppData\Local\Microsoft\Windows\Temporary Internet Files\Content.IE5\QUK3ZTKS\MC9002158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4797425"/>
            <a:ext cx="24161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42988" y="3716338"/>
            <a:ext cx="6842125" cy="1201737"/>
          </a:xfrm>
          <a:prstGeom prst="rect">
            <a:avLst/>
          </a:prstGeom>
          <a:solidFill>
            <a:srgbClr val="FFFF00">
              <a:alpha val="94000"/>
            </a:srgb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自分はタバコをすわなくても</a:t>
            </a:r>
            <a:endParaRPr lang="en-US" altLang="ja-JP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タバコの煙をすわされてしまうこと</a:t>
            </a:r>
          </a:p>
        </p:txBody>
      </p:sp>
    </p:spTree>
    <p:custDataLst>
      <p:tags r:id="rId1"/>
    </p:custDataLst>
  </p:cSld>
  <p:clrMapOvr>
    <a:masterClrMapping/>
  </p:clrMapOvr>
  <p:transition spd="slow" advTm="3548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1009650" y="1412875"/>
            <a:ext cx="7116763" cy="2952750"/>
          </a:xfrm>
        </p:spPr>
        <p:txBody>
          <a:bodyPr/>
          <a:lstStyle/>
          <a:p>
            <a:pPr algn="ctr"/>
            <a:r>
              <a:rPr lang="ja-JP" altLang="en-US" sz="4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rebuchet MS" panose="020B0603020202020204" pitchFamily="34" charset="0"/>
              </a:rPr>
              <a:t>友達からたばこを</a:t>
            </a:r>
            <a:r>
              <a:rPr lang="en-US" altLang="ja-JP" sz="4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rebuchet MS" panose="020B0603020202020204" pitchFamily="34" charset="0"/>
              </a:rPr>
              <a:t/>
            </a:r>
            <a:br>
              <a:rPr lang="en-US" altLang="ja-JP" sz="4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rebuchet MS" panose="020B0603020202020204" pitchFamily="34" charset="0"/>
              </a:rPr>
            </a:br>
            <a:r>
              <a:rPr lang="ja-JP" altLang="en-US" sz="4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rebuchet MS" panose="020B0603020202020204" pitchFamily="34" charset="0"/>
              </a:rPr>
              <a:t>誘われた場合の</a:t>
            </a:r>
            <a:r>
              <a:rPr lang="en-US" altLang="ja-JP" sz="4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rebuchet MS" panose="020B0603020202020204" pitchFamily="34" charset="0"/>
              </a:rPr>
              <a:t/>
            </a:r>
            <a:br>
              <a:rPr lang="en-US" altLang="ja-JP" sz="4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rebuchet MS" panose="020B0603020202020204" pitchFamily="34" charset="0"/>
              </a:rPr>
            </a:br>
            <a:r>
              <a:rPr lang="ja-JP" altLang="en-US" sz="4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rebuchet MS" panose="020B0603020202020204" pitchFamily="34" charset="0"/>
              </a:rPr>
              <a:t>断るロールプレイ</a:t>
            </a:r>
            <a:r>
              <a:rPr lang="en-US" altLang="ja-JP" sz="4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rebuchet MS" panose="020B0603020202020204" pitchFamily="34" charset="0"/>
              </a:rPr>
              <a:t/>
            </a:r>
            <a:br>
              <a:rPr lang="en-US" altLang="ja-JP" sz="4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rebuchet MS" panose="020B0603020202020204" pitchFamily="34" charset="0"/>
              </a:rPr>
            </a:br>
            <a:r>
              <a:rPr lang="ja-JP" altLang="en-US" sz="40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rebuchet MS" panose="020B0603020202020204" pitchFamily="34" charset="0"/>
              </a:rPr>
              <a:t>をしてみよう！</a:t>
            </a:r>
            <a:r>
              <a:rPr lang="en-US" altLang="ja-JP" sz="4000" smtClean="0">
                <a:cs typeface="Trebuchet MS" panose="020B0603020202020204" pitchFamily="34" charset="0"/>
              </a:rPr>
              <a:t/>
            </a:r>
            <a:br>
              <a:rPr lang="en-US" altLang="ja-JP" sz="4000" smtClean="0">
                <a:cs typeface="Trebuchet MS" panose="020B0603020202020204" pitchFamily="34" charset="0"/>
              </a:rPr>
            </a:br>
            <a:endParaRPr lang="ja-JP" altLang="en-US" sz="4000" smtClean="0"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755650" y="1628775"/>
            <a:ext cx="7405688" cy="2232025"/>
          </a:xfrm>
        </p:spPr>
        <p:txBody>
          <a:bodyPr/>
          <a:lstStyle/>
          <a:p>
            <a:pPr algn="ctr"/>
            <a:r>
              <a:rPr lang="en-US" altLang="ja-JP" sz="540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rebuchet MS" panose="020B0603020202020204" pitchFamily="34" charset="0"/>
              </a:rPr>
              <a:t>COP</a:t>
            </a:r>
            <a:r>
              <a:rPr lang="ja-JP" altLang="en-US" sz="540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rebuchet MS" panose="020B0603020202020204" pitchFamily="34" charset="0"/>
              </a:rPr>
              <a:t>Ｄ</a:t>
            </a:r>
            <a:r>
              <a:rPr lang="en-US" altLang="ja-JP" sz="540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rebuchet MS" panose="020B0603020202020204" pitchFamily="34" charset="0"/>
              </a:rPr>
              <a:t/>
            </a:r>
            <a:br>
              <a:rPr lang="en-US" altLang="ja-JP" sz="540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rebuchet MS" panose="020B0603020202020204" pitchFamily="34" charset="0"/>
              </a:rPr>
            </a:br>
            <a:r>
              <a:rPr lang="ja-JP" altLang="en-US" sz="540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rebuchet MS" panose="020B0603020202020204" pitchFamily="34" charset="0"/>
              </a:rPr>
              <a:t>慢性閉塞性肺疾患の</a:t>
            </a:r>
            <a:r>
              <a:rPr lang="en-US" altLang="ja-JP" sz="540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rebuchet MS" panose="020B0603020202020204" pitchFamily="34" charset="0"/>
              </a:rPr>
              <a:t/>
            </a:r>
            <a:br>
              <a:rPr lang="en-US" altLang="ja-JP" sz="540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rebuchet MS" panose="020B0603020202020204" pitchFamily="34" charset="0"/>
              </a:rPr>
            </a:br>
            <a:r>
              <a:rPr lang="ja-JP" altLang="en-US" sz="540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rebuchet MS" panose="020B0603020202020204" pitchFamily="34" charset="0"/>
              </a:rPr>
              <a:t>疑似体験をしてみよう！</a:t>
            </a:r>
          </a:p>
        </p:txBody>
      </p:sp>
    </p:spTree>
    <p:extLst>
      <p:ext uri="{BB962C8B-B14F-4D97-AF65-F5344CB8AC3E}">
        <p14:creationId xmlns:p14="http://schemas.microsoft.com/office/powerpoint/2010/main" val="14194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150" y="344488"/>
            <a:ext cx="4821238" cy="923925"/>
          </a:xfrm>
          <a:ln w="57150"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ま と め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9650" y="1443038"/>
            <a:ext cx="7307263" cy="1323975"/>
          </a:xfrm>
          <a:prstGeom prst="rect">
            <a:avLst/>
          </a:prstGeom>
          <a:solidFill>
            <a:schemeClr val="tx2">
              <a:lumMod val="75000"/>
              <a:alpha val="45000"/>
            </a:schemeClr>
          </a:solidFill>
          <a:ln w="53975" cmpd="dbl">
            <a:solidFill>
              <a:srgbClr val="FFFF00">
                <a:alpha val="94000"/>
              </a:srgb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◆タバコの煙は、タバコを吸って</a:t>
            </a:r>
            <a:endParaRPr lang="en-US" altLang="ja-JP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いない人にも害があります！</a:t>
            </a:r>
            <a:endParaRPr lang="en-US" altLang="ja-JP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20863" y="2916238"/>
            <a:ext cx="6638925" cy="1323975"/>
          </a:xfrm>
          <a:prstGeom prst="rect">
            <a:avLst/>
          </a:prstGeom>
          <a:solidFill>
            <a:schemeClr val="tx2">
              <a:lumMod val="75000"/>
              <a:alpha val="45000"/>
            </a:schemeClr>
          </a:solidFill>
          <a:ln w="53975" cmpd="dbl">
            <a:solidFill>
              <a:srgbClr val="FFFF00">
                <a:alpha val="94000"/>
              </a:srgb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◆特に、成長期の皆さんには</a:t>
            </a:r>
            <a:endParaRPr lang="en-US" altLang="ja-JP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成長の妨げになります！</a:t>
            </a:r>
            <a:endParaRPr lang="en-US" altLang="ja-JP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32138" y="4365625"/>
            <a:ext cx="5184775" cy="708025"/>
          </a:xfrm>
          <a:prstGeom prst="rect">
            <a:avLst/>
          </a:prstGeom>
          <a:solidFill>
            <a:schemeClr val="tx2">
              <a:lumMod val="75000"/>
              <a:alpha val="45000"/>
            </a:schemeClr>
          </a:solidFill>
          <a:ln w="53975" cmpd="dbl">
            <a:solidFill>
              <a:srgbClr val="FFFF00">
                <a:alpha val="94000"/>
              </a:srgb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◆タバコは吸わない！</a:t>
            </a:r>
            <a:endParaRPr lang="en-US" altLang="ja-JP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3213" y="5241925"/>
            <a:ext cx="5761037" cy="708025"/>
          </a:xfrm>
          <a:prstGeom prst="rect">
            <a:avLst/>
          </a:prstGeom>
          <a:solidFill>
            <a:schemeClr val="tx2">
              <a:lumMod val="75000"/>
              <a:alpha val="45000"/>
            </a:schemeClr>
          </a:solidFill>
          <a:ln w="53975" cmpd="dbl">
            <a:solidFill>
              <a:srgbClr val="FFFF00">
                <a:alpha val="94000"/>
              </a:srgb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◆自分の身体を大切に！</a:t>
            </a:r>
            <a:endParaRPr lang="en-US" altLang="ja-JP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8" name="Picture 2" descr="C:\Users\kaori ichikawa\AppData\Local\Microsoft\Windows\Temporary Internet Files\Content.IE5\QUK3ZTKS\MC90029095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573463"/>
            <a:ext cx="27971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2059614"/>
      </p:ext>
    </p:extLst>
  </p:cSld>
  <p:clrMapOvr>
    <a:masterClrMapping/>
  </p:clrMapOvr>
  <p:transition spd="slow" advTm="4194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pPr algn="r"/>
            <a:r>
              <a:rPr lang="ja-JP" altLang="en-US" sz="2800" smtClean="0">
                <a:cs typeface="Trebuchet MS" panose="020B0603020202020204" pitchFamily="34" charset="0"/>
              </a:rPr>
              <a:t>作成　相模原市健康づくり普及員連絡会</a:t>
            </a:r>
            <a:r>
              <a:rPr lang="en-US" altLang="ja-JP" smtClean="0">
                <a:cs typeface="Trebuchet MS" panose="020B0603020202020204" pitchFamily="34" charset="0"/>
              </a:rPr>
              <a:t/>
            </a:r>
            <a:br>
              <a:rPr lang="en-US" altLang="ja-JP" smtClean="0">
                <a:cs typeface="Trebuchet MS" panose="020B0603020202020204" pitchFamily="34" charset="0"/>
              </a:rPr>
            </a:br>
            <a:endParaRPr lang="ja-JP" altLang="en-US" smtClean="0"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1196975"/>
            <a:ext cx="38481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雲形吹き出し 30"/>
          <p:cNvSpPr/>
          <p:nvPr/>
        </p:nvSpPr>
        <p:spPr>
          <a:xfrm>
            <a:off x="539552" y="2154596"/>
            <a:ext cx="3312368" cy="2651256"/>
          </a:xfrm>
          <a:prstGeom prst="cloudCallout">
            <a:avLst>
              <a:gd name="adj1" fmla="val -21731"/>
              <a:gd name="adj2" fmla="val 89744"/>
            </a:avLst>
          </a:prstGeom>
          <a:solidFill>
            <a:schemeClr val="bg1">
              <a:lumMod val="85000"/>
              <a:lumOff val="15000"/>
              <a:alpha val="78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>
              <a:rot lat="0" lon="0" rev="8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63938" y="217488"/>
            <a:ext cx="5545137" cy="925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タバコの</a:t>
            </a:r>
            <a:r>
              <a:rPr lang="en-US" altLang="ja-JP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3</a:t>
            </a:r>
            <a:r>
              <a:rPr lang="ja-JP" alt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つの</a:t>
            </a: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煙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59675" y="-26988"/>
            <a:ext cx="11890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けむり</a:t>
            </a:r>
          </a:p>
        </p:txBody>
      </p:sp>
      <p:grpSp>
        <p:nvGrpSpPr>
          <p:cNvPr id="21" name="グループ化 20"/>
          <p:cNvGrpSpPr>
            <a:grpSpLocks/>
          </p:cNvGrpSpPr>
          <p:nvPr/>
        </p:nvGrpSpPr>
        <p:grpSpPr bwMode="auto">
          <a:xfrm>
            <a:off x="2627313" y="5916613"/>
            <a:ext cx="4465637" cy="941387"/>
            <a:chOff x="2339752" y="5633372"/>
            <a:chExt cx="4932548" cy="101566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339752" y="5633372"/>
              <a:ext cx="4932548" cy="1015663"/>
            </a:xfrm>
            <a:prstGeom prst="rect">
              <a:avLst/>
            </a:prstGeom>
            <a:solidFill>
              <a:srgbClr val="FFFF00">
                <a:alpha val="94000"/>
              </a:srgb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itchFamily="50" charset="-128"/>
                  <a:ea typeface="HGP創英角ﾎﾟｯﾌﾟ体" pitchFamily="50" charset="-128"/>
                </a:rPr>
                <a:t>受動喫煙</a:t>
              </a:r>
            </a:p>
          </p:txBody>
        </p:sp>
        <p:sp>
          <p:nvSpPr>
            <p:cNvPr id="9237" name="テキスト ボックス 19"/>
            <p:cNvSpPr txBox="1">
              <a:spLocks noChangeArrowheads="1"/>
            </p:cNvSpPr>
            <p:nvPr/>
          </p:nvSpPr>
          <p:spPr bwMode="auto">
            <a:xfrm>
              <a:off x="3373996" y="5633372"/>
              <a:ext cx="3082535" cy="36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6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4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sz="1600" b="1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じゅ　　ど　う　　きつ　　えん</a:t>
              </a:r>
            </a:p>
          </p:txBody>
        </p:sp>
      </p:grpSp>
      <p:sp>
        <p:nvSpPr>
          <p:cNvPr id="6" name="雲 5"/>
          <p:cNvSpPr/>
          <p:nvPr/>
        </p:nvSpPr>
        <p:spPr>
          <a:xfrm>
            <a:off x="5940425" y="2781300"/>
            <a:ext cx="2808288" cy="2065338"/>
          </a:xfrm>
          <a:prstGeom prst="cloud">
            <a:avLst/>
          </a:prstGeom>
          <a:solidFill>
            <a:schemeClr val="bg1">
              <a:lumMod val="50000"/>
              <a:lumOff val="50000"/>
              <a:alpha val="6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>
              <a:solidFill>
                <a:srgbClr val="FF0000"/>
              </a:solidFill>
            </a:endParaRPr>
          </a:p>
        </p:txBody>
      </p:sp>
      <p:grpSp>
        <p:nvGrpSpPr>
          <p:cNvPr id="11" name="グループ化 10"/>
          <p:cNvGrpSpPr>
            <a:grpSpLocks/>
          </p:cNvGrpSpPr>
          <p:nvPr/>
        </p:nvGrpSpPr>
        <p:grpSpPr bwMode="auto">
          <a:xfrm>
            <a:off x="6194425" y="3054350"/>
            <a:ext cx="2481263" cy="1220788"/>
            <a:chOff x="6194082" y="3203684"/>
            <a:chExt cx="2482374" cy="1220654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194082" y="3500514"/>
              <a:ext cx="2410904" cy="9238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5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itchFamily="50" charset="-128"/>
                  <a:ea typeface="HGP創英角ﾎﾟｯﾌﾟ体" pitchFamily="50" charset="-128"/>
                </a:rPr>
                <a:t>主流煙</a:t>
              </a:r>
            </a:p>
          </p:txBody>
        </p:sp>
        <p:sp>
          <p:nvSpPr>
            <p:cNvPr id="9235" name="テキスト ボックス 6"/>
            <p:cNvSpPr txBox="1">
              <a:spLocks noChangeArrowheads="1"/>
            </p:cNvSpPr>
            <p:nvPr/>
          </p:nvSpPr>
          <p:spPr bwMode="auto">
            <a:xfrm>
              <a:off x="6300192" y="3203684"/>
              <a:ext cx="23762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6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4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sz="2400"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しゅ  りゅう えん</a:t>
              </a:r>
            </a:p>
          </p:txBody>
        </p:sp>
      </p:grpSp>
      <p:cxnSp>
        <p:nvCxnSpPr>
          <p:cNvPr id="29" name="直線矢印コネクタ 28"/>
          <p:cNvCxnSpPr/>
          <p:nvPr/>
        </p:nvCxnSpPr>
        <p:spPr>
          <a:xfrm flipH="1">
            <a:off x="5948363" y="4556125"/>
            <a:ext cx="1223962" cy="609600"/>
          </a:xfrm>
          <a:prstGeom prst="straightConnector1">
            <a:avLst/>
          </a:prstGeom>
          <a:ln w="1301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雲 9"/>
          <p:cNvSpPr/>
          <p:nvPr/>
        </p:nvSpPr>
        <p:spPr>
          <a:xfrm>
            <a:off x="107950" y="260350"/>
            <a:ext cx="2808288" cy="2065338"/>
          </a:xfrm>
          <a:prstGeom prst="cloud">
            <a:avLst/>
          </a:prstGeom>
          <a:solidFill>
            <a:schemeClr val="bg1">
              <a:lumMod val="50000"/>
              <a:lumOff val="50000"/>
              <a:alpha val="6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3388" y="836613"/>
            <a:ext cx="24098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副流煙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750" y="568325"/>
            <a:ext cx="23764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ふく  りゅう えん</a:t>
            </a:r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2227263" y="2039938"/>
            <a:ext cx="760412" cy="452437"/>
          </a:xfrm>
          <a:prstGeom prst="straightConnector1">
            <a:avLst/>
          </a:prstGeom>
          <a:ln w="1301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81038" y="4171950"/>
            <a:ext cx="284162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呼出煙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47713" y="3805238"/>
            <a:ext cx="2081212" cy="469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こ しゅつ えん</a:t>
            </a:r>
          </a:p>
        </p:txBody>
      </p:sp>
      <p:sp>
        <p:nvSpPr>
          <p:cNvPr id="23" name="雲 22"/>
          <p:cNvSpPr/>
          <p:nvPr/>
        </p:nvSpPr>
        <p:spPr>
          <a:xfrm>
            <a:off x="0" y="134938"/>
            <a:ext cx="3743325" cy="6092825"/>
          </a:xfrm>
          <a:prstGeom prst="cloud">
            <a:avLst/>
          </a:prstGeom>
          <a:solidFill>
            <a:schemeClr val="tx1">
              <a:lumMod val="8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custDataLst>
      <p:tags r:id="rId1"/>
    </p:custDataLst>
  </p:cSld>
  <p:clrMapOvr>
    <a:masterClrMapping/>
  </p:clrMapOvr>
  <p:transition spd="slow" advTm="5240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メモ 15"/>
          <p:cNvSpPr/>
          <p:nvPr/>
        </p:nvSpPr>
        <p:spPr>
          <a:xfrm>
            <a:off x="395288" y="188913"/>
            <a:ext cx="2160587" cy="885825"/>
          </a:xfrm>
          <a:prstGeom prst="foldedCorner">
            <a:avLst/>
          </a:prstGeom>
          <a:solidFill>
            <a:srgbClr val="FFC000"/>
          </a:solidFill>
          <a:ln w="635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1267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773113"/>
            <a:ext cx="32448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雲 5"/>
          <p:cNvSpPr/>
          <p:nvPr/>
        </p:nvSpPr>
        <p:spPr>
          <a:xfrm>
            <a:off x="6403975" y="444500"/>
            <a:ext cx="2736850" cy="1831975"/>
          </a:xfrm>
          <a:prstGeom prst="cloud">
            <a:avLst/>
          </a:prstGeom>
          <a:solidFill>
            <a:schemeClr val="bg1">
              <a:lumMod val="50000"/>
              <a:lumOff val="50000"/>
              <a:alpha val="6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/>
          </a:p>
        </p:txBody>
      </p:sp>
      <p:grpSp>
        <p:nvGrpSpPr>
          <p:cNvPr id="11" name="グループ化 10"/>
          <p:cNvGrpSpPr>
            <a:grpSpLocks/>
          </p:cNvGrpSpPr>
          <p:nvPr/>
        </p:nvGrpSpPr>
        <p:grpSpPr bwMode="auto">
          <a:xfrm>
            <a:off x="6804025" y="850900"/>
            <a:ext cx="2338388" cy="993775"/>
            <a:chOff x="6194082" y="3203684"/>
            <a:chExt cx="3429253" cy="131738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194082" y="3500412"/>
              <a:ext cx="3429253" cy="10206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itchFamily="50" charset="-128"/>
                  <a:ea typeface="HGP創英角ﾎﾟｯﾌﾟ体" pitchFamily="50" charset="-128"/>
                </a:rPr>
                <a:t>主流煙</a:t>
              </a:r>
            </a:p>
          </p:txBody>
        </p:sp>
        <p:sp>
          <p:nvSpPr>
            <p:cNvPr id="11280" name="テキスト ボックス 6"/>
            <p:cNvSpPr txBox="1">
              <a:spLocks noChangeArrowheads="1"/>
            </p:cNvSpPr>
            <p:nvPr/>
          </p:nvSpPr>
          <p:spPr bwMode="auto">
            <a:xfrm>
              <a:off x="6300191" y="3203684"/>
              <a:ext cx="2689535" cy="48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6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4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しゅ  りゅう えん</a:t>
              </a:r>
              <a:endParaRPr lang="ja-JP" altLang="en-US" sz="140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cxnSp>
        <p:nvCxnSpPr>
          <p:cNvPr id="29" name="直線矢印コネクタ 28"/>
          <p:cNvCxnSpPr/>
          <p:nvPr/>
        </p:nvCxnSpPr>
        <p:spPr>
          <a:xfrm flipH="1">
            <a:off x="5724525" y="2060575"/>
            <a:ext cx="1368425" cy="1944688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雲 9"/>
          <p:cNvSpPr/>
          <p:nvPr/>
        </p:nvSpPr>
        <p:spPr>
          <a:xfrm>
            <a:off x="107950" y="1773238"/>
            <a:ext cx="2735263" cy="2160587"/>
          </a:xfrm>
          <a:prstGeom prst="cloud">
            <a:avLst/>
          </a:prstGeom>
          <a:solidFill>
            <a:schemeClr val="bg1">
              <a:lumMod val="50000"/>
              <a:lumOff val="50000"/>
              <a:alpha val="6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7850" y="2452688"/>
            <a:ext cx="24098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副流煙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1188" y="2205038"/>
            <a:ext cx="23764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ふく  りゅう えん</a:t>
            </a:r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2411413" y="1460500"/>
            <a:ext cx="936625" cy="815975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793750" y="4724400"/>
            <a:ext cx="7881938" cy="1939925"/>
          </a:xfrm>
          <a:prstGeom prst="rect">
            <a:avLst/>
          </a:prstGeom>
          <a:solidFill>
            <a:schemeClr val="tx2">
              <a:lumMod val="75000"/>
              <a:alpha val="45000"/>
            </a:schemeClr>
          </a:solidFill>
          <a:ln w="53975" cmpd="dbl">
            <a:solidFill>
              <a:srgbClr val="FFFF00">
                <a:alpha val="94000"/>
              </a:srgbClr>
            </a:solidFill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副流煙と主流煙では、どちらが</a:t>
            </a:r>
            <a:endParaRPr lang="en-US" altLang="ja-JP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有害物質が多いでしょう？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76375" y="5589588"/>
            <a:ext cx="2590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ゆう　がい　ぶっ　しつ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8313" y="273050"/>
            <a:ext cx="25193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もんだい</a:t>
            </a:r>
          </a:p>
        </p:txBody>
      </p:sp>
    </p:spTree>
    <p:custDataLst>
      <p:tags r:id="rId1"/>
    </p:custDataLst>
  </p:cSld>
  <p:clrMapOvr>
    <a:masterClrMapping/>
  </p:clrMapOvr>
  <p:transition spd="slow" advTm="3093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 9"/>
          <p:cNvSpPr/>
          <p:nvPr/>
        </p:nvSpPr>
        <p:spPr>
          <a:xfrm>
            <a:off x="4824413" y="-26988"/>
            <a:ext cx="4211637" cy="1728788"/>
          </a:xfrm>
          <a:prstGeom prst="cloud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/>
          </a:p>
        </p:txBody>
      </p:sp>
      <p:sp>
        <p:nvSpPr>
          <p:cNvPr id="9" name="正方形/長方形 8"/>
          <p:cNvSpPr/>
          <p:nvPr/>
        </p:nvSpPr>
        <p:spPr>
          <a:xfrm>
            <a:off x="827088" y="2492375"/>
            <a:ext cx="6265862" cy="3816350"/>
          </a:xfrm>
          <a:prstGeom prst="rect">
            <a:avLst/>
          </a:prstGeom>
          <a:solidFill>
            <a:srgbClr val="FFFF00">
              <a:alpha val="31000"/>
            </a:srgbClr>
          </a:solidFill>
          <a:ln w="114300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51050" y="1568450"/>
            <a:ext cx="4605338" cy="923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Arial Unicode MS" pitchFamily="50" charset="-128"/>
              </a:rPr>
              <a:t>３大有害物質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51050" y="2478088"/>
            <a:ext cx="5257800" cy="3830637"/>
          </a:xfrm>
          <a:prstGeom prst="rect">
            <a:avLst/>
          </a:prstGeom>
          <a:noFill/>
        </p:spPr>
        <p:txBody>
          <a:bodyPr spcCol="36000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ニコチン</a:t>
            </a:r>
            <a:endParaRPr lang="en-US" altLang="ja-JP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タール</a:t>
            </a:r>
            <a:endParaRPr lang="en-US" altLang="ja-JP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一酸化炭素</a:t>
            </a:r>
            <a:endParaRPr lang="en-US" altLang="ja-JP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7313" y="1423988"/>
            <a:ext cx="44656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 だい ゆう がい ぶっ しつ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79625" y="4854575"/>
            <a:ext cx="36004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いっ　さん　 か 　たん　そ</a:t>
            </a:r>
          </a:p>
        </p:txBody>
      </p:sp>
      <p:sp>
        <p:nvSpPr>
          <p:cNvPr id="8" name="爆発 2 7"/>
          <p:cNvSpPr/>
          <p:nvPr/>
        </p:nvSpPr>
        <p:spPr>
          <a:xfrm>
            <a:off x="4824413" y="1989138"/>
            <a:ext cx="2484437" cy="234791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27650" y="2824163"/>
            <a:ext cx="17287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2.8</a:t>
            </a:r>
            <a:r>
              <a:rPr lang="ja-JP" alt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倍</a:t>
            </a:r>
          </a:p>
        </p:txBody>
      </p:sp>
      <p:sp>
        <p:nvSpPr>
          <p:cNvPr id="13" name="爆発 2 12"/>
          <p:cNvSpPr/>
          <p:nvPr/>
        </p:nvSpPr>
        <p:spPr>
          <a:xfrm>
            <a:off x="34925" y="3168650"/>
            <a:ext cx="2484438" cy="234791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6263" y="4006850"/>
            <a:ext cx="172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3.4</a:t>
            </a:r>
            <a:r>
              <a:rPr lang="ja-JP" alt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倍</a:t>
            </a:r>
          </a:p>
        </p:txBody>
      </p:sp>
      <p:sp>
        <p:nvSpPr>
          <p:cNvPr id="16" name="爆発 2 15"/>
          <p:cNvSpPr/>
          <p:nvPr/>
        </p:nvSpPr>
        <p:spPr>
          <a:xfrm>
            <a:off x="5940425" y="4365625"/>
            <a:ext cx="2484438" cy="234791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80175" y="5230813"/>
            <a:ext cx="17287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4.7</a:t>
            </a:r>
            <a:r>
              <a:rPr lang="ja-JP" alt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倍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47875" y="44450"/>
            <a:ext cx="1944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ふくりゅうえん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7900" y="360363"/>
            <a:ext cx="4321175" cy="954087"/>
          </a:xfrm>
          <a:prstGeom prst="rect">
            <a:avLst/>
          </a:prstGeom>
          <a:noFill/>
          <a:ln w="69850" cmpd="thickThin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自分は吸わないのに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受動喫煙の害</a:t>
            </a:r>
          </a:p>
        </p:txBody>
      </p:sp>
      <p:pic>
        <p:nvPicPr>
          <p:cNvPr id="13328" name="Picture 2" descr="C:\Users\kaori ichikawa\AppData\Local\Microsoft\Windows\Temporary Internet Files\Content.IE5\3QB3QLVT\MC9001499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1268413"/>
            <a:ext cx="16938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7950" y="250825"/>
            <a:ext cx="41719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こたえ：副流煙</a:t>
            </a:r>
          </a:p>
        </p:txBody>
      </p:sp>
    </p:spTree>
    <p:custDataLst>
      <p:tags r:id="rId1"/>
    </p:custDataLst>
  </p:cSld>
  <p:clrMapOvr>
    <a:masterClrMapping/>
  </p:clrMapOvr>
  <p:transition spd="slow" advTm="455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/>
      <p:bldP spid="4" grpId="0"/>
      <p:bldP spid="7" grpId="0"/>
      <p:bldP spid="8" grpId="0" animBg="1"/>
      <p:bldP spid="12" grpId="0"/>
      <p:bldP spid="13" grpId="0" animBg="1"/>
      <p:bldP spid="14" grpId="0"/>
      <p:bldP spid="16" grpId="0" animBg="1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aori ichikawa\AppData\Local\Microsoft\Windows\Temporary Internet Files\Content.IE5\ORXLI3IK\MC9001975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362325"/>
            <a:ext cx="3287713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01875" y="333375"/>
            <a:ext cx="4214813" cy="9239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ニコチン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750" y="5940425"/>
            <a:ext cx="66960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・</a:t>
            </a: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身体の成長の邪魔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をします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8888" y="1557338"/>
            <a:ext cx="6769100" cy="830262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依存症を引き起こします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750" y="4306888"/>
            <a:ext cx="61198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・</a:t>
            </a: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血液の流れが悪くなる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ので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心臓や血管の病気の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原因になります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4500" y="2565400"/>
            <a:ext cx="28670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・依存症は</a:t>
            </a: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　　　　　　　　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850" y="3068638"/>
            <a:ext cx="59769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（麻薬と同じで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　　脳に刺激を与える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から）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97125" y="2565400"/>
            <a:ext cx="66389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やめたくてもやめられなくなること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4774571"/>
      </p:ext>
    </p:extLst>
  </p:cSld>
  <p:clrMapOvr>
    <a:masterClrMapping/>
  </p:clrMapOvr>
  <p:transition spd="slow" advTm="43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70088"/>
            <a:ext cx="6099175" cy="4554537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雲 4"/>
          <p:cNvSpPr/>
          <p:nvPr/>
        </p:nvSpPr>
        <p:spPr>
          <a:xfrm>
            <a:off x="1258888" y="1558925"/>
            <a:ext cx="4716462" cy="1552575"/>
          </a:xfrm>
          <a:prstGeom prst="cloud">
            <a:avLst/>
          </a:prstGeom>
          <a:solidFill>
            <a:srgbClr val="FFFF00"/>
          </a:solidFill>
          <a:ln w="38100">
            <a:solidFill>
              <a:srgbClr val="FF2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1216025" y="182563"/>
            <a:ext cx="6740525" cy="1158875"/>
          </a:xfrm>
        </p:spPr>
        <p:txBody>
          <a:bodyPr lIns="35716" tIns="35716" rIns="81271" bIns="35716"/>
          <a:lstStyle/>
          <a:p>
            <a:pPr marL="53975" algn="ctr" eaLnBrk="1" hangingPunct="1"/>
            <a:r>
              <a:rPr lang="ja-JP" altLang="ja-JP" sz="480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rebuchet MS" panose="020B0603020202020204" pitchFamily="34" charset="0"/>
              </a:rPr>
              <a:t>タバコがやめられない</a:t>
            </a:r>
            <a:endParaRPr lang="ja-JP" altLang="ja-JP" sz="2400" smtClean="0">
              <a:solidFill>
                <a:srgbClr val="0000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5528845"/>
            <a:ext cx="2181787" cy="553998"/>
          </a:xfrm>
          <a:prstGeom prst="rect">
            <a:avLst/>
          </a:prstGeom>
          <a:solidFill>
            <a:srgbClr val="FF0000"/>
          </a:solidFill>
          <a:ln>
            <a:noFill/>
            <a:prstDash val="solid"/>
          </a:ln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txBody>
          <a:bodyPr lIns="0" tIns="0" rIns="40635" bIns="0">
            <a:spAutoFit/>
          </a:bodyPr>
          <a:lstStyle/>
          <a:p>
            <a:pPr marL="39684" algn="ctr" defTabSz="642942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ja-JP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ニコチン</a:t>
            </a:r>
          </a:p>
        </p:txBody>
      </p:sp>
      <p:pic>
        <p:nvPicPr>
          <p:cNvPr id="6152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181100"/>
            <a:ext cx="159861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05200"/>
            <a:ext cx="5349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987675" y="3729038"/>
            <a:ext cx="2160588" cy="1644650"/>
            <a:chOff x="3137791" y="3428451"/>
            <a:chExt cx="2160240" cy="1643615"/>
          </a:xfrm>
        </p:grpSpPr>
        <p:pic>
          <p:nvPicPr>
            <p:cNvPr id="6181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055" y="3428451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326" y="4571835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138" y="3884023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791" y="3428451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596" y="3851755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4365625"/>
            <a:ext cx="53498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708275" y="3289300"/>
            <a:ext cx="2368550" cy="1939925"/>
            <a:chOff x="3044823" y="3212755"/>
            <a:chExt cx="2367536" cy="1940272"/>
          </a:xfrm>
        </p:grpSpPr>
        <p:pic>
          <p:nvPicPr>
            <p:cNvPr id="6174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435" y="3277611"/>
              <a:ext cx="535920" cy="5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823" y="4117076"/>
              <a:ext cx="535920" cy="5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201" y="4572539"/>
              <a:ext cx="535920" cy="5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439" y="3212755"/>
              <a:ext cx="535920" cy="5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175" y="3698784"/>
              <a:ext cx="535920" cy="5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295" y="4652915"/>
              <a:ext cx="535920" cy="5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250" y="4268903"/>
              <a:ext cx="535920" cy="5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7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57788"/>
            <a:ext cx="1598613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48225"/>
            <a:ext cx="1598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57563"/>
            <a:ext cx="1598612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121025"/>
            <a:ext cx="1598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2627313" y="3000375"/>
            <a:ext cx="2120900" cy="1504950"/>
            <a:chOff x="3483326" y="3428001"/>
            <a:chExt cx="2120069" cy="1504518"/>
          </a:xfrm>
        </p:grpSpPr>
        <p:pic>
          <p:nvPicPr>
            <p:cNvPr id="6168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3446" y="3428001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9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502" y="3500009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0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665" y="4432288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Picture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454" y="4364105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545" y="3716033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3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326" y="4144746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62" name="Rectangle 55"/>
          <p:cNvSpPr>
            <a:spLocks noChangeArrowheads="1"/>
          </p:cNvSpPr>
          <p:nvPr/>
        </p:nvSpPr>
        <p:spPr bwMode="auto">
          <a:xfrm>
            <a:off x="4787900" y="6237288"/>
            <a:ext cx="2973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ja-JP" sz="1200">
                <a:solidFill>
                  <a:srgbClr val="FFFF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日本外来小児学会タバコ問題検討会　</a:t>
            </a:r>
            <a:endParaRPr lang="en-US" altLang="ja-JP" sz="1200">
              <a:solidFill>
                <a:srgbClr val="FFFF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1200">
                <a:solidFill>
                  <a:srgbClr val="FFFF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2010.11.14</a:t>
            </a:r>
            <a:r>
              <a:rPr lang="ja-JP" altLang="ja-JP" sz="1200">
                <a:solidFill>
                  <a:srgbClr val="FFFF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より出典</a:t>
            </a:r>
          </a:p>
        </p:txBody>
      </p:sp>
      <p:sp>
        <p:nvSpPr>
          <p:cNvPr id="56" name="Rectangle 1"/>
          <p:cNvSpPr txBox="1">
            <a:spLocks/>
          </p:cNvSpPr>
          <p:nvPr/>
        </p:nvSpPr>
        <p:spPr bwMode="auto">
          <a:xfrm>
            <a:off x="1476375" y="1031875"/>
            <a:ext cx="624363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6" tIns="35716" rIns="81271" bIns="35716" anchor="ctr"/>
          <a:lstStyle>
            <a:lvl1pPr marL="5397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ja-JP" sz="280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rebuchet MS" panose="020B0603020202020204" pitchFamily="34" charset="0"/>
              </a:rPr>
              <a:t>～ニコチンが思考・行動を支配する～</a:t>
            </a:r>
          </a:p>
        </p:txBody>
      </p:sp>
      <p:sp>
        <p:nvSpPr>
          <p:cNvPr id="58" name="左矢印 57"/>
          <p:cNvSpPr/>
          <p:nvPr/>
        </p:nvSpPr>
        <p:spPr>
          <a:xfrm rot="2700000">
            <a:off x="4845050" y="4851401"/>
            <a:ext cx="1146175" cy="431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716088" y="1776413"/>
            <a:ext cx="3863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8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ニコチンはたった７秒で全身を回り脳を刺激！</a:t>
            </a:r>
          </a:p>
        </p:txBody>
      </p:sp>
      <p:pic>
        <p:nvPicPr>
          <p:cNvPr id="616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03388"/>
            <a:ext cx="1598612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5468408"/>
      </p:ext>
    </p:extLst>
  </p:cSld>
  <p:clrMapOvr>
    <a:masterClrMapping/>
  </p:clrMapOvr>
  <p:transition spd="slow" advTm="2999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  <p:bldP spid="58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3067050"/>
            <a:ext cx="3292475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05113" y="333375"/>
            <a:ext cx="3351212" cy="923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タール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8313" y="2924175"/>
            <a:ext cx="55435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・発ガン物質は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60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種類以上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8313" y="1508125"/>
            <a:ext cx="8158162" cy="1077913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タバコの葉を燃やすとでる茶色いベタベタした物質で有害物質が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200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種類以上入っている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550" y="4967288"/>
            <a:ext cx="77771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◆この炎症は</a:t>
            </a:r>
            <a:endParaRPr lang="en-US" altLang="ja-JP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ゆっくり進行して</a:t>
            </a:r>
            <a:endParaRPr lang="en-US" altLang="ja-JP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肺がんや</a:t>
            </a:r>
            <a:r>
              <a:rPr lang="en-US" altLang="ja-JP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COPD</a:t>
            </a: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など肺の病気になります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8313" y="3716338"/>
            <a:ext cx="554355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・気管支や肺の表面に付いて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炎症をおこします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5651500" y="3827463"/>
            <a:ext cx="1198563" cy="1789112"/>
            <a:chOff x="5652120" y="3801242"/>
            <a:chExt cx="1197847" cy="1790125"/>
          </a:xfrm>
        </p:grpSpPr>
        <p:sp>
          <p:nvSpPr>
            <p:cNvPr id="5" name="円/楕円 4"/>
            <p:cNvSpPr/>
            <p:nvPr/>
          </p:nvSpPr>
          <p:spPr>
            <a:xfrm>
              <a:off x="5652120" y="5120318"/>
              <a:ext cx="72008" cy="19845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228600">
                <a:schemeClr val="accent6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6064932" y="4437112"/>
              <a:ext cx="45719" cy="15666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228600">
                <a:schemeClr val="accent6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6696236" y="4329100"/>
              <a:ext cx="54006" cy="10801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228600">
                <a:schemeClr val="accent6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6300192" y="5013176"/>
              <a:ext cx="45719" cy="19845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228600">
                <a:schemeClr val="accent6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042072" y="5365386"/>
              <a:ext cx="45719" cy="22598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228600">
                <a:schemeClr val="accent6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804248" y="4880929"/>
              <a:ext cx="45719" cy="13224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228600">
                <a:schemeClr val="accent6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370284" y="3801242"/>
              <a:ext cx="45719" cy="11299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228600">
                <a:schemeClr val="accent6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18" name="グループ化 17"/>
          <p:cNvGrpSpPr>
            <a:grpSpLocks/>
          </p:cNvGrpSpPr>
          <p:nvPr/>
        </p:nvGrpSpPr>
        <p:grpSpPr bwMode="auto">
          <a:xfrm>
            <a:off x="7869238" y="3952875"/>
            <a:ext cx="806450" cy="1790700"/>
            <a:chOff x="6042072" y="3801242"/>
            <a:chExt cx="807895" cy="1790125"/>
          </a:xfrm>
        </p:grpSpPr>
        <p:sp>
          <p:nvSpPr>
            <p:cNvPr id="19" name="円/楕円 18"/>
            <p:cNvSpPr/>
            <p:nvPr/>
          </p:nvSpPr>
          <p:spPr>
            <a:xfrm>
              <a:off x="6633943" y="5382399"/>
              <a:ext cx="72008" cy="19845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228600">
                <a:schemeClr val="accent6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6064932" y="4437112"/>
              <a:ext cx="45719" cy="15666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228600">
                <a:schemeClr val="accent6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6696236" y="4329100"/>
              <a:ext cx="54006" cy="10801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228600">
                <a:schemeClr val="accent6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6300192" y="5013176"/>
              <a:ext cx="45719" cy="19845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228600">
                <a:schemeClr val="accent6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6042072" y="5365386"/>
              <a:ext cx="45719" cy="22598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228600">
                <a:schemeClr val="accent6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6804248" y="4880929"/>
              <a:ext cx="45719" cy="13224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228600">
                <a:schemeClr val="accent6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6370284" y="3801242"/>
              <a:ext cx="45719" cy="11299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228600">
                <a:schemeClr val="accent6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9" name="角丸四角形 8"/>
          <p:cNvSpPr/>
          <p:nvPr/>
        </p:nvSpPr>
        <p:spPr>
          <a:xfrm>
            <a:off x="4067175" y="2060575"/>
            <a:ext cx="2449513" cy="661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478891"/>
      </p:ext>
    </p:extLst>
  </p:cSld>
  <p:clrMapOvr>
    <a:masterClrMapping/>
  </p:clrMapOvr>
  <p:transition spd="slow" advTm="43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8"/>
          <a:stretch>
            <a:fillRect/>
          </a:stretch>
        </p:blipFill>
        <p:spPr bwMode="auto">
          <a:xfrm>
            <a:off x="1231900" y="1484313"/>
            <a:ext cx="62928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378325" y="1471613"/>
            <a:ext cx="3289300" cy="50403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313" y="4941888"/>
            <a:ext cx="8351837" cy="1570037"/>
          </a:xfrm>
          <a:prstGeom prst="rect">
            <a:avLst/>
          </a:prstGeom>
          <a:solidFill>
            <a:srgbClr val="FF0000">
              <a:alpha val="99000"/>
            </a:srgb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タバコは依存性が強いので</a:t>
            </a:r>
            <a:endParaRPr lang="en-US" altLang="ja-JP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やめたくてもやめられなくなる</a:t>
            </a:r>
          </a:p>
        </p:txBody>
      </p:sp>
      <p:sp>
        <p:nvSpPr>
          <p:cNvPr id="10" name="円形吹き出し 9"/>
          <p:cNvSpPr/>
          <p:nvPr/>
        </p:nvSpPr>
        <p:spPr>
          <a:xfrm>
            <a:off x="6948488" y="3500438"/>
            <a:ext cx="1871662" cy="1428750"/>
          </a:xfrm>
          <a:prstGeom prst="wedgeEllipseCallout">
            <a:avLst>
              <a:gd name="adj1" fmla="val -50292"/>
              <a:gd name="adj2" fmla="val -635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タールが</a:t>
            </a:r>
            <a:endParaRPr lang="en-US" altLang="ja-JP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たまる</a:t>
            </a:r>
          </a:p>
        </p:txBody>
      </p:sp>
      <p:sp>
        <p:nvSpPr>
          <p:cNvPr id="12" name="タイトル 11"/>
          <p:cNvSpPr txBox="1">
            <a:spLocks noGrp="1"/>
          </p:cNvSpPr>
          <p:nvPr>
            <p:ph type="title"/>
          </p:nvPr>
        </p:nvSpPr>
        <p:spPr>
          <a:xfrm>
            <a:off x="1042988" y="442913"/>
            <a:ext cx="7124700" cy="871537"/>
          </a:xfrm>
          <a:solidFill>
            <a:schemeClr val="tx2">
              <a:lumMod val="75000"/>
              <a:alpha val="45000"/>
            </a:schemeClr>
          </a:solidFill>
          <a:ln w="53975" cmpd="dbl">
            <a:solidFill>
              <a:srgbClr val="FFFF00">
                <a:alpha val="94000"/>
              </a:srgbClr>
            </a:solidFill>
          </a:ln>
        </p:spPr>
        <p:txBody>
          <a:bodyPr rtlCol="0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タバコを吸うと肺はどうなる？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3456778"/>
      </p:ext>
    </p:extLst>
  </p:cSld>
  <p:clrMapOvr>
    <a:masterClrMapping/>
  </p:clrMapOvr>
  <p:transition spd="slow" advTm="3412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7.6|4|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5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|3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8.6|8.7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1|4.5|6.3|4.3|7|10.3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|10.3|3.6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7.4|3.7|5.6|4.6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6.1|3.1|5.8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9|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.5|7|3.9|5.9|9.2"/>
</p:tagLst>
</file>

<file path=ppt/theme/theme1.xml><?xml version="1.0" encoding="utf-8"?>
<a:theme xmlns:a="http://schemas.openxmlformats.org/drawingml/2006/main" name="夏">
  <a:themeElements>
    <a:clrScheme name="夏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夏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TC101972873[[fn=夏]]</Template>
  <TotalTime>0</TotalTime>
  <Words>563</Words>
  <Application>Microsoft Office PowerPoint</Application>
  <PresentationFormat>画面に合わせる (4:3)</PresentationFormat>
  <Paragraphs>153</Paragraphs>
  <Slides>23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8" baseType="lpstr">
      <vt:lpstr>AR P丸ゴシック体M</vt:lpstr>
      <vt:lpstr>Arial Unicode MS</vt:lpstr>
      <vt:lpstr>HGP創英角ﾎﾟｯﾌﾟ体</vt:lpstr>
      <vt:lpstr>HGS創英角ﾎﾟｯﾌﾟ体</vt:lpstr>
      <vt:lpstr>HG創英角ﾎﾟｯﾌﾟ体</vt:lpstr>
      <vt:lpstr>Lucida Grande</vt:lpstr>
      <vt:lpstr>ＭＳ Ｐゴシック</vt:lpstr>
      <vt:lpstr>ＭＳ ゴシック</vt:lpstr>
      <vt:lpstr>Arial</vt:lpstr>
      <vt:lpstr>Calibri</vt:lpstr>
      <vt:lpstr>Courier New</vt:lpstr>
      <vt:lpstr>Trebuchet MS</vt:lpstr>
      <vt:lpstr>Verdana</vt:lpstr>
      <vt:lpstr>Wingdings 2</vt:lpstr>
      <vt:lpstr>夏</vt:lpstr>
      <vt:lpstr>「なぜ必要？禁煙・防煙」</vt:lpstr>
      <vt:lpstr>受 動 喫 煙</vt:lpstr>
      <vt:lpstr>タバコの3つの煙</vt:lpstr>
      <vt:lpstr>PowerPoint プレゼンテーション</vt:lpstr>
      <vt:lpstr>３大有害物質</vt:lpstr>
      <vt:lpstr>ニコチン</vt:lpstr>
      <vt:lpstr>タバコがやめられない</vt:lpstr>
      <vt:lpstr>タール</vt:lpstr>
      <vt:lpstr>タバコを吸うと肺はどうなる？</vt:lpstr>
      <vt:lpstr>一酸化炭素</vt:lpstr>
      <vt:lpstr>PowerPoint プレゼンテーション</vt:lpstr>
      <vt:lpstr>かいわれ 大根の 発芽実験</vt:lpstr>
      <vt:lpstr>１６日目</vt:lpstr>
      <vt:lpstr>お父さん、お母さんがタバコをすっていると…</vt:lpstr>
      <vt:lpstr>受動喫煙防止条例</vt:lpstr>
      <vt:lpstr>受動喫煙防止条例</vt:lpstr>
      <vt:lpstr>健康増進法</vt:lpstr>
      <vt:lpstr>友達にすすめられたら、どうする？</vt:lpstr>
      <vt:lpstr>・親に怒られる ・スポーツをしている ・体に毒 ・吸いたくない ・臭くなる</vt:lpstr>
      <vt:lpstr>友達からたばこを 誘われた場合の 断るロールプレイ をしてみよう！ </vt:lpstr>
      <vt:lpstr>COPＤ 慢性閉塞性肺疾患の 疑似体験をしてみよう！</vt:lpstr>
      <vt:lpstr>　ま と め</vt:lpstr>
      <vt:lpstr>作成　相模原市健康づくり普及員連絡会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「なぜ必要！禁煙・防煙」</dc:title>
  <dc:creator/>
  <cp:lastModifiedBy/>
  <cp:revision>307</cp:revision>
  <cp:lastPrinted>2012-06-15T00:01:34Z</cp:lastPrinted>
  <dcterms:created xsi:type="dcterms:W3CDTF">2012-02-13T08:29:08Z</dcterms:created>
  <dcterms:modified xsi:type="dcterms:W3CDTF">2020-03-23T10:07:39Z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