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E46C0A"/>
    <a:srgbClr val="F79B4F"/>
    <a:srgbClr val="0000FF"/>
    <a:srgbClr val="FFFF00"/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86331" autoAdjust="0"/>
  </p:normalViewPr>
  <p:slideViewPr>
    <p:cSldViewPr>
      <p:cViewPr>
        <p:scale>
          <a:sx n="100" d="100"/>
          <a:sy n="100" d="100"/>
        </p:scale>
        <p:origin x="-1560" y="270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1" d="100"/>
          <a:sy n="51" d="100"/>
        </p:scale>
        <p:origin x="-2616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4485" cy="496031"/>
          </a:xfrm>
          <a:prstGeom prst="rect">
            <a:avLst/>
          </a:prstGeom>
        </p:spPr>
        <p:txBody>
          <a:bodyPr vert="horz" lIns="88178" tIns="44092" rIns="88178" bIns="44092" rtlCol="0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500" y="2"/>
            <a:ext cx="2944485" cy="496031"/>
          </a:xfrm>
          <a:prstGeom prst="rect">
            <a:avLst/>
          </a:prstGeom>
        </p:spPr>
        <p:txBody>
          <a:bodyPr vert="horz" lIns="88178" tIns="44092" rIns="88178" bIns="44092" rtlCol="0"/>
          <a:lstStyle>
            <a:lvl1pPr algn="r">
              <a:defRPr sz="1100"/>
            </a:lvl1pPr>
          </a:lstStyle>
          <a:p>
            <a:fld id="{7A6B0C01-6DE3-452C-838E-2E6B6EA75FD8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746125"/>
            <a:ext cx="25781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78" tIns="44092" rIns="88178" bIns="4409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148" y="4716914"/>
            <a:ext cx="5436208" cy="4468900"/>
          </a:xfrm>
          <a:prstGeom prst="rect">
            <a:avLst/>
          </a:prstGeom>
        </p:spPr>
        <p:txBody>
          <a:bodyPr vert="horz" lIns="88178" tIns="44092" rIns="88178" bIns="44092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5" y="9433832"/>
            <a:ext cx="2944485" cy="496031"/>
          </a:xfrm>
          <a:prstGeom prst="rect">
            <a:avLst/>
          </a:prstGeom>
        </p:spPr>
        <p:txBody>
          <a:bodyPr vert="horz" lIns="88178" tIns="44092" rIns="88178" bIns="44092" rtlCol="0" anchor="b"/>
          <a:lstStyle>
            <a:lvl1pPr algn="l">
              <a:defRPr sz="11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500" y="9433832"/>
            <a:ext cx="2944485" cy="496031"/>
          </a:xfrm>
          <a:prstGeom prst="rect">
            <a:avLst/>
          </a:prstGeom>
        </p:spPr>
        <p:txBody>
          <a:bodyPr vert="horz" lIns="88178" tIns="44092" rIns="88178" bIns="44092" rtlCol="0" anchor="b"/>
          <a:lstStyle>
            <a:lvl1pPr algn="r">
              <a:defRPr sz="1100"/>
            </a:lvl1pPr>
          </a:lstStyle>
          <a:p>
            <a:fld id="{BAE27887-E30F-4CBE-9537-3C2BBE7B3070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241069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2015/3/24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82724" y="56456"/>
            <a:ext cx="6696000" cy="98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3" name="角丸四角形 122"/>
          <p:cNvSpPr/>
          <p:nvPr/>
        </p:nvSpPr>
        <p:spPr>
          <a:xfrm>
            <a:off x="163276" y="2031506"/>
            <a:ext cx="6528744" cy="3353542"/>
          </a:xfrm>
          <a:prstGeom prst="roundRect">
            <a:avLst>
              <a:gd name="adj" fmla="val 6025"/>
            </a:avLst>
          </a:prstGeom>
          <a:solidFill>
            <a:srgbClr val="FF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45" tIns="45223" rIns="36000" bIns="45223" rtlCol="0" anchor="ctr"/>
          <a:lstStyle/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①　水路の泥上げ、農道の路面維持など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 （都府県の田の場合。以下同じ）                   　 </a:t>
            </a:r>
            <a:r>
              <a:rPr lang="ja-JP" altLang="en-US" u="sng" dirty="0" smtClean="0">
                <a:solidFill>
                  <a:schemeClr val="tx1"/>
                </a:solidFill>
              </a:rPr>
              <a:t>３，０００円</a:t>
            </a:r>
            <a:r>
              <a:rPr lang="en-US" altLang="ja-JP" u="sng" dirty="0" smtClean="0">
                <a:solidFill>
                  <a:schemeClr val="tx1"/>
                </a:solidFill>
              </a:rPr>
              <a:t>/</a:t>
            </a:r>
            <a:r>
              <a:rPr lang="ja-JP" altLang="en-US" u="sng" dirty="0" smtClean="0">
                <a:solidFill>
                  <a:schemeClr val="tx1"/>
                </a:solidFill>
              </a:rPr>
              <a:t>１０</a:t>
            </a:r>
            <a:r>
              <a:rPr lang="en-US" altLang="ja-JP" u="sng" dirty="0" smtClean="0">
                <a:solidFill>
                  <a:schemeClr val="tx1"/>
                </a:solidFill>
              </a:rPr>
              <a:t>a</a:t>
            </a: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②　植栽やビオトープづくりなど農村環境活動   　</a:t>
            </a:r>
            <a:r>
              <a:rPr lang="ja-JP" altLang="en-US" u="sng" dirty="0" smtClean="0">
                <a:solidFill>
                  <a:schemeClr val="tx1"/>
                </a:solidFill>
              </a:rPr>
              <a:t>２，４００円</a:t>
            </a:r>
            <a:r>
              <a:rPr lang="en-US" altLang="ja-JP" u="sng" dirty="0" smtClean="0">
                <a:solidFill>
                  <a:schemeClr val="tx1"/>
                </a:solidFill>
              </a:rPr>
              <a:t>/</a:t>
            </a:r>
            <a:r>
              <a:rPr lang="ja-JP" altLang="en-US" u="sng" dirty="0" smtClean="0">
                <a:solidFill>
                  <a:schemeClr val="tx1"/>
                </a:solidFill>
              </a:rPr>
              <a:t>１０</a:t>
            </a:r>
            <a:r>
              <a:rPr lang="en-US" altLang="ja-JP" u="sng" dirty="0" smtClean="0">
                <a:solidFill>
                  <a:schemeClr val="tx1"/>
                </a:solidFill>
              </a:rPr>
              <a:t>a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③　水路や農道などの補修や更新　　　　　　   　  </a:t>
            </a:r>
            <a:r>
              <a:rPr lang="ja-JP" altLang="en-US" u="sng" dirty="0" smtClean="0">
                <a:solidFill>
                  <a:schemeClr val="tx1"/>
                </a:solidFill>
              </a:rPr>
              <a:t>４，４００円</a:t>
            </a:r>
            <a:r>
              <a:rPr lang="en-US" altLang="ja-JP" u="sng" dirty="0" smtClean="0">
                <a:solidFill>
                  <a:schemeClr val="tx1"/>
                </a:solidFill>
              </a:rPr>
              <a:t>/</a:t>
            </a:r>
            <a:r>
              <a:rPr lang="ja-JP" altLang="en-US" u="sng" dirty="0" smtClean="0">
                <a:solidFill>
                  <a:schemeClr val="tx1"/>
                </a:solidFill>
              </a:rPr>
              <a:t>１０</a:t>
            </a:r>
            <a:r>
              <a:rPr lang="en-US" altLang="ja-JP" u="sng" dirty="0" smtClean="0">
                <a:solidFill>
                  <a:schemeClr val="tx1"/>
                </a:solidFill>
              </a:rPr>
              <a:t>a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（①、②及び③に同時に取り組む場合は、最大    </a:t>
            </a:r>
            <a:r>
              <a:rPr lang="ja-JP" altLang="en-US" u="sng" dirty="0" smtClean="0">
                <a:solidFill>
                  <a:schemeClr val="tx1"/>
                </a:solidFill>
              </a:rPr>
              <a:t>９，２００円</a:t>
            </a:r>
            <a:r>
              <a:rPr lang="en-US" altLang="ja-JP" u="sng" dirty="0" smtClean="0">
                <a:solidFill>
                  <a:schemeClr val="tx1"/>
                </a:solidFill>
              </a:rPr>
              <a:t>/</a:t>
            </a:r>
            <a:r>
              <a:rPr lang="ja-JP" altLang="en-US" u="sng" dirty="0" smtClean="0">
                <a:solidFill>
                  <a:schemeClr val="tx1"/>
                </a:solidFill>
              </a:rPr>
              <a:t>１０</a:t>
            </a:r>
            <a:r>
              <a:rPr lang="en-US" altLang="ja-JP" u="sng" dirty="0" smtClean="0">
                <a:solidFill>
                  <a:schemeClr val="tx1"/>
                </a:solidFill>
              </a:rPr>
              <a:t>a</a:t>
            </a:r>
            <a:r>
              <a:rPr lang="ja-JP" altLang="en-US" dirty="0" smtClean="0">
                <a:solidFill>
                  <a:schemeClr val="tx1"/>
                </a:solidFill>
              </a:rPr>
              <a:t>）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78095" y="128464"/>
            <a:ext cx="6696000" cy="921466"/>
          </a:xfrm>
          <a:prstGeom prst="round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35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rgbClr val="C0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農業の多面的機能の維持・発揮のため</a:t>
            </a:r>
            <a:r>
              <a:rPr lang="ja-JP" altLang="en-US" sz="2000" dirty="0" smtClean="0">
                <a:solidFill>
                  <a:srgbClr val="C0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の</a:t>
            </a:r>
            <a:endParaRPr lang="en-US" altLang="ja-JP" sz="2000" dirty="0" smtClean="0">
              <a:solidFill>
                <a:srgbClr val="C0000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/>
            <a:r>
              <a:rPr lang="ja-JP" altLang="en-US" sz="2000" dirty="0" smtClean="0">
                <a:solidFill>
                  <a:srgbClr val="C0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地域</a:t>
            </a:r>
            <a:r>
              <a:rPr lang="ja-JP" altLang="en-US" sz="2000" dirty="0">
                <a:solidFill>
                  <a:srgbClr val="C0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活動や営農活動に対して支援</a:t>
            </a:r>
            <a:r>
              <a:rPr lang="ja-JP" altLang="en-US" sz="2000" dirty="0" smtClean="0">
                <a:solidFill>
                  <a:srgbClr val="C0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します </a:t>
            </a:r>
            <a:r>
              <a:rPr kumimoji="1" lang="ja-JP" altLang="en-US" b="1" dirty="0" smtClean="0">
                <a:solidFill>
                  <a:schemeClr val="tx1"/>
                </a:solidFill>
                <a:latin typeface="+mn-ea"/>
              </a:rPr>
              <a:t>　</a:t>
            </a:r>
            <a:endParaRPr kumimoji="1" lang="ja-JP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4" name="テキスト ボックス 51"/>
          <p:cNvSpPr txBox="1"/>
          <p:nvPr/>
        </p:nvSpPr>
        <p:spPr>
          <a:xfrm>
            <a:off x="3227981" y="10065568"/>
            <a:ext cx="400752" cy="184666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200" dirty="0" smtClean="0">
                <a:latin typeface="+mn-ea"/>
              </a:rPr>
              <a:t>- </a:t>
            </a:r>
            <a:r>
              <a:rPr kumimoji="1" lang="ja-JP" altLang="en-US" sz="1200" dirty="0" smtClean="0">
                <a:latin typeface="+mn-ea"/>
              </a:rPr>
              <a:t>○</a:t>
            </a:r>
            <a:r>
              <a:rPr kumimoji="1" lang="en-US" altLang="ja-JP" sz="1200" dirty="0" smtClean="0">
                <a:latin typeface="+mn-ea"/>
              </a:rPr>
              <a:t> -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719584" y="1361035"/>
            <a:ext cx="5400000" cy="43885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4433" tIns="47216" rIns="94433" bIns="47216" spcCol="0"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日本型直接支払制度</a:t>
            </a:r>
            <a:endParaRPr lang="ja-JP" altLang="en-US" sz="2400" dirty="0"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275595" y="1204079"/>
            <a:ext cx="40022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　平成</a:t>
            </a:r>
            <a:r>
              <a:rPr lang="en-US" altLang="ja-JP" sz="1400" dirty="0" smtClean="0">
                <a:latin typeface="+mj-ea"/>
                <a:ea typeface="+mj-ea"/>
              </a:rPr>
              <a:t>27</a:t>
            </a:r>
            <a:r>
              <a:rPr lang="ja-JP" altLang="en-US" sz="1400" dirty="0" smtClean="0">
                <a:latin typeface="+mj-ea"/>
                <a:ea typeface="+mj-ea"/>
              </a:rPr>
              <a:t>年度から法律に基づく制度になります！</a:t>
            </a:r>
            <a:endParaRPr lang="ja-JP" altLang="en-US" sz="1400" dirty="0">
              <a:latin typeface="+mj-ea"/>
              <a:ea typeface="+mj-ea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7029400" y="1102668"/>
            <a:ext cx="396044" cy="462393"/>
            <a:chOff x="158622" y="529304"/>
            <a:chExt cx="470339" cy="549135"/>
          </a:xfrm>
        </p:grpSpPr>
        <p:sp>
          <p:nvSpPr>
            <p:cNvPr id="68" name="Litebulb"/>
            <p:cNvSpPr>
              <a:spLocks noEditPoints="1" noChangeArrowheads="1"/>
            </p:cNvSpPr>
            <p:nvPr/>
          </p:nvSpPr>
          <p:spPr bwMode="auto">
            <a:xfrm>
              <a:off x="262358" y="721249"/>
              <a:ext cx="214314" cy="357190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FFFF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69" name="二等辺三角形 68"/>
            <p:cNvSpPr/>
            <p:nvPr/>
          </p:nvSpPr>
          <p:spPr>
            <a:xfrm>
              <a:off x="332656" y="529304"/>
              <a:ext cx="72008" cy="148591"/>
            </a:xfrm>
            <a:prstGeom prst="triangle">
              <a:avLst/>
            </a:pr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0" name="二等辺三角形 69"/>
            <p:cNvSpPr/>
            <p:nvPr/>
          </p:nvSpPr>
          <p:spPr>
            <a:xfrm rot="2700000">
              <a:off x="518662" y="624246"/>
              <a:ext cx="72008" cy="148591"/>
            </a:xfrm>
            <a:prstGeom prst="triangle">
              <a:avLst/>
            </a:pr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1" name="二等辺三角形 70"/>
            <p:cNvSpPr/>
            <p:nvPr/>
          </p:nvSpPr>
          <p:spPr>
            <a:xfrm rot="18900000" flipH="1">
              <a:off x="158622" y="624246"/>
              <a:ext cx="72008" cy="148591"/>
            </a:xfrm>
            <a:prstGeom prst="triangle">
              <a:avLst/>
            </a:pr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72" name="角丸四角形 71"/>
          <p:cNvSpPr/>
          <p:nvPr/>
        </p:nvSpPr>
        <p:spPr>
          <a:xfrm>
            <a:off x="163985" y="7182739"/>
            <a:ext cx="6540921" cy="1537920"/>
          </a:xfrm>
          <a:prstGeom prst="roundRect">
            <a:avLst>
              <a:gd name="adj" fmla="val 8978"/>
            </a:avLst>
          </a:prstGeom>
          <a:solidFill>
            <a:srgbClr val="FFFF99"/>
          </a:solidFill>
          <a:ln>
            <a:solidFill>
              <a:srgbClr val="CC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45" tIns="45223" rIns="90445" bIns="45223" rtlCol="0" anchor="t" anchorCtr="0"/>
          <a:lstStyle/>
          <a:p>
            <a:pPr lvl="0" algn="ctr"/>
            <a:endParaRPr lang="en-US" altLang="ja-JP" sz="10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vl="0" algn="ctr"/>
            <a:endParaRPr lang="en-US" altLang="ja-JP" sz="10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89267" y="7041232"/>
            <a:ext cx="2814088" cy="368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0445" tIns="45223" rIns="0" bIns="45223" rtlCol="0">
            <a:spAutoFit/>
          </a:bodyPr>
          <a:lstStyle>
            <a:defPPr>
              <a:defRPr lang="ja-JP"/>
            </a:defPPr>
            <a:lvl1pPr>
              <a:defRPr sz="1500" b="1">
                <a:latin typeface="ＭＳ ゴシック" pitchFamily="49" charset="-128"/>
                <a:ea typeface="ＭＳ ゴシック" pitchFamily="49" charset="-128"/>
              </a:defRPr>
            </a:lvl1pPr>
          </a:lstStyle>
          <a:p>
            <a:r>
              <a:rPr lang="ja-JP" altLang="en-US" sz="1800" dirty="0">
                <a:latin typeface="+mj-ea"/>
                <a:ea typeface="+mj-ea"/>
              </a:rPr>
              <a:t>環境</a:t>
            </a:r>
            <a:r>
              <a:rPr lang="ja-JP" altLang="en-US" sz="1800" dirty="0" smtClean="0">
                <a:latin typeface="+mj-ea"/>
                <a:ea typeface="+mj-ea"/>
              </a:rPr>
              <a:t>保全型農業直接支払</a:t>
            </a:r>
            <a:endParaRPr lang="ja-JP" altLang="en-US" sz="1800" dirty="0">
              <a:latin typeface="+mj-ea"/>
              <a:ea typeface="+mj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29756" y="7405464"/>
            <a:ext cx="6427356" cy="1399396"/>
          </a:xfrm>
          <a:prstGeom prst="rect">
            <a:avLst/>
          </a:prstGeom>
          <a:noFill/>
        </p:spPr>
        <p:txBody>
          <a:bodyPr wrap="square" lIns="90462" tIns="45231" rIns="90462" bIns="45231" rtlCol="0">
            <a:sp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化学肥料・化学合成農薬の５割低減の取組とセットで行う次の営農活動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①　緑肥の作付け　　　　　　　　　</a:t>
            </a:r>
            <a:r>
              <a:rPr lang="ja-JP" altLang="en-US" u="sng" dirty="0" smtClean="0">
                <a:latin typeface="+mj-ea"/>
                <a:ea typeface="+mj-ea"/>
              </a:rPr>
              <a:t>８，０００円</a:t>
            </a:r>
            <a:r>
              <a:rPr lang="en-US" altLang="ja-JP" u="sng" dirty="0" smtClean="0">
                <a:latin typeface="+mj-ea"/>
                <a:ea typeface="+mj-ea"/>
              </a:rPr>
              <a:t>/</a:t>
            </a:r>
            <a:r>
              <a:rPr lang="ja-JP" altLang="en-US" u="sng" dirty="0" smtClean="0">
                <a:latin typeface="+mj-ea"/>
                <a:ea typeface="+mj-ea"/>
              </a:rPr>
              <a:t>１０</a:t>
            </a:r>
            <a:r>
              <a:rPr lang="en-US" altLang="ja-JP" u="sng" dirty="0" smtClean="0">
                <a:latin typeface="+mj-ea"/>
                <a:ea typeface="+mj-ea"/>
              </a:rPr>
              <a:t>a</a:t>
            </a:r>
          </a:p>
          <a:p>
            <a:r>
              <a:rPr lang="ja-JP" altLang="en-US" dirty="0" smtClean="0">
                <a:latin typeface="+mj-ea"/>
                <a:ea typeface="+mj-ea"/>
              </a:rPr>
              <a:t>②　堆肥の施用　 　　　　　　　　  </a:t>
            </a:r>
            <a:r>
              <a:rPr lang="ja-JP" altLang="en-US" u="sng" dirty="0" smtClean="0">
                <a:latin typeface="+mj-ea"/>
                <a:ea typeface="+mj-ea"/>
              </a:rPr>
              <a:t>４，４００円</a:t>
            </a:r>
            <a:r>
              <a:rPr lang="en-US" altLang="ja-JP" u="sng" dirty="0" smtClean="0">
                <a:latin typeface="+mj-ea"/>
                <a:ea typeface="+mj-ea"/>
              </a:rPr>
              <a:t>/</a:t>
            </a:r>
            <a:r>
              <a:rPr lang="ja-JP" altLang="en-US" u="sng" dirty="0" smtClean="0">
                <a:latin typeface="+mj-ea"/>
                <a:ea typeface="+mj-ea"/>
              </a:rPr>
              <a:t>１０</a:t>
            </a:r>
            <a:r>
              <a:rPr lang="en-US" altLang="ja-JP" u="sng" dirty="0" smtClean="0">
                <a:latin typeface="+mj-ea"/>
                <a:ea typeface="+mj-ea"/>
              </a:rPr>
              <a:t>a</a:t>
            </a:r>
            <a:r>
              <a:rPr lang="en-US" altLang="ja-JP" dirty="0" smtClean="0">
                <a:latin typeface="+mj-ea"/>
                <a:ea typeface="+mj-ea"/>
              </a:rPr>
              <a:t> </a:t>
            </a:r>
            <a:r>
              <a:rPr lang="ja-JP" altLang="en-US" dirty="0" smtClean="0">
                <a:latin typeface="+mj-ea"/>
                <a:ea typeface="+mj-ea"/>
              </a:rPr>
              <a:t>等</a:t>
            </a:r>
            <a:endParaRPr lang="en-US" altLang="ja-JP" dirty="0" smtClean="0">
              <a:latin typeface="+mj-ea"/>
              <a:ea typeface="+mj-ea"/>
            </a:endParaRPr>
          </a:p>
          <a:p>
            <a:endParaRPr lang="ja-JP" altLang="en-US" sz="1300" dirty="0">
              <a:latin typeface="+mj-ea"/>
              <a:ea typeface="+mj-ea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163984" y="5625632"/>
            <a:ext cx="6540923" cy="1279872"/>
          </a:xfrm>
          <a:prstGeom prst="roundRect">
            <a:avLst>
              <a:gd name="adj" fmla="val 8978"/>
            </a:avLst>
          </a:prstGeom>
          <a:solidFill>
            <a:srgbClr val="99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45" tIns="45223" rIns="90445" bIns="45223" rtlCol="0" anchor="t" anchorCtr="0"/>
          <a:lstStyle/>
          <a:p>
            <a:pPr lvl="0" algn="ctr"/>
            <a:endParaRPr lang="en-US" altLang="ja-JP" sz="10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vl="0" algn="ctr"/>
            <a:endParaRPr lang="en-US" altLang="ja-JP" sz="10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313195" y="5538589"/>
            <a:ext cx="4815308" cy="368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0445" tIns="45223" rIns="0" bIns="45223" rtlCol="0">
            <a:spAutoFit/>
          </a:bodyPr>
          <a:lstStyle>
            <a:defPPr>
              <a:defRPr lang="ja-JP"/>
            </a:defPPr>
            <a:lvl1pPr>
              <a:defRPr sz="1500" b="1">
                <a:latin typeface="ＭＳ ゴシック" pitchFamily="49" charset="-128"/>
                <a:ea typeface="ＭＳ ゴシック" pitchFamily="49" charset="-128"/>
              </a:defRPr>
            </a:lvl1pPr>
          </a:lstStyle>
          <a:p>
            <a:r>
              <a:rPr lang="ja-JP" altLang="en-US" sz="1800" dirty="0" smtClean="0">
                <a:latin typeface="+mj-ea"/>
                <a:ea typeface="+mj-ea"/>
              </a:rPr>
              <a:t>中山間地域等直接支払（条件不利地の農用地）</a:t>
            </a:r>
            <a:endParaRPr lang="ja-JP" altLang="en-US" sz="1800" dirty="0">
              <a:latin typeface="+mj-ea"/>
              <a:ea typeface="+mj-ea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3507" y="5820522"/>
            <a:ext cx="6442982" cy="1286544"/>
          </a:xfrm>
          <a:prstGeom prst="rect">
            <a:avLst/>
          </a:prstGeom>
          <a:noFill/>
        </p:spPr>
        <p:txBody>
          <a:bodyPr wrap="square" lIns="90462" tIns="45231" rIns="90462" bIns="45231" rtlCol="0">
            <a:spAutoFit/>
          </a:bodyPr>
          <a:lstStyle/>
          <a:p>
            <a:pPr>
              <a:lnSpc>
                <a:spcPts val="2160"/>
              </a:lnSpc>
            </a:pPr>
            <a:endParaRPr lang="en-US" altLang="ja-JP" dirty="0" smtClean="0">
              <a:latin typeface="+mj-ea"/>
              <a:ea typeface="+mj-ea"/>
            </a:endParaRPr>
          </a:p>
          <a:p>
            <a:pPr>
              <a:lnSpc>
                <a:spcPts val="2160"/>
              </a:lnSpc>
              <a:spcBef>
                <a:spcPts val="600"/>
              </a:spcBef>
            </a:pPr>
            <a:r>
              <a:rPr lang="ja-JP" altLang="en-US" dirty="0" smtClean="0">
                <a:latin typeface="+mj-ea"/>
                <a:ea typeface="+mj-ea"/>
              </a:rPr>
              <a:t>農業生産活動を継続する活動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（急傾斜地の田の場合）　　　　　　　　　　　　 </a:t>
            </a:r>
            <a:r>
              <a:rPr lang="ja-JP" altLang="en-US" u="sng" dirty="0" smtClean="0">
                <a:latin typeface="+mj-ea"/>
                <a:ea typeface="+mj-ea"/>
              </a:rPr>
              <a:t>２１，０００円</a:t>
            </a:r>
            <a:r>
              <a:rPr lang="en-US" altLang="ja-JP" u="sng" dirty="0" smtClean="0">
                <a:latin typeface="+mj-ea"/>
                <a:ea typeface="+mj-ea"/>
              </a:rPr>
              <a:t>/</a:t>
            </a:r>
            <a:r>
              <a:rPr lang="ja-JP" altLang="en-US" u="sng" dirty="0" smtClean="0">
                <a:latin typeface="+mj-ea"/>
                <a:ea typeface="+mj-ea"/>
              </a:rPr>
              <a:t>１０</a:t>
            </a:r>
            <a:r>
              <a:rPr lang="en-US" altLang="ja-JP" u="sng" dirty="0" smtClean="0">
                <a:latin typeface="+mj-ea"/>
                <a:ea typeface="+mj-ea"/>
              </a:rPr>
              <a:t>a</a:t>
            </a:r>
          </a:p>
          <a:p>
            <a:endParaRPr lang="ja-JP" altLang="en-US" dirty="0">
              <a:latin typeface="+mj-ea"/>
              <a:ea typeface="+mj-ea"/>
            </a:endParaRPr>
          </a:p>
        </p:txBody>
      </p:sp>
      <p:sp>
        <p:nvSpPr>
          <p:cNvPr id="131" name="テキスト ボックス 61"/>
          <p:cNvSpPr txBox="1">
            <a:spLocks noChangeArrowheads="1"/>
          </p:cNvSpPr>
          <p:nvPr/>
        </p:nvSpPr>
        <p:spPr bwMode="auto">
          <a:xfrm>
            <a:off x="386979" y="1856656"/>
            <a:ext cx="4338165" cy="349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800" b="1" dirty="0" smtClean="0">
                <a:latin typeface="+mj-ea"/>
                <a:ea typeface="+mj-ea"/>
              </a:rPr>
              <a:t>多面的機能支払（地域の共同活動を支援）</a:t>
            </a:r>
            <a:endParaRPr lang="ja-JP" altLang="en-US" sz="1800" b="1" dirty="0">
              <a:latin typeface="+mj-ea"/>
              <a:ea typeface="+mj-ea"/>
            </a:endParaRPr>
          </a:p>
        </p:txBody>
      </p:sp>
      <p:grpSp>
        <p:nvGrpSpPr>
          <p:cNvPr id="133" name="グループ化 132"/>
          <p:cNvGrpSpPr/>
          <p:nvPr/>
        </p:nvGrpSpPr>
        <p:grpSpPr>
          <a:xfrm>
            <a:off x="12913766" y="666552"/>
            <a:ext cx="1153714" cy="765643"/>
            <a:chOff x="-2263140" y="3478530"/>
            <a:chExt cx="2055112" cy="1588855"/>
          </a:xfrm>
        </p:grpSpPr>
        <p:sp>
          <p:nvSpPr>
            <p:cNvPr id="134" name="フリーフォーム 133"/>
            <p:cNvSpPr/>
            <p:nvPr/>
          </p:nvSpPr>
          <p:spPr>
            <a:xfrm>
              <a:off x="-2263140" y="3478530"/>
              <a:ext cx="2045970" cy="1584960"/>
            </a:xfrm>
            <a:custGeom>
              <a:avLst/>
              <a:gdLst>
                <a:gd name="connsiteX0" fmla="*/ 91440 w 2045970"/>
                <a:gd name="connsiteY0" fmla="*/ 232410 h 1584960"/>
                <a:gd name="connsiteX1" fmla="*/ 125730 w 2045970"/>
                <a:gd name="connsiteY1" fmla="*/ 133350 h 1584960"/>
                <a:gd name="connsiteX2" fmla="*/ 175260 w 2045970"/>
                <a:gd name="connsiteY2" fmla="*/ 57150 h 1584960"/>
                <a:gd name="connsiteX3" fmla="*/ 236220 w 2045970"/>
                <a:gd name="connsiteY3" fmla="*/ 22860 h 1584960"/>
                <a:gd name="connsiteX4" fmla="*/ 297180 w 2045970"/>
                <a:gd name="connsiteY4" fmla="*/ 0 h 1584960"/>
                <a:gd name="connsiteX5" fmla="*/ 396240 w 2045970"/>
                <a:gd name="connsiteY5" fmla="*/ 11430 h 1584960"/>
                <a:gd name="connsiteX6" fmla="*/ 426720 w 2045970"/>
                <a:gd name="connsiteY6" fmla="*/ 34290 h 1584960"/>
                <a:gd name="connsiteX7" fmla="*/ 483870 w 2045970"/>
                <a:gd name="connsiteY7" fmla="*/ 22860 h 1584960"/>
                <a:gd name="connsiteX8" fmla="*/ 586740 w 2045970"/>
                <a:gd name="connsiteY8" fmla="*/ 26670 h 1584960"/>
                <a:gd name="connsiteX9" fmla="*/ 647700 w 2045970"/>
                <a:gd name="connsiteY9" fmla="*/ 41910 h 1584960"/>
                <a:gd name="connsiteX10" fmla="*/ 674370 w 2045970"/>
                <a:gd name="connsiteY10" fmla="*/ 38100 h 1584960"/>
                <a:gd name="connsiteX11" fmla="*/ 727710 w 2045970"/>
                <a:gd name="connsiteY11" fmla="*/ 60960 h 1584960"/>
                <a:gd name="connsiteX12" fmla="*/ 712470 w 2045970"/>
                <a:gd name="connsiteY12" fmla="*/ 80010 h 1584960"/>
                <a:gd name="connsiteX13" fmla="*/ 746760 w 2045970"/>
                <a:gd name="connsiteY13" fmla="*/ 102870 h 1584960"/>
                <a:gd name="connsiteX14" fmla="*/ 773430 w 2045970"/>
                <a:gd name="connsiteY14" fmla="*/ 144780 h 1584960"/>
                <a:gd name="connsiteX15" fmla="*/ 773430 w 2045970"/>
                <a:gd name="connsiteY15" fmla="*/ 205740 h 1584960"/>
                <a:gd name="connsiteX16" fmla="*/ 784860 w 2045970"/>
                <a:gd name="connsiteY16" fmla="*/ 209550 h 1584960"/>
                <a:gd name="connsiteX17" fmla="*/ 834390 w 2045970"/>
                <a:gd name="connsiteY17" fmla="*/ 140970 h 1584960"/>
                <a:gd name="connsiteX18" fmla="*/ 883920 w 2045970"/>
                <a:gd name="connsiteY18" fmla="*/ 99060 h 1584960"/>
                <a:gd name="connsiteX19" fmla="*/ 952500 w 2045970"/>
                <a:gd name="connsiteY19" fmla="*/ 80010 h 1584960"/>
                <a:gd name="connsiteX20" fmla="*/ 1040130 w 2045970"/>
                <a:gd name="connsiteY20" fmla="*/ 72390 h 1584960"/>
                <a:gd name="connsiteX21" fmla="*/ 1104900 w 2045970"/>
                <a:gd name="connsiteY21" fmla="*/ 83820 h 1584960"/>
                <a:gd name="connsiteX22" fmla="*/ 1169670 w 2045970"/>
                <a:gd name="connsiteY22" fmla="*/ 114300 h 1584960"/>
                <a:gd name="connsiteX23" fmla="*/ 1257300 w 2045970"/>
                <a:gd name="connsiteY23" fmla="*/ 121920 h 1584960"/>
                <a:gd name="connsiteX24" fmla="*/ 1306830 w 2045970"/>
                <a:gd name="connsiteY24" fmla="*/ 133350 h 1584960"/>
                <a:gd name="connsiteX25" fmla="*/ 1318260 w 2045970"/>
                <a:gd name="connsiteY25" fmla="*/ 156210 h 1584960"/>
                <a:gd name="connsiteX26" fmla="*/ 1310640 w 2045970"/>
                <a:gd name="connsiteY26" fmla="*/ 194310 h 1584960"/>
                <a:gd name="connsiteX27" fmla="*/ 1283970 w 2045970"/>
                <a:gd name="connsiteY27" fmla="*/ 240030 h 1584960"/>
                <a:gd name="connsiteX28" fmla="*/ 1280160 w 2045970"/>
                <a:gd name="connsiteY28" fmla="*/ 259080 h 1584960"/>
                <a:gd name="connsiteX29" fmla="*/ 1333500 w 2045970"/>
                <a:gd name="connsiteY29" fmla="*/ 201930 h 1584960"/>
                <a:gd name="connsiteX30" fmla="*/ 1405890 w 2045970"/>
                <a:gd name="connsiteY30" fmla="*/ 163830 h 1584960"/>
                <a:gd name="connsiteX31" fmla="*/ 1451610 w 2045970"/>
                <a:gd name="connsiteY31" fmla="*/ 152400 h 1584960"/>
                <a:gd name="connsiteX32" fmla="*/ 1493520 w 2045970"/>
                <a:gd name="connsiteY32" fmla="*/ 99060 h 1584960"/>
                <a:gd name="connsiteX33" fmla="*/ 1550670 w 2045970"/>
                <a:gd name="connsiteY33" fmla="*/ 83820 h 1584960"/>
                <a:gd name="connsiteX34" fmla="*/ 1581150 w 2045970"/>
                <a:gd name="connsiteY34" fmla="*/ 60960 h 1584960"/>
                <a:gd name="connsiteX35" fmla="*/ 1649730 w 2045970"/>
                <a:gd name="connsiteY35" fmla="*/ 53340 h 1584960"/>
                <a:gd name="connsiteX36" fmla="*/ 1714500 w 2045970"/>
                <a:gd name="connsiteY36" fmla="*/ 64770 h 1584960"/>
                <a:gd name="connsiteX37" fmla="*/ 1775460 w 2045970"/>
                <a:gd name="connsiteY37" fmla="*/ 95250 h 1584960"/>
                <a:gd name="connsiteX38" fmla="*/ 1824990 w 2045970"/>
                <a:gd name="connsiteY38" fmla="*/ 140970 h 1584960"/>
                <a:gd name="connsiteX39" fmla="*/ 1855470 w 2045970"/>
                <a:gd name="connsiteY39" fmla="*/ 179070 h 1584960"/>
                <a:gd name="connsiteX40" fmla="*/ 1885950 w 2045970"/>
                <a:gd name="connsiteY40" fmla="*/ 209550 h 1584960"/>
                <a:gd name="connsiteX41" fmla="*/ 1931670 w 2045970"/>
                <a:gd name="connsiteY41" fmla="*/ 236220 h 1584960"/>
                <a:gd name="connsiteX42" fmla="*/ 1969770 w 2045970"/>
                <a:gd name="connsiteY42" fmla="*/ 262890 h 1584960"/>
                <a:gd name="connsiteX43" fmla="*/ 2004060 w 2045970"/>
                <a:gd name="connsiteY43" fmla="*/ 304800 h 1584960"/>
                <a:gd name="connsiteX44" fmla="*/ 2038350 w 2045970"/>
                <a:gd name="connsiteY44" fmla="*/ 354330 h 1584960"/>
                <a:gd name="connsiteX45" fmla="*/ 2045970 w 2045970"/>
                <a:gd name="connsiteY45" fmla="*/ 407670 h 1584960"/>
                <a:gd name="connsiteX46" fmla="*/ 2026920 w 2045970"/>
                <a:gd name="connsiteY46" fmla="*/ 445770 h 1584960"/>
                <a:gd name="connsiteX47" fmla="*/ 2011680 w 2045970"/>
                <a:gd name="connsiteY47" fmla="*/ 483870 h 1584960"/>
                <a:gd name="connsiteX48" fmla="*/ 1969770 w 2045970"/>
                <a:gd name="connsiteY48" fmla="*/ 521970 h 1584960"/>
                <a:gd name="connsiteX49" fmla="*/ 1943100 w 2045970"/>
                <a:gd name="connsiteY49" fmla="*/ 541020 h 1584960"/>
                <a:gd name="connsiteX50" fmla="*/ 1905000 w 2045970"/>
                <a:gd name="connsiteY50" fmla="*/ 556260 h 1584960"/>
                <a:gd name="connsiteX51" fmla="*/ 1870710 w 2045970"/>
                <a:gd name="connsiteY51" fmla="*/ 560070 h 1584960"/>
                <a:gd name="connsiteX52" fmla="*/ 1836420 w 2045970"/>
                <a:gd name="connsiteY52" fmla="*/ 556260 h 1584960"/>
                <a:gd name="connsiteX53" fmla="*/ 1821180 w 2045970"/>
                <a:gd name="connsiteY53" fmla="*/ 552450 h 1584960"/>
                <a:gd name="connsiteX54" fmla="*/ 1813560 w 2045970"/>
                <a:gd name="connsiteY54" fmla="*/ 605790 h 1584960"/>
                <a:gd name="connsiteX55" fmla="*/ 1783080 w 2045970"/>
                <a:gd name="connsiteY55" fmla="*/ 651510 h 1584960"/>
                <a:gd name="connsiteX56" fmla="*/ 1794510 w 2045970"/>
                <a:gd name="connsiteY56" fmla="*/ 670560 h 1584960"/>
                <a:gd name="connsiteX57" fmla="*/ 1798320 w 2045970"/>
                <a:gd name="connsiteY57" fmla="*/ 681990 h 1584960"/>
                <a:gd name="connsiteX58" fmla="*/ 1794510 w 2045970"/>
                <a:gd name="connsiteY58" fmla="*/ 716280 h 1584960"/>
                <a:gd name="connsiteX59" fmla="*/ 1798320 w 2045970"/>
                <a:gd name="connsiteY59" fmla="*/ 762000 h 1584960"/>
                <a:gd name="connsiteX60" fmla="*/ 1851660 w 2045970"/>
                <a:gd name="connsiteY60" fmla="*/ 788670 h 1584960"/>
                <a:gd name="connsiteX61" fmla="*/ 1866900 w 2045970"/>
                <a:gd name="connsiteY61" fmla="*/ 800100 h 1584960"/>
                <a:gd name="connsiteX62" fmla="*/ 1897380 w 2045970"/>
                <a:gd name="connsiteY62" fmla="*/ 895350 h 1584960"/>
                <a:gd name="connsiteX63" fmla="*/ 1916430 w 2045970"/>
                <a:gd name="connsiteY63" fmla="*/ 956310 h 1584960"/>
                <a:gd name="connsiteX64" fmla="*/ 1927860 w 2045970"/>
                <a:gd name="connsiteY64" fmla="*/ 1028700 h 1584960"/>
                <a:gd name="connsiteX65" fmla="*/ 1927860 w 2045970"/>
                <a:gd name="connsiteY65" fmla="*/ 1074420 h 1584960"/>
                <a:gd name="connsiteX66" fmla="*/ 1924050 w 2045970"/>
                <a:gd name="connsiteY66" fmla="*/ 1112520 h 1584960"/>
                <a:gd name="connsiteX67" fmla="*/ 1931670 w 2045970"/>
                <a:gd name="connsiteY67" fmla="*/ 1162050 h 1584960"/>
                <a:gd name="connsiteX68" fmla="*/ 1939290 w 2045970"/>
                <a:gd name="connsiteY68" fmla="*/ 1238250 h 1584960"/>
                <a:gd name="connsiteX69" fmla="*/ 1939290 w 2045970"/>
                <a:gd name="connsiteY69" fmla="*/ 1291590 h 1584960"/>
                <a:gd name="connsiteX70" fmla="*/ 1935480 w 2045970"/>
                <a:gd name="connsiteY70" fmla="*/ 1337310 h 1584960"/>
                <a:gd name="connsiteX71" fmla="*/ 1924050 w 2045970"/>
                <a:gd name="connsiteY71" fmla="*/ 1379220 h 1584960"/>
                <a:gd name="connsiteX72" fmla="*/ 1908810 w 2045970"/>
                <a:gd name="connsiteY72" fmla="*/ 1398270 h 1584960"/>
                <a:gd name="connsiteX73" fmla="*/ 1905000 w 2045970"/>
                <a:gd name="connsiteY73" fmla="*/ 1409700 h 1584960"/>
                <a:gd name="connsiteX74" fmla="*/ 1889760 w 2045970"/>
                <a:gd name="connsiteY74" fmla="*/ 1482090 h 1584960"/>
                <a:gd name="connsiteX75" fmla="*/ 1866900 w 2045970"/>
                <a:gd name="connsiteY75" fmla="*/ 1546860 h 1584960"/>
                <a:gd name="connsiteX76" fmla="*/ 1851660 w 2045970"/>
                <a:gd name="connsiteY76" fmla="*/ 1581150 h 1584960"/>
                <a:gd name="connsiteX77" fmla="*/ 1844040 w 2045970"/>
                <a:gd name="connsiteY77" fmla="*/ 1550670 h 1584960"/>
                <a:gd name="connsiteX78" fmla="*/ 1817370 w 2045970"/>
                <a:gd name="connsiteY78" fmla="*/ 1573530 h 1584960"/>
                <a:gd name="connsiteX79" fmla="*/ 1805940 w 2045970"/>
                <a:gd name="connsiteY79" fmla="*/ 1562100 h 1584960"/>
                <a:gd name="connsiteX80" fmla="*/ 1813560 w 2045970"/>
                <a:gd name="connsiteY80" fmla="*/ 1543050 h 1584960"/>
                <a:gd name="connsiteX81" fmla="*/ 1802130 w 2045970"/>
                <a:gd name="connsiteY81" fmla="*/ 1573530 h 1584960"/>
                <a:gd name="connsiteX82" fmla="*/ 1767840 w 2045970"/>
                <a:gd name="connsiteY82" fmla="*/ 1581150 h 1584960"/>
                <a:gd name="connsiteX83" fmla="*/ 1767840 w 2045970"/>
                <a:gd name="connsiteY83" fmla="*/ 1569720 h 1584960"/>
                <a:gd name="connsiteX84" fmla="*/ 1779270 w 2045970"/>
                <a:gd name="connsiteY84" fmla="*/ 1539240 h 1584960"/>
                <a:gd name="connsiteX85" fmla="*/ 1756410 w 2045970"/>
                <a:gd name="connsiteY85" fmla="*/ 1554480 h 1584960"/>
                <a:gd name="connsiteX86" fmla="*/ 1733550 w 2045970"/>
                <a:gd name="connsiteY86" fmla="*/ 1558290 h 1584960"/>
                <a:gd name="connsiteX87" fmla="*/ 1741170 w 2045970"/>
                <a:gd name="connsiteY87" fmla="*/ 1539240 h 1584960"/>
                <a:gd name="connsiteX88" fmla="*/ 1752600 w 2045970"/>
                <a:gd name="connsiteY88" fmla="*/ 1504950 h 1584960"/>
                <a:gd name="connsiteX89" fmla="*/ 1764030 w 2045970"/>
                <a:gd name="connsiteY89" fmla="*/ 1482090 h 1584960"/>
                <a:gd name="connsiteX90" fmla="*/ 1741170 w 2045970"/>
                <a:gd name="connsiteY90" fmla="*/ 1489710 h 1584960"/>
                <a:gd name="connsiteX91" fmla="*/ 1744980 w 2045970"/>
                <a:gd name="connsiteY91" fmla="*/ 1466850 h 1584960"/>
                <a:gd name="connsiteX92" fmla="*/ 1767840 w 2045970"/>
                <a:gd name="connsiteY92" fmla="*/ 1424940 h 1584960"/>
                <a:gd name="connsiteX93" fmla="*/ 1794510 w 2045970"/>
                <a:gd name="connsiteY93" fmla="*/ 1383030 h 1584960"/>
                <a:gd name="connsiteX94" fmla="*/ 1798320 w 2045970"/>
                <a:gd name="connsiteY94" fmla="*/ 1344930 h 1584960"/>
                <a:gd name="connsiteX95" fmla="*/ 1684020 w 2045970"/>
                <a:gd name="connsiteY95" fmla="*/ 1356360 h 1584960"/>
                <a:gd name="connsiteX96" fmla="*/ 1569720 w 2045970"/>
                <a:gd name="connsiteY96" fmla="*/ 1360170 h 1584960"/>
                <a:gd name="connsiteX97" fmla="*/ 1482090 w 2045970"/>
                <a:gd name="connsiteY97" fmla="*/ 1367790 h 1584960"/>
                <a:gd name="connsiteX98" fmla="*/ 1482090 w 2045970"/>
                <a:gd name="connsiteY98" fmla="*/ 1383030 h 1584960"/>
                <a:gd name="connsiteX99" fmla="*/ 1527810 w 2045970"/>
                <a:gd name="connsiteY99" fmla="*/ 1459230 h 1584960"/>
                <a:gd name="connsiteX100" fmla="*/ 1535430 w 2045970"/>
                <a:gd name="connsiteY100" fmla="*/ 1482090 h 1584960"/>
                <a:gd name="connsiteX101" fmla="*/ 1535430 w 2045970"/>
                <a:gd name="connsiteY101" fmla="*/ 1489710 h 1584960"/>
                <a:gd name="connsiteX102" fmla="*/ 1516380 w 2045970"/>
                <a:gd name="connsiteY102" fmla="*/ 1489710 h 1584960"/>
                <a:gd name="connsiteX103" fmla="*/ 1539240 w 2045970"/>
                <a:gd name="connsiteY103" fmla="*/ 1520190 h 1584960"/>
                <a:gd name="connsiteX104" fmla="*/ 1543050 w 2045970"/>
                <a:gd name="connsiteY104" fmla="*/ 1550670 h 1584960"/>
                <a:gd name="connsiteX105" fmla="*/ 1535430 w 2045970"/>
                <a:gd name="connsiteY105" fmla="*/ 1562100 h 1584960"/>
                <a:gd name="connsiteX106" fmla="*/ 1501140 w 2045970"/>
                <a:gd name="connsiteY106" fmla="*/ 1546860 h 1584960"/>
                <a:gd name="connsiteX107" fmla="*/ 1512570 w 2045970"/>
                <a:gd name="connsiteY107" fmla="*/ 1569720 h 1584960"/>
                <a:gd name="connsiteX108" fmla="*/ 1504950 w 2045970"/>
                <a:gd name="connsiteY108" fmla="*/ 1581150 h 1584960"/>
                <a:gd name="connsiteX109" fmla="*/ 1478280 w 2045970"/>
                <a:gd name="connsiteY109" fmla="*/ 1562100 h 1584960"/>
                <a:gd name="connsiteX110" fmla="*/ 1466850 w 2045970"/>
                <a:gd name="connsiteY110" fmla="*/ 1546860 h 1584960"/>
                <a:gd name="connsiteX111" fmla="*/ 1466850 w 2045970"/>
                <a:gd name="connsiteY111" fmla="*/ 1565910 h 1584960"/>
                <a:gd name="connsiteX112" fmla="*/ 1463040 w 2045970"/>
                <a:gd name="connsiteY112" fmla="*/ 1577340 h 1584960"/>
                <a:gd name="connsiteX113" fmla="*/ 1432560 w 2045970"/>
                <a:gd name="connsiteY113" fmla="*/ 1558290 h 1584960"/>
                <a:gd name="connsiteX114" fmla="*/ 1432560 w 2045970"/>
                <a:gd name="connsiteY114" fmla="*/ 1569720 h 1584960"/>
                <a:gd name="connsiteX115" fmla="*/ 1428750 w 2045970"/>
                <a:gd name="connsiteY115" fmla="*/ 1584960 h 1584960"/>
                <a:gd name="connsiteX116" fmla="*/ 1413510 w 2045970"/>
                <a:gd name="connsiteY116" fmla="*/ 1569720 h 1584960"/>
                <a:gd name="connsiteX117" fmla="*/ 1379220 w 2045970"/>
                <a:gd name="connsiteY117" fmla="*/ 1485900 h 1584960"/>
                <a:gd name="connsiteX118" fmla="*/ 1371600 w 2045970"/>
                <a:gd name="connsiteY118" fmla="*/ 1436370 h 1584960"/>
                <a:gd name="connsiteX119" fmla="*/ 1363980 w 2045970"/>
                <a:gd name="connsiteY119" fmla="*/ 1398270 h 1584960"/>
                <a:gd name="connsiteX120" fmla="*/ 1329690 w 2045970"/>
                <a:gd name="connsiteY120" fmla="*/ 1333500 h 1584960"/>
                <a:gd name="connsiteX121" fmla="*/ 1318260 w 2045970"/>
                <a:gd name="connsiteY121" fmla="*/ 1390650 h 1584960"/>
                <a:gd name="connsiteX122" fmla="*/ 1203960 w 2045970"/>
                <a:gd name="connsiteY122" fmla="*/ 1417320 h 1584960"/>
                <a:gd name="connsiteX123" fmla="*/ 1032510 w 2045970"/>
                <a:gd name="connsiteY123" fmla="*/ 1424940 h 1584960"/>
                <a:gd name="connsiteX124" fmla="*/ 918210 w 2045970"/>
                <a:gd name="connsiteY124" fmla="*/ 1424940 h 1584960"/>
                <a:gd name="connsiteX125" fmla="*/ 792480 w 2045970"/>
                <a:gd name="connsiteY125" fmla="*/ 1413510 h 1584960"/>
                <a:gd name="connsiteX126" fmla="*/ 769620 w 2045970"/>
                <a:gd name="connsiteY126" fmla="*/ 1402080 h 1584960"/>
                <a:gd name="connsiteX127" fmla="*/ 746760 w 2045970"/>
                <a:gd name="connsiteY127" fmla="*/ 1352550 h 1584960"/>
                <a:gd name="connsiteX128" fmla="*/ 708660 w 2045970"/>
                <a:gd name="connsiteY128" fmla="*/ 1375410 h 1584960"/>
                <a:gd name="connsiteX129" fmla="*/ 689610 w 2045970"/>
                <a:gd name="connsiteY129" fmla="*/ 1383030 h 1584960"/>
                <a:gd name="connsiteX130" fmla="*/ 647700 w 2045970"/>
                <a:gd name="connsiteY130" fmla="*/ 1363980 h 1584960"/>
                <a:gd name="connsiteX131" fmla="*/ 651510 w 2045970"/>
                <a:gd name="connsiteY131" fmla="*/ 1409700 h 1584960"/>
                <a:gd name="connsiteX132" fmla="*/ 521970 w 2045970"/>
                <a:gd name="connsiteY132" fmla="*/ 1436370 h 1584960"/>
                <a:gd name="connsiteX133" fmla="*/ 411480 w 2045970"/>
                <a:gd name="connsiteY133" fmla="*/ 1443990 h 1584960"/>
                <a:gd name="connsiteX134" fmla="*/ 327660 w 2045970"/>
                <a:gd name="connsiteY134" fmla="*/ 1436370 h 1584960"/>
                <a:gd name="connsiteX135" fmla="*/ 243840 w 2045970"/>
                <a:gd name="connsiteY135" fmla="*/ 1409700 h 1584960"/>
                <a:gd name="connsiteX136" fmla="*/ 209550 w 2045970"/>
                <a:gd name="connsiteY136" fmla="*/ 1421130 h 1584960"/>
                <a:gd name="connsiteX137" fmla="*/ 163830 w 2045970"/>
                <a:gd name="connsiteY137" fmla="*/ 1421130 h 1584960"/>
                <a:gd name="connsiteX138" fmla="*/ 140970 w 2045970"/>
                <a:gd name="connsiteY138" fmla="*/ 1383030 h 1584960"/>
                <a:gd name="connsiteX139" fmla="*/ 144780 w 2045970"/>
                <a:gd name="connsiteY139" fmla="*/ 1348740 h 1584960"/>
                <a:gd name="connsiteX140" fmla="*/ 160020 w 2045970"/>
                <a:gd name="connsiteY140" fmla="*/ 1356360 h 1584960"/>
                <a:gd name="connsiteX141" fmla="*/ 175260 w 2045970"/>
                <a:gd name="connsiteY141" fmla="*/ 1367790 h 1584960"/>
                <a:gd name="connsiteX142" fmla="*/ 194310 w 2045970"/>
                <a:gd name="connsiteY142" fmla="*/ 1348740 h 1584960"/>
                <a:gd name="connsiteX143" fmla="*/ 156210 w 2045970"/>
                <a:gd name="connsiteY143" fmla="*/ 1333500 h 1584960"/>
                <a:gd name="connsiteX144" fmla="*/ 102870 w 2045970"/>
                <a:gd name="connsiteY144" fmla="*/ 1306830 h 1584960"/>
                <a:gd name="connsiteX145" fmla="*/ 72390 w 2045970"/>
                <a:gd name="connsiteY145" fmla="*/ 1268730 h 1584960"/>
                <a:gd name="connsiteX146" fmla="*/ 60960 w 2045970"/>
                <a:gd name="connsiteY146" fmla="*/ 1226820 h 1584960"/>
                <a:gd name="connsiteX147" fmla="*/ 68580 w 2045970"/>
                <a:gd name="connsiteY147" fmla="*/ 1184910 h 1584960"/>
                <a:gd name="connsiteX148" fmla="*/ 95250 w 2045970"/>
                <a:gd name="connsiteY148" fmla="*/ 1120140 h 1584960"/>
                <a:gd name="connsiteX149" fmla="*/ 137160 w 2045970"/>
                <a:gd name="connsiteY149" fmla="*/ 1032510 h 1584960"/>
                <a:gd name="connsiteX150" fmla="*/ 179070 w 2045970"/>
                <a:gd name="connsiteY150" fmla="*/ 960120 h 1584960"/>
                <a:gd name="connsiteX151" fmla="*/ 232410 w 2045970"/>
                <a:gd name="connsiteY151" fmla="*/ 876300 h 1584960"/>
                <a:gd name="connsiteX152" fmla="*/ 266700 w 2045970"/>
                <a:gd name="connsiteY152" fmla="*/ 834390 h 1584960"/>
                <a:gd name="connsiteX153" fmla="*/ 289560 w 2045970"/>
                <a:gd name="connsiteY153" fmla="*/ 826770 h 1584960"/>
                <a:gd name="connsiteX154" fmla="*/ 316230 w 2045970"/>
                <a:gd name="connsiteY154" fmla="*/ 815340 h 1584960"/>
                <a:gd name="connsiteX155" fmla="*/ 304800 w 2045970"/>
                <a:gd name="connsiteY155" fmla="*/ 800100 h 1584960"/>
                <a:gd name="connsiteX156" fmla="*/ 323850 w 2045970"/>
                <a:gd name="connsiteY156" fmla="*/ 781050 h 1584960"/>
                <a:gd name="connsiteX157" fmla="*/ 346710 w 2045970"/>
                <a:gd name="connsiteY157" fmla="*/ 777240 h 1584960"/>
                <a:gd name="connsiteX158" fmla="*/ 361950 w 2045970"/>
                <a:gd name="connsiteY158" fmla="*/ 777240 h 1584960"/>
                <a:gd name="connsiteX159" fmla="*/ 300990 w 2045970"/>
                <a:gd name="connsiteY159" fmla="*/ 697230 h 1584960"/>
                <a:gd name="connsiteX160" fmla="*/ 270510 w 2045970"/>
                <a:gd name="connsiteY160" fmla="*/ 636270 h 1584960"/>
                <a:gd name="connsiteX161" fmla="*/ 259080 w 2045970"/>
                <a:gd name="connsiteY161" fmla="*/ 601980 h 1584960"/>
                <a:gd name="connsiteX162" fmla="*/ 243840 w 2045970"/>
                <a:gd name="connsiteY162" fmla="*/ 640080 h 1584960"/>
                <a:gd name="connsiteX163" fmla="*/ 205740 w 2045970"/>
                <a:gd name="connsiteY163" fmla="*/ 643890 h 1584960"/>
                <a:gd name="connsiteX164" fmla="*/ 194310 w 2045970"/>
                <a:gd name="connsiteY164" fmla="*/ 621030 h 1584960"/>
                <a:gd name="connsiteX165" fmla="*/ 190500 w 2045970"/>
                <a:gd name="connsiteY165" fmla="*/ 590550 h 1584960"/>
                <a:gd name="connsiteX166" fmla="*/ 140970 w 2045970"/>
                <a:gd name="connsiteY166" fmla="*/ 605790 h 1584960"/>
                <a:gd name="connsiteX167" fmla="*/ 87630 w 2045970"/>
                <a:gd name="connsiteY167" fmla="*/ 590550 h 1584960"/>
                <a:gd name="connsiteX168" fmla="*/ 45720 w 2045970"/>
                <a:gd name="connsiteY168" fmla="*/ 571500 h 1584960"/>
                <a:gd name="connsiteX169" fmla="*/ 7620 w 2045970"/>
                <a:gd name="connsiteY169" fmla="*/ 487680 h 1584960"/>
                <a:gd name="connsiteX170" fmla="*/ 0 w 2045970"/>
                <a:gd name="connsiteY170" fmla="*/ 419100 h 1584960"/>
                <a:gd name="connsiteX171" fmla="*/ 11430 w 2045970"/>
                <a:gd name="connsiteY171" fmla="*/ 381000 h 1584960"/>
                <a:gd name="connsiteX172" fmla="*/ 0 w 2045970"/>
                <a:gd name="connsiteY172" fmla="*/ 365760 h 1584960"/>
                <a:gd name="connsiteX173" fmla="*/ 19050 w 2045970"/>
                <a:gd name="connsiteY173" fmla="*/ 350520 h 1584960"/>
                <a:gd name="connsiteX174" fmla="*/ 7620 w 2045970"/>
                <a:gd name="connsiteY174" fmla="*/ 342900 h 1584960"/>
                <a:gd name="connsiteX175" fmla="*/ 34290 w 2045970"/>
                <a:gd name="connsiteY175" fmla="*/ 335280 h 1584960"/>
                <a:gd name="connsiteX176" fmla="*/ 15240 w 2045970"/>
                <a:gd name="connsiteY176" fmla="*/ 320040 h 1584960"/>
                <a:gd name="connsiteX177" fmla="*/ 57150 w 2045970"/>
                <a:gd name="connsiteY177" fmla="*/ 300990 h 1584960"/>
                <a:gd name="connsiteX178" fmla="*/ 91440 w 2045970"/>
                <a:gd name="connsiteY178" fmla="*/ 232410 h 158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</a:cxnLst>
              <a:rect l="l" t="t" r="r" b="b"/>
              <a:pathLst>
                <a:path w="2045970" h="1584960">
                  <a:moveTo>
                    <a:pt x="91440" y="232410"/>
                  </a:moveTo>
                  <a:lnTo>
                    <a:pt x="125730" y="133350"/>
                  </a:lnTo>
                  <a:lnTo>
                    <a:pt x="175260" y="57150"/>
                  </a:lnTo>
                  <a:lnTo>
                    <a:pt x="236220" y="22860"/>
                  </a:lnTo>
                  <a:lnTo>
                    <a:pt x="297180" y="0"/>
                  </a:lnTo>
                  <a:lnTo>
                    <a:pt x="396240" y="11430"/>
                  </a:lnTo>
                  <a:lnTo>
                    <a:pt x="426720" y="34290"/>
                  </a:lnTo>
                  <a:lnTo>
                    <a:pt x="483870" y="22860"/>
                  </a:lnTo>
                  <a:lnTo>
                    <a:pt x="586740" y="26670"/>
                  </a:lnTo>
                  <a:lnTo>
                    <a:pt x="647700" y="41910"/>
                  </a:lnTo>
                  <a:lnTo>
                    <a:pt x="674370" y="38100"/>
                  </a:lnTo>
                  <a:lnTo>
                    <a:pt x="727710" y="60960"/>
                  </a:lnTo>
                  <a:lnTo>
                    <a:pt x="712470" y="80010"/>
                  </a:lnTo>
                  <a:lnTo>
                    <a:pt x="746760" y="102870"/>
                  </a:lnTo>
                  <a:lnTo>
                    <a:pt x="773430" y="144780"/>
                  </a:lnTo>
                  <a:lnTo>
                    <a:pt x="773430" y="205740"/>
                  </a:lnTo>
                  <a:lnTo>
                    <a:pt x="784860" y="209550"/>
                  </a:lnTo>
                  <a:lnTo>
                    <a:pt x="834390" y="140970"/>
                  </a:lnTo>
                  <a:lnTo>
                    <a:pt x="883920" y="99060"/>
                  </a:lnTo>
                  <a:lnTo>
                    <a:pt x="952500" y="80010"/>
                  </a:lnTo>
                  <a:lnTo>
                    <a:pt x="1040130" y="72390"/>
                  </a:lnTo>
                  <a:lnTo>
                    <a:pt x="1104900" y="83820"/>
                  </a:lnTo>
                  <a:lnTo>
                    <a:pt x="1169670" y="114300"/>
                  </a:lnTo>
                  <a:lnTo>
                    <a:pt x="1257300" y="121920"/>
                  </a:lnTo>
                  <a:lnTo>
                    <a:pt x="1306830" y="133350"/>
                  </a:lnTo>
                  <a:lnTo>
                    <a:pt x="1318260" y="156210"/>
                  </a:lnTo>
                  <a:lnTo>
                    <a:pt x="1310640" y="194310"/>
                  </a:lnTo>
                  <a:lnTo>
                    <a:pt x="1283970" y="240030"/>
                  </a:lnTo>
                  <a:lnTo>
                    <a:pt x="1280160" y="259080"/>
                  </a:lnTo>
                  <a:lnTo>
                    <a:pt x="1333500" y="201930"/>
                  </a:lnTo>
                  <a:lnTo>
                    <a:pt x="1405890" y="163830"/>
                  </a:lnTo>
                  <a:lnTo>
                    <a:pt x="1451610" y="152400"/>
                  </a:lnTo>
                  <a:lnTo>
                    <a:pt x="1493520" y="99060"/>
                  </a:lnTo>
                  <a:lnTo>
                    <a:pt x="1550670" y="83820"/>
                  </a:lnTo>
                  <a:lnTo>
                    <a:pt x="1581150" y="60960"/>
                  </a:lnTo>
                  <a:lnTo>
                    <a:pt x="1649730" y="53340"/>
                  </a:lnTo>
                  <a:lnTo>
                    <a:pt x="1714500" y="64770"/>
                  </a:lnTo>
                  <a:lnTo>
                    <a:pt x="1775460" y="95250"/>
                  </a:lnTo>
                  <a:lnTo>
                    <a:pt x="1824990" y="140970"/>
                  </a:lnTo>
                  <a:lnTo>
                    <a:pt x="1855470" y="179070"/>
                  </a:lnTo>
                  <a:lnTo>
                    <a:pt x="1885950" y="209550"/>
                  </a:lnTo>
                  <a:lnTo>
                    <a:pt x="1931670" y="236220"/>
                  </a:lnTo>
                  <a:lnTo>
                    <a:pt x="1969770" y="262890"/>
                  </a:lnTo>
                  <a:lnTo>
                    <a:pt x="2004060" y="304800"/>
                  </a:lnTo>
                  <a:lnTo>
                    <a:pt x="2038350" y="354330"/>
                  </a:lnTo>
                  <a:lnTo>
                    <a:pt x="2045970" y="407670"/>
                  </a:lnTo>
                  <a:lnTo>
                    <a:pt x="2026920" y="445770"/>
                  </a:lnTo>
                  <a:lnTo>
                    <a:pt x="2011680" y="483870"/>
                  </a:lnTo>
                  <a:lnTo>
                    <a:pt x="1969770" y="521970"/>
                  </a:lnTo>
                  <a:lnTo>
                    <a:pt x="1943100" y="541020"/>
                  </a:lnTo>
                  <a:lnTo>
                    <a:pt x="1905000" y="556260"/>
                  </a:lnTo>
                  <a:lnTo>
                    <a:pt x="1870710" y="560070"/>
                  </a:lnTo>
                  <a:lnTo>
                    <a:pt x="1836420" y="556260"/>
                  </a:lnTo>
                  <a:lnTo>
                    <a:pt x="1821180" y="552450"/>
                  </a:lnTo>
                  <a:lnTo>
                    <a:pt x="1813560" y="605790"/>
                  </a:lnTo>
                  <a:lnTo>
                    <a:pt x="1783080" y="651510"/>
                  </a:lnTo>
                  <a:lnTo>
                    <a:pt x="1794510" y="670560"/>
                  </a:lnTo>
                  <a:lnTo>
                    <a:pt x="1798320" y="681990"/>
                  </a:lnTo>
                  <a:lnTo>
                    <a:pt x="1794510" y="716280"/>
                  </a:lnTo>
                  <a:lnTo>
                    <a:pt x="1798320" y="762000"/>
                  </a:lnTo>
                  <a:lnTo>
                    <a:pt x="1851660" y="788670"/>
                  </a:lnTo>
                  <a:lnTo>
                    <a:pt x="1866900" y="800100"/>
                  </a:lnTo>
                  <a:lnTo>
                    <a:pt x="1897380" y="895350"/>
                  </a:lnTo>
                  <a:lnTo>
                    <a:pt x="1916430" y="956310"/>
                  </a:lnTo>
                  <a:lnTo>
                    <a:pt x="1927860" y="1028700"/>
                  </a:lnTo>
                  <a:lnTo>
                    <a:pt x="1927860" y="1074420"/>
                  </a:lnTo>
                  <a:lnTo>
                    <a:pt x="1924050" y="1112520"/>
                  </a:lnTo>
                  <a:lnTo>
                    <a:pt x="1931670" y="1162050"/>
                  </a:lnTo>
                  <a:lnTo>
                    <a:pt x="1939290" y="1238250"/>
                  </a:lnTo>
                  <a:lnTo>
                    <a:pt x="1939290" y="1291590"/>
                  </a:lnTo>
                  <a:lnTo>
                    <a:pt x="1935480" y="1337310"/>
                  </a:lnTo>
                  <a:lnTo>
                    <a:pt x="1924050" y="1379220"/>
                  </a:lnTo>
                  <a:lnTo>
                    <a:pt x="1908810" y="1398270"/>
                  </a:lnTo>
                  <a:lnTo>
                    <a:pt x="1905000" y="1409700"/>
                  </a:lnTo>
                  <a:lnTo>
                    <a:pt x="1889760" y="1482090"/>
                  </a:lnTo>
                  <a:lnTo>
                    <a:pt x="1866900" y="1546860"/>
                  </a:lnTo>
                  <a:lnTo>
                    <a:pt x="1851660" y="1581150"/>
                  </a:lnTo>
                  <a:lnTo>
                    <a:pt x="1844040" y="1550670"/>
                  </a:lnTo>
                  <a:lnTo>
                    <a:pt x="1817370" y="1573530"/>
                  </a:lnTo>
                  <a:lnTo>
                    <a:pt x="1805940" y="1562100"/>
                  </a:lnTo>
                  <a:lnTo>
                    <a:pt x="1813560" y="1543050"/>
                  </a:lnTo>
                  <a:lnTo>
                    <a:pt x="1802130" y="1573530"/>
                  </a:lnTo>
                  <a:lnTo>
                    <a:pt x="1767840" y="1581150"/>
                  </a:lnTo>
                  <a:lnTo>
                    <a:pt x="1767840" y="1569720"/>
                  </a:lnTo>
                  <a:lnTo>
                    <a:pt x="1779270" y="1539240"/>
                  </a:lnTo>
                  <a:lnTo>
                    <a:pt x="1756410" y="1554480"/>
                  </a:lnTo>
                  <a:lnTo>
                    <a:pt x="1733550" y="1558290"/>
                  </a:lnTo>
                  <a:lnTo>
                    <a:pt x="1741170" y="1539240"/>
                  </a:lnTo>
                  <a:lnTo>
                    <a:pt x="1752600" y="1504950"/>
                  </a:lnTo>
                  <a:lnTo>
                    <a:pt x="1764030" y="1482090"/>
                  </a:lnTo>
                  <a:lnTo>
                    <a:pt x="1741170" y="1489710"/>
                  </a:lnTo>
                  <a:lnTo>
                    <a:pt x="1744980" y="1466850"/>
                  </a:lnTo>
                  <a:lnTo>
                    <a:pt x="1767840" y="1424940"/>
                  </a:lnTo>
                  <a:lnTo>
                    <a:pt x="1794510" y="1383030"/>
                  </a:lnTo>
                  <a:lnTo>
                    <a:pt x="1798320" y="1344930"/>
                  </a:lnTo>
                  <a:lnTo>
                    <a:pt x="1684020" y="1356360"/>
                  </a:lnTo>
                  <a:lnTo>
                    <a:pt x="1569720" y="1360170"/>
                  </a:lnTo>
                  <a:lnTo>
                    <a:pt x="1482090" y="1367790"/>
                  </a:lnTo>
                  <a:lnTo>
                    <a:pt x="1482090" y="1383030"/>
                  </a:lnTo>
                  <a:lnTo>
                    <a:pt x="1527810" y="1459230"/>
                  </a:lnTo>
                  <a:lnTo>
                    <a:pt x="1535430" y="1482090"/>
                  </a:lnTo>
                  <a:lnTo>
                    <a:pt x="1535430" y="1489710"/>
                  </a:lnTo>
                  <a:lnTo>
                    <a:pt x="1516380" y="1489710"/>
                  </a:lnTo>
                  <a:lnTo>
                    <a:pt x="1539240" y="1520190"/>
                  </a:lnTo>
                  <a:lnTo>
                    <a:pt x="1543050" y="1550670"/>
                  </a:lnTo>
                  <a:lnTo>
                    <a:pt x="1535430" y="1562100"/>
                  </a:lnTo>
                  <a:lnTo>
                    <a:pt x="1501140" y="1546860"/>
                  </a:lnTo>
                  <a:lnTo>
                    <a:pt x="1512570" y="1569720"/>
                  </a:lnTo>
                  <a:lnTo>
                    <a:pt x="1504950" y="1581150"/>
                  </a:lnTo>
                  <a:lnTo>
                    <a:pt x="1478280" y="1562100"/>
                  </a:lnTo>
                  <a:lnTo>
                    <a:pt x="1466850" y="1546860"/>
                  </a:lnTo>
                  <a:lnTo>
                    <a:pt x="1466850" y="1565910"/>
                  </a:lnTo>
                  <a:lnTo>
                    <a:pt x="1463040" y="1577340"/>
                  </a:lnTo>
                  <a:lnTo>
                    <a:pt x="1432560" y="1558290"/>
                  </a:lnTo>
                  <a:lnTo>
                    <a:pt x="1432560" y="1569720"/>
                  </a:lnTo>
                  <a:lnTo>
                    <a:pt x="1428750" y="1584960"/>
                  </a:lnTo>
                  <a:lnTo>
                    <a:pt x="1413510" y="1569720"/>
                  </a:lnTo>
                  <a:lnTo>
                    <a:pt x="1379220" y="1485900"/>
                  </a:lnTo>
                  <a:lnTo>
                    <a:pt x="1371600" y="1436370"/>
                  </a:lnTo>
                  <a:lnTo>
                    <a:pt x="1363980" y="1398270"/>
                  </a:lnTo>
                  <a:lnTo>
                    <a:pt x="1329690" y="1333500"/>
                  </a:lnTo>
                  <a:lnTo>
                    <a:pt x="1318260" y="1390650"/>
                  </a:lnTo>
                  <a:lnTo>
                    <a:pt x="1203960" y="1417320"/>
                  </a:lnTo>
                  <a:lnTo>
                    <a:pt x="1032510" y="1424940"/>
                  </a:lnTo>
                  <a:lnTo>
                    <a:pt x="918210" y="1424940"/>
                  </a:lnTo>
                  <a:lnTo>
                    <a:pt x="792480" y="1413510"/>
                  </a:lnTo>
                  <a:lnTo>
                    <a:pt x="769620" y="1402080"/>
                  </a:lnTo>
                  <a:lnTo>
                    <a:pt x="746760" y="1352550"/>
                  </a:lnTo>
                  <a:lnTo>
                    <a:pt x="708660" y="1375410"/>
                  </a:lnTo>
                  <a:lnTo>
                    <a:pt x="689610" y="1383030"/>
                  </a:lnTo>
                  <a:lnTo>
                    <a:pt x="647700" y="1363980"/>
                  </a:lnTo>
                  <a:lnTo>
                    <a:pt x="651510" y="1409700"/>
                  </a:lnTo>
                  <a:lnTo>
                    <a:pt x="521970" y="1436370"/>
                  </a:lnTo>
                  <a:lnTo>
                    <a:pt x="411480" y="1443990"/>
                  </a:lnTo>
                  <a:lnTo>
                    <a:pt x="327660" y="1436370"/>
                  </a:lnTo>
                  <a:lnTo>
                    <a:pt x="243840" y="1409700"/>
                  </a:lnTo>
                  <a:lnTo>
                    <a:pt x="209550" y="1421130"/>
                  </a:lnTo>
                  <a:lnTo>
                    <a:pt x="163830" y="1421130"/>
                  </a:lnTo>
                  <a:lnTo>
                    <a:pt x="140970" y="1383030"/>
                  </a:lnTo>
                  <a:lnTo>
                    <a:pt x="144780" y="1348740"/>
                  </a:lnTo>
                  <a:lnTo>
                    <a:pt x="160020" y="1356360"/>
                  </a:lnTo>
                  <a:lnTo>
                    <a:pt x="175260" y="1367790"/>
                  </a:lnTo>
                  <a:lnTo>
                    <a:pt x="194310" y="1348740"/>
                  </a:lnTo>
                  <a:lnTo>
                    <a:pt x="156210" y="1333500"/>
                  </a:lnTo>
                  <a:lnTo>
                    <a:pt x="102870" y="1306830"/>
                  </a:lnTo>
                  <a:lnTo>
                    <a:pt x="72390" y="1268730"/>
                  </a:lnTo>
                  <a:lnTo>
                    <a:pt x="60960" y="1226820"/>
                  </a:lnTo>
                  <a:lnTo>
                    <a:pt x="68580" y="1184910"/>
                  </a:lnTo>
                  <a:lnTo>
                    <a:pt x="95250" y="1120140"/>
                  </a:lnTo>
                  <a:lnTo>
                    <a:pt x="137160" y="1032510"/>
                  </a:lnTo>
                  <a:lnTo>
                    <a:pt x="179070" y="960120"/>
                  </a:lnTo>
                  <a:lnTo>
                    <a:pt x="232410" y="876300"/>
                  </a:lnTo>
                  <a:lnTo>
                    <a:pt x="266700" y="834390"/>
                  </a:lnTo>
                  <a:lnTo>
                    <a:pt x="289560" y="826770"/>
                  </a:lnTo>
                  <a:lnTo>
                    <a:pt x="316230" y="815340"/>
                  </a:lnTo>
                  <a:lnTo>
                    <a:pt x="304800" y="800100"/>
                  </a:lnTo>
                  <a:lnTo>
                    <a:pt x="323850" y="781050"/>
                  </a:lnTo>
                  <a:lnTo>
                    <a:pt x="346710" y="777240"/>
                  </a:lnTo>
                  <a:lnTo>
                    <a:pt x="361950" y="777240"/>
                  </a:lnTo>
                  <a:lnTo>
                    <a:pt x="300990" y="697230"/>
                  </a:lnTo>
                  <a:lnTo>
                    <a:pt x="270510" y="636270"/>
                  </a:lnTo>
                  <a:lnTo>
                    <a:pt x="259080" y="601980"/>
                  </a:lnTo>
                  <a:lnTo>
                    <a:pt x="243840" y="640080"/>
                  </a:lnTo>
                  <a:lnTo>
                    <a:pt x="205740" y="643890"/>
                  </a:lnTo>
                  <a:lnTo>
                    <a:pt x="194310" y="621030"/>
                  </a:lnTo>
                  <a:lnTo>
                    <a:pt x="190500" y="590550"/>
                  </a:lnTo>
                  <a:lnTo>
                    <a:pt x="140970" y="605790"/>
                  </a:lnTo>
                  <a:lnTo>
                    <a:pt x="87630" y="590550"/>
                  </a:lnTo>
                  <a:lnTo>
                    <a:pt x="45720" y="571500"/>
                  </a:lnTo>
                  <a:lnTo>
                    <a:pt x="7620" y="487680"/>
                  </a:lnTo>
                  <a:lnTo>
                    <a:pt x="0" y="419100"/>
                  </a:lnTo>
                  <a:lnTo>
                    <a:pt x="11430" y="381000"/>
                  </a:lnTo>
                  <a:lnTo>
                    <a:pt x="0" y="365760"/>
                  </a:lnTo>
                  <a:lnTo>
                    <a:pt x="19050" y="350520"/>
                  </a:lnTo>
                  <a:lnTo>
                    <a:pt x="7620" y="342900"/>
                  </a:lnTo>
                  <a:lnTo>
                    <a:pt x="34290" y="335280"/>
                  </a:lnTo>
                  <a:lnTo>
                    <a:pt x="15240" y="320040"/>
                  </a:lnTo>
                  <a:lnTo>
                    <a:pt x="57150" y="300990"/>
                  </a:lnTo>
                  <a:lnTo>
                    <a:pt x="91440" y="232410"/>
                  </a:lnTo>
                  <a:close/>
                </a:path>
              </a:pathLst>
            </a:custGeom>
            <a:solidFill>
              <a:schemeClr val="bg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pic>
          <p:nvPicPr>
            <p:cNvPr id="135" name="Picture 2" descr="G:\多面的機能支払\50 制度普及活動（キャラバン）\省全体キャラバン\251203~パンフ\参考\使えそうな図\3人組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backgroundRemoval t="0" b="99611" l="100" r="996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3140" y="3480839"/>
              <a:ext cx="2055112" cy="15865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0" name="テキスト ボックス 61"/>
          <p:cNvSpPr txBox="1">
            <a:spLocks noChangeArrowheads="1"/>
          </p:cNvSpPr>
          <p:nvPr/>
        </p:nvSpPr>
        <p:spPr bwMode="auto">
          <a:xfrm>
            <a:off x="-1539552" y="2319539"/>
            <a:ext cx="1361284" cy="349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latin typeface="+mj-ea"/>
                <a:ea typeface="+mj-ea"/>
              </a:rPr>
              <a:t>農地維持支払</a:t>
            </a:r>
            <a:r>
              <a:rPr lang="ja-JP" altLang="en-US" sz="1800" b="1" dirty="0">
                <a:latin typeface="+mj-ea"/>
                <a:ea typeface="+mj-ea"/>
              </a:rPr>
              <a:t>　</a:t>
            </a:r>
          </a:p>
        </p:txBody>
      </p:sp>
      <p:sp>
        <p:nvSpPr>
          <p:cNvPr id="61" name="テキスト ボックス 61"/>
          <p:cNvSpPr txBox="1">
            <a:spLocks noChangeArrowheads="1"/>
          </p:cNvSpPr>
          <p:nvPr/>
        </p:nvSpPr>
        <p:spPr bwMode="auto">
          <a:xfrm>
            <a:off x="-1539552" y="3533426"/>
            <a:ext cx="1344169" cy="349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latin typeface="+mj-ea"/>
                <a:ea typeface="+mj-ea"/>
              </a:rPr>
              <a:t>資源向上支払</a:t>
            </a:r>
            <a:r>
              <a:rPr lang="ja-JP" altLang="en-US" sz="1800" b="1" dirty="0">
                <a:latin typeface="+mj-ea"/>
                <a:ea typeface="+mj-ea"/>
              </a:rPr>
              <a:t>　</a:t>
            </a:r>
          </a:p>
        </p:txBody>
      </p:sp>
      <p:pic>
        <p:nvPicPr>
          <p:cNvPr id="25" name="Picture 4" descr="C:\Users\SHINJI~1\AppData\Local\Temp\notesFFF692\250920事例調査_茨城県笠間市_法面の草刈り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7359" y="2105587"/>
            <a:ext cx="1388526" cy="93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図 11" descr="【長門市農林課】◎棚田東後畑立石夕方.JP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2728"/>
          <a:stretch/>
        </p:blipFill>
        <p:spPr bwMode="auto">
          <a:xfrm>
            <a:off x="5373216" y="5697734"/>
            <a:ext cx="1214021" cy="72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図 2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7232" y="7747907"/>
            <a:ext cx="1080882" cy="8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404" y="250827"/>
            <a:ext cx="930912" cy="72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505"/>
          <a:stretch/>
        </p:blipFill>
        <p:spPr bwMode="auto">
          <a:xfrm>
            <a:off x="201182" y="182862"/>
            <a:ext cx="822980" cy="833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角丸四角形 29"/>
          <p:cNvSpPr/>
          <p:nvPr/>
        </p:nvSpPr>
        <p:spPr>
          <a:xfrm>
            <a:off x="164536" y="8943920"/>
            <a:ext cx="6540923" cy="673639"/>
          </a:xfrm>
          <a:prstGeom prst="roundRect">
            <a:avLst>
              <a:gd name="adj" fmla="val 8978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45" tIns="45223" rIns="90445" bIns="45223" rtlCol="0" anchor="t" anchorCtr="0"/>
          <a:lstStyle/>
          <a:p>
            <a:pPr lvl="0" algn="ctr"/>
            <a:endParaRPr lang="en-US" altLang="ja-JP" sz="10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lvl="0" algn="ctr"/>
            <a:endParaRPr lang="en-US" altLang="ja-JP" sz="1000" b="1" dirty="0">
              <a:solidFill>
                <a:prstClr val="black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9352" y="9035014"/>
            <a:ext cx="64581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3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3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交付単価は、地目（田、畑、草地）、傾斜、活動内容等によって異なります。</a:t>
            </a:r>
            <a:endParaRPr lang="en-US" altLang="ja-JP" sz="135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3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13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詳しい内容は、裏面の問合せ先に照会頂くか、ホームページをご覧下さい。</a:t>
            </a:r>
            <a:endParaRPr kumimoji="1" lang="ja-JP" altLang="en-US" sz="13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514955" y="1052756"/>
            <a:ext cx="40022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+mj-ea"/>
                <a:ea typeface="+mj-ea"/>
              </a:rPr>
              <a:t>　平成</a:t>
            </a:r>
            <a:r>
              <a:rPr lang="en-US" altLang="ja-JP" sz="1400" dirty="0" smtClean="0">
                <a:latin typeface="+mj-ea"/>
                <a:ea typeface="+mj-ea"/>
              </a:rPr>
              <a:t>27</a:t>
            </a:r>
            <a:r>
              <a:rPr lang="ja-JP" altLang="en-US" sz="1400" dirty="0" smtClean="0">
                <a:latin typeface="+mj-ea"/>
                <a:ea typeface="+mj-ea"/>
              </a:rPr>
              <a:t>年度から</a:t>
            </a:r>
            <a:r>
              <a:rPr lang="ja-JP" alt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法律に基づく制度</a:t>
            </a:r>
            <a:r>
              <a:rPr lang="ja-JP" altLang="en-US" sz="1400" dirty="0" smtClean="0">
                <a:latin typeface="+mj-ea"/>
                <a:ea typeface="+mj-ea"/>
              </a:rPr>
              <a:t>になります！</a:t>
            </a:r>
            <a:endParaRPr lang="ja-JP" altLang="en-US" sz="1400" dirty="0">
              <a:latin typeface="+mj-ea"/>
              <a:ea typeface="+mj-ea"/>
            </a:endParaRPr>
          </a:p>
        </p:txBody>
      </p:sp>
      <p:grpSp>
        <p:nvGrpSpPr>
          <p:cNvPr id="34" name="グループ化 33"/>
          <p:cNvGrpSpPr>
            <a:grpSpLocks noChangeAspect="1"/>
          </p:cNvGrpSpPr>
          <p:nvPr/>
        </p:nvGrpSpPr>
        <p:grpSpPr>
          <a:xfrm>
            <a:off x="1375440" y="1009443"/>
            <a:ext cx="267811" cy="312677"/>
            <a:chOff x="158622" y="529304"/>
            <a:chExt cx="470339" cy="549135"/>
          </a:xfrm>
        </p:grpSpPr>
        <p:sp>
          <p:nvSpPr>
            <p:cNvPr id="35" name="Litebulb"/>
            <p:cNvSpPr>
              <a:spLocks noEditPoints="1" noChangeArrowheads="1"/>
            </p:cNvSpPr>
            <p:nvPr/>
          </p:nvSpPr>
          <p:spPr bwMode="auto">
            <a:xfrm>
              <a:off x="262358" y="721249"/>
              <a:ext cx="214314" cy="357190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7782 h 21600"/>
                <a:gd name="T4" fmla="*/ 0 w 21600"/>
                <a:gd name="T5" fmla="*/ 7782 h 21600"/>
                <a:gd name="T6" fmla="*/ 10800 w 21600"/>
                <a:gd name="T7" fmla="*/ 21600 h 21600"/>
                <a:gd name="T8" fmla="*/ 3556 w 21600"/>
                <a:gd name="T9" fmla="*/ 2188 h 21600"/>
                <a:gd name="T10" fmla="*/ 18277 w 21600"/>
                <a:gd name="T11" fmla="*/ 92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 extrusionOk="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rgbClr val="FFFF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36" name="二等辺三角形 35"/>
            <p:cNvSpPr/>
            <p:nvPr/>
          </p:nvSpPr>
          <p:spPr>
            <a:xfrm>
              <a:off x="332656" y="529304"/>
              <a:ext cx="72008" cy="148591"/>
            </a:xfrm>
            <a:prstGeom prst="triangle">
              <a:avLst/>
            </a:pr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二等辺三角形 36"/>
            <p:cNvSpPr/>
            <p:nvPr/>
          </p:nvSpPr>
          <p:spPr>
            <a:xfrm rot="2700000">
              <a:off x="518662" y="624246"/>
              <a:ext cx="72008" cy="148591"/>
            </a:xfrm>
            <a:prstGeom prst="triangle">
              <a:avLst/>
            </a:pr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8" name="二等辺三角形 37"/>
            <p:cNvSpPr/>
            <p:nvPr/>
          </p:nvSpPr>
          <p:spPr>
            <a:xfrm rot="18900000" flipH="1">
              <a:off x="158622" y="624246"/>
              <a:ext cx="72008" cy="148591"/>
            </a:xfrm>
            <a:prstGeom prst="triangle">
              <a:avLst/>
            </a:prstGeom>
            <a:solidFill>
              <a:srgbClr val="FFFF00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82724" y="56456"/>
            <a:ext cx="6696000" cy="982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370842" y="7751787"/>
            <a:ext cx="6275264" cy="672232"/>
          </a:xfrm>
          <a:prstGeom prst="roundRect">
            <a:avLst>
              <a:gd name="adj" fmla="val 1240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341" tIns="45675" rIns="91341" bIns="45675" anchor="ctr"/>
          <a:lstStyle/>
          <a:p>
            <a:pPr lvl="0" algn="ctr" defTabSz="957263">
              <a:defRPr/>
            </a:pP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関連情報はホームページでも詳しくご覧いただけます</a:t>
            </a:r>
          </a:p>
          <a:p>
            <a:pPr lvl="0" algn="ctr" defTabSz="957263">
              <a:defRPr/>
            </a:pP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農林水産省　</a:t>
            </a:r>
            <a:r>
              <a:rPr lang="ja-JP" altLang="en-US" sz="13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日本型直接支払について</a:t>
            </a:r>
            <a:endParaRPr lang="en-US" altLang="ja-JP" sz="13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 defTabSz="957263">
              <a:defRPr/>
            </a:pPr>
            <a:r>
              <a:rPr lang="ja-JP" altLang="en-US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3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http://www.maff.go.jp/j/nousin/index.html</a:t>
            </a:r>
            <a:endParaRPr lang="en-US" altLang="ja-JP" sz="13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Rectangle 58"/>
          <p:cNvSpPr>
            <a:spLocks noChangeArrowheads="1"/>
          </p:cNvSpPr>
          <p:nvPr/>
        </p:nvSpPr>
        <p:spPr bwMode="auto">
          <a:xfrm>
            <a:off x="7173416" y="9669069"/>
            <a:ext cx="1898650" cy="235611"/>
          </a:xfrm>
          <a:prstGeom prst="rect">
            <a:avLst/>
          </a:prstGeom>
          <a:noFill/>
          <a:ln w="57150" cmpd="thinThick">
            <a:noFill/>
            <a:miter lim="800000"/>
            <a:headEnd/>
            <a:tailEnd/>
          </a:ln>
        </p:spPr>
        <p:txBody>
          <a:bodyPr lIns="91341" tIns="45675" rIns="91341" bIns="45675" anchor="ctr"/>
          <a:lstStyle/>
          <a:p>
            <a:pPr marL="193675" indent="-193675" algn="r">
              <a:spcBef>
                <a:spcPct val="20000"/>
              </a:spcBef>
            </a:pPr>
            <a:r>
              <a:rPr lang="ja-JP" altLang="en-US" sz="900" dirty="0" smtClean="0">
                <a:solidFill>
                  <a:srgbClr val="10354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平成２７年</a:t>
            </a:r>
            <a:r>
              <a:rPr lang="ja-JP" altLang="en-US" sz="900" dirty="0">
                <a:solidFill>
                  <a:srgbClr val="10354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900" dirty="0" smtClean="0">
                <a:solidFill>
                  <a:srgbClr val="10354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ja-JP" altLang="en-US" sz="900" dirty="0">
              <a:solidFill>
                <a:srgbClr val="10354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70756" y="8456131"/>
            <a:ext cx="6275349" cy="526881"/>
            <a:chOff x="137269" y="8362673"/>
            <a:chExt cx="6582295" cy="526881"/>
          </a:xfrm>
        </p:grpSpPr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28275" y="8551000"/>
              <a:ext cx="649128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関東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農政局 農地整備課 農地・水保全管理室　</a:t>
              </a:r>
              <a:r>
                <a:rPr lang="en-US" altLang="ja-JP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電話</a:t>
              </a:r>
              <a:r>
                <a:rPr lang="en-US" altLang="ja-JP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048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－</a:t>
              </a:r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740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－</a:t>
              </a:r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0049</a:t>
              </a:r>
              <a:r>
                <a:rPr lang="en-US" altLang="ja-JP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　　　　　　　　</a:t>
              </a:r>
              <a:endPara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〒</a:t>
              </a:r>
              <a:r>
                <a:rPr lang="en-US" altLang="ja-JP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330-9722</a:t>
              </a: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埼玉県さいたま市中央区新都心</a:t>
              </a:r>
              <a:r>
                <a:rPr lang="en-US" altLang="ja-JP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2-1 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さいたま新都心合同庁舎</a:t>
              </a:r>
              <a:r>
                <a:rPr lang="en-US" altLang="ja-JP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  <a:r>
                <a:rPr lang="ja-JP" altLang="en-US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号館　　　　　  　</a:t>
              </a:r>
              <a:r>
                <a:rPr lang="en-US" altLang="ja-JP" sz="11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</a:t>
              </a: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37269" y="8362673"/>
              <a:ext cx="167798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お問い合わせ先</a:t>
              </a:r>
              <a:r>
                <a: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endPara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2" name="角丸四角形 11"/>
          <p:cNvSpPr/>
          <p:nvPr/>
        </p:nvSpPr>
        <p:spPr>
          <a:xfrm>
            <a:off x="145207" y="118939"/>
            <a:ext cx="2150559" cy="4440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433" tIns="47216" rIns="94433" bIns="47216" spcCol="0" rtlCol="0" anchor="ctr"/>
          <a:lstStyle/>
          <a:p>
            <a:pPr algn="ctr"/>
            <a:r>
              <a:rPr lang="ja-JP" altLang="en-US" sz="17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交付単価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7520627"/>
              </p:ext>
            </p:extLst>
          </p:nvPr>
        </p:nvGraphicFramePr>
        <p:xfrm>
          <a:off x="197421" y="1095809"/>
          <a:ext cx="4196779" cy="1696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6456"/>
                <a:gridCol w="1141078"/>
                <a:gridCol w="1141078"/>
                <a:gridCol w="1098167"/>
              </a:tblGrid>
              <a:tr h="69736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①農地維持支払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②資源向上支払</a:t>
                      </a:r>
                      <a:r>
                        <a:rPr kumimoji="1" lang="en-US" altLang="ja-JP" sz="1200" baseline="30000" dirty="0" smtClean="0"/>
                        <a:t>※</a:t>
                      </a:r>
                      <a:r>
                        <a:rPr kumimoji="1" lang="ja-JP" altLang="en-US" sz="1200" baseline="30000" dirty="0" smtClean="0"/>
                        <a:t>１、２</a:t>
                      </a:r>
                      <a:endParaRPr kumimoji="1" lang="en-US" altLang="ja-JP" sz="1200" baseline="300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（共同活動）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①と②に取り組む場合</a:t>
                      </a:r>
                      <a:endParaRPr kumimoji="1" lang="en-US" altLang="ja-JP" sz="1200" dirty="0" smtClean="0"/>
                    </a:p>
                  </a:txBody>
                  <a:tcPr marL="71286" marR="71286" marT="71194" marB="71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1286" marR="71286" marT="71194" marB="71194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2,400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5,400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畑</a:t>
                      </a:r>
                      <a:r>
                        <a:rPr kumimoji="1" lang="en-US" altLang="ja-JP" sz="1200" baseline="30000" dirty="0" smtClean="0"/>
                        <a:t>※</a:t>
                      </a:r>
                      <a:r>
                        <a:rPr kumimoji="1" lang="ja-JP" altLang="en-US" sz="1200" baseline="30000" dirty="0" smtClean="0"/>
                        <a:t>５</a:t>
                      </a:r>
                      <a:endParaRPr kumimoji="1" lang="ja-JP" altLang="en-US" sz="12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1286" marR="71286" marT="71194" marB="71194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1,440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3,440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草地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71286" marR="71286" marT="71194" marB="71194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490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242417" y="1362125"/>
            <a:ext cx="720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0445" tIns="45223" rIns="90445" bIns="45223" rtlCol="0">
            <a:spAutoFit/>
          </a:bodyPr>
          <a:lstStyle/>
          <a:p>
            <a:pPr algn="ctr"/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</a:rPr>
              <a:t>都府県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914422" y="617905"/>
            <a:ext cx="1726445" cy="43245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62" tIns="45231" rIns="90462" bIns="45231" rtlCol="0" anchor="ctr"/>
          <a:lstStyle/>
          <a:p>
            <a:pPr algn="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（単位：円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/10a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39873" y="2485678"/>
            <a:ext cx="6696001" cy="1592824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62" tIns="45231" rIns="90462" bIns="45231" rtlCol="0" anchor="ctr"/>
          <a:lstStyle/>
          <a:p>
            <a:pPr marL="449263" indent="-449263"/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１：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での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農地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・水保全管理支払の５年以上継続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地区については、農地・水保全管理支払と同様</a:t>
            </a:r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％単価が適用される。</a:t>
            </a:r>
            <a:endParaRPr lang="en-US" altLang="ja-JP" sz="85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49263" indent="-449263"/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２：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②の資源向上支払（共同活動）は、①の農地維持支払と併せて取り組むことが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必要。</a:t>
            </a:r>
            <a:endParaRPr lang="en-US" altLang="ja-JP" sz="8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49263" indent="-449263"/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３：水路や農道などの施設の老朽化部分の補修や施設の更新。</a:t>
            </a:r>
            <a:endParaRPr lang="en-US" altLang="ja-JP" sz="85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04800" indent="-304800"/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４：更に③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の資源向上支払（長寿命化）に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取り組む場合、単価は都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府県・田の場合</a:t>
            </a:r>
            <a:r>
              <a:rPr lang="en-US" altLang="ja-JP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4,400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en-US" altLang="ja-JP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10a 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が上乗せされる。①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、②及び③を一緒に取り組む場合は、②の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単価は、従来の農地・水保全管理支払と同様</a:t>
            </a:r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75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％になり、都府県・田の場合、合計で</a:t>
            </a:r>
            <a:r>
              <a:rPr lang="en-US" altLang="ja-JP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9,200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en-US" altLang="ja-JP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/10a 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となる。</a:t>
            </a:r>
            <a:endParaRPr lang="en-US" altLang="ja-JP" sz="8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49263" indent="-449263"/>
            <a:r>
              <a:rPr lang="en-US" altLang="ja-JP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５：畑</a:t>
            </a:r>
            <a:r>
              <a:rPr lang="ja-JP" altLang="en-US" sz="85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には樹園地を</a:t>
            </a:r>
            <a:r>
              <a:rPr lang="ja-JP" altLang="en-US" sz="85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含む。</a:t>
            </a:r>
            <a:endParaRPr lang="ja-JP" altLang="en-US" sz="85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2092195"/>
              </p:ext>
            </p:extLst>
          </p:nvPr>
        </p:nvGraphicFramePr>
        <p:xfrm>
          <a:off x="4486056" y="1087419"/>
          <a:ext cx="2160050" cy="16969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0025"/>
                <a:gridCol w="1080025"/>
              </a:tblGrid>
              <a:tr h="697362">
                <a:tc>
                  <a:txBody>
                    <a:bodyPr/>
                    <a:lstStyle/>
                    <a:p>
                      <a:pPr marL="0" marR="0" indent="0" algn="ctr" defTabSz="9545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③資源向上支払</a:t>
                      </a:r>
                      <a:endParaRPr kumimoji="1" lang="en-US" altLang="ja-JP" sz="1200" baseline="30000" dirty="0" smtClean="0"/>
                    </a:p>
                    <a:p>
                      <a:pPr marL="0" marR="0" indent="0" algn="ctr" defTabSz="9545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 smtClean="0"/>
                        <a:t>長寿命化</a:t>
                      </a:r>
                      <a:r>
                        <a:rPr kumimoji="1" lang="en-US" altLang="ja-JP" sz="1200" baseline="30000" dirty="0" smtClean="0"/>
                        <a:t>※</a:t>
                      </a:r>
                      <a:r>
                        <a:rPr kumimoji="1" lang="ja-JP" altLang="en-US" sz="1200" baseline="30000" dirty="0" smtClean="0"/>
                        <a:t>３</a:t>
                      </a:r>
                      <a:r>
                        <a:rPr kumimoji="1" lang="ja-JP" altLang="en-US" sz="1200" dirty="0" smtClean="0"/>
                        <a:t>）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①、②及び③に取り組む場合</a:t>
                      </a:r>
                      <a:r>
                        <a:rPr kumimoji="1" lang="en-US" altLang="ja-JP" sz="1200" baseline="30000" dirty="0" smtClean="0"/>
                        <a:t>※</a:t>
                      </a:r>
                      <a:r>
                        <a:rPr kumimoji="1" lang="ja-JP" altLang="en-US" sz="1200" baseline="30000" dirty="0" smtClean="0"/>
                        <a:t>４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71286" marR="71286" marT="71194" marB="71194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4,400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9,200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2,000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5,080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12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830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2115148" y="130532"/>
            <a:ext cx="2682004" cy="43245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62" tIns="45231" rIns="90462" bIns="45231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（国と地方公共団体の合計額）</a:t>
            </a:r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61"/>
          <p:cNvSpPr txBox="1">
            <a:spLocks noChangeArrowheads="1"/>
          </p:cNvSpPr>
          <p:nvPr/>
        </p:nvSpPr>
        <p:spPr bwMode="auto">
          <a:xfrm>
            <a:off x="186954" y="704528"/>
            <a:ext cx="1979171" cy="349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800" b="1" dirty="0" smtClean="0">
                <a:latin typeface="+mj-ea"/>
                <a:ea typeface="+mj-ea"/>
              </a:rPr>
              <a:t>多面的機能支払</a:t>
            </a:r>
            <a:endParaRPr lang="ja-JP" altLang="en-US" sz="1800" b="1" dirty="0">
              <a:latin typeface="+mj-ea"/>
              <a:ea typeface="+mj-ea"/>
            </a:endParaRPr>
          </a:p>
        </p:txBody>
      </p:sp>
      <p:sp>
        <p:nvSpPr>
          <p:cNvPr id="26" name="テキスト ボックス 61"/>
          <p:cNvSpPr txBox="1">
            <a:spLocks noChangeArrowheads="1"/>
          </p:cNvSpPr>
          <p:nvPr/>
        </p:nvSpPr>
        <p:spPr bwMode="auto">
          <a:xfrm>
            <a:off x="170755" y="3901886"/>
            <a:ext cx="2682181" cy="3497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800" b="1" dirty="0">
                <a:latin typeface="+mj-ea"/>
                <a:ea typeface="+mj-ea"/>
              </a:rPr>
              <a:t>中山間地域</a:t>
            </a:r>
            <a:r>
              <a:rPr lang="ja-JP" altLang="en-US" sz="1800" b="1" dirty="0" smtClean="0">
                <a:latin typeface="+mj-ea"/>
                <a:ea typeface="+mj-ea"/>
              </a:rPr>
              <a:t>等直接支払</a:t>
            </a:r>
            <a:endParaRPr lang="ja-JP" altLang="en-US" sz="1800" b="1" dirty="0">
              <a:latin typeface="+mj-ea"/>
              <a:ea typeface="+mj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9590" y="5716513"/>
            <a:ext cx="2814088" cy="368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90445" tIns="45223" rIns="0" bIns="45223" rtlCol="0">
            <a:spAutoFit/>
          </a:bodyPr>
          <a:lstStyle>
            <a:defPPr>
              <a:defRPr lang="ja-JP"/>
            </a:defPPr>
            <a:lvl1pPr>
              <a:defRPr sz="1500" b="1">
                <a:latin typeface="ＭＳ ゴシック" pitchFamily="49" charset="-128"/>
                <a:ea typeface="ＭＳ ゴシック" pitchFamily="49" charset="-128"/>
              </a:defRPr>
            </a:lvl1pPr>
          </a:lstStyle>
          <a:p>
            <a:r>
              <a:rPr lang="ja-JP" altLang="en-US" sz="1800" dirty="0">
                <a:latin typeface="+mj-ea"/>
                <a:ea typeface="+mj-ea"/>
              </a:rPr>
              <a:t>環境</a:t>
            </a:r>
            <a:r>
              <a:rPr lang="ja-JP" altLang="en-US" sz="1800" dirty="0" smtClean="0">
                <a:latin typeface="+mj-ea"/>
                <a:ea typeface="+mj-ea"/>
              </a:rPr>
              <a:t>保全型農業直接支払</a:t>
            </a:r>
            <a:endParaRPr lang="ja-JP" altLang="en-US" sz="1800" dirty="0">
              <a:latin typeface="+mj-ea"/>
              <a:ea typeface="+mj-ea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9179684"/>
              </p:ext>
            </p:extLst>
          </p:nvPr>
        </p:nvGraphicFramePr>
        <p:xfrm>
          <a:off x="141015" y="4354769"/>
          <a:ext cx="6536010" cy="11671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2786"/>
                <a:gridCol w="708377"/>
                <a:gridCol w="730992"/>
                <a:gridCol w="785274"/>
                <a:gridCol w="795089"/>
                <a:gridCol w="726377"/>
                <a:gridCol w="822989"/>
                <a:gridCol w="617376"/>
                <a:gridCol w="666750"/>
              </a:tblGrid>
              <a:tr h="32581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田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畑</a:t>
                      </a:r>
                      <a:endParaRPr kumimoji="1" lang="ja-JP" altLang="en-US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草地</a:t>
                      </a:r>
                      <a:endParaRPr kumimoji="1" lang="ja-JP" altLang="en-US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採草放牧地</a:t>
                      </a:r>
                      <a:endParaRPr kumimoji="1" lang="ja-JP" altLang="en-US" sz="12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092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急傾斜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1/20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以上）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緩傾斜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(1/100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急傾斜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(15°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緩傾斜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(8°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急傾斜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(15°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緩傾斜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(8°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草地比率の高い草地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寒冷地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急傾斜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(15°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緩傾斜</a:t>
                      </a:r>
                      <a:endParaRPr kumimoji="1" lang="en-US" altLang="ja-JP" sz="10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(8°</a:t>
                      </a:r>
                      <a:r>
                        <a:rPr kumimoji="1" lang="ja-JP" altLang="en-US" sz="1000" dirty="0" smtClean="0">
                          <a:latin typeface="+mn-ea"/>
                          <a:ea typeface="+mn-ea"/>
                        </a:rPr>
                        <a:t>以上</a:t>
                      </a:r>
                      <a:r>
                        <a:rPr kumimoji="1" lang="en-US" altLang="ja-JP" sz="10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L="0" marR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2926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21,000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8,000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11,500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3,500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10,500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3,000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1,500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1,000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300</a:t>
                      </a:r>
                      <a:endParaRPr kumimoji="1" lang="ja-JP" altLang="en-US" sz="11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>
                        <a:alpha val="54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2" name="正方形/長方形 21"/>
          <p:cNvSpPr/>
          <p:nvPr/>
        </p:nvSpPr>
        <p:spPr>
          <a:xfrm>
            <a:off x="5009672" y="3993565"/>
            <a:ext cx="1726445" cy="43245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62" tIns="45231" rIns="90462" bIns="45231" rtlCol="0" anchor="ctr"/>
          <a:lstStyle/>
          <a:p>
            <a:pPr algn="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（単位：円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/10a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5568645"/>
              </p:ext>
            </p:extLst>
          </p:nvPr>
        </p:nvGraphicFramePr>
        <p:xfrm>
          <a:off x="242417" y="6177136"/>
          <a:ext cx="6329925" cy="1499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351"/>
                <a:gridCol w="3312368"/>
                <a:gridCol w="1919206"/>
              </a:tblGrid>
              <a:tr h="255067">
                <a:tc>
                  <a:txBody>
                    <a:bodyPr/>
                    <a:lstStyle/>
                    <a:p>
                      <a:endParaRPr lang="ja-JP" altLang="en-US" sz="11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対象取組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交付単価</a:t>
                      </a:r>
                      <a:endParaRPr kumimoji="1" lang="en-US" altLang="ja-JP" sz="11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7">
                <a:tc row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全国共通取組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 緑肥の作付け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8,000</a:t>
                      </a:r>
                      <a:endParaRPr kumimoji="1" lang="ja-JP" altLang="en-US" sz="1100" b="0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7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b="0" baseline="3000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T="47030" marB="470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aseline="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 堆肥の施用</a:t>
                      </a:r>
                      <a:endParaRPr kumimoji="1" lang="ja-JP" altLang="en-US" sz="1100" b="0" baseline="3000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4,400</a:t>
                      </a:r>
                      <a:endParaRPr kumimoji="1" lang="ja-JP" altLang="en-US" sz="1100" b="0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067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T="47030" marB="470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有機農業（うちそば等雑穀・飼料作物）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8,000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3,000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）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9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地域特認取組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対象取組は、承認を受けた都道府県により異なりますので、詳細についてはお問い合わせください。</a:t>
                      </a:r>
                      <a:endParaRPr kumimoji="1" lang="ja-JP" altLang="en-US" sz="1100" b="0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3,000</a:t>
                      </a:r>
                      <a:r>
                        <a:rPr kumimoji="1" lang="ja-JP" altLang="en-US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～</a:t>
                      </a:r>
                      <a:r>
                        <a:rPr kumimoji="1" lang="en-US" altLang="ja-JP" sz="11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8,000</a:t>
                      </a:r>
                      <a:endParaRPr kumimoji="1" lang="ja-JP" altLang="en-US" sz="1100" b="0" dirty="0" smtClean="0">
                        <a:solidFill>
                          <a:sysClr val="windowText" lastClr="00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7030" marB="4703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" name="正方形/長方形 31"/>
          <p:cNvSpPr/>
          <p:nvPr/>
        </p:nvSpPr>
        <p:spPr>
          <a:xfrm>
            <a:off x="5009672" y="5761405"/>
            <a:ext cx="1726445" cy="432456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462" tIns="45231" rIns="90462" bIns="45231" rtlCol="0" anchor="ctr"/>
          <a:lstStyle/>
          <a:p>
            <a:pPr algn="r"/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（単位：円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/10a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xmlns="" val="57832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572</Words>
  <Application>Microsoft Office PowerPoint</Application>
  <PresentationFormat>A4 210 x 297 mm</PresentationFormat>
  <Paragraphs>130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eriko_katou</dc:creator>
  <cp:lastModifiedBy>user</cp:lastModifiedBy>
  <cp:revision>213</cp:revision>
  <cp:lastPrinted>2014-12-24T08:36:01Z</cp:lastPrinted>
  <dcterms:modified xsi:type="dcterms:W3CDTF">2015-03-24T05:21:40Z</dcterms:modified>
</cp:coreProperties>
</file>