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687" r:id="rId2"/>
    <p:sldId id="695" r:id="rId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FFC715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44" autoAdjust="0"/>
    <p:restoredTop sz="95013" autoAdjust="0"/>
  </p:normalViewPr>
  <p:slideViewPr>
    <p:cSldViewPr snapToGrid="0">
      <p:cViewPr varScale="1">
        <p:scale>
          <a:sx n="82" d="100"/>
          <a:sy n="82" d="100"/>
        </p:scale>
        <p:origin x="600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27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787" cy="498693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43" y="4"/>
            <a:ext cx="2949787" cy="498693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2FA6ACFD-0CB3-4265-B4BF-9FBB5ABF8C43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40649"/>
            <a:ext cx="2949787" cy="498691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43" y="9440649"/>
            <a:ext cx="2949787" cy="498691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F5368C53-CB13-4CD8-94FF-148A7680ED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393155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575" cy="498475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1" y="0"/>
            <a:ext cx="2949575" cy="498475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DC50F781-0E5C-45D2-BCD7-A94BA4E659A4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7" rIns="91415" bIns="4570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1" y="4783138"/>
            <a:ext cx="5445125" cy="3913187"/>
          </a:xfrm>
          <a:prstGeom prst="rect">
            <a:avLst/>
          </a:prstGeom>
        </p:spPr>
        <p:txBody>
          <a:bodyPr vert="horz" lIns="91415" tIns="45707" rIns="91415" bIns="4570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0866"/>
            <a:ext cx="2949575" cy="498475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1" y="9440866"/>
            <a:ext cx="2949575" cy="498475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F4A87A95-1669-4196-ACEB-358B885AA0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4476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AB343-81B4-98EC-16E8-8C5B2F2EF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92DDA41-BB3E-99E5-E8B0-6E3302F3A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ACADE58-F7DA-7831-33BB-ACE11A76B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それでは、次に重点項目に沿った活用の仕方をご紹介します。</a:t>
            </a:r>
            <a:endParaRPr kumimoji="1" lang="en-US" altLang="ja-JP" dirty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8F20CD-64CB-8AB2-69F4-680B2EB45C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044BF-F28E-4985-A4FC-7A708562874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751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BF98-0D58-6277-B9C2-0B983D719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7DEAEF0-0927-92F8-F0C4-FD440B707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6DDF0AE-8D9B-DE02-56E4-88F948BC24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では次に、重点３のページの活用方法をご紹介します。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7808C2-6CAE-248C-4F1D-C2F82CB700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044BF-F28E-4985-A4FC-7A708562874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555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8B664-3105-452F-BB22-3D4D42EBC70F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42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6443-54BF-4076-97D1-0F7E67852FEF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0571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1BC24-8CF8-4A38-90F2-DFA99109B38B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20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9F11-9170-4FAE-9414-4612A70B9DFA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420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714B0-E7AF-4EEE-8D4B-B7333970E37D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056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4A117-96C2-4FB0-A02F-92F68A8D80CD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51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E8C22-B773-4774-BE80-DB11ED2D20B3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517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B7F2-E677-46CC-AB49-A4E7000C938B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518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2CF7-13E7-4B5B-8A27-A644152CEF6C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736C1-E6E5-474E-A20D-59C24518562C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971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139C8-13F8-4CFC-9B9C-03FD433525CF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20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76453-39C6-40D8-879A-83C3CA012AFA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1D348-979B-4DD6-943D-7D1C5BDA70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62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4E1B7-CE3C-22F2-0BAC-A3FBDCE25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1A489D-D2C0-9D1F-1B55-9AD52D2E2F10}"/>
              </a:ext>
            </a:extLst>
          </p:cNvPr>
          <p:cNvSpPr txBox="1"/>
          <p:nvPr/>
        </p:nvSpPr>
        <p:spPr>
          <a:xfrm>
            <a:off x="4786421" y="50566"/>
            <a:ext cx="2428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400" dirty="0">
                <a:solidFill>
                  <a:prstClr val="black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はじめに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0351FD2-8744-DD39-8D09-888C112A0B0B}"/>
              </a:ext>
            </a:extLst>
          </p:cNvPr>
          <p:cNvSpPr/>
          <p:nvPr/>
        </p:nvSpPr>
        <p:spPr>
          <a:xfrm>
            <a:off x="0" y="24058"/>
            <a:ext cx="12192000" cy="832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7CC0F79-9739-C69F-38CC-370BE2C48BB3}"/>
              </a:ext>
            </a:extLst>
          </p:cNvPr>
          <p:cNvSpPr txBox="1"/>
          <p:nvPr/>
        </p:nvSpPr>
        <p:spPr>
          <a:xfrm>
            <a:off x="233708" y="59681"/>
            <a:ext cx="10601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4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分析・活用資料の校内研修での使用例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0E6CD7-1061-DB69-50DE-4F07F0268CCD}"/>
              </a:ext>
            </a:extLst>
          </p:cNvPr>
          <p:cNvSpPr txBox="1"/>
          <p:nvPr/>
        </p:nvSpPr>
        <p:spPr>
          <a:xfrm>
            <a:off x="233708" y="802217"/>
            <a:ext cx="11724584" cy="84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＊校内研修例①（重点１）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A15CCA12-ADD0-D628-2DBE-4B080659CF7B}"/>
              </a:ext>
            </a:extLst>
          </p:cNvPr>
          <p:cNvSpPr/>
          <p:nvPr/>
        </p:nvSpPr>
        <p:spPr>
          <a:xfrm>
            <a:off x="9298912" y="1088278"/>
            <a:ext cx="2104962" cy="538842"/>
          </a:xfrm>
          <a:prstGeom prst="wedgeRoundRectCallout">
            <a:avLst>
              <a:gd name="adj1" fmla="val -32344"/>
              <a:gd name="adj2" fmla="val 80682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パンフレット </a:t>
            </a:r>
            <a:r>
              <a:rPr kumimoji="1"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P.4</a:t>
            </a:r>
            <a:endParaRPr kumimoji="1" lang="ja-JP" altLang="en-US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4E4A135-FB73-28A9-1D90-0343402C820D}"/>
              </a:ext>
            </a:extLst>
          </p:cNvPr>
          <p:cNvSpPr txBox="1"/>
          <p:nvPr/>
        </p:nvSpPr>
        <p:spPr>
          <a:xfrm>
            <a:off x="233708" y="4889260"/>
            <a:ext cx="1172458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児童・生徒の「</a:t>
            </a:r>
            <a:r>
              <a:rPr lang="ja-JP" altLang="en-US" sz="3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もっと学びたい」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につながる</a:t>
            </a:r>
            <a:r>
              <a:rPr lang="ja-JP" altLang="en-US" sz="3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「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きっかけ</a:t>
            </a:r>
            <a:r>
              <a:rPr lang="ja-JP" altLang="en-US" sz="3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」「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工夫・手立て</a:t>
            </a:r>
            <a:r>
              <a:rPr lang="ja-JP" altLang="en-US" sz="3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」</a:t>
            </a: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を書いてみましょう。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D341C4F-EEE6-BF52-2294-588FD66D6E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86" t="36179" r="10535" b="28191"/>
          <a:stretch>
            <a:fillRect/>
          </a:stretch>
        </p:blipFill>
        <p:spPr>
          <a:xfrm>
            <a:off x="404272" y="1869498"/>
            <a:ext cx="11192868" cy="268085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F7BC231-EAD4-7B78-4258-E810A2422B0E}"/>
              </a:ext>
            </a:extLst>
          </p:cNvPr>
          <p:cNvSpPr/>
          <p:nvPr/>
        </p:nvSpPr>
        <p:spPr>
          <a:xfrm>
            <a:off x="9849394" y="209006"/>
            <a:ext cx="1976339" cy="540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ワークシート③</a:t>
            </a:r>
          </a:p>
        </p:txBody>
      </p:sp>
    </p:spTree>
    <p:extLst>
      <p:ext uri="{BB962C8B-B14F-4D97-AF65-F5344CB8AC3E}">
        <p14:creationId xmlns:p14="http://schemas.microsoft.com/office/powerpoint/2010/main" val="263554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78CB-6807-F4AA-6D13-FCA959729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3F01116-7291-E4E5-FC95-C1BABE766D11}"/>
              </a:ext>
            </a:extLst>
          </p:cNvPr>
          <p:cNvSpPr txBox="1"/>
          <p:nvPr/>
        </p:nvSpPr>
        <p:spPr>
          <a:xfrm>
            <a:off x="4786421" y="50566"/>
            <a:ext cx="2428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400" dirty="0">
                <a:solidFill>
                  <a:prstClr val="black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はじめに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2B691D1-9134-120E-647D-9FA40112A574}"/>
              </a:ext>
            </a:extLst>
          </p:cNvPr>
          <p:cNvSpPr/>
          <p:nvPr/>
        </p:nvSpPr>
        <p:spPr>
          <a:xfrm>
            <a:off x="0" y="19280"/>
            <a:ext cx="12192000" cy="832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B6DA9E-1CB5-9306-3F6A-FB45B996737D}"/>
              </a:ext>
            </a:extLst>
          </p:cNvPr>
          <p:cNvSpPr txBox="1"/>
          <p:nvPr/>
        </p:nvSpPr>
        <p:spPr>
          <a:xfrm>
            <a:off x="175679" y="55461"/>
            <a:ext cx="10601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4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分析・活用資料の校内研修での使用例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30471B7-8D95-AD35-6025-0364CD89FE2A}"/>
              </a:ext>
            </a:extLst>
          </p:cNvPr>
          <p:cNvSpPr txBox="1"/>
          <p:nvPr/>
        </p:nvSpPr>
        <p:spPr>
          <a:xfrm>
            <a:off x="233707" y="802217"/>
            <a:ext cx="11562053" cy="84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＊校内研修例②（重点３）</a:t>
            </a:r>
            <a:endParaRPr lang="en-US" altLang="ja-JP" sz="3600" dirty="0">
              <a:solidFill>
                <a:prstClr val="black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FAC55B05-F49D-39E2-DAF4-C508A50A40EC}"/>
              </a:ext>
            </a:extLst>
          </p:cNvPr>
          <p:cNvSpPr/>
          <p:nvPr/>
        </p:nvSpPr>
        <p:spPr>
          <a:xfrm>
            <a:off x="9428284" y="887473"/>
            <a:ext cx="2104962" cy="538842"/>
          </a:xfrm>
          <a:prstGeom prst="wedgeRoundRectCallout">
            <a:avLst>
              <a:gd name="adj1" fmla="val -32344"/>
              <a:gd name="adj2" fmla="val 80682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パンフレット</a:t>
            </a:r>
            <a:r>
              <a:rPr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P.</a:t>
            </a:r>
            <a:r>
              <a:rPr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９</a:t>
            </a:r>
            <a:endParaRPr kumimoji="1" lang="ja-JP" altLang="en-US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820640-89C7-8BF7-A58C-8E793085165E}"/>
              </a:ext>
            </a:extLst>
          </p:cNvPr>
          <p:cNvSpPr txBox="1"/>
          <p:nvPr/>
        </p:nvSpPr>
        <p:spPr>
          <a:xfrm>
            <a:off x="304885" y="4876424"/>
            <a:ext cx="11724584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6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児童・生徒が「分かった点」や「よく分からなかった点」を見直し、次の学習につなげるために、あなたはどのような工夫をしていますか？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7093426-23C2-F609-D292-423AB478F700}"/>
              </a:ext>
            </a:extLst>
          </p:cNvPr>
          <p:cNvSpPr/>
          <p:nvPr/>
        </p:nvSpPr>
        <p:spPr>
          <a:xfrm>
            <a:off x="9849394" y="209006"/>
            <a:ext cx="1976339" cy="540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ワークシート③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402F006-26F6-E30F-4029-3A16ADE4B1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08" t="40000" r="56614" b="24895"/>
          <a:stretch>
            <a:fillRect/>
          </a:stretch>
        </p:blipFill>
        <p:spPr>
          <a:xfrm>
            <a:off x="2937840" y="1660303"/>
            <a:ext cx="6458673" cy="320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37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27808</TotalTime>
  <Words>144</Words>
  <Application>Microsoft Office PowerPoint</Application>
  <PresentationFormat>ワイド画面</PresentationFormat>
  <Paragraphs>16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UD デジタル 教科書体 N-B</vt:lpstr>
      <vt:lpstr>UD デジタル 教科書体 NK-R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「ことば」への認識を深める指導の工夫</dc:title>
  <dc:creator>T04</dc:creator>
  <cp:lastModifiedBy>user</cp:lastModifiedBy>
  <cp:revision>530</cp:revision>
  <cp:lastPrinted>2026-09-17T05:19:58Z</cp:lastPrinted>
  <dcterms:created xsi:type="dcterms:W3CDTF">2019-02-19T12:12:32Z</dcterms:created>
  <dcterms:modified xsi:type="dcterms:W3CDTF">2026-10-13T03:13:29Z</dcterms:modified>
</cp:coreProperties>
</file>