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7"/>
  </p:handoutMasterIdLst>
  <p:sldIdLst>
    <p:sldId id="260" r:id="rId5"/>
    <p:sldId id="259" r:id="rId6"/>
  </p:sldIdLst>
  <p:sldSz cx="6858000" cy="990123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99"/>
    <a:srgbClr val="0000CC"/>
    <a:srgbClr val="FFDBB7"/>
    <a:srgbClr val="FFCCCC"/>
    <a:srgbClr val="D60093"/>
    <a:srgbClr val="FB8005"/>
    <a:srgbClr val="CC33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4660" autoAdjust="0"/>
  </p:normalViewPr>
  <p:slideViewPr>
    <p:cSldViewPr>
      <p:cViewPr varScale="1">
        <p:scale>
          <a:sx n="51" d="100"/>
          <a:sy n="51" d="100"/>
        </p:scale>
        <p:origin x="2526" y="8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defTabSz="903288" eaLnBrk="1" hangingPunct="1">
              <a:defRPr sz="1200">
                <a:latin typeface="Arial" charset="0"/>
                <a:ea typeface="ＭＳ Ｐゴシック" charset="-128"/>
              </a:defRPr>
            </a:lvl1pPr>
          </a:lstStyle>
          <a:p>
            <a:pPr>
              <a:defRPr/>
            </a:pPr>
            <a:endParaRPr lang="en-US" altLang="ja-JP"/>
          </a:p>
        </p:txBody>
      </p:sp>
      <p:sp>
        <p:nvSpPr>
          <p:cNvPr id="7171" name="Rectangle 1027"/>
          <p:cNvSpPr>
            <a:spLocks noGrp="1" noChangeArrowheads="1"/>
          </p:cNvSpPr>
          <p:nvPr>
            <p:ph type="dt" sz="quarter" idx="1"/>
          </p:nvPr>
        </p:nvSpPr>
        <p:spPr bwMode="auto">
          <a:xfrm>
            <a:off x="381000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r" defTabSz="903288" eaLnBrk="1" hangingPunct="1">
              <a:defRPr sz="1200">
                <a:latin typeface="Arial" charset="0"/>
                <a:ea typeface="ＭＳ Ｐゴシック" charset="-128"/>
              </a:defRPr>
            </a:lvl1pPr>
          </a:lstStyle>
          <a:p>
            <a:pPr>
              <a:defRPr/>
            </a:pPr>
            <a:endParaRPr lang="en-US" altLang="ja-JP"/>
          </a:p>
        </p:txBody>
      </p:sp>
      <p:sp>
        <p:nvSpPr>
          <p:cNvPr id="7172" name="Rectangle 1028"/>
          <p:cNvSpPr>
            <a:spLocks noGrp="1" noChangeArrowheads="1"/>
          </p:cNvSpPr>
          <p:nvPr>
            <p:ph type="ftr" sz="quarter" idx="2"/>
          </p:nvPr>
        </p:nvSpPr>
        <p:spPr bwMode="auto">
          <a:xfrm>
            <a:off x="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b" anchorCtr="0" compatLnSpc="1">
            <a:prstTxWarp prst="textNoShape">
              <a:avLst/>
            </a:prstTxWarp>
          </a:bodyPr>
          <a:lstStyle>
            <a:lvl1pPr defTabSz="903288" eaLnBrk="1" hangingPunct="1">
              <a:defRPr sz="1200">
                <a:latin typeface="Arial" charset="0"/>
                <a:ea typeface="ＭＳ Ｐゴシック" charset="-128"/>
              </a:defRPr>
            </a:lvl1pPr>
          </a:lstStyle>
          <a:p>
            <a:pPr>
              <a:defRPr/>
            </a:pPr>
            <a:endParaRPr lang="en-US" altLang="ja-JP"/>
          </a:p>
        </p:txBody>
      </p:sp>
      <p:sp>
        <p:nvSpPr>
          <p:cNvPr id="7173" name="Rectangle 1029"/>
          <p:cNvSpPr>
            <a:spLocks noGrp="1" noChangeArrowheads="1"/>
          </p:cNvSpPr>
          <p:nvPr>
            <p:ph type="sldNum" sz="quarter" idx="3"/>
          </p:nvPr>
        </p:nvSpPr>
        <p:spPr bwMode="auto">
          <a:xfrm>
            <a:off x="381000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b" anchorCtr="0" compatLnSpc="1">
            <a:prstTxWarp prst="textNoShape">
              <a:avLst/>
            </a:prstTxWarp>
          </a:bodyPr>
          <a:lstStyle>
            <a:lvl1pPr algn="r" defTabSz="903288" eaLnBrk="1" hangingPunct="1">
              <a:defRPr sz="1200"/>
            </a:lvl1pPr>
          </a:lstStyle>
          <a:p>
            <a:pPr>
              <a:defRPr/>
            </a:pPr>
            <a:fld id="{97CF7A9E-9CDD-434D-8D17-3FE98111B41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0900"/>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0225"/>
            <a:ext cx="4800600" cy="2530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C2A025-F03F-4184-9EF1-C9BC72DDFA1E}" type="slidenum">
              <a:rPr lang="en-US" altLang="ja-JP"/>
              <a:pPr>
                <a:defRPr/>
              </a:pPr>
              <a:t>‹#›</a:t>
            </a:fld>
            <a:endParaRPr lang="en-US" altLang="ja-JP"/>
          </a:p>
        </p:txBody>
      </p:sp>
    </p:spTree>
    <p:extLst>
      <p:ext uri="{BB962C8B-B14F-4D97-AF65-F5344CB8AC3E}">
        <p14:creationId xmlns:p14="http://schemas.microsoft.com/office/powerpoint/2010/main" val="227144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AB0420-2D4C-43BF-8711-640B5A38C2CE}" type="slidenum">
              <a:rPr lang="en-US" altLang="ja-JP"/>
              <a:pPr>
                <a:defRPr/>
              </a:pPr>
              <a:t>‹#›</a:t>
            </a:fld>
            <a:endParaRPr lang="en-US" altLang="ja-JP"/>
          </a:p>
        </p:txBody>
      </p:sp>
    </p:spTree>
    <p:extLst>
      <p:ext uri="{BB962C8B-B14F-4D97-AF65-F5344CB8AC3E}">
        <p14:creationId xmlns:p14="http://schemas.microsoft.com/office/powerpoint/2010/main" val="76723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8463"/>
            <a:ext cx="1543050" cy="84455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398463"/>
            <a:ext cx="4476750" cy="84455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510FBE-6018-4A42-AE18-A0003FA379A0}" type="slidenum">
              <a:rPr lang="en-US" altLang="ja-JP"/>
              <a:pPr>
                <a:defRPr/>
              </a:pPr>
              <a:t>‹#›</a:t>
            </a:fld>
            <a:endParaRPr lang="en-US" altLang="ja-JP"/>
          </a:p>
        </p:txBody>
      </p:sp>
    </p:spTree>
    <p:extLst>
      <p:ext uri="{BB962C8B-B14F-4D97-AF65-F5344CB8AC3E}">
        <p14:creationId xmlns:p14="http://schemas.microsoft.com/office/powerpoint/2010/main" val="398293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2E2F19-F823-468C-9CF5-C4F58615E635}" type="slidenum">
              <a:rPr lang="en-US" altLang="ja-JP"/>
              <a:pPr>
                <a:defRPr/>
              </a:pPr>
              <a:t>‹#›</a:t>
            </a:fld>
            <a:endParaRPr lang="en-US" altLang="ja-JP"/>
          </a:p>
        </p:txBody>
      </p:sp>
    </p:spTree>
    <p:extLst>
      <p:ext uri="{BB962C8B-B14F-4D97-AF65-F5344CB8AC3E}">
        <p14:creationId xmlns:p14="http://schemas.microsoft.com/office/powerpoint/2010/main" val="375248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2700"/>
            <a:ext cx="5829300" cy="1966913"/>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4197350"/>
            <a:ext cx="5829300" cy="2165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5CD1AA0-270F-4FE4-85AE-B15C1AC49A9E}" type="slidenum">
              <a:rPr lang="en-US" altLang="ja-JP"/>
              <a:pPr>
                <a:defRPr/>
              </a:pPr>
              <a:t>‹#›</a:t>
            </a:fld>
            <a:endParaRPr lang="en-US" altLang="ja-JP"/>
          </a:p>
        </p:txBody>
      </p:sp>
    </p:spTree>
    <p:extLst>
      <p:ext uri="{BB962C8B-B14F-4D97-AF65-F5344CB8AC3E}">
        <p14:creationId xmlns:p14="http://schemas.microsoft.com/office/powerpoint/2010/main" val="285002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0" y="2309813"/>
            <a:ext cx="3009900" cy="653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309813"/>
            <a:ext cx="3009900" cy="653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30283BB-09E9-40F0-AED3-5844A72991CE}" type="slidenum">
              <a:rPr lang="en-US" altLang="ja-JP"/>
              <a:pPr>
                <a:defRPr/>
              </a:pPr>
              <a:t>‹#›</a:t>
            </a:fld>
            <a:endParaRPr lang="en-US" altLang="ja-JP"/>
          </a:p>
        </p:txBody>
      </p:sp>
    </p:spTree>
    <p:extLst>
      <p:ext uri="{BB962C8B-B14F-4D97-AF65-F5344CB8AC3E}">
        <p14:creationId xmlns:p14="http://schemas.microsoft.com/office/powerpoint/2010/main" val="345280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49413"/>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16150"/>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40075"/>
            <a:ext cx="3030538" cy="5703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216150"/>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3140075"/>
            <a:ext cx="3030537" cy="5703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4F36447-2E7F-48BE-8577-93DCC72C8F23}" type="slidenum">
              <a:rPr lang="en-US" altLang="ja-JP"/>
              <a:pPr>
                <a:defRPr/>
              </a:pPr>
              <a:t>‹#›</a:t>
            </a:fld>
            <a:endParaRPr lang="en-US" altLang="ja-JP"/>
          </a:p>
        </p:txBody>
      </p:sp>
    </p:spTree>
    <p:extLst>
      <p:ext uri="{BB962C8B-B14F-4D97-AF65-F5344CB8AC3E}">
        <p14:creationId xmlns:p14="http://schemas.microsoft.com/office/powerpoint/2010/main" val="320536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1ADE6B1-DBE2-40D0-9587-312BC08751D7}" type="slidenum">
              <a:rPr lang="en-US" altLang="ja-JP"/>
              <a:pPr>
                <a:defRPr/>
              </a:pPr>
              <a:t>‹#›</a:t>
            </a:fld>
            <a:endParaRPr lang="en-US" altLang="ja-JP"/>
          </a:p>
        </p:txBody>
      </p:sp>
    </p:spTree>
    <p:extLst>
      <p:ext uri="{BB962C8B-B14F-4D97-AF65-F5344CB8AC3E}">
        <p14:creationId xmlns:p14="http://schemas.microsoft.com/office/powerpoint/2010/main" val="1422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D48510F-3117-44FC-B910-3DC05284EF86}" type="slidenum">
              <a:rPr lang="en-US" altLang="ja-JP"/>
              <a:pPr>
                <a:defRPr/>
              </a:pPr>
              <a:t>‹#›</a:t>
            </a:fld>
            <a:endParaRPr lang="en-US" altLang="ja-JP"/>
          </a:p>
        </p:txBody>
      </p:sp>
    </p:spTree>
    <p:extLst>
      <p:ext uri="{BB962C8B-B14F-4D97-AF65-F5344CB8AC3E}">
        <p14:creationId xmlns:p14="http://schemas.microsoft.com/office/powerpoint/2010/main" val="147721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7988"/>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93700"/>
            <a:ext cx="3833812" cy="84502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071688"/>
            <a:ext cx="2255838" cy="6772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ABDFCB-FBBB-453E-9CFB-969D5F8488D0}" type="slidenum">
              <a:rPr lang="en-US" altLang="ja-JP"/>
              <a:pPr>
                <a:defRPr/>
              </a:pPr>
              <a:t>‹#›</a:t>
            </a:fld>
            <a:endParaRPr lang="en-US" altLang="ja-JP"/>
          </a:p>
        </p:txBody>
      </p:sp>
    </p:spTree>
    <p:extLst>
      <p:ext uri="{BB962C8B-B14F-4D97-AF65-F5344CB8AC3E}">
        <p14:creationId xmlns:p14="http://schemas.microsoft.com/office/powerpoint/2010/main" val="224790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1025"/>
            <a:ext cx="4114800" cy="817563"/>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84238"/>
            <a:ext cx="4114800" cy="5940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748588"/>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C9B9C3-FFFF-419C-9B82-1BCD0B30483D}" type="slidenum">
              <a:rPr lang="en-US" altLang="ja-JP"/>
              <a:pPr>
                <a:defRPr/>
              </a:pPr>
              <a:t>‹#›</a:t>
            </a:fld>
            <a:endParaRPr lang="en-US" altLang="ja-JP"/>
          </a:p>
        </p:txBody>
      </p:sp>
    </p:spTree>
    <p:extLst>
      <p:ext uri="{BB962C8B-B14F-4D97-AF65-F5344CB8AC3E}">
        <p14:creationId xmlns:p14="http://schemas.microsoft.com/office/powerpoint/2010/main" val="373998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8463"/>
            <a:ext cx="6172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309813"/>
            <a:ext cx="6172200"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42900" y="9015413"/>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2343150" y="9015413"/>
            <a:ext cx="21717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4914900" y="9015413"/>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3758B46-F243-405A-869C-78CA7E3A1F7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
          <p:cNvSpPr>
            <a:spLocks noChangeArrowheads="1"/>
          </p:cNvSpPr>
          <p:nvPr/>
        </p:nvSpPr>
        <p:spPr bwMode="auto">
          <a:xfrm>
            <a:off x="-10523" y="-39329"/>
            <a:ext cx="6881081" cy="6718140"/>
          </a:xfrm>
          <a:prstGeom prst="rect">
            <a:avLst/>
          </a:prstGeom>
          <a:solidFill>
            <a:srgbClr val="FFF3CD">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pic>
        <p:nvPicPr>
          <p:cNvPr id="31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08" y="8281851"/>
            <a:ext cx="2167561" cy="3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8" y="8223253"/>
            <a:ext cx="449461" cy="5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Line 10"/>
          <p:cNvSpPr>
            <a:spLocks noChangeShapeType="1"/>
          </p:cNvSpPr>
          <p:nvPr/>
        </p:nvSpPr>
        <p:spPr bwMode="auto">
          <a:xfrm flipV="1">
            <a:off x="-14288" y="8189478"/>
            <a:ext cx="6895148" cy="1501"/>
          </a:xfrm>
          <a:prstGeom prst="line">
            <a:avLst/>
          </a:prstGeom>
          <a:noFill/>
          <a:ln w="9525" cmpd="sng">
            <a:solidFill>
              <a:schemeClr val="bg1">
                <a:lumMod val="6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41" tIns="46121" rIns="92241" bIns="46121"/>
          <a:lstStyle/>
          <a:p>
            <a:pPr>
              <a:defRPr/>
            </a:pPr>
            <a:endParaRPr lang="ja-JP" altLang="en-US">
              <a:latin typeface="Meiryo UI" panose="020B0604030504040204" pitchFamily="50" charset="-128"/>
              <a:ea typeface="Meiryo UI" panose="020B0604030504040204" pitchFamily="50" charset="-128"/>
            </a:endParaRPr>
          </a:p>
        </p:txBody>
      </p:sp>
      <p:sp>
        <p:nvSpPr>
          <p:cNvPr id="74" name="正方形/長方形 5"/>
          <p:cNvSpPr>
            <a:spLocks noChangeArrowheads="1"/>
          </p:cNvSpPr>
          <p:nvPr/>
        </p:nvSpPr>
        <p:spPr bwMode="auto">
          <a:xfrm>
            <a:off x="-48028" y="9479106"/>
            <a:ext cx="69138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buFontTx/>
              <a:buNone/>
            </a:pPr>
            <a:r>
              <a:rPr lang="ja-JP" altLang="en-US" sz="600" dirty="0">
                <a:latin typeface="Meiryo UI" panose="020B0604030504040204" pitchFamily="50" charset="-128"/>
                <a:ea typeface="Meiryo UI" panose="020B0604030504040204" pitchFamily="50" charset="-128"/>
                <a:cs typeface="小塚ゴシック Pr6N L"/>
              </a:rPr>
              <a:t>日本生命（以下、当社）は、ご提供いただきましたお客様の個人情報を、次の①～③のとおり利用します。詳細については、当社ホームページの「個人情報保護方針」をご覧ください。①「当社からの、各種商品・サービス（関連会社・提携会社のものを含む）のご案内・提供」及び「当社の業務に関する情報提供・運営管理」に必要な範囲で利用します。なお、お客様にご案内したメール・ウェブサイトやアプリの閲覧履歴等、お客様の取引履歴等の情報を分析して、各種商品・サービスのご案内・提供（広告等の配信を含む）をさせていただく場合がございます。②関連会社・提携会社である他の保険会社（以下、同社）の代理店として取扱う保険商品の提案に必要な範囲で、同社と共同利用することがあります。③取扱職員が同社と直接代理店契約を結んだ損害保険代理店である場合、取扱職員が取扱う保険商品の提案に必要な範囲で、同社と当該職員と共同で利用します。</a:t>
            </a:r>
          </a:p>
        </p:txBody>
      </p:sp>
      <p:sp>
        <p:nvSpPr>
          <p:cNvPr id="64" name="Shape 36">
            <a:extLst>
              <a:ext uri="{FF2B5EF4-FFF2-40B4-BE49-F238E27FC236}">
                <a16:creationId xmlns:a16="http://schemas.microsoft.com/office/drawing/2014/main" id="{12A23C3D-3527-4943-B646-C69C1425AAD1}"/>
              </a:ext>
            </a:extLst>
          </p:cNvPr>
          <p:cNvSpPr/>
          <p:nvPr/>
        </p:nvSpPr>
        <p:spPr>
          <a:xfrm>
            <a:off x="3212977" y="8238101"/>
            <a:ext cx="3600400" cy="1248329"/>
          </a:xfrm>
          <a:prstGeom prst="rect">
            <a:avLst/>
          </a:prstGeom>
          <a:solidFill>
            <a:schemeClr val="bg1"/>
          </a:solidFill>
          <a:ln>
            <a:solidFill>
              <a:srgbClr val="000000"/>
            </a:solidFill>
          </a:ln>
        </p:spPr>
        <p:txBody>
          <a:bodyPr lIns="45719" rIns="45719" anchor="ctr"/>
          <a:lstStyle/>
          <a:p>
            <a:endParaRPr/>
          </a:p>
        </p:txBody>
      </p:sp>
      <p:sp>
        <p:nvSpPr>
          <p:cNvPr id="65" name="Shape 37">
            <a:extLst>
              <a:ext uri="{FF2B5EF4-FFF2-40B4-BE49-F238E27FC236}">
                <a16:creationId xmlns:a16="http://schemas.microsoft.com/office/drawing/2014/main" id="{C8C79469-378C-4223-AB95-439B9B3F69B0}"/>
              </a:ext>
            </a:extLst>
          </p:cNvPr>
          <p:cNvSpPr/>
          <p:nvPr/>
        </p:nvSpPr>
        <p:spPr>
          <a:xfrm>
            <a:off x="3239371" y="8262987"/>
            <a:ext cx="1413765" cy="193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800" b="1">
                <a:latin typeface="Meiryo UI"/>
                <a:ea typeface="Meiryo UI"/>
                <a:cs typeface="Meiryo UI"/>
                <a:sym typeface="Meiryo UI"/>
              </a:defRPr>
            </a:lvl1pPr>
          </a:lstStyle>
          <a:p>
            <a:r>
              <a:rPr dirty="0" err="1"/>
              <a:t>ニッセイトータルパートナ</a:t>
            </a:r>
            <a:r>
              <a:rPr dirty="0"/>
              <a:t>ー</a:t>
            </a:r>
          </a:p>
        </p:txBody>
      </p:sp>
      <p:sp>
        <p:nvSpPr>
          <p:cNvPr id="69" name="テキスト ボックス 68">
            <a:extLst>
              <a:ext uri="{FF2B5EF4-FFF2-40B4-BE49-F238E27FC236}">
                <a16:creationId xmlns:a16="http://schemas.microsoft.com/office/drawing/2014/main" id="{074E8E4F-41A0-44C2-BE8B-70FA6C535CD0}"/>
              </a:ext>
            </a:extLst>
          </p:cNvPr>
          <p:cNvSpPr txBox="1"/>
          <p:nvPr/>
        </p:nvSpPr>
        <p:spPr>
          <a:xfrm>
            <a:off x="833635" y="8546899"/>
            <a:ext cx="3045693" cy="338554"/>
          </a:xfrm>
          <a:prstGeom prst="rect">
            <a:avLst/>
          </a:prstGeom>
          <a:noFill/>
        </p:spPr>
        <p:txBody>
          <a:bodyPr wrap="square" rtlCol="0">
            <a:spAutoFit/>
          </a:bodyPr>
          <a:lstStyle/>
          <a:p>
            <a:pPr algn="ctr"/>
            <a:r>
              <a:rPr lang="ja-JP" altLang="en-US" sz="1600" b="1" dirty="0">
                <a:solidFill>
                  <a:schemeClr val="tx2">
                    <a:lumMod val="85000"/>
                    <a:lumOff val="15000"/>
                  </a:schemeClr>
                </a:solidFill>
                <a:latin typeface="Meiryo UI" panose="020B0604030504040204" pitchFamily="50" charset="-128"/>
                <a:ea typeface="Meiryo UI" panose="020B0604030504040204" pitchFamily="50" charset="-128"/>
              </a:rPr>
              <a:t>横浜</a:t>
            </a:r>
            <a:r>
              <a:rPr kumimoji="1" lang="ja-JP" altLang="en-US" sz="1600" b="1" dirty="0">
                <a:solidFill>
                  <a:schemeClr val="tx2">
                    <a:lumMod val="85000"/>
                    <a:lumOff val="15000"/>
                  </a:schemeClr>
                </a:solidFill>
                <a:latin typeface="Meiryo UI" panose="020B0604030504040204" pitchFamily="50" charset="-128"/>
                <a:ea typeface="Meiryo UI" panose="020B0604030504040204" pitchFamily="50" charset="-128"/>
              </a:rPr>
              <a:t>支社</a:t>
            </a:r>
            <a:endParaRPr kumimoji="1" lang="en-US" altLang="ja-JP" sz="1600" b="1" dirty="0">
              <a:solidFill>
                <a:schemeClr val="tx2">
                  <a:lumMod val="85000"/>
                  <a:lumOff val="15000"/>
                </a:schemeClr>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0A439B29-E001-42CF-A0A9-1EFD3E23FAFF}"/>
              </a:ext>
            </a:extLst>
          </p:cNvPr>
          <p:cNvSpPr txBox="1"/>
          <p:nvPr/>
        </p:nvSpPr>
        <p:spPr>
          <a:xfrm>
            <a:off x="5703056" y="6410162"/>
            <a:ext cx="1200189" cy="276999"/>
          </a:xfrm>
          <a:prstGeom prst="rect">
            <a:avLst/>
          </a:prstGeom>
          <a:noFill/>
        </p:spPr>
        <p:txBody>
          <a:bodyPr wrap="square" rtlCol="0">
            <a:spAutoFit/>
          </a:bodyPr>
          <a:lstStyle/>
          <a:p>
            <a:pPr algn="ctr"/>
            <a:r>
              <a:rPr kumimoji="1" lang="ja-JP" altLang="en-US" sz="1200" dirty="0"/>
              <a:t>（</a:t>
            </a:r>
            <a:r>
              <a:rPr lang="en-US" altLang="ja-JP" sz="1200" dirty="0"/>
              <a:t>980</a:t>
            </a:r>
            <a:r>
              <a:rPr kumimoji="1" lang="en-US" altLang="ja-JP" sz="1200" dirty="0"/>
              <a:t>-24-099</a:t>
            </a:r>
            <a:r>
              <a:rPr kumimoji="1" lang="ja-JP" altLang="en-US" sz="1200" dirty="0"/>
              <a:t>）</a:t>
            </a:r>
          </a:p>
        </p:txBody>
      </p:sp>
      <p:pic>
        <p:nvPicPr>
          <p:cNvPr id="59" name="図 58">
            <a:extLst>
              <a:ext uri="{FF2B5EF4-FFF2-40B4-BE49-F238E27FC236}">
                <a16:creationId xmlns:a16="http://schemas.microsoft.com/office/drawing/2014/main" id="{43B1603B-464A-4204-AB7A-5EF52C3B8EA8}"/>
              </a:ext>
            </a:extLst>
          </p:cNvPr>
          <p:cNvPicPr>
            <a:picLocks noChangeAspect="1"/>
          </p:cNvPicPr>
          <p:nvPr/>
        </p:nvPicPr>
        <p:blipFill rotWithShape="1">
          <a:blip r:embed="rId4"/>
          <a:srcRect l="60710" t="28322" r="16057" b="20294"/>
          <a:stretch/>
        </p:blipFill>
        <p:spPr>
          <a:xfrm>
            <a:off x="3911600" y="2142307"/>
            <a:ext cx="2837543" cy="3528392"/>
          </a:xfrm>
          <a:prstGeom prst="rect">
            <a:avLst/>
          </a:prstGeom>
          <a:ln>
            <a:solidFill>
              <a:srgbClr val="FFCCFF"/>
            </a:solidFill>
          </a:ln>
        </p:spPr>
      </p:pic>
      <p:sp>
        <p:nvSpPr>
          <p:cNvPr id="61" name="WordArt 68">
            <a:extLst>
              <a:ext uri="{FF2B5EF4-FFF2-40B4-BE49-F238E27FC236}">
                <a16:creationId xmlns:a16="http://schemas.microsoft.com/office/drawing/2014/main" id="{EC4023CE-D955-43A9-AFCF-7E69062C9649}"/>
              </a:ext>
            </a:extLst>
          </p:cNvPr>
          <p:cNvSpPr>
            <a:spLocks noChangeArrowheads="1" noChangeShapeType="1" noTextEdit="1"/>
          </p:cNvSpPr>
          <p:nvPr/>
        </p:nvSpPr>
        <p:spPr bwMode="auto">
          <a:xfrm>
            <a:off x="71420" y="6822827"/>
            <a:ext cx="4149668" cy="19472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altLang="ja-JP" sz="1999" b="1" kern="10" dirty="0">
                <a:ln w="3175">
                  <a:noFill/>
                  <a:round/>
                  <a:headEnd/>
                  <a:tailEnd/>
                </a:ln>
                <a:latin typeface="Meiryo UI" panose="020B0604030504040204" pitchFamily="50" charset="-128"/>
                <a:ea typeface="Meiryo UI" panose="020B0604030504040204" pitchFamily="50" charset="-128"/>
              </a:rPr>
              <a:t>10/1(</a:t>
            </a:r>
            <a:r>
              <a:rPr lang="ja-JP" altLang="en-US" sz="1999" b="1" kern="10" dirty="0">
                <a:ln w="3175">
                  <a:noFill/>
                  <a:round/>
                  <a:headEnd/>
                  <a:tailEnd/>
                </a:ln>
                <a:latin typeface="Meiryo UI" panose="020B0604030504040204" pitchFamily="50" charset="-128"/>
                <a:ea typeface="Meiryo UI" panose="020B0604030504040204" pitchFamily="50" charset="-128"/>
              </a:rPr>
              <a:t>火</a:t>
            </a:r>
            <a:r>
              <a:rPr lang="en-US" altLang="ja-JP" sz="1999" b="1" kern="10" dirty="0">
                <a:ln w="3175">
                  <a:noFill/>
                  <a:round/>
                  <a:headEnd/>
                  <a:tailEnd/>
                </a:ln>
                <a:latin typeface="Meiryo UI" panose="020B0604030504040204" pitchFamily="50" charset="-128"/>
                <a:ea typeface="Meiryo UI" panose="020B0604030504040204" pitchFamily="50" charset="-128"/>
              </a:rPr>
              <a:t>)</a:t>
            </a:r>
            <a:r>
              <a:rPr lang="ja-JP" altLang="en-US" sz="1999" b="1" kern="10" dirty="0">
                <a:ln w="3175">
                  <a:noFill/>
                  <a:round/>
                  <a:headEnd/>
                  <a:tailEnd/>
                </a:ln>
                <a:latin typeface="Meiryo UI" panose="020B0604030504040204" pitchFamily="50" charset="-128"/>
                <a:ea typeface="Meiryo UI" panose="020B0604030504040204" pitchFamily="50" charset="-128"/>
              </a:rPr>
              <a:t> 堀ちえみ</a:t>
            </a:r>
            <a:r>
              <a:rPr lang="ja-JP" altLang="en-US" sz="1399" b="1" kern="10" dirty="0">
                <a:ln w="3175">
                  <a:noFill/>
                  <a:round/>
                  <a:headEnd/>
                  <a:tailEnd/>
                </a:ln>
                <a:latin typeface="Meiryo UI" panose="020B0604030504040204" pitchFamily="50" charset="-128"/>
                <a:ea typeface="Meiryo UI" panose="020B0604030504040204" pitchFamily="50" charset="-128"/>
              </a:rPr>
              <a:t>さん</a:t>
            </a:r>
            <a:r>
              <a:rPr lang="ja-JP" altLang="en-US" sz="1999" b="1" kern="10" dirty="0">
                <a:ln w="3175">
                  <a:noFill/>
                  <a:round/>
                  <a:headEnd/>
                  <a:tailEnd/>
                </a:ln>
                <a:latin typeface="Meiryo UI" panose="020B0604030504040204" pitchFamily="50" charset="-128"/>
                <a:ea typeface="Meiryo UI" panose="020B0604030504040204" pitchFamily="50" charset="-128"/>
              </a:rPr>
              <a:t> がんセミナー参加申込書</a:t>
            </a:r>
          </a:p>
        </p:txBody>
      </p:sp>
      <p:graphicFrame>
        <p:nvGraphicFramePr>
          <p:cNvPr id="62" name="Group 1259">
            <a:extLst>
              <a:ext uri="{FF2B5EF4-FFF2-40B4-BE49-F238E27FC236}">
                <a16:creationId xmlns:a16="http://schemas.microsoft.com/office/drawing/2014/main" id="{AF152C4B-2B1E-40A5-BAD9-A09EBB102E59}"/>
              </a:ext>
            </a:extLst>
          </p:cNvPr>
          <p:cNvGraphicFramePr>
            <a:graphicFrameLocks noGrp="1"/>
          </p:cNvGraphicFramePr>
          <p:nvPr>
            <p:extLst>
              <p:ext uri="{D42A27DB-BD31-4B8C-83A1-F6EECF244321}">
                <p14:modId xmlns:p14="http://schemas.microsoft.com/office/powerpoint/2010/main" val="1189124940"/>
              </p:ext>
            </p:extLst>
          </p:nvPr>
        </p:nvGraphicFramePr>
        <p:xfrm>
          <a:off x="56320" y="7326883"/>
          <a:ext cx="6757056" cy="792088"/>
        </p:xfrm>
        <a:graphic>
          <a:graphicData uri="http://schemas.openxmlformats.org/drawingml/2006/table">
            <a:tbl>
              <a:tblPr/>
              <a:tblGrid>
                <a:gridCol w="284247">
                  <a:extLst>
                    <a:ext uri="{9D8B030D-6E8A-4147-A177-3AD203B41FA5}">
                      <a16:colId xmlns:a16="http://schemas.microsoft.com/office/drawing/2014/main" val="20000"/>
                    </a:ext>
                  </a:extLst>
                </a:gridCol>
                <a:gridCol w="1787800">
                  <a:extLst>
                    <a:ext uri="{9D8B030D-6E8A-4147-A177-3AD203B41FA5}">
                      <a16:colId xmlns:a16="http://schemas.microsoft.com/office/drawing/2014/main" val="20001"/>
                    </a:ext>
                  </a:extLst>
                </a:gridCol>
                <a:gridCol w="285299">
                  <a:extLst>
                    <a:ext uri="{9D8B030D-6E8A-4147-A177-3AD203B41FA5}">
                      <a16:colId xmlns:a16="http://schemas.microsoft.com/office/drawing/2014/main" val="190143536"/>
                    </a:ext>
                  </a:extLst>
                </a:gridCol>
                <a:gridCol w="855899">
                  <a:extLst>
                    <a:ext uri="{9D8B030D-6E8A-4147-A177-3AD203B41FA5}">
                      <a16:colId xmlns:a16="http://schemas.microsoft.com/office/drawing/2014/main" val="804236627"/>
                    </a:ext>
                  </a:extLst>
                </a:gridCol>
                <a:gridCol w="331519">
                  <a:extLst>
                    <a:ext uri="{9D8B030D-6E8A-4147-A177-3AD203B41FA5}">
                      <a16:colId xmlns:a16="http://schemas.microsoft.com/office/drawing/2014/main" val="27788696"/>
                    </a:ext>
                  </a:extLst>
                </a:gridCol>
                <a:gridCol w="1255874">
                  <a:extLst>
                    <a:ext uri="{9D8B030D-6E8A-4147-A177-3AD203B41FA5}">
                      <a16:colId xmlns:a16="http://schemas.microsoft.com/office/drawing/2014/main" val="933862774"/>
                    </a:ext>
                  </a:extLst>
                </a:gridCol>
                <a:gridCol w="285450">
                  <a:extLst>
                    <a:ext uri="{9D8B030D-6E8A-4147-A177-3AD203B41FA5}">
                      <a16:colId xmlns:a16="http://schemas.microsoft.com/office/drawing/2014/main" val="20009"/>
                    </a:ext>
                  </a:extLst>
                </a:gridCol>
                <a:gridCol w="1670968">
                  <a:extLst>
                    <a:ext uri="{9D8B030D-6E8A-4147-A177-3AD203B41FA5}">
                      <a16:colId xmlns:a16="http://schemas.microsoft.com/office/drawing/2014/main" val="3632988564"/>
                    </a:ext>
                  </a:extLst>
                </a:gridCol>
              </a:tblGrid>
              <a:tr h="26822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Times New Roman" pitchFamily="18" charset="0"/>
                          <a:ea typeface="ＭＳ Ｐゴシック" pitchFamily="50" charset="-128"/>
                        </a:rPr>
                        <a:t>申込者様</a:t>
                      </a:r>
                    </a:p>
                  </a:txBody>
                  <a:tcPr marT="45736" marB="45736" vert="eaVert"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DBB7"/>
                    </a:solidFill>
                  </a:tcPr>
                </a:tc>
                <a:tc rowSpan="2">
                  <a:txBody>
                    <a:bodyPr/>
                    <a:lstStyle/>
                    <a:p>
                      <a:pPr algn="l" eaLnBrk="1" hangingPunct="1"/>
                      <a:r>
                        <a:rPr lang="ja-JP" altLang="en-US" sz="700" dirty="0"/>
                        <a:t>（ふりがな）</a:t>
                      </a:r>
                    </a:p>
                    <a:p>
                      <a:pPr algn="l" eaLnBrk="1" hangingPunct="1"/>
                      <a:r>
                        <a:rPr lang="ja-JP" altLang="en-US" sz="700" dirty="0"/>
                        <a:t>　お名前</a:t>
                      </a:r>
                    </a:p>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7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36" marB="45736"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700" dirty="0"/>
                        <a:t>性別</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BB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男　・　女</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生年</a:t>
                      </a:r>
                      <a:endPar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月日</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B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700" dirty="0"/>
                        <a:t>　</a:t>
                      </a:r>
                      <a:r>
                        <a:rPr lang="ja-JP" altLang="en-US" sz="700" dirty="0">
                          <a:latin typeface="+mn-ea"/>
                          <a:ea typeface="+mn-ea"/>
                        </a:rPr>
                        <a:t>西暦・Ｓ・Ｈ・</a:t>
                      </a:r>
                      <a:r>
                        <a:rPr lang="en-US" altLang="ja-JP" sz="700" dirty="0">
                          <a:latin typeface="+mn-ea"/>
                          <a:ea typeface="+mn-ea"/>
                        </a:rPr>
                        <a:t>R</a:t>
                      </a:r>
                      <a:endParaRPr lang="ja-JP" altLang="en-US" sz="700" dirty="0">
                        <a:latin typeface="+mn-ea"/>
                        <a:ea typeface="+mn-ea"/>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900" dirty="0"/>
                        <a:t>　</a:t>
                      </a:r>
                      <a:r>
                        <a:rPr lang="ja-JP" altLang="en-US" sz="700" dirty="0"/>
                        <a:t>年　　　月　　　　日</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t>ご連</a:t>
                      </a:r>
                      <a:endParaRPr lang="en-US" altLang="ja-JP" sz="7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t>絡先</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BB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　　　　　）　　　　　　－</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23864">
                <a:tc vMerge="1">
                  <a:txBody>
                    <a:bodyPr/>
                    <a:lstStyle/>
                    <a:p>
                      <a:endParaRPr kumimoji="1" lang="ja-JP" altLang="en-US"/>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36" marB="45736"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BB7"/>
                    </a:solidFill>
                  </a:tcPr>
                </a:tc>
                <a:tc>
                  <a:txBody>
                    <a:bodyPr/>
                    <a:lstStyle/>
                    <a:p>
                      <a:r>
                        <a:rPr kumimoji="1" lang="ja-JP" altLang="en-US" sz="700" dirty="0"/>
                        <a:t>住所</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DBB7"/>
                    </a:solid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n-ea"/>
                        <a:ea typeface="+mn-ea"/>
                        <a:cs typeface="+mn-cs"/>
                      </a:endParaRPr>
                    </a:p>
                  </a:txBody>
                  <a:tcPr marL="0" marR="0" marT="0" marB="0"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T="45736" marB="4573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BB7"/>
                    </a:solidFill>
                  </a:tcPr>
                </a:tc>
                <a:tc hMerge="1">
                  <a:txBody>
                    <a:bodyPr/>
                    <a:lstStyle/>
                    <a:p>
                      <a:endParaRPr kumimoji="1" lang="ja-JP" altLang="en-US"/>
                    </a:p>
                  </a:txBody>
                  <a:tcPr/>
                </a:tc>
                <a:extLst>
                  <a:ext uri="{0D108BD9-81ED-4DB2-BD59-A6C34878D82A}">
                    <a16:rowId xmlns:a16="http://schemas.microsoft.com/office/drawing/2014/main" val="10001"/>
                  </a:ext>
                </a:extLst>
              </a:tr>
            </a:tbl>
          </a:graphicData>
        </a:graphic>
      </p:graphicFrame>
      <p:sp>
        <p:nvSpPr>
          <p:cNvPr id="72" name="Text Box 1278">
            <a:extLst>
              <a:ext uri="{FF2B5EF4-FFF2-40B4-BE49-F238E27FC236}">
                <a16:creationId xmlns:a16="http://schemas.microsoft.com/office/drawing/2014/main" id="{560DF4F3-1334-40C7-8F86-2F47A2AFC3AC}"/>
              </a:ext>
            </a:extLst>
          </p:cNvPr>
          <p:cNvSpPr txBox="1">
            <a:spLocks noChangeArrowheads="1"/>
          </p:cNvSpPr>
          <p:nvPr/>
        </p:nvSpPr>
        <p:spPr bwMode="auto">
          <a:xfrm>
            <a:off x="2400314" y="7615495"/>
            <a:ext cx="5966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a:t>
            </a:r>
          </a:p>
        </p:txBody>
      </p:sp>
      <p:sp>
        <p:nvSpPr>
          <p:cNvPr id="73" name="テキスト ボックス 72">
            <a:extLst>
              <a:ext uri="{FF2B5EF4-FFF2-40B4-BE49-F238E27FC236}">
                <a16:creationId xmlns:a16="http://schemas.microsoft.com/office/drawing/2014/main" id="{29005521-30A8-453E-B90A-961E4E17EE66}"/>
              </a:ext>
            </a:extLst>
          </p:cNvPr>
          <p:cNvSpPr txBox="1"/>
          <p:nvPr/>
        </p:nvSpPr>
        <p:spPr>
          <a:xfrm>
            <a:off x="5124053" y="6678811"/>
            <a:ext cx="2697435"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cs typeface="Arial" panose="020B0604020202020204" pitchFamily="34" charset="0"/>
              </a:rPr>
              <a:t>※</a:t>
            </a:r>
            <a:r>
              <a:rPr kumimoji="1" lang="ja-JP" altLang="en-US" sz="800" dirty="0">
                <a:latin typeface="Meiryo UI" panose="020B0604030504040204" pitchFamily="50" charset="-128"/>
                <a:ea typeface="Meiryo UI" panose="020B0604030504040204" pitchFamily="50" charset="-128"/>
                <a:cs typeface="Arial" panose="020B0604020202020204" pitchFamily="34" charset="0"/>
              </a:rPr>
              <a:t>お差支えのない範囲でご記入ください。</a:t>
            </a:r>
            <a:endParaRPr kumimoji="1" lang="en-US" altLang="ja-JP" sz="800" dirty="0">
              <a:latin typeface="Meiryo UI" panose="020B0604030504040204" pitchFamily="50" charset="-128"/>
              <a:ea typeface="Meiryo UI" panose="020B0604030504040204" pitchFamily="50" charset="-128"/>
              <a:cs typeface="Arial" panose="020B0604020202020204" pitchFamily="34" charset="0"/>
            </a:endParaRPr>
          </a:p>
        </p:txBody>
      </p:sp>
      <p:graphicFrame>
        <p:nvGraphicFramePr>
          <p:cNvPr id="75" name="表 74">
            <a:extLst>
              <a:ext uri="{FF2B5EF4-FFF2-40B4-BE49-F238E27FC236}">
                <a16:creationId xmlns:a16="http://schemas.microsoft.com/office/drawing/2014/main" id="{8793463B-B023-4A1F-9239-34F150DF5D72}"/>
              </a:ext>
            </a:extLst>
          </p:cNvPr>
          <p:cNvGraphicFramePr>
            <a:graphicFrameLocks noGrp="1"/>
          </p:cNvGraphicFramePr>
          <p:nvPr>
            <p:extLst>
              <p:ext uri="{D42A27DB-BD31-4B8C-83A1-F6EECF244321}">
                <p14:modId xmlns:p14="http://schemas.microsoft.com/office/powerpoint/2010/main" val="1962262525"/>
              </p:ext>
            </p:extLst>
          </p:nvPr>
        </p:nvGraphicFramePr>
        <p:xfrm>
          <a:off x="44624" y="7080243"/>
          <a:ext cx="1548967" cy="246640"/>
        </p:xfrm>
        <a:graphic>
          <a:graphicData uri="http://schemas.openxmlformats.org/drawingml/2006/table">
            <a:tbl>
              <a:tblPr firstRow="1" bandRow="1">
                <a:tableStyleId>{5C22544A-7EE6-4342-B048-85BDC9FD1C3A}</a:tableStyleId>
              </a:tblPr>
              <a:tblGrid>
                <a:gridCol w="639068">
                  <a:extLst>
                    <a:ext uri="{9D8B030D-6E8A-4147-A177-3AD203B41FA5}">
                      <a16:colId xmlns:a16="http://schemas.microsoft.com/office/drawing/2014/main" val="3864686880"/>
                    </a:ext>
                  </a:extLst>
                </a:gridCol>
                <a:gridCol w="909899">
                  <a:extLst>
                    <a:ext uri="{9D8B030D-6E8A-4147-A177-3AD203B41FA5}">
                      <a16:colId xmlns:a16="http://schemas.microsoft.com/office/drawing/2014/main" val="2794844145"/>
                    </a:ext>
                  </a:extLst>
                </a:gridCol>
              </a:tblGrid>
              <a:tr h="246640">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ja-JP" altLang="en-US" sz="800" b="0" dirty="0">
                          <a:solidFill>
                            <a:schemeClr val="tx1"/>
                          </a:solidFill>
                          <a:latin typeface="Meiryo UI" panose="020B0604030504040204" pitchFamily="50" charset="-128"/>
                          <a:ea typeface="Meiryo UI" panose="020B0604030504040204" pitchFamily="50" charset="-128"/>
                        </a:rPr>
                        <a:t>ご来場人数</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B7"/>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ja-JP" altLang="en-US" sz="700" b="0" dirty="0">
                          <a:solidFill>
                            <a:schemeClr val="tx1"/>
                          </a:solidFill>
                          <a:latin typeface="Meiryo UI" panose="020B0604030504040204" pitchFamily="50" charset="-128"/>
                          <a:ea typeface="Meiryo UI" panose="020B0604030504040204" pitchFamily="50" charset="-128"/>
                        </a:rPr>
                        <a:t>　　　　　　　　　　　　名</a:t>
                      </a:r>
                      <a:endParaRPr lang="ja-JP" altLang="en-US" sz="600" b="0" dirty="0">
                        <a:solidFill>
                          <a:schemeClr val="tx1"/>
                        </a:solidFill>
                        <a:latin typeface="Meiryo UI" panose="020B0604030504040204" pitchFamily="50" charset="-128"/>
                        <a:ea typeface="Meiryo UI" panose="020B0604030504040204" pitchFamily="50" charset="-12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593919"/>
                  </a:ext>
                </a:extLst>
              </a:tr>
            </a:tbl>
          </a:graphicData>
        </a:graphic>
      </p:graphicFrame>
      <p:grpSp>
        <p:nvGrpSpPr>
          <p:cNvPr id="76" name="Group 50">
            <a:extLst>
              <a:ext uri="{FF2B5EF4-FFF2-40B4-BE49-F238E27FC236}">
                <a16:creationId xmlns:a16="http://schemas.microsoft.com/office/drawing/2014/main" id="{C3883616-1F71-4522-BC87-C0AD832C58BE}"/>
              </a:ext>
            </a:extLst>
          </p:cNvPr>
          <p:cNvGrpSpPr>
            <a:grpSpLocks/>
          </p:cNvGrpSpPr>
          <p:nvPr/>
        </p:nvGrpSpPr>
        <p:grpSpPr bwMode="auto">
          <a:xfrm>
            <a:off x="-31453" y="6606803"/>
            <a:ext cx="6872288" cy="136525"/>
            <a:chOff x="-11" y="4781"/>
            <a:chExt cx="4331" cy="84"/>
          </a:xfrm>
        </p:grpSpPr>
        <p:sp>
          <p:nvSpPr>
            <p:cNvPr id="77" name="Line 51">
              <a:extLst>
                <a:ext uri="{FF2B5EF4-FFF2-40B4-BE49-F238E27FC236}">
                  <a16:creationId xmlns:a16="http://schemas.microsoft.com/office/drawing/2014/main" id="{6255FDFB-F2FD-4218-B43B-1054E8EF6683}"/>
                </a:ext>
              </a:extLst>
            </p:cNvPr>
            <p:cNvSpPr>
              <a:spLocks noChangeShapeType="1"/>
            </p:cNvSpPr>
            <p:nvPr/>
          </p:nvSpPr>
          <p:spPr bwMode="auto">
            <a:xfrm>
              <a:off x="-11" y="4830"/>
              <a:ext cx="1927" cy="0"/>
            </a:xfrm>
            <a:prstGeom prst="line">
              <a:avLst/>
            </a:prstGeom>
            <a:noFill/>
            <a:ln w="22225"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78" name="Text Box 52">
              <a:extLst>
                <a:ext uri="{FF2B5EF4-FFF2-40B4-BE49-F238E27FC236}">
                  <a16:creationId xmlns:a16="http://schemas.microsoft.com/office/drawing/2014/main" id="{68F7F288-E3B0-4633-A551-830B2687CEF9}"/>
                </a:ext>
              </a:extLst>
            </p:cNvPr>
            <p:cNvSpPr txBox="1">
              <a:spLocks noChangeArrowheads="1"/>
            </p:cNvSpPr>
            <p:nvPr/>
          </p:nvSpPr>
          <p:spPr bwMode="auto">
            <a:xfrm>
              <a:off x="1902" y="4801"/>
              <a:ext cx="467" cy="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84" bIns="0" anchor="ctr" anchorCtr="1"/>
            <a:lstStyle>
              <a:lvl1pPr defTabSz="9159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59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59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59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59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59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59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59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59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en-US" altLang="ja-JP" sz="600" b="1" dirty="0">
                  <a:solidFill>
                    <a:srgbClr val="969696"/>
                  </a:solidFill>
                  <a:latin typeface="Meiryo UI" panose="020B0604030504040204" pitchFamily="50" charset="-128"/>
                  <a:ea typeface="Meiryo UI" panose="020B0604030504040204" pitchFamily="50" charset="-128"/>
                </a:rPr>
                <a:t>         </a:t>
              </a:r>
              <a:r>
                <a:rPr lang="ja-JP" altLang="en-US" sz="600" b="1" dirty="0">
                  <a:solidFill>
                    <a:srgbClr val="969696"/>
                  </a:solidFill>
                  <a:latin typeface="Meiryo UI" panose="020B0604030504040204" pitchFamily="50" charset="-128"/>
                  <a:ea typeface="Meiryo UI" panose="020B0604030504040204" pitchFamily="50" charset="-128"/>
                </a:rPr>
                <a:t>　キ リ ト リ　</a:t>
              </a:r>
            </a:p>
          </p:txBody>
        </p:sp>
        <p:pic>
          <p:nvPicPr>
            <p:cNvPr id="79" name="Picture 53" descr="005188m">
              <a:extLst>
                <a:ext uri="{FF2B5EF4-FFF2-40B4-BE49-F238E27FC236}">
                  <a16:creationId xmlns:a16="http://schemas.microsoft.com/office/drawing/2014/main" id="{E8BE59A5-4909-4AE6-A522-2EC1B83191AE}"/>
                </a:ext>
              </a:extLst>
            </p:cNvPr>
            <p:cNvPicPr>
              <a:picLocks noChangeAspect="1" noChangeArrowheads="1"/>
            </p:cNvPicPr>
            <p:nvPr/>
          </p:nvPicPr>
          <p:blipFill>
            <a:blip r:embed="rId5">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l="19438" t="66508" r="19438"/>
            <a:stretch>
              <a:fillRect/>
            </a:stretch>
          </p:blipFill>
          <p:spPr bwMode="auto">
            <a:xfrm>
              <a:off x="1929" y="4781"/>
              <a:ext cx="15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54">
              <a:extLst>
                <a:ext uri="{FF2B5EF4-FFF2-40B4-BE49-F238E27FC236}">
                  <a16:creationId xmlns:a16="http://schemas.microsoft.com/office/drawing/2014/main" id="{3CE743CF-C596-452A-91F9-6E2F18BCD9B1}"/>
                </a:ext>
              </a:extLst>
            </p:cNvPr>
            <p:cNvSpPr>
              <a:spLocks noChangeShapeType="1"/>
            </p:cNvSpPr>
            <p:nvPr/>
          </p:nvSpPr>
          <p:spPr bwMode="auto">
            <a:xfrm>
              <a:off x="2393" y="4830"/>
              <a:ext cx="1927" cy="0"/>
            </a:xfrm>
            <a:prstGeom prst="line">
              <a:avLst/>
            </a:prstGeom>
            <a:noFill/>
            <a:ln w="22225"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sp>
        <p:nvSpPr>
          <p:cNvPr id="81" name="角丸四角形 119">
            <a:extLst>
              <a:ext uri="{FF2B5EF4-FFF2-40B4-BE49-F238E27FC236}">
                <a16:creationId xmlns:a16="http://schemas.microsoft.com/office/drawing/2014/main" id="{E36106DE-4679-4178-85AE-E5E2625407E5}"/>
              </a:ext>
            </a:extLst>
          </p:cNvPr>
          <p:cNvSpPr/>
          <p:nvPr/>
        </p:nvSpPr>
        <p:spPr>
          <a:xfrm>
            <a:off x="48816" y="1707867"/>
            <a:ext cx="662963" cy="26181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rPr>
              <a:t>講師</a:t>
            </a:r>
          </a:p>
        </p:txBody>
      </p:sp>
      <p:sp>
        <p:nvSpPr>
          <p:cNvPr id="82" name="WordArt 253">
            <a:extLst>
              <a:ext uri="{FF2B5EF4-FFF2-40B4-BE49-F238E27FC236}">
                <a16:creationId xmlns:a16="http://schemas.microsoft.com/office/drawing/2014/main" id="{4581037F-D7DC-47FA-8650-DA08CBBCB06C}"/>
              </a:ext>
            </a:extLst>
          </p:cNvPr>
          <p:cNvSpPr>
            <a:spLocks noChangeArrowheads="1" noChangeShapeType="1" noTextEdit="1"/>
          </p:cNvSpPr>
          <p:nvPr/>
        </p:nvSpPr>
        <p:spPr bwMode="auto">
          <a:xfrm>
            <a:off x="784074" y="2107704"/>
            <a:ext cx="2880000" cy="4666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noAutofit/>
          </a:bodyPr>
          <a:lstStyle/>
          <a:p>
            <a:pPr>
              <a:defRPr/>
            </a:pPr>
            <a:r>
              <a:rPr lang="ja-JP" altLang="en-US" sz="3198" b="1" kern="10" spc="720" dirty="0">
                <a:ln w="3175">
                  <a:noFill/>
                  <a:round/>
                  <a:headEnd/>
                  <a:tailEnd/>
                </a:ln>
                <a:solidFill>
                  <a:srgbClr val="FF3399"/>
                </a:solidFill>
                <a:latin typeface="Meiryo UI" panose="020B0604030504040204" pitchFamily="50" charset="-128"/>
                <a:ea typeface="Meiryo UI" panose="020B0604030504040204" pitchFamily="50" charset="-128"/>
              </a:rPr>
              <a:t>堀ちえみ</a:t>
            </a:r>
            <a:r>
              <a:rPr lang="ja-JP" altLang="en-US" sz="1599" b="1" kern="10" spc="720" dirty="0">
                <a:ln w="3175">
                  <a:noFill/>
                  <a:round/>
                  <a:headEnd/>
                  <a:tailEnd/>
                </a:ln>
                <a:solidFill>
                  <a:srgbClr val="FF3399"/>
                </a:solidFill>
                <a:latin typeface="Meiryo UI" panose="020B0604030504040204" pitchFamily="50" charset="-128"/>
                <a:ea typeface="Meiryo UI" panose="020B0604030504040204" pitchFamily="50" charset="-128"/>
              </a:rPr>
              <a:t>さん</a:t>
            </a:r>
            <a:endParaRPr lang="en-US" altLang="ja-JP" sz="3198" b="1" kern="10" spc="720" dirty="0">
              <a:ln w="3175">
                <a:noFill/>
                <a:round/>
                <a:headEnd/>
                <a:tailEnd/>
              </a:ln>
              <a:solidFill>
                <a:srgbClr val="FF3399"/>
              </a:solidFill>
              <a:latin typeface="Meiryo UI" panose="020B0604030504040204" pitchFamily="50" charset="-128"/>
              <a:ea typeface="Meiryo UI" panose="020B0604030504040204" pitchFamily="50" charset="-128"/>
            </a:endParaRPr>
          </a:p>
        </p:txBody>
      </p:sp>
      <p:sp>
        <p:nvSpPr>
          <p:cNvPr id="83" name="WordArt 317">
            <a:extLst>
              <a:ext uri="{FF2B5EF4-FFF2-40B4-BE49-F238E27FC236}">
                <a16:creationId xmlns:a16="http://schemas.microsoft.com/office/drawing/2014/main" id="{72EC7689-7AE9-4080-A474-A77DEDDA4025}"/>
              </a:ext>
            </a:extLst>
          </p:cNvPr>
          <p:cNvSpPr>
            <a:spLocks noChangeArrowheads="1" noChangeShapeType="1" noTextEdit="1"/>
          </p:cNvSpPr>
          <p:nvPr/>
        </p:nvSpPr>
        <p:spPr bwMode="auto">
          <a:xfrm>
            <a:off x="784074" y="4793605"/>
            <a:ext cx="2880000" cy="301030"/>
          </a:xfrm>
          <a:prstGeom prst="rect">
            <a:avLst/>
          </a:prstGeom>
        </p:spPr>
        <p:txBody>
          <a:bodyPr wrap="none" fromWordArt="1">
            <a:prstTxWarp prst="textPlain">
              <a:avLst>
                <a:gd name="adj" fmla="val 50000"/>
              </a:avLst>
            </a:prstTxWarp>
            <a:noAutofit/>
          </a:bodyPr>
          <a:lstStyle/>
          <a:p>
            <a:r>
              <a:rPr lang="ja-JP" altLang="en-US" sz="3598" b="1" kern="10" spc="720" dirty="0">
                <a:ln w="635">
                  <a:noFill/>
                  <a:round/>
                  <a:headEnd/>
                  <a:tailEnd/>
                </a:ln>
                <a:solidFill>
                  <a:srgbClr val="0000CC"/>
                </a:solidFill>
                <a:latin typeface="Meiryo UI" panose="020B0604030504040204" pitchFamily="50" charset="-128"/>
                <a:ea typeface="Meiryo UI" panose="020B0604030504040204" pitchFamily="50" charset="-128"/>
              </a:rPr>
              <a:t>かなっくホール</a:t>
            </a:r>
          </a:p>
        </p:txBody>
      </p:sp>
      <p:sp>
        <p:nvSpPr>
          <p:cNvPr id="84" name="WordArt 206">
            <a:extLst>
              <a:ext uri="{FF2B5EF4-FFF2-40B4-BE49-F238E27FC236}">
                <a16:creationId xmlns:a16="http://schemas.microsoft.com/office/drawing/2014/main" id="{E73E825D-5699-4592-AED9-0C133A9CCF39}"/>
              </a:ext>
            </a:extLst>
          </p:cNvPr>
          <p:cNvSpPr>
            <a:spLocks noChangeArrowheads="1" noChangeShapeType="1" noTextEdit="1"/>
          </p:cNvSpPr>
          <p:nvPr/>
        </p:nvSpPr>
        <p:spPr bwMode="auto">
          <a:xfrm>
            <a:off x="784074" y="1742664"/>
            <a:ext cx="720000" cy="219197"/>
          </a:xfrm>
          <a:prstGeom prst="rect">
            <a:avLst/>
          </a:prstGeom>
        </p:spPr>
        <p:txBody>
          <a:bodyPr wrap="none" fromWordArt="1">
            <a:prstTxWarp prst="textPlain">
              <a:avLst>
                <a:gd name="adj" fmla="val 50000"/>
              </a:avLst>
            </a:prstTxWarp>
            <a:noAutofit/>
          </a:bodyPr>
          <a:lstStyle/>
          <a:p>
            <a:r>
              <a:rPr lang="ja-JP" altLang="en-US" sz="1999" b="1" kern="10" spc="720" dirty="0">
                <a:ln w="9525">
                  <a:noFill/>
                  <a:round/>
                  <a:headEnd/>
                  <a:tailEnd/>
                </a:ln>
                <a:solidFill>
                  <a:srgbClr val="FF3399"/>
                </a:solidFill>
                <a:latin typeface="Meiryo UI" panose="020B0604030504040204" pitchFamily="50" charset="-128"/>
                <a:ea typeface="Meiryo UI" panose="020B0604030504040204" pitchFamily="50" charset="-128"/>
              </a:rPr>
              <a:t>歌手</a:t>
            </a:r>
          </a:p>
        </p:txBody>
      </p:sp>
      <p:sp>
        <p:nvSpPr>
          <p:cNvPr id="85" name="角丸四角形 117">
            <a:extLst>
              <a:ext uri="{FF2B5EF4-FFF2-40B4-BE49-F238E27FC236}">
                <a16:creationId xmlns:a16="http://schemas.microsoft.com/office/drawing/2014/main" id="{B4C3392F-A502-4481-8D8F-488A19281C85}"/>
              </a:ext>
            </a:extLst>
          </p:cNvPr>
          <p:cNvSpPr/>
          <p:nvPr/>
        </p:nvSpPr>
        <p:spPr>
          <a:xfrm>
            <a:off x="49007" y="3174557"/>
            <a:ext cx="675571" cy="26181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rPr>
              <a:t>日時</a:t>
            </a:r>
          </a:p>
        </p:txBody>
      </p:sp>
      <p:sp>
        <p:nvSpPr>
          <p:cNvPr id="86" name="角丸四角形 118">
            <a:extLst>
              <a:ext uri="{FF2B5EF4-FFF2-40B4-BE49-F238E27FC236}">
                <a16:creationId xmlns:a16="http://schemas.microsoft.com/office/drawing/2014/main" id="{124DAE5E-C2E2-41A5-8421-E422DFEFCF5D}"/>
              </a:ext>
            </a:extLst>
          </p:cNvPr>
          <p:cNvSpPr/>
          <p:nvPr/>
        </p:nvSpPr>
        <p:spPr>
          <a:xfrm>
            <a:off x="49007" y="4820522"/>
            <a:ext cx="675571" cy="26181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600" b="1" dirty="0">
                <a:solidFill>
                  <a:schemeClr val="bg1"/>
                </a:solidFill>
                <a:latin typeface="Meiryo UI" panose="020B0604030504040204" pitchFamily="50" charset="-128"/>
                <a:ea typeface="Meiryo UI" panose="020B0604030504040204" pitchFamily="50" charset="-128"/>
              </a:rPr>
              <a:t>会場</a:t>
            </a:r>
          </a:p>
        </p:txBody>
      </p:sp>
      <p:sp>
        <p:nvSpPr>
          <p:cNvPr id="87" name="テキスト ボックス 2">
            <a:extLst>
              <a:ext uri="{FF2B5EF4-FFF2-40B4-BE49-F238E27FC236}">
                <a16:creationId xmlns:a16="http://schemas.microsoft.com/office/drawing/2014/main" id="{81A4C020-38CD-4F41-88F7-D9D47A009DE5}"/>
              </a:ext>
            </a:extLst>
          </p:cNvPr>
          <p:cNvSpPr txBox="1">
            <a:spLocks noChangeArrowheads="1"/>
          </p:cNvSpPr>
          <p:nvPr/>
        </p:nvSpPr>
        <p:spPr bwMode="auto">
          <a:xfrm>
            <a:off x="692696" y="2946589"/>
            <a:ext cx="288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000" dirty="0">
                <a:solidFill>
                  <a:srgbClr val="0000CC"/>
                </a:solidFill>
                <a:latin typeface="Meiryo UI" panose="020B0604030504040204" pitchFamily="50" charset="-128"/>
                <a:ea typeface="Meiryo UI" panose="020B0604030504040204" pitchFamily="50" charset="-128"/>
                <a:cs typeface="Meiryo UI" pitchFamily="50" charset="-128"/>
              </a:rPr>
              <a:t>2024</a:t>
            </a:r>
            <a:r>
              <a:rPr lang="ja-JP" altLang="en-US" sz="2000" dirty="0">
                <a:solidFill>
                  <a:srgbClr val="0000CC"/>
                </a:solidFill>
                <a:latin typeface="Meiryo UI" panose="020B0604030504040204" pitchFamily="50" charset="-128"/>
                <a:ea typeface="Meiryo UI" panose="020B0604030504040204" pitchFamily="50" charset="-128"/>
                <a:cs typeface="Meiryo UI" pitchFamily="50" charset="-128"/>
              </a:rPr>
              <a:t>年</a:t>
            </a:r>
            <a:r>
              <a:rPr lang="en-US" altLang="ja-JP" sz="4000" b="1" dirty="0">
                <a:solidFill>
                  <a:srgbClr val="0000CC"/>
                </a:solidFill>
                <a:latin typeface="Meiryo UI" panose="020B0604030504040204" pitchFamily="50" charset="-128"/>
                <a:ea typeface="Meiryo UI" panose="020B0604030504040204" pitchFamily="50" charset="-128"/>
                <a:cs typeface="Meiryo UI" pitchFamily="50" charset="-128"/>
              </a:rPr>
              <a:t>10</a:t>
            </a:r>
            <a:r>
              <a:rPr lang="ja-JP" altLang="en-US" sz="2000" dirty="0">
                <a:solidFill>
                  <a:srgbClr val="0000CC"/>
                </a:solidFill>
                <a:latin typeface="Meiryo UI" panose="020B0604030504040204" pitchFamily="50" charset="-128"/>
                <a:ea typeface="Meiryo UI" panose="020B0604030504040204" pitchFamily="50" charset="-128"/>
                <a:cs typeface="Meiryo UI" pitchFamily="50" charset="-128"/>
              </a:rPr>
              <a:t>月</a:t>
            </a:r>
            <a:r>
              <a:rPr lang="en-US" altLang="ja-JP" sz="4000" b="1" dirty="0">
                <a:solidFill>
                  <a:srgbClr val="0000CC"/>
                </a:solidFill>
                <a:latin typeface="Meiryo UI" panose="020B0604030504040204" pitchFamily="50" charset="-128"/>
                <a:ea typeface="Meiryo UI" panose="020B0604030504040204" pitchFamily="50" charset="-128"/>
                <a:cs typeface="Meiryo UI" pitchFamily="50" charset="-128"/>
              </a:rPr>
              <a:t>1</a:t>
            </a:r>
            <a:r>
              <a:rPr lang="ja-JP" altLang="en-US" sz="2000" dirty="0">
                <a:solidFill>
                  <a:srgbClr val="0000CC"/>
                </a:solidFill>
                <a:latin typeface="Meiryo UI" panose="020B0604030504040204" pitchFamily="50" charset="-128"/>
                <a:ea typeface="Meiryo UI" panose="020B0604030504040204" pitchFamily="50" charset="-128"/>
                <a:cs typeface="Meiryo UI" pitchFamily="50" charset="-128"/>
              </a:rPr>
              <a:t>日</a:t>
            </a:r>
            <a:r>
              <a:rPr lang="en-US" altLang="ja-JP" sz="2000" dirty="0">
                <a:solidFill>
                  <a:srgbClr val="0000CC"/>
                </a:solidFill>
                <a:latin typeface="Meiryo UI" panose="020B0604030504040204" pitchFamily="50" charset="-128"/>
                <a:ea typeface="Meiryo UI" panose="020B0604030504040204" pitchFamily="50" charset="-128"/>
                <a:cs typeface="Meiryo UI" pitchFamily="50" charset="-128"/>
              </a:rPr>
              <a:t>(</a:t>
            </a:r>
            <a:r>
              <a:rPr lang="ja-JP" altLang="en-US" sz="2000" dirty="0">
                <a:solidFill>
                  <a:srgbClr val="0000CC"/>
                </a:solidFill>
                <a:latin typeface="Meiryo UI" panose="020B0604030504040204" pitchFamily="50" charset="-128"/>
                <a:ea typeface="Meiryo UI" panose="020B0604030504040204" pitchFamily="50" charset="-128"/>
                <a:cs typeface="Meiryo UI" pitchFamily="50" charset="-128"/>
              </a:rPr>
              <a:t>火</a:t>
            </a:r>
            <a:r>
              <a:rPr lang="en-US" altLang="ja-JP" sz="2000" dirty="0">
                <a:solidFill>
                  <a:srgbClr val="0000CC"/>
                </a:solidFill>
                <a:latin typeface="Meiryo UI" panose="020B0604030504040204" pitchFamily="50" charset="-128"/>
                <a:ea typeface="Meiryo UI" panose="020B0604030504040204" pitchFamily="50" charset="-128"/>
                <a:cs typeface="Meiryo UI" pitchFamily="50" charset="-128"/>
              </a:rPr>
              <a:t>)</a:t>
            </a:r>
          </a:p>
        </p:txBody>
      </p:sp>
      <p:sp>
        <p:nvSpPr>
          <p:cNvPr id="88" name="テキスト ボックス 87">
            <a:extLst>
              <a:ext uri="{FF2B5EF4-FFF2-40B4-BE49-F238E27FC236}">
                <a16:creationId xmlns:a16="http://schemas.microsoft.com/office/drawing/2014/main" id="{E935E8BD-4DA0-496C-806D-CBD290CE6BE8}"/>
              </a:ext>
            </a:extLst>
          </p:cNvPr>
          <p:cNvSpPr txBox="1"/>
          <p:nvPr/>
        </p:nvSpPr>
        <p:spPr>
          <a:xfrm flipH="1">
            <a:off x="784074" y="5674986"/>
            <a:ext cx="2880000" cy="584775"/>
          </a:xfrm>
          <a:prstGeom prst="rect">
            <a:avLst/>
          </a:prstGeom>
          <a:noFill/>
        </p:spPr>
        <p:txBody>
          <a:bodyPr wrap="none" rtlCol="0">
            <a:noAutofit/>
          </a:bodyPr>
          <a:lstStyle/>
          <a:p>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211-0044</a:t>
            </a:r>
          </a:p>
          <a:p>
            <a:r>
              <a:rPr lang="ja-JP" altLang="en-US" sz="1600" b="1" dirty="0">
                <a:latin typeface="Meiryo UI" panose="020B0604030504040204" pitchFamily="50" charset="-128"/>
                <a:ea typeface="Meiryo UI" panose="020B0604030504040204" pitchFamily="50" charset="-128"/>
              </a:rPr>
              <a:t>横浜市神奈川区東神奈川</a:t>
            </a:r>
            <a:r>
              <a:rPr lang="en-US" altLang="ja-JP" sz="1600" b="1" dirty="0">
                <a:latin typeface="Meiryo UI" panose="020B0604030504040204" pitchFamily="50" charset="-128"/>
                <a:ea typeface="Meiryo UI" panose="020B0604030504040204" pitchFamily="50" charset="-128"/>
              </a:rPr>
              <a:t>1-10-1</a:t>
            </a:r>
          </a:p>
        </p:txBody>
      </p:sp>
      <p:sp>
        <p:nvSpPr>
          <p:cNvPr id="89" name="WordArt 317">
            <a:extLst>
              <a:ext uri="{FF2B5EF4-FFF2-40B4-BE49-F238E27FC236}">
                <a16:creationId xmlns:a16="http://schemas.microsoft.com/office/drawing/2014/main" id="{0F6D891B-DCA4-46A1-ABAD-B6BAA1A7F9F2}"/>
              </a:ext>
            </a:extLst>
          </p:cNvPr>
          <p:cNvSpPr>
            <a:spLocks noChangeArrowheads="1" noChangeShapeType="1" noTextEdit="1"/>
          </p:cNvSpPr>
          <p:nvPr/>
        </p:nvSpPr>
        <p:spPr bwMode="auto">
          <a:xfrm>
            <a:off x="784074" y="5238651"/>
            <a:ext cx="2880000" cy="301030"/>
          </a:xfrm>
          <a:prstGeom prst="rect">
            <a:avLst/>
          </a:prstGeom>
        </p:spPr>
        <p:txBody>
          <a:bodyPr wrap="none" fromWordArt="1">
            <a:prstTxWarp prst="textPlain">
              <a:avLst>
                <a:gd name="adj" fmla="val 50000"/>
              </a:avLst>
            </a:prstTxWarp>
            <a:noAutofit/>
          </a:bodyPr>
          <a:lstStyle/>
          <a:p>
            <a:r>
              <a:rPr lang="ja-JP" altLang="en-US" sz="3598" b="1" kern="10" spc="720" dirty="0">
                <a:ln w="635">
                  <a:noFill/>
                  <a:round/>
                  <a:headEnd/>
                  <a:tailEnd/>
                </a:ln>
                <a:solidFill>
                  <a:srgbClr val="0000CC"/>
                </a:solidFill>
                <a:latin typeface="Meiryo UI" panose="020B0604030504040204" pitchFamily="50" charset="-128"/>
                <a:ea typeface="Meiryo UI" panose="020B0604030504040204" pitchFamily="50" charset="-128"/>
              </a:rPr>
              <a:t>横浜市神奈川区文化センター</a:t>
            </a:r>
          </a:p>
        </p:txBody>
      </p:sp>
      <p:sp>
        <p:nvSpPr>
          <p:cNvPr id="90" name="テキスト ボックス 89">
            <a:extLst>
              <a:ext uri="{FF2B5EF4-FFF2-40B4-BE49-F238E27FC236}">
                <a16:creationId xmlns:a16="http://schemas.microsoft.com/office/drawing/2014/main" id="{759ACD1E-6705-4D09-960A-8C977AE2B652}"/>
              </a:ext>
            </a:extLst>
          </p:cNvPr>
          <p:cNvSpPr txBox="1"/>
          <p:nvPr/>
        </p:nvSpPr>
        <p:spPr>
          <a:xfrm flipH="1">
            <a:off x="692696" y="3594661"/>
            <a:ext cx="2880000" cy="707886"/>
          </a:xfrm>
          <a:prstGeom prst="rect">
            <a:avLst/>
          </a:prstGeom>
          <a:noFill/>
        </p:spPr>
        <p:txBody>
          <a:bodyPr wrap="none" rtlCol="0">
            <a:noAutofit/>
          </a:bodyPr>
          <a:lstStyle/>
          <a:p>
            <a:pPr>
              <a:lnSpc>
                <a:spcPct val="130000"/>
              </a:lnSpc>
            </a:pPr>
            <a:r>
              <a:rPr kumimoji="1" lang="en-US" altLang="ja-JP" sz="2400" b="1" dirty="0">
                <a:solidFill>
                  <a:srgbClr val="0000CC"/>
                </a:solidFill>
                <a:latin typeface="Meiryo UI" panose="020B0604030504040204" pitchFamily="50" charset="-128"/>
                <a:ea typeface="Meiryo UI" panose="020B0604030504040204" pitchFamily="50" charset="-128"/>
              </a:rPr>
              <a:t>(</a:t>
            </a:r>
            <a:r>
              <a:rPr kumimoji="1" lang="ja-JP" altLang="en-US" sz="2400" b="1" dirty="0">
                <a:solidFill>
                  <a:srgbClr val="0000CC"/>
                </a:solidFill>
                <a:latin typeface="Meiryo UI" panose="020B0604030504040204" pitchFamily="50" charset="-128"/>
                <a:ea typeface="Meiryo UI" panose="020B0604030504040204" pitchFamily="50" charset="-128"/>
              </a:rPr>
              <a:t>開催</a:t>
            </a:r>
            <a:r>
              <a:rPr kumimoji="1" lang="en-US" altLang="ja-JP" sz="2400" b="1" dirty="0">
                <a:solidFill>
                  <a:srgbClr val="0000CC"/>
                </a:solidFill>
                <a:latin typeface="Meiryo UI" panose="020B0604030504040204" pitchFamily="50" charset="-128"/>
                <a:ea typeface="Meiryo UI" panose="020B0604030504040204" pitchFamily="50" charset="-128"/>
              </a:rPr>
              <a:t>)14:30~15:</a:t>
            </a:r>
            <a:r>
              <a:rPr lang="en-US" altLang="ja-JP" sz="2400" b="1" dirty="0">
                <a:solidFill>
                  <a:srgbClr val="0000CC"/>
                </a:solidFill>
                <a:latin typeface="Meiryo UI" panose="020B0604030504040204" pitchFamily="50" charset="-128"/>
                <a:ea typeface="Meiryo UI" panose="020B0604030504040204" pitchFamily="50" charset="-128"/>
              </a:rPr>
              <a:t>30</a:t>
            </a:r>
            <a:endParaRPr kumimoji="1" lang="en-US" altLang="ja-JP" sz="2400" b="1" dirty="0">
              <a:solidFill>
                <a:srgbClr val="0000CC"/>
              </a:solidFill>
              <a:latin typeface="Meiryo UI" panose="020B0604030504040204" pitchFamily="50" charset="-128"/>
              <a:ea typeface="Meiryo UI" panose="020B0604030504040204" pitchFamily="50" charset="-128"/>
            </a:endParaRPr>
          </a:p>
          <a:p>
            <a:pPr>
              <a:lnSpc>
                <a:spcPct val="13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受付開始</a:t>
            </a:r>
            <a:r>
              <a:rPr kumimoji="1" lang="en-US" altLang="ja-JP" sz="1600" b="1" dirty="0">
                <a:latin typeface="Meiryo UI" panose="020B0604030504040204" pitchFamily="50" charset="-128"/>
                <a:ea typeface="Meiryo UI" panose="020B0604030504040204" pitchFamily="50" charset="-128"/>
              </a:rPr>
              <a:t>14:00</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grpSp>
        <p:nvGrpSpPr>
          <p:cNvPr id="91" name="Group 344">
            <a:extLst>
              <a:ext uri="{FF2B5EF4-FFF2-40B4-BE49-F238E27FC236}">
                <a16:creationId xmlns:a16="http://schemas.microsoft.com/office/drawing/2014/main" id="{D83DC068-41C6-4C0C-816C-7F26643C2BAD}"/>
              </a:ext>
            </a:extLst>
          </p:cNvPr>
          <p:cNvGrpSpPr>
            <a:grpSpLocks/>
          </p:cNvGrpSpPr>
          <p:nvPr/>
        </p:nvGrpSpPr>
        <p:grpSpPr bwMode="auto">
          <a:xfrm>
            <a:off x="2356482" y="952184"/>
            <a:ext cx="3119438" cy="369887"/>
            <a:chOff x="1594" y="689"/>
            <a:chExt cx="1966" cy="233"/>
          </a:xfrm>
        </p:grpSpPr>
        <p:sp>
          <p:nvSpPr>
            <p:cNvPr id="92" name="Oval 152">
              <a:extLst>
                <a:ext uri="{FF2B5EF4-FFF2-40B4-BE49-F238E27FC236}">
                  <a16:creationId xmlns:a16="http://schemas.microsoft.com/office/drawing/2014/main" id="{B93D6B28-60AD-40B1-86C4-3549454179E7}"/>
                </a:ext>
              </a:extLst>
            </p:cNvPr>
            <p:cNvSpPr>
              <a:spLocks noChangeAspect="1" noChangeArrowheads="1"/>
            </p:cNvSpPr>
            <p:nvPr/>
          </p:nvSpPr>
          <p:spPr bwMode="auto">
            <a:xfrm>
              <a:off x="1858" y="841"/>
              <a:ext cx="82" cy="81"/>
            </a:xfrm>
            <a:prstGeom prst="ellipse">
              <a:avLst/>
            </a:prstGeom>
            <a:gradFill rotWithShape="1">
              <a:gsLst>
                <a:gs pos="0">
                  <a:srgbClr val="FF377E"/>
                </a:gs>
                <a:gs pos="100000">
                  <a:srgbClr val="FFD7E5"/>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93" name="Oval 340">
              <a:extLst>
                <a:ext uri="{FF2B5EF4-FFF2-40B4-BE49-F238E27FC236}">
                  <a16:creationId xmlns:a16="http://schemas.microsoft.com/office/drawing/2014/main" id="{38330978-10BB-4B72-A794-E4FF0C9F6A9D}"/>
                </a:ext>
              </a:extLst>
            </p:cNvPr>
            <p:cNvSpPr>
              <a:spLocks noChangeAspect="1" noChangeArrowheads="1"/>
            </p:cNvSpPr>
            <p:nvPr/>
          </p:nvSpPr>
          <p:spPr bwMode="auto">
            <a:xfrm>
              <a:off x="3478" y="787"/>
              <a:ext cx="82" cy="81"/>
            </a:xfrm>
            <a:prstGeom prst="ellipse">
              <a:avLst/>
            </a:prstGeom>
            <a:gradFill rotWithShape="1">
              <a:gsLst>
                <a:gs pos="0">
                  <a:srgbClr val="FF377E"/>
                </a:gs>
                <a:gs pos="100000">
                  <a:srgbClr val="FFD7E5"/>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94" name="Oval 341">
              <a:extLst>
                <a:ext uri="{FF2B5EF4-FFF2-40B4-BE49-F238E27FC236}">
                  <a16:creationId xmlns:a16="http://schemas.microsoft.com/office/drawing/2014/main" id="{382A932A-2778-4CB9-832E-19394A9F33F6}"/>
                </a:ext>
              </a:extLst>
            </p:cNvPr>
            <p:cNvSpPr>
              <a:spLocks noChangeAspect="1" noChangeArrowheads="1"/>
            </p:cNvSpPr>
            <p:nvPr/>
          </p:nvSpPr>
          <p:spPr bwMode="auto">
            <a:xfrm>
              <a:off x="2239" y="689"/>
              <a:ext cx="82" cy="81"/>
            </a:xfrm>
            <a:prstGeom prst="ellipse">
              <a:avLst/>
            </a:prstGeom>
            <a:gradFill rotWithShape="1">
              <a:gsLst>
                <a:gs pos="0">
                  <a:srgbClr val="FF9966"/>
                </a:gs>
                <a:gs pos="100000">
                  <a:srgbClr val="FFDDCB"/>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95" name="Oval 342">
              <a:extLst>
                <a:ext uri="{FF2B5EF4-FFF2-40B4-BE49-F238E27FC236}">
                  <a16:creationId xmlns:a16="http://schemas.microsoft.com/office/drawing/2014/main" id="{593E5AEB-9316-4A8A-9DF4-339AF7F54F0E}"/>
                </a:ext>
              </a:extLst>
            </p:cNvPr>
            <p:cNvSpPr>
              <a:spLocks noChangeAspect="1" noChangeArrowheads="1"/>
            </p:cNvSpPr>
            <p:nvPr/>
          </p:nvSpPr>
          <p:spPr bwMode="auto">
            <a:xfrm>
              <a:off x="2924" y="835"/>
              <a:ext cx="82" cy="81"/>
            </a:xfrm>
            <a:prstGeom prst="ellipse">
              <a:avLst/>
            </a:prstGeom>
            <a:gradFill rotWithShape="1">
              <a:gsLst>
                <a:gs pos="0">
                  <a:srgbClr val="FFBA2F"/>
                </a:gs>
                <a:gs pos="100000">
                  <a:srgbClr val="FFEAC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96" name="Oval 343">
              <a:extLst>
                <a:ext uri="{FF2B5EF4-FFF2-40B4-BE49-F238E27FC236}">
                  <a16:creationId xmlns:a16="http://schemas.microsoft.com/office/drawing/2014/main" id="{079B226F-16E0-44F9-BE56-366ECD26ABB2}"/>
                </a:ext>
              </a:extLst>
            </p:cNvPr>
            <p:cNvSpPr>
              <a:spLocks noChangeAspect="1" noChangeArrowheads="1"/>
            </p:cNvSpPr>
            <p:nvPr/>
          </p:nvSpPr>
          <p:spPr bwMode="auto">
            <a:xfrm>
              <a:off x="1594" y="749"/>
              <a:ext cx="62" cy="61"/>
            </a:xfrm>
            <a:prstGeom prst="ellipse">
              <a:avLst/>
            </a:prstGeom>
            <a:gradFill rotWithShape="1">
              <a:gsLst>
                <a:gs pos="0">
                  <a:srgbClr val="FFB7B9">
                    <a:alpha val="99001"/>
                  </a:srgbClr>
                </a:gs>
                <a:gs pos="100000">
                  <a:srgbClr val="FFE7E7"/>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latin typeface="Meiryo UI" panose="020B0604030504040204" pitchFamily="50" charset="-128"/>
                <a:ea typeface="Meiryo UI" panose="020B0604030504040204" pitchFamily="50" charset="-128"/>
              </a:endParaRPr>
            </a:p>
          </p:txBody>
        </p:sp>
      </p:grpSp>
      <p:grpSp>
        <p:nvGrpSpPr>
          <p:cNvPr id="98" name="Group 344">
            <a:extLst>
              <a:ext uri="{FF2B5EF4-FFF2-40B4-BE49-F238E27FC236}">
                <a16:creationId xmlns:a16="http://schemas.microsoft.com/office/drawing/2014/main" id="{10EC7733-1609-4196-8656-138B19BFFC81}"/>
              </a:ext>
            </a:extLst>
          </p:cNvPr>
          <p:cNvGrpSpPr>
            <a:grpSpLocks/>
          </p:cNvGrpSpPr>
          <p:nvPr/>
        </p:nvGrpSpPr>
        <p:grpSpPr bwMode="auto">
          <a:xfrm>
            <a:off x="404664" y="486123"/>
            <a:ext cx="3121025" cy="369887"/>
            <a:chOff x="1594" y="689"/>
            <a:chExt cx="1966" cy="233"/>
          </a:xfrm>
        </p:grpSpPr>
        <p:sp>
          <p:nvSpPr>
            <p:cNvPr id="99" name="Oval 152">
              <a:extLst>
                <a:ext uri="{FF2B5EF4-FFF2-40B4-BE49-F238E27FC236}">
                  <a16:creationId xmlns:a16="http://schemas.microsoft.com/office/drawing/2014/main" id="{FB7BC8EE-7792-4EA9-872F-8FC245428DF1}"/>
                </a:ext>
              </a:extLst>
            </p:cNvPr>
            <p:cNvSpPr>
              <a:spLocks noChangeAspect="1" noChangeArrowheads="1"/>
            </p:cNvSpPr>
            <p:nvPr/>
          </p:nvSpPr>
          <p:spPr bwMode="auto">
            <a:xfrm>
              <a:off x="1858" y="841"/>
              <a:ext cx="82" cy="81"/>
            </a:xfrm>
            <a:prstGeom prst="ellipse">
              <a:avLst/>
            </a:prstGeom>
            <a:gradFill rotWithShape="1">
              <a:gsLst>
                <a:gs pos="0">
                  <a:srgbClr val="FF377E"/>
                </a:gs>
                <a:gs pos="100000">
                  <a:srgbClr val="FF377E">
                    <a:gamma/>
                    <a:tint val="2000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0" name="Oval 340">
              <a:extLst>
                <a:ext uri="{FF2B5EF4-FFF2-40B4-BE49-F238E27FC236}">
                  <a16:creationId xmlns:a16="http://schemas.microsoft.com/office/drawing/2014/main" id="{7731FFCE-DBA8-4E93-B345-CDB3DF23CD72}"/>
                </a:ext>
              </a:extLst>
            </p:cNvPr>
            <p:cNvSpPr>
              <a:spLocks noChangeAspect="1" noChangeArrowheads="1"/>
            </p:cNvSpPr>
            <p:nvPr/>
          </p:nvSpPr>
          <p:spPr bwMode="auto">
            <a:xfrm>
              <a:off x="3478" y="787"/>
              <a:ext cx="82" cy="81"/>
            </a:xfrm>
            <a:prstGeom prst="ellipse">
              <a:avLst/>
            </a:prstGeom>
            <a:gradFill rotWithShape="1">
              <a:gsLst>
                <a:gs pos="0">
                  <a:srgbClr val="FF377E"/>
                </a:gs>
                <a:gs pos="100000">
                  <a:srgbClr val="FF377E">
                    <a:gamma/>
                    <a:tint val="2000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1" name="Oval 341">
              <a:extLst>
                <a:ext uri="{FF2B5EF4-FFF2-40B4-BE49-F238E27FC236}">
                  <a16:creationId xmlns:a16="http://schemas.microsoft.com/office/drawing/2014/main" id="{5436D01A-7196-40DE-A351-FBCF08F91497}"/>
                </a:ext>
              </a:extLst>
            </p:cNvPr>
            <p:cNvSpPr>
              <a:spLocks noChangeAspect="1" noChangeArrowheads="1"/>
            </p:cNvSpPr>
            <p:nvPr/>
          </p:nvSpPr>
          <p:spPr bwMode="auto">
            <a:xfrm>
              <a:off x="2239" y="689"/>
              <a:ext cx="82" cy="81"/>
            </a:xfrm>
            <a:prstGeom prst="ellipse">
              <a:avLst/>
            </a:prstGeom>
            <a:gradFill rotWithShape="1">
              <a:gsLst>
                <a:gs pos="0">
                  <a:srgbClr val="FF9966"/>
                </a:gs>
                <a:gs pos="100000">
                  <a:srgbClr val="FF9966">
                    <a:gamma/>
                    <a:tint val="3372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2" name="Oval 342">
              <a:extLst>
                <a:ext uri="{FF2B5EF4-FFF2-40B4-BE49-F238E27FC236}">
                  <a16:creationId xmlns:a16="http://schemas.microsoft.com/office/drawing/2014/main" id="{86283F9B-440A-4571-9105-DD1484D2D8AD}"/>
                </a:ext>
              </a:extLst>
            </p:cNvPr>
            <p:cNvSpPr>
              <a:spLocks noChangeAspect="1" noChangeArrowheads="1"/>
            </p:cNvSpPr>
            <p:nvPr/>
          </p:nvSpPr>
          <p:spPr bwMode="auto">
            <a:xfrm>
              <a:off x="2924" y="835"/>
              <a:ext cx="82" cy="81"/>
            </a:xfrm>
            <a:prstGeom prst="ellipse">
              <a:avLst/>
            </a:prstGeom>
            <a:gradFill rotWithShape="1">
              <a:gsLst>
                <a:gs pos="0">
                  <a:srgbClr val="FFBA2F"/>
                </a:gs>
                <a:gs pos="100000">
                  <a:srgbClr val="FFBA2F">
                    <a:gamma/>
                    <a:tint val="3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3" name="Oval 343">
              <a:extLst>
                <a:ext uri="{FF2B5EF4-FFF2-40B4-BE49-F238E27FC236}">
                  <a16:creationId xmlns:a16="http://schemas.microsoft.com/office/drawing/2014/main" id="{054BB764-1999-4E82-BDB7-21711E045A80}"/>
                </a:ext>
              </a:extLst>
            </p:cNvPr>
            <p:cNvSpPr>
              <a:spLocks noChangeAspect="1" noChangeArrowheads="1"/>
            </p:cNvSpPr>
            <p:nvPr/>
          </p:nvSpPr>
          <p:spPr bwMode="auto">
            <a:xfrm>
              <a:off x="1594" y="749"/>
              <a:ext cx="62" cy="61"/>
            </a:xfrm>
            <a:prstGeom prst="ellipse">
              <a:avLst/>
            </a:prstGeom>
            <a:gradFill rotWithShape="1">
              <a:gsLst>
                <a:gs pos="0">
                  <a:srgbClr val="FFB7B9">
                    <a:alpha val="99001"/>
                  </a:srgbClr>
                </a:gs>
                <a:gs pos="100000">
                  <a:srgbClr val="FFB7B9">
                    <a:gamma/>
                    <a:tint val="3372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nvGrpSpPr>
          <p:cNvPr id="104" name="Group 344">
            <a:extLst>
              <a:ext uri="{FF2B5EF4-FFF2-40B4-BE49-F238E27FC236}">
                <a16:creationId xmlns:a16="http://schemas.microsoft.com/office/drawing/2014/main" id="{A3A0A114-7534-47E0-9EDD-41F4FBCCA2D0}"/>
              </a:ext>
            </a:extLst>
          </p:cNvPr>
          <p:cNvGrpSpPr>
            <a:grpSpLocks/>
          </p:cNvGrpSpPr>
          <p:nvPr/>
        </p:nvGrpSpPr>
        <p:grpSpPr bwMode="auto">
          <a:xfrm>
            <a:off x="3374380" y="570850"/>
            <a:ext cx="3121025" cy="369887"/>
            <a:chOff x="1594" y="689"/>
            <a:chExt cx="1966" cy="233"/>
          </a:xfrm>
        </p:grpSpPr>
        <p:sp>
          <p:nvSpPr>
            <p:cNvPr id="105" name="Oval 152">
              <a:extLst>
                <a:ext uri="{FF2B5EF4-FFF2-40B4-BE49-F238E27FC236}">
                  <a16:creationId xmlns:a16="http://schemas.microsoft.com/office/drawing/2014/main" id="{9DEAD159-8211-4806-A658-CACB52D507A9}"/>
                </a:ext>
              </a:extLst>
            </p:cNvPr>
            <p:cNvSpPr>
              <a:spLocks noChangeAspect="1" noChangeArrowheads="1"/>
            </p:cNvSpPr>
            <p:nvPr/>
          </p:nvSpPr>
          <p:spPr bwMode="auto">
            <a:xfrm>
              <a:off x="1858" y="841"/>
              <a:ext cx="82" cy="81"/>
            </a:xfrm>
            <a:prstGeom prst="ellipse">
              <a:avLst/>
            </a:prstGeom>
            <a:gradFill rotWithShape="1">
              <a:gsLst>
                <a:gs pos="0">
                  <a:srgbClr val="FF377E"/>
                </a:gs>
                <a:gs pos="100000">
                  <a:srgbClr val="FF377E">
                    <a:gamma/>
                    <a:tint val="2000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6" name="Oval 340">
              <a:extLst>
                <a:ext uri="{FF2B5EF4-FFF2-40B4-BE49-F238E27FC236}">
                  <a16:creationId xmlns:a16="http://schemas.microsoft.com/office/drawing/2014/main" id="{4182A643-1777-430A-96A3-A9D07EADD350}"/>
                </a:ext>
              </a:extLst>
            </p:cNvPr>
            <p:cNvSpPr>
              <a:spLocks noChangeAspect="1" noChangeArrowheads="1"/>
            </p:cNvSpPr>
            <p:nvPr/>
          </p:nvSpPr>
          <p:spPr bwMode="auto">
            <a:xfrm>
              <a:off x="3478" y="787"/>
              <a:ext cx="82" cy="81"/>
            </a:xfrm>
            <a:prstGeom prst="ellipse">
              <a:avLst/>
            </a:prstGeom>
            <a:gradFill rotWithShape="1">
              <a:gsLst>
                <a:gs pos="0">
                  <a:srgbClr val="FF377E"/>
                </a:gs>
                <a:gs pos="100000">
                  <a:srgbClr val="FF377E">
                    <a:gamma/>
                    <a:tint val="2000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7" name="Oval 341">
              <a:extLst>
                <a:ext uri="{FF2B5EF4-FFF2-40B4-BE49-F238E27FC236}">
                  <a16:creationId xmlns:a16="http://schemas.microsoft.com/office/drawing/2014/main" id="{852ECA51-803E-4F28-9C93-4EF8CB7484C3}"/>
                </a:ext>
              </a:extLst>
            </p:cNvPr>
            <p:cNvSpPr>
              <a:spLocks noChangeAspect="1" noChangeArrowheads="1"/>
            </p:cNvSpPr>
            <p:nvPr/>
          </p:nvSpPr>
          <p:spPr bwMode="auto">
            <a:xfrm>
              <a:off x="2239" y="689"/>
              <a:ext cx="82" cy="81"/>
            </a:xfrm>
            <a:prstGeom prst="ellipse">
              <a:avLst/>
            </a:prstGeom>
            <a:gradFill rotWithShape="1">
              <a:gsLst>
                <a:gs pos="0">
                  <a:srgbClr val="FF9966"/>
                </a:gs>
                <a:gs pos="100000">
                  <a:srgbClr val="FF9966">
                    <a:gamma/>
                    <a:tint val="3372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8" name="Oval 342">
              <a:extLst>
                <a:ext uri="{FF2B5EF4-FFF2-40B4-BE49-F238E27FC236}">
                  <a16:creationId xmlns:a16="http://schemas.microsoft.com/office/drawing/2014/main" id="{E7AB3E12-B29C-4E90-A43B-5387F14113FA}"/>
                </a:ext>
              </a:extLst>
            </p:cNvPr>
            <p:cNvSpPr>
              <a:spLocks noChangeAspect="1" noChangeArrowheads="1"/>
            </p:cNvSpPr>
            <p:nvPr/>
          </p:nvSpPr>
          <p:spPr bwMode="auto">
            <a:xfrm>
              <a:off x="2924" y="835"/>
              <a:ext cx="82" cy="81"/>
            </a:xfrm>
            <a:prstGeom prst="ellipse">
              <a:avLst/>
            </a:prstGeom>
            <a:gradFill rotWithShape="1">
              <a:gsLst>
                <a:gs pos="0">
                  <a:srgbClr val="FFBA2F"/>
                </a:gs>
                <a:gs pos="100000">
                  <a:srgbClr val="FFBA2F">
                    <a:gamma/>
                    <a:tint val="3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09" name="Oval 343">
              <a:extLst>
                <a:ext uri="{FF2B5EF4-FFF2-40B4-BE49-F238E27FC236}">
                  <a16:creationId xmlns:a16="http://schemas.microsoft.com/office/drawing/2014/main" id="{151C44C9-171B-488D-8204-D50EA0A76458}"/>
                </a:ext>
              </a:extLst>
            </p:cNvPr>
            <p:cNvSpPr>
              <a:spLocks noChangeAspect="1" noChangeArrowheads="1"/>
            </p:cNvSpPr>
            <p:nvPr/>
          </p:nvSpPr>
          <p:spPr bwMode="auto">
            <a:xfrm>
              <a:off x="1594" y="749"/>
              <a:ext cx="62" cy="61"/>
            </a:xfrm>
            <a:prstGeom prst="ellipse">
              <a:avLst/>
            </a:prstGeom>
            <a:gradFill rotWithShape="1">
              <a:gsLst>
                <a:gs pos="0">
                  <a:srgbClr val="FFB7B9">
                    <a:alpha val="99001"/>
                  </a:srgbClr>
                </a:gs>
                <a:gs pos="100000">
                  <a:srgbClr val="FFB7B9">
                    <a:gamma/>
                    <a:tint val="3372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grpSp>
      <p:sp>
        <p:nvSpPr>
          <p:cNvPr id="110" name="角丸四角形 7">
            <a:extLst>
              <a:ext uri="{FF2B5EF4-FFF2-40B4-BE49-F238E27FC236}">
                <a16:creationId xmlns:a16="http://schemas.microsoft.com/office/drawing/2014/main" id="{9AFD848D-0E30-4CA8-BE1E-6FB40617B271}"/>
              </a:ext>
            </a:extLst>
          </p:cNvPr>
          <p:cNvSpPr>
            <a:spLocks noChangeArrowheads="1"/>
          </p:cNvSpPr>
          <p:nvPr/>
        </p:nvSpPr>
        <p:spPr bwMode="auto">
          <a:xfrm>
            <a:off x="5250819" y="1026211"/>
            <a:ext cx="1274525" cy="252000"/>
          </a:xfrm>
          <a:prstGeom prst="roundRect">
            <a:avLst>
              <a:gd name="adj" fmla="val 16667"/>
            </a:avLst>
          </a:prstGeom>
          <a:solidFill>
            <a:srgbClr val="FF0000"/>
          </a:solidFill>
          <a:ln>
            <a:noFill/>
          </a:ln>
        </p:spPr>
        <p:txBody>
          <a:bodyPr lIns="91396" tIns="45698" rIns="91396" bIns="456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bg1"/>
                </a:solidFill>
                <a:latin typeface="Meiryo UI" panose="020B0604030504040204" pitchFamily="50" charset="-128"/>
                <a:ea typeface="Meiryo UI" panose="020B0604030504040204" pitchFamily="50" charset="-128"/>
              </a:rPr>
              <a:t>入場無料</a:t>
            </a:r>
          </a:p>
        </p:txBody>
      </p:sp>
      <p:pic>
        <p:nvPicPr>
          <p:cNvPr id="111" name="図 12">
            <a:extLst>
              <a:ext uri="{FF2B5EF4-FFF2-40B4-BE49-F238E27FC236}">
                <a16:creationId xmlns:a16="http://schemas.microsoft.com/office/drawing/2014/main" id="{D7BAA926-F3C3-4CAA-ACFD-FE3D45DA6E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1676" y="36033"/>
            <a:ext cx="209161" cy="25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正方形/長方形 111">
            <a:extLst>
              <a:ext uri="{FF2B5EF4-FFF2-40B4-BE49-F238E27FC236}">
                <a16:creationId xmlns:a16="http://schemas.microsoft.com/office/drawing/2014/main" id="{FD896794-07BE-467E-95FE-6FB6417C092F}"/>
              </a:ext>
            </a:extLst>
          </p:cNvPr>
          <p:cNvSpPr/>
          <p:nvPr/>
        </p:nvSpPr>
        <p:spPr>
          <a:xfrm>
            <a:off x="0" y="-89941"/>
            <a:ext cx="6858001"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7" fontAlgn="base">
              <a:spcBef>
                <a:spcPct val="0"/>
              </a:spcBef>
              <a:spcAft>
                <a:spcPct val="0"/>
              </a:spcAft>
              <a:defRPr/>
            </a:pPr>
            <a:endParaRPr kumimoji="1" lang="ja-JP" altLang="en-US">
              <a:solidFill>
                <a:srgbClr val="FFFFFF"/>
              </a:solidFill>
              <a:latin typeface="Arial"/>
              <a:ea typeface="ＭＳ Ｐゴシック"/>
            </a:endParaRPr>
          </a:p>
        </p:txBody>
      </p:sp>
      <p:sp>
        <p:nvSpPr>
          <p:cNvPr id="113" name="テキスト ボックス 7">
            <a:extLst>
              <a:ext uri="{FF2B5EF4-FFF2-40B4-BE49-F238E27FC236}">
                <a16:creationId xmlns:a16="http://schemas.microsoft.com/office/drawing/2014/main" id="{4C2697F2-A3AA-4BAB-A4EC-79845E2E51B9}"/>
              </a:ext>
            </a:extLst>
          </p:cNvPr>
          <p:cNvSpPr txBox="1">
            <a:spLocks noChangeArrowheads="1"/>
          </p:cNvSpPr>
          <p:nvPr/>
        </p:nvSpPr>
        <p:spPr bwMode="auto">
          <a:xfrm>
            <a:off x="149224" y="-2952"/>
            <a:ext cx="6629401" cy="27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914357" fontAlgn="base">
              <a:spcBef>
                <a:spcPct val="0"/>
              </a:spcBef>
              <a:spcAft>
                <a:spcPct val="0"/>
              </a:spcAft>
              <a:buNone/>
            </a:pPr>
            <a:r>
              <a:rPr lang="ja-JP" altLang="en-US" sz="1300" b="1" dirty="0">
                <a:solidFill>
                  <a:srgbClr val="FFFFFF"/>
                </a:solidFill>
                <a:latin typeface="Meiryo UI" panose="020B0604030504040204" pitchFamily="50" charset="-128"/>
                <a:ea typeface="Meiryo UI" panose="020B0604030504040204" pitchFamily="50" charset="-128"/>
              </a:rPr>
              <a:t>日本生命保険相互会社　横浜支社・横浜北支社・新横浜支社 </a:t>
            </a:r>
            <a:r>
              <a:rPr lang="en-US" altLang="ja-JP" sz="1300" b="1" dirty="0">
                <a:solidFill>
                  <a:srgbClr val="FFFFFF"/>
                </a:solidFill>
                <a:latin typeface="Meiryo UI" panose="020B0604030504040204" pitchFamily="50" charset="-128"/>
                <a:ea typeface="Meiryo UI" panose="020B0604030504040204" pitchFamily="50" charset="-128"/>
              </a:rPr>
              <a:t>Presents</a:t>
            </a:r>
            <a:r>
              <a:rPr lang="ja-JP" altLang="en-US" sz="1300" b="1" dirty="0">
                <a:solidFill>
                  <a:srgbClr val="FFFFFF"/>
                </a:solidFill>
                <a:latin typeface="Meiryo UI" panose="020B0604030504040204" pitchFamily="50" charset="-128"/>
                <a:ea typeface="Meiryo UI" panose="020B0604030504040204" pitchFamily="50" charset="-128"/>
              </a:rPr>
              <a:t> </a:t>
            </a:r>
            <a:r>
              <a:rPr lang="en-US" altLang="ja-JP" sz="1300" b="1" dirty="0">
                <a:solidFill>
                  <a:srgbClr val="FFFFFF"/>
                </a:solidFill>
                <a:latin typeface="Meiryo UI" panose="020B0604030504040204" pitchFamily="50" charset="-128"/>
                <a:ea typeface="Meiryo UI" panose="020B0604030504040204" pitchFamily="50" charset="-128"/>
              </a:rPr>
              <a:t>『</a:t>
            </a:r>
            <a:r>
              <a:rPr lang="ja-JP" altLang="en-US" sz="1300" b="1" dirty="0">
                <a:solidFill>
                  <a:srgbClr val="FFFFFF"/>
                </a:solidFill>
                <a:latin typeface="Meiryo UI" panose="020B0604030504040204" pitchFamily="50" charset="-128"/>
                <a:ea typeface="Meiryo UI" panose="020B0604030504040204" pitchFamily="50" charset="-128"/>
              </a:rPr>
              <a:t>がんセミナー</a:t>
            </a:r>
            <a:r>
              <a:rPr lang="en-US" altLang="ja-JP" sz="1300" b="1" dirty="0">
                <a:solidFill>
                  <a:srgbClr val="FFFFFF"/>
                </a:solidFill>
                <a:latin typeface="Meiryo UI" panose="020B0604030504040204" pitchFamily="50" charset="-128"/>
                <a:ea typeface="Meiryo UI" panose="020B0604030504040204" pitchFamily="50" charset="-128"/>
              </a:rPr>
              <a:t>』</a:t>
            </a:r>
          </a:p>
          <a:p>
            <a:pPr algn="ctr" defTabSz="914357" fontAlgn="base">
              <a:spcBef>
                <a:spcPct val="0"/>
              </a:spcBef>
              <a:spcAft>
                <a:spcPct val="0"/>
              </a:spcAft>
              <a:buNone/>
            </a:pPr>
            <a:r>
              <a:rPr lang="ja-JP" altLang="en-US" sz="1300" b="1" dirty="0">
                <a:solidFill>
                  <a:srgbClr val="FFFFFF"/>
                </a:solidFill>
                <a:latin typeface="Meiryo UI" panose="020B0604030504040204" pitchFamily="50" charset="-128"/>
                <a:ea typeface="Meiryo UI" panose="020B0604030504040204" pitchFamily="50" charset="-128"/>
              </a:rPr>
              <a:t>後援：神奈川県</a:t>
            </a:r>
          </a:p>
        </p:txBody>
      </p:sp>
      <p:sp>
        <p:nvSpPr>
          <p:cNvPr id="114" name="正方形/長方形 113">
            <a:extLst>
              <a:ext uri="{FF2B5EF4-FFF2-40B4-BE49-F238E27FC236}">
                <a16:creationId xmlns:a16="http://schemas.microsoft.com/office/drawing/2014/main" id="{9ED89DA2-2940-4438-B3B8-011B13D4996F}"/>
              </a:ext>
            </a:extLst>
          </p:cNvPr>
          <p:cNvSpPr/>
          <p:nvPr/>
        </p:nvSpPr>
        <p:spPr>
          <a:xfrm>
            <a:off x="116632" y="406564"/>
            <a:ext cx="7002809" cy="1015663"/>
          </a:xfrm>
          <a:prstGeom prst="rect">
            <a:avLst/>
          </a:prstGeom>
        </p:spPr>
        <p:txBody>
          <a:bodyPr wrap="square">
            <a:spAutoFit/>
          </a:bodyPr>
          <a:lstStyle/>
          <a:p>
            <a:pPr>
              <a:defRPr/>
            </a:pPr>
            <a:r>
              <a:rPr lang="ja-JP" altLang="en-US" sz="3200" b="1" dirty="0">
                <a:solidFill>
                  <a:srgbClr val="D60093"/>
                </a:solidFill>
                <a:latin typeface="Meiryo UI" panose="020B0604030504040204" pitchFamily="50" charset="-128"/>
                <a:ea typeface="Meiryo UI" panose="020B0604030504040204" pitchFamily="50" charset="-128"/>
              </a:rPr>
              <a:t>ステージ４の舌がんを乗り越えて生きる</a:t>
            </a:r>
            <a:endParaRPr lang="en-US" altLang="ja-JP" sz="3200" b="1" dirty="0">
              <a:solidFill>
                <a:srgbClr val="D60093"/>
              </a:solidFill>
              <a:latin typeface="Meiryo UI" panose="020B0604030504040204" pitchFamily="50" charset="-128"/>
              <a:ea typeface="Meiryo UI" panose="020B0604030504040204" pitchFamily="50" charset="-128"/>
            </a:endParaRPr>
          </a:p>
          <a:p>
            <a:pPr>
              <a:defRPr/>
            </a:pPr>
            <a:r>
              <a:rPr lang="ja-JP" altLang="en-US" sz="2800" b="1" dirty="0">
                <a:solidFill>
                  <a:srgbClr val="FF0066"/>
                </a:solidFill>
                <a:latin typeface="Meiryo UI" panose="020B0604030504040204" pitchFamily="50" charset="-128"/>
                <a:ea typeface="Meiryo UI" panose="020B0604030504040204" pitchFamily="50" charset="-128"/>
              </a:rPr>
              <a:t>～キャンサーギフト・大切な家族～</a:t>
            </a:r>
          </a:p>
        </p:txBody>
      </p:sp>
      <p:sp>
        <p:nvSpPr>
          <p:cNvPr id="56" name="テキスト ボックス 55">
            <a:extLst>
              <a:ext uri="{FF2B5EF4-FFF2-40B4-BE49-F238E27FC236}">
                <a16:creationId xmlns:a16="http://schemas.microsoft.com/office/drawing/2014/main" id="{FA1C53E8-28A4-4845-9556-3655969F2501}"/>
              </a:ext>
            </a:extLst>
          </p:cNvPr>
          <p:cNvSpPr txBox="1"/>
          <p:nvPr/>
        </p:nvSpPr>
        <p:spPr>
          <a:xfrm>
            <a:off x="560862" y="8862265"/>
            <a:ext cx="3328344" cy="233397"/>
          </a:xfrm>
          <a:prstGeom prst="rect">
            <a:avLst/>
          </a:prstGeom>
          <a:noFill/>
        </p:spPr>
        <p:txBody>
          <a:bodyPr wrap="square">
            <a:spAutoFit/>
          </a:bodyPr>
          <a:lstStyle/>
          <a:p>
            <a:pPr marL="0" marR="0" lvl="0" indent="0" algn="l" defTabSz="914400" rtl="0" eaLnBrk="1" fontAlgn="base" latinLnBrk="0" hangingPunct="1">
              <a:lnSpc>
                <a:spcPts val="1100"/>
              </a:lnSpc>
              <a:spcBef>
                <a:spcPts val="600"/>
              </a:spcBef>
              <a:spcAft>
                <a:spcPct val="0"/>
              </a:spcAft>
              <a:buClrTx/>
              <a:buSzTx/>
              <a:buFontTx/>
              <a:buNone/>
              <a:tabLst/>
              <a:defRPr/>
            </a:pPr>
            <a:r>
              <a:rPr lang="ja-JP" altLang="en-US" sz="1000" b="1" u="none" noProof="0" dirty="0">
                <a:solidFill>
                  <a:prstClr val="black"/>
                </a:solidFill>
                <a:latin typeface="Meiryo UI" panose="020B0604030504040204" pitchFamily="50" charset="-128"/>
                <a:ea typeface="Meiryo UI" panose="020B0604030504040204" pitchFamily="50" charset="-128"/>
              </a:rPr>
              <a:t>横浜市中区本町</a:t>
            </a:r>
            <a:r>
              <a:rPr lang="en-US" altLang="ja-JP" sz="1000" b="1" u="none" noProof="0" dirty="0">
                <a:solidFill>
                  <a:prstClr val="black"/>
                </a:solidFill>
                <a:latin typeface="Meiryo UI" panose="020B0604030504040204" pitchFamily="50" charset="-128"/>
                <a:ea typeface="Meiryo UI" panose="020B0604030504040204" pitchFamily="50" charset="-128"/>
              </a:rPr>
              <a:t>2</a:t>
            </a:r>
            <a:r>
              <a:rPr lang="ja-JP" altLang="en-US" sz="1000" b="1" u="none" noProof="0" dirty="0">
                <a:solidFill>
                  <a:prstClr val="black"/>
                </a:solidFill>
                <a:latin typeface="Meiryo UI" panose="020B0604030504040204" pitchFamily="50" charset="-128"/>
                <a:ea typeface="Meiryo UI" panose="020B0604030504040204" pitchFamily="50" charset="-128"/>
              </a:rPr>
              <a:t>－</a:t>
            </a:r>
            <a:r>
              <a:rPr lang="en-US" altLang="ja-JP" sz="1000" b="1" u="none" noProof="0" dirty="0">
                <a:solidFill>
                  <a:prstClr val="black"/>
                </a:solidFill>
                <a:latin typeface="Meiryo UI" panose="020B0604030504040204" pitchFamily="50" charset="-128"/>
                <a:ea typeface="Meiryo UI" panose="020B0604030504040204" pitchFamily="50" charset="-128"/>
              </a:rPr>
              <a:t>22</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京阪横浜ビル</a:t>
            </a:r>
            <a:r>
              <a:rPr lang="ja-JP" altLang="en-US" sz="1000" b="1" u="none" dirty="0">
                <a:solidFill>
                  <a:prstClr val="black"/>
                </a:solidFill>
                <a:latin typeface="Meiryo UI" panose="020B0604030504040204" pitchFamily="50" charset="-128"/>
                <a:ea typeface="Meiryo UI" panose="020B0604030504040204" pitchFamily="50" charset="-128"/>
              </a:rPr>
              <a:t>９</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32E7EFE-4CAF-4E73-99CC-6C89984E796B}"/>
              </a:ext>
            </a:extLst>
          </p:cNvPr>
          <p:cNvSpPr txBox="1"/>
          <p:nvPr/>
        </p:nvSpPr>
        <p:spPr>
          <a:xfrm>
            <a:off x="-28650" y="6424895"/>
            <a:ext cx="6231557" cy="253916"/>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セミナー参加申込みにあたり、当社担当者が申込者様の</a:t>
            </a:r>
            <a:r>
              <a:rPr lang="ja-JP" altLang="en-US" sz="1000" b="1" dirty="0">
                <a:latin typeface="Meiryo UI" panose="020B0604030504040204" pitchFamily="50" charset="-128"/>
                <a:ea typeface="Meiryo UI" panose="020B0604030504040204" pitchFamily="50" charset="-128"/>
              </a:rPr>
              <a:t>以下情報についてお伺いする場合がございます。</a:t>
            </a:r>
            <a:endParaRPr lang="en-US" altLang="ja-JP" sz="10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0F8F61A-BD07-4953-9A4B-A73DF3495B6A}"/>
              </a:ext>
            </a:extLst>
          </p:cNvPr>
          <p:cNvSpPr txBox="1"/>
          <p:nvPr/>
        </p:nvSpPr>
        <p:spPr>
          <a:xfrm>
            <a:off x="0" y="9107025"/>
            <a:ext cx="3265638" cy="369332"/>
          </a:xfrm>
          <a:prstGeom prst="rect">
            <a:avLst/>
          </a:prstGeom>
          <a:noFill/>
        </p:spPr>
        <p:txBody>
          <a:bodyPr wrap="none" rtlCol="0">
            <a:spAutoFit/>
          </a:bodyPr>
          <a:lstStyle/>
          <a:p>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お問合せ先：</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045-211-1278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1588" y="7938"/>
            <a:ext cx="6854825" cy="9893300"/>
          </a:xfrm>
          <a:prstGeom prst="rect">
            <a:avLst/>
          </a:prstGeom>
          <a:solidFill>
            <a:srgbClr val="FFF3CD">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dirty="0"/>
          </a:p>
        </p:txBody>
      </p:sp>
      <p:sp>
        <p:nvSpPr>
          <p:cNvPr id="14" name="正方形/長方形 13">
            <a:extLst>
              <a:ext uri="{FF2B5EF4-FFF2-40B4-BE49-F238E27FC236}">
                <a16:creationId xmlns:a16="http://schemas.microsoft.com/office/drawing/2014/main" id="{638F9E37-0AF3-410E-9243-AAC026E513D4}"/>
              </a:ext>
            </a:extLst>
          </p:cNvPr>
          <p:cNvSpPr/>
          <p:nvPr/>
        </p:nvSpPr>
        <p:spPr>
          <a:xfrm>
            <a:off x="3429000" y="7965236"/>
            <a:ext cx="3267076" cy="1778796"/>
          </a:xfrm>
          <a:prstGeom prst="rect">
            <a:avLst/>
          </a:prstGeom>
          <a:solidFill>
            <a:srgbClr val="FFCCCC">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15" name="テキスト ボックス 14">
            <a:extLst>
              <a:ext uri="{FF2B5EF4-FFF2-40B4-BE49-F238E27FC236}">
                <a16:creationId xmlns:a16="http://schemas.microsoft.com/office/drawing/2014/main" id="{61D51CCF-405F-4B3B-95CE-861406F35D5D}"/>
              </a:ext>
            </a:extLst>
          </p:cNvPr>
          <p:cNvSpPr txBox="1"/>
          <p:nvPr/>
        </p:nvSpPr>
        <p:spPr>
          <a:xfrm>
            <a:off x="88511" y="5814715"/>
            <a:ext cx="1992853" cy="461665"/>
          </a:xfrm>
          <a:prstGeom prst="rect">
            <a:avLst/>
          </a:prstGeom>
          <a:noFill/>
        </p:spPr>
        <p:txBody>
          <a:bodyPr wrap="none" rtlCol="0">
            <a:spAutoFit/>
          </a:bodyPr>
          <a:lstStyle/>
          <a:p>
            <a:r>
              <a:rPr lang="en-US" altLang="ja-JP" sz="2400" b="1" dirty="0">
                <a:solidFill>
                  <a:srgbClr val="FF3399"/>
                </a:solidFill>
                <a:latin typeface="Meiryo UI" panose="020B0604030504040204" pitchFamily="50" charset="-128"/>
                <a:ea typeface="Meiryo UI" panose="020B0604030504040204" pitchFamily="50" charset="-128"/>
              </a:rPr>
              <a:t>【</a:t>
            </a:r>
            <a:r>
              <a:rPr lang="ja-JP" altLang="en-US" sz="2400" b="1" dirty="0">
                <a:solidFill>
                  <a:srgbClr val="FF3399"/>
                </a:solidFill>
                <a:latin typeface="Meiryo UI" panose="020B0604030504040204" pitchFamily="50" charset="-128"/>
                <a:ea typeface="Meiryo UI" panose="020B0604030504040204" pitchFamily="50" charset="-128"/>
              </a:rPr>
              <a:t>会場ご案内</a:t>
            </a:r>
            <a:r>
              <a:rPr lang="en-US" altLang="ja-JP" sz="2400" b="1" dirty="0">
                <a:solidFill>
                  <a:srgbClr val="FF3399"/>
                </a:solidFill>
                <a:latin typeface="Meiryo UI" panose="020B0604030504040204" pitchFamily="50" charset="-128"/>
                <a:ea typeface="Meiryo UI" panose="020B0604030504040204" pitchFamily="50" charset="-128"/>
              </a:rPr>
              <a:t>】</a:t>
            </a:r>
            <a:endParaRPr lang="ja-JP" altLang="en-US" sz="2400" b="1" dirty="0">
              <a:solidFill>
                <a:srgbClr val="FF3399"/>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3FF76FAD-AF75-4AD5-89A0-65DCD26829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511" y="6443752"/>
            <a:ext cx="3233212" cy="3331403"/>
          </a:xfrm>
          <a:prstGeom prst="rect">
            <a:avLst/>
          </a:prstGeom>
          <a:ln>
            <a:solidFill>
              <a:srgbClr val="000000"/>
            </a:solidFill>
          </a:ln>
        </p:spPr>
      </p:pic>
      <p:sp>
        <p:nvSpPr>
          <p:cNvPr id="17" name="テキスト ボックス 16">
            <a:extLst>
              <a:ext uri="{FF2B5EF4-FFF2-40B4-BE49-F238E27FC236}">
                <a16:creationId xmlns:a16="http://schemas.microsoft.com/office/drawing/2014/main" id="{B501F5CA-DADB-4EC7-A209-C8A32EBB1EF2}"/>
              </a:ext>
            </a:extLst>
          </p:cNvPr>
          <p:cNvSpPr txBox="1"/>
          <p:nvPr/>
        </p:nvSpPr>
        <p:spPr>
          <a:xfrm>
            <a:off x="3375818" y="6371744"/>
            <a:ext cx="3010105" cy="884601"/>
          </a:xfrm>
          <a:prstGeom prst="rect">
            <a:avLst/>
          </a:prstGeom>
          <a:noFill/>
        </p:spPr>
        <p:txBody>
          <a:bodyPr wrap="square" rtlCol="0">
            <a:spAutoFit/>
          </a:bodyPr>
          <a:lstStyle/>
          <a:p>
            <a:pPr>
              <a:lnSpc>
                <a:spcPct val="110000"/>
              </a:lnSpc>
            </a:pPr>
            <a:r>
              <a:rPr lang="ja-JP" altLang="en-US" sz="1200" dirty="0">
                <a:solidFill>
                  <a:srgbClr val="0070C0"/>
                </a:solidFill>
                <a:latin typeface="Meiryo UI" panose="020B0604030504040204" pitchFamily="50" charset="-128"/>
                <a:ea typeface="Meiryo UI" panose="020B0604030504040204" pitchFamily="50" charset="-128"/>
              </a:rPr>
              <a:t>■</a:t>
            </a:r>
            <a:r>
              <a:rPr lang="en-US" altLang="ja-JP" sz="1200" dirty="0">
                <a:solidFill>
                  <a:srgbClr val="0070C0"/>
                </a:solidFill>
                <a:latin typeface="Meiryo UI" panose="020B0604030504040204" pitchFamily="50" charset="-128"/>
                <a:ea typeface="Meiryo UI" panose="020B0604030504040204" pitchFamily="50" charset="-128"/>
              </a:rPr>
              <a:t>JR</a:t>
            </a:r>
            <a:r>
              <a:rPr lang="ja-JP" altLang="en-US" sz="1200" dirty="0">
                <a:solidFill>
                  <a:srgbClr val="0070C0"/>
                </a:solidFill>
                <a:latin typeface="Meiryo UI" panose="020B0604030504040204" pitchFamily="50" charset="-128"/>
                <a:ea typeface="Meiryo UI" panose="020B0604030504040204" pitchFamily="50" charset="-128"/>
              </a:rPr>
              <a:t>京浜東北線　東神奈川駅　</a:t>
            </a:r>
            <a:endParaRPr lang="en-US" altLang="ja-JP" sz="1200" dirty="0">
              <a:solidFill>
                <a:srgbClr val="0070C0"/>
              </a:solidFill>
              <a:latin typeface="Meiryo UI" panose="020B0604030504040204" pitchFamily="50" charset="-128"/>
              <a:ea typeface="Meiryo UI" panose="020B0604030504040204" pitchFamily="50" charset="-128"/>
            </a:endParaRPr>
          </a:p>
          <a:p>
            <a:pPr>
              <a:lnSpc>
                <a:spcPct val="110000"/>
              </a:lnSpc>
            </a:pPr>
            <a:r>
              <a:rPr lang="ja-JP" altLang="en-US" sz="1200" dirty="0">
                <a:solidFill>
                  <a:srgbClr val="0070C0"/>
                </a:solidFill>
                <a:latin typeface="Meiryo UI" panose="020B0604030504040204" pitchFamily="50" charset="-128"/>
                <a:ea typeface="Meiryo UI" panose="020B0604030504040204" pitchFamily="50" charset="-128"/>
              </a:rPr>
              <a:t>　 京急本線　京急東神奈川駅</a:t>
            </a:r>
            <a:endParaRPr lang="en-US" altLang="ja-JP" sz="1200" dirty="0">
              <a:solidFill>
                <a:srgbClr val="0070C0"/>
              </a:solidFill>
              <a:latin typeface="Meiryo UI" panose="020B0604030504040204" pitchFamily="50" charset="-128"/>
              <a:ea typeface="Meiryo UI" panose="020B0604030504040204" pitchFamily="50" charset="-128"/>
            </a:endParaRPr>
          </a:p>
          <a:p>
            <a:pPr>
              <a:lnSpc>
                <a:spcPct val="110000"/>
              </a:lnSpc>
            </a:pPr>
            <a:r>
              <a:rPr lang="ja-JP" altLang="en-US" sz="1200" dirty="0">
                <a:solidFill>
                  <a:srgbClr val="0070C0"/>
                </a:solidFill>
                <a:latin typeface="Meiryo UI" panose="020B0604030504040204" pitchFamily="50" charset="-128"/>
                <a:ea typeface="Meiryo UI" panose="020B0604030504040204" pitchFamily="50" charset="-128"/>
              </a:rPr>
              <a:t>　 から連絡橋「</a:t>
            </a:r>
            <a:r>
              <a:rPr lang="ja-JP" altLang="en-US" sz="1200" dirty="0" err="1">
                <a:solidFill>
                  <a:srgbClr val="0070C0"/>
                </a:solidFill>
                <a:latin typeface="Meiryo UI" panose="020B0604030504040204" pitchFamily="50" charset="-128"/>
                <a:ea typeface="Meiryo UI" panose="020B0604030504040204" pitchFamily="50" charset="-128"/>
              </a:rPr>
              <a:t>かなっく</a:t>
            </a:r>
            <a:r>
              <a:rPr lang="ja-JP" altLang="en-US" sz="1200" dirty="0">
                <a:solidFill>
                  <a:srgbClr val="0070C0"/>
                </a:solidFill>
                <a:latin typeface="Meiryo UI" panose="020B0604030504040204" pitchFamily="50" charset="-128"/>
                <a:ea typeface="Meiryo UI" panose="020B0604030504040204" pitchFamily="50" charset="-128"/>
              </a:rPr>
              <a:t>ウォーク」徒歩１分</a:t>
            </a:r>
            <a:endParaRPr lang="en-US" altLang="ja-JP" sz="1200" dirty="0">
              <a:solidFill>
                <a:srgbClr val="0070C0"/>
              </a:solidFill>
              <a:latin typeface="Meiryo UI" panose="020B0604030504040204" pitchFamily="50" charset="-128"/>
              <a:ea typeface="Meiryo UI" panose="020B0604030504040204" pitchFamily="50" charset="-128"/>
            </a:endParaRPr>
          </a:p>
          <a:p>
            <a:pPr>
              <a:lnSpc>
                <a:spcPct val="110000"/>
              </a:lnSpc>
            </a:pPr>
            <a:r>
              <a:rPr lang="ja-JP" altLang="en-US" sz="1200" dirty="0">
                <a:solidFill>
                  <a:srgbClr val="0070C0"/>
                </a:solidFill>
                <a:latin typeface="Meiryo UI" panose="020B0604030504040204" pitchFamily="50" charset="-128"/>
                <a:ea typeface="Meiryo UI" panose="020B0604030504040204" pitchFamily="50" charset="-128"/>
              </a:rPr>
              <a:t>■東急東横線東白楽駅から徒歩</a:t>
            </a:r>
            <a:r>
              <a:rPr lang="en-US" altLang="ja-JP" sz="1200" dirty="0">
                <a:solidFill>
                  <a:srgbClr val="0070C0"/>
                </a:solidFill>
                <a:latin typeface="Meiryo UI" panose="020B0604030504040204" pitchFamily="50" charset="-128"/>
                <a:ea typeface="Meiryo UI" panose="020B0604030504040204" pitchFamily="50" charset="-128"/>
              </a:rPr>
              <a:t>10</a:t>
            </a:r>
            <a:r>
              <a:rPr lang="ja-JP" altLang="en-US" sz="1200" dirty="0">
                <a:solidFill>
                  <a:srgbClr val="0070C0"/>
                </a:solidFill>
                <a:latin typeface="Meiryo UI" panose="020B0604030504040204" pitchFamily="50" charset="-128"/>
                <a:ea typeface="Meiryo UI" panose="020B0604030504040204" pitchFamily="50" charset="-128"/>
              </a:rPr>
              <a:t>分</a:t>
            </a:r>
            <a:endParaRPr lang="en-US" altLang="ja-JP" sz="1200" dirty="0">
              <a:solidFill>
                <a:srgbClr val="0070C0"/>
              </a:solidFill>
              <a:latin typeface="Meiryo UI" panose="020B0604030504040204" pitchFamily="50" charset="-128"/>
              <a:ea typeface="Meiryo UI" panose="020B0604030504040204" pitchFamily="50" charset="-128"/>
            </a:endParaRPr>
          </a:p>
        </p:txBody>
      </p:sp>
      <p:sp>
        <p:nvSpPr>
          <p:cNvPr id="18" name="角丸四角形 28">
            <a:extLst>
              <a:ext uri="{FF2B5EF4-FFF2-40B4-BE49-F238E27FC236}">
                <a16:creationId xmlns:a16="http://schemas.microsoft.com/office/drawing/2014/main" id="{36B58C11-A296-4DF0-AE7F-0ECC6D3919BB}"/>
              </a:ext>
            </a:extLst>
          </p:cNvPr>
          <p:cNvSpPr/>
          <p:nvPr/>
        </p:nvSpPr>
        <p:spPr>
          <a:xfrm>
            <a:off x="3661773" y="8547330"/>
            <a:ext cx="2771775" cy="582613"/>
          </a:xfrm>
          <a:prstGeom prst="roundRect">
            <a:avLst/>
          </a:prstGeom>
          <a:solidFill>
            <a:srgbClr val="0070C0"/>
          </a:solidFill>
          <a:ln w="25400" cap="flat" cmpd="sng" algn="ctr">
            <a:noFill/>
            <a:prstDash val="solid"/>
          </a:ln>
          <a:effectLst/>
        </p:spPr>
        <p:txBody>
          <a:bodyPr wrap="none" anchor="ctr"/>
          <a:lstStyle/>
          <a:p>
            <a:pPr algn="ctr" eaLnBrk="1" fontAlgn="auto" hangingPunct="1">
              <a:spcBef>
                <a:spcPts val="0"/>
              </a:spcBef>
              <a:spcAft>
                <a:spcPts val="0"/>
              </a:spcAft>
              <a:defRPr/>
            </a:pP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地域のがん検診受診率向上</a:t>
            </a:r>
            <a:r>
              <a:rPr kumimoji="0" lang="ja-JP" altLang="en-US" sz="105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に</a:t>
            </a:r>
            <a:endParaRPr kumimoji="0" lang="en-US" altLang="ja-JP" sz="105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kumimoji="0" lang="ja-JP" altLang="en-US" sz="105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向けて取り組んでいます</a:t>
            </a:r>
            <a:endParaRPr kumimoji="0" lang="en-US" altLang="ja-JP" sz="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35">
            <a:extLst>
              <a:ext uri="{FF2B5EF4-FFF2-40B4-BE49-F238E27FC236}">
                <a16:creationId xmlns:a16="http://schemas.microsoft.com/office/drawing/2014/main" id="{27934D62-374B-4722-8FD9-7ADE48F44076}"/>
              </a:ext>
            </a:extLst>
          </p:cNvPr>
          <p:cNvSpPr txBox="1">
            <a:spLocks noChangeArrowheads="1"/>
          </p:cNvSpPr>
          <p:nvPr/>
        </p:nvSpPr>
        <p:spPr bwMode="auto">
          <a:xfrm>
            <a:off x="3449349" y="7976817"/>
            <a:ext cx="33079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1" dirty="0">
                <a:solidFill>
                  <a:prstClr val="black"/>
                </a:solidFill>
                <a:latin typeface="Meiryo UI" panose="020B0604030504040204" pitchFamily="50" charset="-128"/>
                <a:ea typeface="Meiryo UI" panose="020B0604030504040204" pitchFamily="50" charset="-128"/>
              </a:rPr>
              <a:t>日本生命は</a:t>
            </a:r>
            <a:endParaRPr lang="en-US" altLang="ja-JP" sz="1400" b="1" dirty="0">
              <a:solidFill>
                <a:prstClr val="black"/>
              </a:solidFill>
              <a:latin typeface="Meiryo UI" panose="020B0604030504040204" pitchFamily="50" charset="-128"/>
              <a:ea typeface="Meiryo UI" panose="020B0604030504040204" pitchFamily="50" charset="-128"/>
            </a:endParaRPr>
          </a:p>
          <a:p>
            <a:pPr>
              <a:spcBef>
                <a:spcPct val="0"/>
              </a:spcBef>
              <a:buFontTx/>
              <a:buNone/>
            </a:pPr>
            <a:r>
              <a:rPr lang="ja-JP" altLang="en-US" sz="1400" b="1" dirty="0">
                <a:solidFill>
                  <a:prstClr val="black"/>
                </a:solidFill>
                <a:latin typeface="Meiryo UI" panose="020B0604030504040204" pitchFamily="50" charset="-128"/>
                <a:ea typeface="Meiryo UI" panose="020B0604030504040204" pitchFamily="50" charset="-128"/>
              </a:rPr>
              <a:t>神奈川県との包括連携協定にもとづき、</a:t>
            </a:r>
          </a:p>
        </p:txBody>
      </p:sp>
      <p:sp>
        <p:nvSpPr>
          <p:cNvPr id="20" name="正方形/長方形 6">
            <a:extLst>
              <a:ext uri="{FF2B5EF4-FFF2-40B4-BE49-F238E27FC236}">
                <a16:creationId xmlns:a16="http://schemas.microsoft.com/office/drawing/2014/main" id="{42D8435B-5558-42FC-BE71-E12B572D8DCA}"/>
              </a:ext>
            </a:extLst>
          </p:cNvPr>
          <p:cNvSpPr>
            <a:spLocks noChangeArrowheads="1"/>
          </p:cNvSpPr>
          <p:nvPr/>
        </p:nvSpPr>
        <p:spPr bwMode="auto">
          <a:xfrm>
            <a:off x="4341019" y="9179849"/>
            <a:ext cx="23288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dirty="0">
                <a:solidFill>
                  <a:prstClr val="black"/>
                </a:solidFill>
                <a:latin typeface="Meiryo UI" panose="020B0604030504040204" pitchFamily="50" charset="-128"/>
                <a:ea typeface="Meiryo UI" panose="020B0604030504040204" pitchFamily="50" charset="-128"/>
              </a:rPr>
              <a:t>地域の</a:t>
            </a:r>
            <a:r>
              <a:rPr lang="ja-JP" altLang="en-US" sz="1400" b="1" dirty="0">
                <a:solidFill>
                  <a:srgbClr val="004ADE"/>
                </a:solidFill>
                <a:latin typeface="Meiryo UI" panose="020B0604030504040204" pitchFamily="50" charset="-128"/>
                <a:ea typeface="Meiryo UI" panose="020B0604030504040204" pitchFamily="50" charset="-128"/>
              </a:rPr>
              <a:t>健康増進・疾病予防</a:t>
            </a:r>
            <a:r>
              <a:rPr lang="ja-JP" altLang="en-US" sz="1100" b="1" dirty="0">
                <a:solidFill>
                  <a:prstClr val="black"/>
                </a:solidFill>
                <a:latin typeface="Meiryo UI" panose="020B0604030504040204" pitchFamily="50" charset="-128"/>
                <a:ea typeface="Meiryo UI" panose="020B0604030504040204" pitchFamily="50" charset="-128"/>
              </a:rPr>
              <a:t>に貢献する取組を推進してまいります！</a:t>
            </a:r>
            <a:endParaRPr lang="en-US" altLang="ja-JP" sz="1100" b="1" dirty="0">
              <a:solidFill>
                <a:prstClr val="black"/>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3C979009-0D3A-48DF-AF7C-498CCB3A21CF}"/>
              </a:ext>
            </a:extLst>
          </p:cNvPr>
          <p:cNvSpPr/>
          <p:nvPr/>
        </p:nvSpPr>
        <p:spPr>
          <a:xfrm>
            <a:off x="3438526" y="7297005"/>
            <a:ext cx="3257550" cy="594311"/>
          </a:xfrm>
          <a:prstGeom prst="rect">
            <a:avLst/>
          </a:prstGeom>
          <a:solidFill>
            <a:srgbClr val="FF0000"/>
          </a:solidFill>
          <a:ln w="25400" cap="flat" cmpd="sng" algn="ctr">
            <a:noFill/>
            <a:prstDash val="solid"/>
          </a:ln>
          <a:effectLst/>
        </p:spPr>
        <p:txBody>
          <a:bodyPr anchor="ctr"/>
          <a:lstStyle/>
          <a:p>
            <a:pPr marL="0" marR="0" lvl="0" indent="0" algn="ctr" defTabSz="914357"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日本生命の取組み</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357"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＜横浜支社・横浜北支社・新横浜支社＞</a:t>
            </a:r>
            <a:endParaRPr kumimoji="0" lang="ja-JP" altLang="en-US" sz="24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pic>
        <p:nvPicPr>
          <p:cNvPr id="22" name="図 21">
            <a:extLst>
              <a:ext uri="{FF2B5EF4-FFF2-40B4-BE49-F238E27FC236}">
                <a16:creationId xmlns:a16="http://schemas.microsoft.com/office/drawing/2014/main" id="{60544C13-38A2-4BA1-B09A-F4B8CBC9EEA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 r="5251"/>
          <a:stretch/>
        </p:blipFill>
        <p:spPr>
          <a:xfrm>
            <a:off x="3715056" y="9110893"/>
            <a:ext cx="643584" cy="603017"/>
          </a:xfrm>
          <a:prstGeom prst="rect">
            <a:avLst/>
          </a:prstGeom>
        </p:spPr>
      </p:pic>
      <p:sp>
        <p:nvSpPr>
          <p:cNvPr id="23" name="テキスト ボックス 22">
            <a:extLst>
              <a:ext uri="{FF2B5EF4-FFF2-40B4-BE49-F238E27FC236}">
                <a16:creationId xmlns:a16="http://schemas.microsoft.com/office/drawing/2014/main" id="{192D8C1C-0A49-41DA-839A-3B103A9628FC}"/>
              </a:ext>
            </a:extLst>
          </p:cNvPr>
          <p:cNvSpPr txBox="1"/>
          <p:nvPr/>
        </p:nvSpPr>
        <p:spPr>
          <a:xfrm>
            <a:off x="88511" y="2832770"/>
            <a:ext cx="1758815" cy="461665"/>
          </a:xfrm>
          <a:prstGeom prst="rect">
            <a:avLst/>
          </a:prstGeom>
          <a:noFill/>
        </p:spPr>
        <p:txBody>
          <a:bodyPr wrap="none" rtlCol="0">
            <a:spAutoFit/>
          </a:bodyPr>
          <a:lstStyle/>
          <a:p>
            <a:r>
              <a:rPr kumimoji="1" lang="en-US" altLang="ja-JP" sz="2400" b="1" dirty="0">
                <a:solidFill>
                  <a:srgbClr val="FF3399"/>
                </a:solidFill>
                <a:latin typeface="Meiryo UI" panose="020B0604030504040204" pitchFamily="50" charset="-128"/>
                <a:ea typeface="Meiryo UI" panose="020B0604030504040204" pitchFamily="50" charset="-128"/>
              </a:rPr>
              <a:t>【Episode】</a:t>
            </a:r>
            <a:endParaRPr kumimoji="1" lang="ja-JP" altLang="en-US" sz="2400" b="1" dirty="0">
              <a:solidFill>
                <a:srgbClr val="FF339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216B908-09A8-4689-AF70-3B342FC3DCB0}"/>
              </a:ext>
            </a:extLst>
          </p:cNvPr>
          <p:cNvSpPr txBox="1"/>
          <p:nvPr/>
        </p:nvSpPr>
        <p:spPr>
          <a:xfrm>
            <a:off x="116632" y="3294435"/>
            <a:ext cx="6384652" cy="2400657"/>
          </a:xfrm>
          <a:prstGeom prst="rect">
            <a:avLst/>
          </a:prstGeom>
          <a:noFill/>
        </p:spPr>
        <p:txBody>
          <a:bodyPr wrap="square" rtlCol="0">
            <a:spAutoFit/>
          </a:bodyPr>
          <a:lstStyle/>
          <a:p>
            <a:r>
              <a:rPr lang="ja-JP" altLang="en-US" sz="1000" u="sng" dirty="0">
                <a:latin typeface="Meiryo UI" panose="020B0604030504040204" pitchFamily="50" charset="-128"/>
                <a:ea typeface="Meiryo UI" panose="020B0604030504040204" pitchFamily="50" charset="-128"/>
              </a:rPr>
              <a:t>・特発性重症急性膵炎</a:t>
            </a:r>
            <a:r>
              <a:rPr lang="en-US" altLang="ja-JP" sz="1000" u="sng" dirty="0">
                <a:latin typeface="Meiryo UI" panose="020B0604030504040204" pitchFamily="50" charset="-128"/>
                <a:ea typeface="Meiryo UI" panose="020B0604030504040204" pitchFamily="50" charset="-128"/>
              </a:rPr>
              <a:t>(2001</a:t>
            </a:r>
            <a:r>
              <a:rPr lang="ja-JP" altLang="en-US" sz="1000" u="sng" dirty="0">
                <a:latin typeface="Meiryo UI" panose="020B0604030504040204" pitchFamily="50" charset="-128"/>
                <a:ea typeface="Meiryo UI" panose="020B0604030504040204" pitchFamily="50" charset="-128"/>
              </a:rPr>
              <a:t>年</a:t>
            </a:r>
            <a:r>
              <a:rPr lang="en-US" altLang="ja-JP" sz="1000" u="sng" dirty="0">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当時</a:t>
            </a:r>
            <a:r>
              <a:rPr lang="en-US" altLang="ja-JP" sz="1000" u="sng" dirty="0">
                <a:latin typeface="Meiryo UI" panose="020B0604030504040204" pitchFamily="50" charset="-128"/>
                <a:ea typeface="Meiryo UI" panose="020B0604030504040204" pitchFamily="50" charset="-128"/>
              </a:rPr>
              <a:t>34</a:t>
            </a:r>
            <a:r>
              <a:rPr lang="ja-JP" altLang="en-US" sz="1000" u="sng" dirty="0">
                <a:latin typeface="Meiryo UI" panose="020B0604030504040204" pitchFamily="50" charset="-128"/>
                <a:ea typeface="Meiryo UI" panose="020B0604030504040204" pitchFamily="50" charset="-128"/>
              </a:rPr>
              <a:t>歳</a:t>
            </a:r>
            <a:r>
              <a:rPr lang="en-US" altLang="ja-JP" sz="1000" u="sng" dirty="0">
                <a:latin typeface="Meiryo UI" panose="020B0604030504040204" pitchFamily="50" charset="-128"/>
                <a:ea typeface="Meiryo UI" panose="020B0604030504040204" pitchFamily="50" charset="-128"/>
              </a:rPr>
              <a:t>) </a:t>
            </a:r>
          </a:p>
          <a:p>
            <a:r>
              <a:rPr lang="ja-JP" altLang="en-US" sz="1000" dirty="0">
                <a:latin typeface="Meiryo UI" panose="020B0604030504040204" pitchFamily="50" charset="-128"/>
                <a:ea typeface="Meiryo UI" panose="020B0604030504040204" pitchFamily="50" charset="-128"/>
              </a:rPr>
              <a:t>　グアム旅行から帰国した関西空港にて、お腹の中で破裂音がする。なんとか帰宅するも尋常ではない腹痛に病院に駆け込むが、原因が分からず医師から家族に「</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日がヤマ」 と宣告されるほどの事態に。 </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u="sng" dirty="0">
                <a:latin typeface="Meiryo UI" panose="020B0604030504040204" pitchFamily="50" charset="-128"/>
                <a:ea typeface="Meiryo UI" panose="020B0604030504040204" pitchFamily="50" charset="-128"/>
              </a:rPr>
              <a:t>・特発性大腿骨頭壊死症</a:t>
            </a:r>
            <a:r>
              <a:rPr lang="en-US" altLang="ja-JP" sz="1000" u="sng" dirty="0">
                <a:latin typeface="Meiryo UI" panose="020B0604030504040204" pitchFamily="50" charset="-128"/>
                <a:ea typeface="Meiryo UI" panose="020B0604030504040204" pitchFamily="50" charset="-128"/>
              </a:rPr>
              <a:t>(2015</a:t>
            </a:r>
            <a:r>
              <a:rPr lang="ja-JP" altLang="en-US" sz="1000" u="sng" dirty="0">
                <a:latin typeface="Meiryo UI" panose="020B0604030504040204" pitchFamily="50" charset="-128"/>
                <a:ea typeface="Meiryo UI" panose="020B0604030504040204" pitchFamily="50" charset="-128"/>
              </a:rPr>
              <a:t>年</a:t>
            </a:r>
            <a:r>
              <a:rPr lang="en-US" altLang="ja-JP" sz="1000" u="sng" dirty="0">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当時</a:t>
            </a:r>
            <a:r>
              <a:rPr lang="en-US" altLang="ja-JP" sz="1000" u="sng" dirty="0">
                <a:latin typeface="Meiryo UI" panose="020B0604030504040204" pitchFamily="50" charset="-128"/>
                <a:ea typeface="Meiryo UI" panose="020B0604030504040204" pitchFamily="50" charset="-128"/>
              </a:rPr>
              <a:t>48</a:t>
            </a:r>
            <a:r>
              <a:rPr lang="ja-JP" altLang="en-US" sz="1000" u="sng" dirty="0">
                <a:latin typeface="Meiryo UI" panose="020B0604030504040204" pitchFamily="50" charset="-128"/>
                <a:ea typeface="Meiryo UI" panose="020B0604030504040204" pitchFamily="50" charset="-128"/>
              </a:rPr>
              <a:t>歳</a:t>
            </a:r>
            <a:r>
              <a:rPr lang="en-US" altLang="ja-JP" sz="1000" u="sng" dirty="0">
                <a:latin typeface="Meiryo UI" panose="020B0604030504040204" pitchFamily="50" charset="-128"/>
                <a:ea typeface="Meiryo UI" panose="020B0604030504040204" pitchFamily="50" charset="-128"/>
              </a:rPr>
              <a:t>) </a:t>
            </a:r>
          </a:p>
          <a:p>
            <a:r>
              <a:rPr lang="ja-JP" altLang="en-US" sz="1000" dirty="0">
                <a:latin typeface="Meiryo UI" panose="020B0604030504040204" pitchFamily="50" charset="-128"/>
                <a:ea typeface="Meiryo UI" panose="020B0604030504040204" pitchFamily="50" charset="-128"/>
              </a:rPr>
              <a:t>　腰・脚の痛みを覚えるが原因が分からず、次第に自然に歩く事も難しくなる。大病院にて検査すると大腿骨頭壊死症だと判明。転院し、股関節を人工股関節に変える手術をし、現在は完治。</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u="sng" dirty="0">
                <a:latin typeface="Meiryo UI" panose="020B0604030504040204" pitchFamily="50" charset="-128"/>
                <a:ea typeface="Meiryo UI" panose="020B0604030504040204" pitchFamily="50" charset="-128"/>
              </a:rPr>
              <a:t> ・「リウマチ」と「神経障害性疼痛」</a:t>
            </a:r>
            <a:r>
              <a:rPr lang="en-US" altLang="ja-JP" sz="1000" u="sng" dirty="0">
                <a:latin typeface="Meiryo UI" panose="020B0604030504040204" pitchFamily="50" charset="-128"/>
                <a:ea typeface="Meiryo UI" panose="020B0604030504040204" pitchFamily="50" charset="-128"/>
              </a:rPr>
              <a:t>(2017</a:t>
            </a:r>
            <a:r>
              <a:rPr lang="ja-JP" altLang="en-US" sz="1000" u="sng" dirty="0">
                <a:latin typeface="Meiryo UI" panose="020B0604030504040204" pitchFamily="50" charset="-128"/>
                <a:ea typeface="Meiryo UI" panose="020B0604030504040204" pitchFamily="50" charset="-128"/>
              </a:rPr>
              <a:t>年</a:t>
            </a:r>
            <a:r>
              <a:rPr lang="en-US" altLang="ja-JP" sz="1000" u="sng" dirty="0">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当時</a:t>
            </a:r>
            <a:r>
              <a:rPr lang="en-US" altLang="ja-JP" sz="1000" u="sng" dirty="0">
                <a:latin typeface="Meiryo UI" panose="020B0604030504040204" pitchFamily="50" charset="-128"/>
                <a:ea typeface="Meiryo UI" panose="020B0604030504040204" pitchFamily="50" charset="-128"/>
              </a:rPr>
              <a:t>50</a:t>
            </a:r>
            <a:r>
              <a:rPr lang="ja-JP" altLang="en-US" sz="1000" u="sng" dirty="0">
                <a:latin typeface="Meiryo UI" panose="020B0604030504040204" pitchFamily="50" charset="-128"/>
                <a:ea typeface="Meiryo UI" panose="020B0604030504040204" pitchFamily="50" charset="-128"/>
              </a:rPr>
              <a:t>歳</a:t>
            </a:r>
            <a:r>
              <a:rPr lang="en-US" altLang="ja-JP" sz="1000" u="sng" dirty="0">
                <a:latin typeface="Meiryo UI" panose="020B0604030504040204" pitchFamily="50" charset="-128"/>
                <a:ea typeface="Meiryo UI" panose="020B0604030504040204" pitchFamily="50" charset="-128"/>
              </a:rPr>
              <a:t>) </a:t>
            </a: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年に手の腫れ・全身の痺れを感じ判明。治療継続中。</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u="sng" dirty="0">
                <a:latin typeface="Meiryo UI" panose="020B0604030504040204" pitchFamily="50" charset="-128"/>
                <a:ea typeface="Meiryo UI" panose="020B0604030504040204" pitchFamily="50" charset="-128"/>
              </a:rPr>
              <a:t> ・舌がん（</a:t>
            </a:r>
            <a:r>
              <a:rPr lang="en-US" altLang="ja-JP" sz="1000" u="sng" dirty="0">
                <a:latin typeface="Meiryo UI" panose="020B0604030504040204" pitchFamily="50" charset="-128"/>
                <a:ea typeface="Meiryo UI" panose="020B0604030504040204" pitchFamily="50" charset="-128"/>
              </a:rPr>
              <a:t>2019</a:t>
            </a:r>
            <a:r>
              <a:rPr lang="ja-JP" altLang="en-US" sz="1000" u="sng" dirty="0">
                <a:latin typeface="Meiryo UI" panose="020B0604030504040204" pitchFamily="50" charset="-128"/>
                <a:ea typeface="Meiryo UI" panose="020B0604030504040204" pitchFamily="50" charset="-128"/>
              </a:rPr>
              <a:t>年</a:t>
            </a:r>
            <a:r>
              <a:rPr lang="en-US" altLang="ja-JP" sz="1000" u="sng" dirty="0">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当時</a:t>
            </a:r>
            <a:r>
              <a:rPr lang="en-US" altLang="ja-JP" sz="1000" u="sng" dirty="0">
                <a:latin typeface="Meiryo UI" panose="020B0604030504040204" pitchFamily="50" charset="-128"/>
                <a:ea typeface="Meiryo UI" panose="020B0604030504040204" pitchFamily="50" charset="-128"/>
              </a:rPr>
              <a:t>52</a:t>
            </a:r>
            <a:r>
              <a:rPr lang="ja-JP" altLang="en-US" sz="1000" u="sng" dirty="0">
                <a:latin typeface="Meiryo UI" panose="020B0604030504040204" pitchFamily="50" charset="-128"/>
                <a:ea typeface="Meiryo UI" panose="020B0604030504040204" pitchFamily="50" charset="-128"/>
              </a:rPr>
              <a:t>歳） </a:t>
            </a:r>
            <a:endParaRPr lang="en-US" altLang="ja-JP" sz="1000" u="sng"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舌の６割近くを切除する大手術を受けたその後。つらい痛みやリハビリを乗り越え、出口が見えたと思った矢先に、今度は食道がんが発覚。現在は完治。デビュー</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周年に向けて歌のリハビり猛特訓、</a:t>
            </a:r>
            <a:r>
              <a:rPr lang="en-US" altLang="ja-JP" sz="1000" dirty="0">
                <a:latin typeface="Meiryo UI" panose="020B0604030504040204" pitchFamily="50" charset="-128"/>
                <a:ea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rPr>
              <a:t>年に「ちえみちゃん祭り２０２３」 東京・大阪公演を開催。今後も精力的に講演・テレビ出演・ライブ活動を継続中！ </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D4B73F6E-55BD-4D2F-9C50-C5286CAED0EB}"/>
              </a:ext>
            </a:extLst>
          </p:cNvPr>
          <p:cNvSpPr txBox="1"/>
          <p:nvPr/>
        </p:nvSpPr>
        <p:spPr>
          <a:xfrm>
            <a:off x="88511" y="126083"/>
            <a:ext cx="5679760" cy="461665"/>
          </a:xfrm>
          <a:prstGeom prst="rect">
            <a:avLst/>
          </a:prstGeom>
          <a:noFill/>
        </p:spPr>
        <p:txBody>
          <a:bodyPr wrap="none" rtlCol="0">
            <a:spAutoFit/>
          </a:bodyPr>
          <a:lstStyle/>
          <a:p>
            <a:r>
              <a:rPr kumimoji="1" lang="en-US" altLang="ja-JP" sz="2400" b="1" dirty="0">
                <a:solidFill>
                  <a:srgbClr val="FF3399"/>
                </a:solidFill>
                <a:latin typeface="Meiryo UI" panose="020B0604030504040204" pitchFamily="50" charset="-128"/>
                <a:ea typeface="Meiryo UI" panose="020B0604030504040204" pitchFamily="50" charset="-128"/>
              </a:rPr>
              <a:t>【</a:t>
            </a:r>
            <a:r>
              <a:rPr lang="ja-JP" altLang="en-US" sz="2400" b="1" dirty="0">
                <a:solidFill>
                  <a:srgbClr val="FF3399"/>
                </a:solidFill>
                <a:latin typeface="Meiryo UI" panose="020B0604030504040204" pitchFamily="50" charset="-128"/>
                <a:ea typeface="Meiryo UI" panose="020B0604030504040204" pitchFamily="50" charset="-128"/>
              </a:rPr>
              <a:t>講師プロフィール</a:t>
            </a:r>
            <a:r>
              <a:rPr kumimoji="1" lang="en-US" altLang="ja-JP" sz="2400" b="1" dirty="0">
                <a:solidFill>
                  <a:srgbClr val="FF3399"/>
                </a:solidFill>
                <a:latin typeface="Meiryo UI" panose="020B0604030504040204" pitchFamily="50" charset="-128"/>
                <a:ea typeface="Meiryo UI" panose="020B0604030504040204" pitchFamily="50" charset="-128"/>
              </a:rPr>
              <a:t>】</a:t>
            </a:r>
            <a:r>
              <a:rPr kumimoji="1" lang="ja-JP" altLang="en-US" sz="2400" b="1" dirty="0">
                <a:solidFill>
                  <a:srgbClr val="FF3399"/>
                </a:solidFill>
                <a:latin typeface="Meiryo UI" panose="020B0604030504040204" pitchFamily="50" charset="-128"/>
                <a:ea typeface="Meiryo UI" panose="020B0604030504040204" pitchFamily="50" charset="-128"/>
              </a:rPr>
              <a:t>　堀ちえみ（ホリチエミ）</a:t>
            </a:r>
          </a:p>
        </p:txBody>
      </p:sp>
      <p:sp>
        <p:nvSpPr>
          <p:cNvPr id="27" name="正方形/長方形 1">
            <a:extLst>
              <a:ext uri="{FF2B5EF4-FFF2-40B4-BE49-F238E27FC236}">
                <a16:creationId xmlns:a16="http://schemas.microsoft.com/office/drawing/2014/main" id="{E70D27C7-41A5-4B9D-8F1D-EABB1B5DF705}"/>
              </a:ext>
            </a:extLst>
          </p:cNvPr>
          <p:cNvSpPr>
            <a:spLocks noChangeArrowheads="1"/>
          </p:cNvSpPr>
          <p:nvPr/>
        </p:nvSpPr>
        <p:spPr bwMode="auto">
          <a:xfrm>
            <a:off x="116632" y="702147"/>
            <a:ext cx="662473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5983" tIns="35983" rIns="91396" bIns="4569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000" dirty="0">
                <a:latin typeface="Meiryo UI" panose="020B0604030504040204" pitchFamily="50" charset="-128"/>
                <a:ea typeface="Meiryo UI" panose="020B0604030504040204" pitchFamily="50" charset="-128"/>
              </a:rPr>
              <a:t>第６回ホリプロタレントスカウトキャラバンで芸能界入りし、</a:t>
            </a:r>
            <a:r>
              <a:rPr lang="en-US" altLang="ja-JP" sz="1000" dirty="0">
                <a:latin typeface="Meiryo UI" panose="020B0604030504040204" pitchFamily="50" charset="-128"/>
                <a:ea typeface="Meiryo UI" panose="020B0604030504040204" pitchFamily="50" charset="-128"/>
              </a:rPr>
              <a:t>1982</a:t>
            </a:r>
            <a:r>
              <a:rPr lang="ja-JP" altLang="en-US" sz="1000" dirty="0">
                <a:latin typeface="Meiryo UI" panose="020B0604030504040204" pitchFamily="50" charset="-128"/>
                <a:ea typeface="Meiryo UI" panose="020B0604030504040204" pitchFamily="50" charset="-128"/>
              </a:rPr>
              <a:t>年「潮風の少女」で</a:t>
            </a:r>
          </a:p>
          <a:p>
            <a:pPr eaLnBrk="1" hangingPunct="1">
              <a:lnSpc>
                <a:spcPct val="120000"/>
              </a:lnSpc>
              <a:spcBef>
                <a:spcPct val="0"/>
              </a:spcBef>
              <a:buFontTx/>
              <a:buNone/>
            </a:pPr>
            <a:r>
              <a:rPr lang="ja-JP" altLang="en-US" sz="1000" dirty="0">
                <a:latin typeface="Meiryo UI" panose="020B0604030504040204" pitchFamily="50" charset="-128"/>
                <a:ea typeface="Meiryo UI" panose="020B0604030504040204" pitchFamily="50" charset="-128"/>
              </a:rPr>
              <a:t>デビュー。</a:t>
            </a:r>
            <a:r>
              <a:rPr lang="en-US" altLang="ja-JP" sz="1000" dirty="0">
                <a:latin typeface="Meiryo UI" panose="020B0604030504040204" pitchFamily="50" charset="-128"/>
                <a:ea typeface="Meiryo UI" panose="020B0604030504040204" pitchFamily="50" charset="-128"/>
              </a:rPr>
              <a:t>1983</a:t>
            </a:r>
            <a:r>
              <a:rPr lang="ja-JP" altLang="en-US" sz="1000" dirty="0">
                <a:latin typeface="Meiryo UI" panose="020B0604030504040204" pitchFamily="50" charset="-128"/>
                <a:ea typeface="Meiryo UI" panose="020B0604030504040204" pitchFamily="50" charset="-128"/>
              </a:rPr>
              <a:t>年に出演したドラマ「スチュワーデス物語」が日本中で大ヒットした。</a:t>
            </a:r>
          </a:p>
          <a:p>
            <a:pPr eaLnBrk="1" hangingPunct="1">
              <a:lnSpc>
                <a:spcPct val="120000"/>
              </a:lnSpc>
              <a:spcBef>
                <a:spcPct val="0"/>
              </a:spcBef>
              <a:buFontTx/>
              <a:buNone/>
            </a:pP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児の母として、テレビ出演のほか、講演会、音楽活動と幅広く活躍している。</a:t>
            </a:r>
            <a:endParaRPr lang="en-US" altLang="ja-JP" sz="1000" dirty="0">
              <a:latin typeface="Meiryo UI" panose="020B0604030504040204" pitchFamily="50" charset="-128"/>
              <a:ea typeface="Meiryo UI" panose="020B0604030504040204" pitchFamily="50" charset="-128"/>
            </a:endParaRPr>
          </a:p>
          <a:p>
            <a:pPr eaLnBrk="1" hangingPunct="1">
              <a:lnSpc>
                <a:spcPct val="120000"/>
              </a:lnSpc>
              <a:spcBef>
                <a:spcPct val="0"/>
              </a:spcBef>
              <a:buFontTx/>
              <a:buNone/>
            </a:pPr>
            <a:endParaRPr lang="ja-JP" altLang="en-US" sz="1000" dirty="0">
              <a:latin typeface="Meiryo UI" panose="020B0604030504040204" pitchFamily="50" charset="-128"/>
              <a:ea typeface="Meiryo UI" panose="020B0604030504040204" pitchFamily="50" charset="-128"/>
            </a:endParaRPr>
          </a:p>
          <a:p>
            <a:pPr eaLnBrk="1" hangingPunct="1">
              <a:lnSpc>
                <a:spcPct val="120000"/>
              </a:lnSpc>
              <a:spcBef>
                <a:spcPct val="0"/>
              </a:spcBef>
              <a:buFontTx/>
              <a:buNone/>
            </a:pP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に半年間続いていた舌の痛みが耐えがたくなり、都内の大学病院を受診。検査の結果、ステージ４の舌がん、左のリンパ節への移転が見つかる。自身のようにがんの発見が遅れる人を少なくしたいとの思いからブログで病気を公表。舌の</a:t>
            </a:r>
            <a:r>
              <a:rPr lang="en-US" altLang="ja-JP" sz="1000" dirty="0">
                <a:latin typeface="Meiryo UI" panose="020B0604030504040204" pitchFamily="50" charset="-128"/>
                <a:ea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rPr>
              <a:t>割超とリンパ節の切除をし、太腿の組織を移植して再建する大手術を受ける。その後、闘病生活についてつづった著書「</a:t>
            </a:r>
            <a:r>
              <a:rPr lang="en-US" altLang="ja-JP" sz="1000" dirty="0">
                <a:latin typeface="Meiryo UI" panose="020B0604030504040204" pitchFamily="50" charset="-128"/>
                <a:ea typeface="Meiryo UI" panose="020B0604030504040204" pitchFamily="50" charset="-128"/>
              </a:rPr>
              <a:t>Stage For</a:t>
            </a:r>
            <a:r>
              <a:rPr lang="ja-JP" altLang="en-US" sz="1000" dirty="0">
                <a:latin typeface="Meiryo UI" panose="020B0604030504040204" pitchFamily="50" charset="-128"/>
                <a:ea typeface="Meiryo UI" panose="020B0604030504040204" pitchFamily="50" charset="-128"/>
              </a:rPr>
              <a:t>～舌がんステージ４から希望のステージへ（扶桑社）や、「</a:t>
            </a:r>
            <a:r>
              <a:rPr lang="en-US" altLang="ja-JP" sz="1000" dirty="0">
                <a:latin typeface="Meiryo UI" panose="020B0604030504040204" pitchFamily="50" charset="-128"/>
                <a:ea typeface="Meiryo UI" panose="020B0604030504040204" pitchFamily="50" charset="-128"/>
              </a:rPr>
              <a:t>Hori-day</a:t>
            </a:r>
            <a:r>
              <a:rPr lang="ja-JP" altLang="en-US" sz="1000" dirty="0">
                <a:latin typeface="Meiryo UI" panose="020B0604030504040204" pitchFamily="50" charset="-128"/>
                <a:ea typeface="Meiryo UI" panose="020B0604030504040204" pitchFamily="50" charset="-128"/>
              </a:rPr>
              <a:t>」堀ちえみオフィシャルサイトで日々ブログを更新し、より多くの方に実体験を発信している。</a:t>
            </a:r>
          </a:p>
          <a:p>
            <a:pPr eaLnBrk="1" hangingPunct="1">
              <a:lnSpc>
                <a:spcPct val="120000"/>
              </a:lnSpc>
              <a:spcBef>
                <a:spcPct val="0"/>
              </a:spcBef>
              <a:buFontTx/>
              <a:buNone/>
            </a:pP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年デビュー４０周年を迎え、日々ボイストレーニングやリハビリを行い、</a:t>
            </a:r>
          </a:p>
          <a:p>
            <a:pPr eaLnBrk="1" hangingPunct="1">
              <a:lnSpc>
                <a:spcPct val="120000"/>
              </a:lnSpc>
              <a:spcBef>
                <a:spcPct val="0"/>
              </a:spcBef>
              <a:buFontTx/>
              <a:buNone/>
            </a:pPr>
            <a:r>
              <a:rPr lang="en-US" altLang="ja-JP" sz="1000" dirty="0">
                <a:latin typeface="Meiryo UI" panose="020B0604030504040204" pitchFamily="50" charset="-128"/>
                <a:ea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周年プラス１のアニバーサリーライブツアー「ちえみちゃん祭り</a:t>
            </a:r>
            <a:r>
              <a:rPr lang="en-US" altLang="ja-JP" sz="1000" dirty="0">
                <a:latin typeface="Meiryo UI" panose="020B0604030504040204" pitchFamily="50" charset="-128"/>
                <a:ea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rPr>
              <a:t>」を開催。</a:t>
            </a:r>
            <a:endParaRPr lang="en-US" altLang="ja-JP" sz="1800" dirty="0">
              <a:latin typeface="Meiryo UI" panose="020B0604030504040204" pitchFamily="50" charset="-128"/>
              <a:ea typeface="Meiryo UI" panose="020B0604030504040204" pitchFamily="50"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tile tx="0" ty="0" sx="100000" sy="100000" flip="none" algn="tl"/>
        </a:blipFill>
        <a:ln>
          <a:solidFill>
            <a:srgbClr val="FFFF99"/>
          </a:solidFill>
        </a:ln>
      </a:spPr>
      <a:bodyPr anchor="ctr"/>
      <a:lstStyle>
        <a:defPPr>
          <a:defRPr sz="1100" dirty="0">
            <a:solidFill>
              <a:schemeClr val="tx1"/>
            </a:solidFill>
            <a:latin typeface="HGP創英角ｺﾞｼｯｸUB" pitchFamily="50" charset="-128"/>
            <a:ea typeface="HGP創英角ｺﾞｼｯｸUB"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61894DE096064D9542142805BE61DB" ma:contentTypeVersion="24" ma:contentTypeDescription="新しいドキュメントを作成します。" ma:contentTypeScope="" ma:versionID="dcfc957d681aba654621334714384f7d">
  <xsd:schema xmlns:xsd="http://www.w3.org/2001/XMLSchema" xmlns:xs="http://www.w3.org/2001/XMLSchema" xmlns:p="http://schemas.microsoft.com/office/2006/metadata/properties" xmlns:ns2="88166a85-3d09-49a3-bf90-cac0fb786719" xmlns:ns3="641ad1fa-bbaf-482a-ab97-01e6131c707c" targetNamespace="http://schemas.microsoft.com/office/2006/metadata/properties" ma:root="true" ma:fieldsID="336c560deb7eef42ba765203367e10da" ns2:_="" ns3:_="">
    <xsd:import namespace="88166a85-3d09-49a3-bf90-cac0fb786719"/>
    <xsd:import namespace="641ad1fa-bbaf-482a-ab97-01e6131c707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66a85-3d09-49a3-bf90-cac0fb7867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a86ac81-7a8c-4355-a30e-6ff5050c58d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1ad1fa-bbaf-482a-ab97-01e6131c707c"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fd90e1a-8905-47f0-8307-65ae7961abf4}" ma:internalName="TaxCatchAll" ma:showField="CatchAllData" ma:web="641ad1fa-bbaf-482a-ab97-01e6131c70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41ad1fa-bbaf-482a-ab97-01e6131c707c" xsi:nil="true"/>
    <lcf76f155ced4ddcb4097134ff3c332f xmlns="88166a85-3d09-49a3-bf90-cac0fb7867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46DDB3-D1EE-4F28-8743-0B9D5F679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166a85-3d09-49a3-bf90-cac0fb786719"/>
    <ds:schemaRef ds:uri="641ad1fa-bbaf-482a-ab97-01e6131c7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1F2039-A5BF-4459-8822-DAF9599216A0}">
  <ds:schemaRefs>
    <ds:schemaRef ds:uri="http://schemas.microsoft.com/sharepoint/v3/contenttype/forms"/>
  </ds:schemaRefs>
</ds:datastoreItem>
</file>

<file path=customXml/itemProps3.xml><?xml version="1.0" encoding="utf-8"?>
<ds:datastoreItem xmlns:ds="http://schemas.openxmlformats.org/officeDocument/2006/customXml" ds:itemID="{9F869ECC-1B52-45AC-B7EC-C4F9BA1D5989}">
  <ds:schemaRefs>
    <ds:schemaRef ds:uri="http://schemas.microsoft.com/office/2006/documentManagement/types"/>
    <ds:schemaRef ds:uri="http://purl.org/dc/dcmitype/"/>
    <ds:schemaRef ds:uri="http://schemas.microsoft.com/office/infopath/2007/PartnerControls"/>
    <ds:schemaRef ds:uri="88166a85-3d09-49a3-bf90-cac0fb786719"/>
    <ds:schemaRef ds:uri="http://purl.org/dc/elements/1.1/"/>
    <ds:schemaRef ds:uri="http://schemas.microsoft.com/office/2006/metadata/properties"/>
    <ds:schemaRef ds:uri="641ad1fa-bbaf-482a-ab97-01e6131c707c"/>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2744</TotalTime>
  <Words>1010</Words>
  <Application>Microsoft Office PowerPoint</Application>
  <PresentationFormat>ユーザー設定</PresentationFormat>
  <Paragraphs>75</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ＭＳ Ｐゴシック</vt:lpstr>
      <vt:lpstr>Arial</vt:lpstr>
      <vt:lpstr>Times New Roman</vt:lpstr>
      <vt:lpstr>標準デザイン</vt:lpstr>
      <vt:lpstr>PowerPoint プレゼンテーション</vt:lpstr>
      <vt:lpstr>PowerPoint プレゼンテーション</vt:lpstr>
    </vt:vector>
  </TitlesOfParts>
  <Company>日本生命保険相互会社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日本生命保険相互会社</dc:creator>
  <cp:lastModifiedBy>さち子</cp:lastModifiedBy>
  <cp:revision>278</cp:revision>
  <cp:lastPrinted>2023-06-30T08:09:16Z</cp:lastPrinted>
  <dcterms:created xsi:type="dcterms:W3CDTF">2007-04-03T02:17:18Z</dcterms:created>
  <dcterms:modified xsi:type="dcterms:W3CDTF">2024-09-06T00:46:46Z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0x0101003561894DE096064D9542142805BE61DB</vt:lpwstr>
  </property>
</Properties>
</file>