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</p:sldIdLst>
  <p:sldSz cx="6858000" cy="9144000" type="screen4x3"/>
  <p:notesSz cx="6735763" cy="9866313"/>
  <p:defaultTextStyle>
    <a:defPPr>
      <a:defRPr lang="ja-JP"/>
    </a:defPPr>
    <a:lvl1pPr marL="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宅　秀隆" initials="三宅　秀隆" lastIdx="1" clrIdx="0">
    <p:extLst>
      <p:ext uri="{19B8F6BF-5375-455C-9EA6-DF929625EA0E}">
        <p15:presenceInfo xmlns:p15="http://schemas.microsoft.com/office/powerpoint/2012/main" userId="S::hidetaka_miyake460@maff.go.jp::a2587125-3f3b-45ae-bb8d-3e0abf637da1" providerId="AD"/>
      </p:ext>
    </p:extLst>
  </p:cmAuthor>
  <p:cmAuthor id="2" name="user" initials="U" lastIdx="2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718" autoAdjust="0"/>
    <p:restoredTop sz="92051" autoAdjust="0"/>
  </p:normalViewPr>
  <p:slideViewPr>
    <p:cSldViewPr>
      <p:cViewPr varScale="1">
        <p:scale>
          <a:sx n="48" d="100"/>
          <a:sy n="48" d="100"/>
        </p:scale>
        <p:origin x="2368" y="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"/>
    </p:cViewPr>
  </p:sorterViewPr>
  <p:notesViewPr>
    <p:cSldViewPr showGuides="1">
      <p:cViewPr varScale="1">
        <p:scale>
          <a:sx n="52" d="100"/>
          <a:sy n="52" d="100"/>
        </p:scale>
        <p:origin x="-2892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0" cy="493316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3ED6EF41-D272-4925-8C27-870F13DD05DC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981200" y="739775"/>
            <a:ext cx="2773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6"/>
            <a:ext cx="2918830" cy="493316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EB1A2BD6-3A33-455F-9D55-A07064204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002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81200" y="739775"/>
            <a:ext cx="2773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89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81200" y="739775"/>
            <a:ext cx="2773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456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8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702009"/>
            <a:ext cx="6853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4" y="5875870"/>
            <a:ext cx="5829300" cy="1816100"/>
          </a:xfrm>
          <a:prstGeom prst="rect">
            <a:avLst/>
          </a:prstGeom>
        </p:spPr>
        <p:txBody>
          <a:bodyPr lIns="85661" tIns="42830" rIns="85661" bIns="42830" anchor="t"/>
          <a:lstStyle>
            <a:lvl1pPr algn="l">
              <a:defRPr sz="4933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4" y="3875619"/>
            <a:ext cx="5829300" cy="2000248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7105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1421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317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28423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8552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4263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997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56847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046819"/>
            <a:ext cx="303014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2899835"/>
            <a:ext cx="303014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046819"/>
            <a:ext cx="303133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2899835"/>
            <a:ext cx="303133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4" cy="1549400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2" cy="7804151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4000"/>
            </a:lvl1pPr>
            <a:lvl2pPr>
              <a:defRPr sz="3467"/>
            </a:lvl2pPr>
            <a:lvl3pPr>
              <a:defRPr sz="2933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4" cy="6254751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799"/>
            <a:ext cx="4114800" cy="755651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4000"/>
            </a:lvl1pPr>
            <a:lvl2pPr marL="571059" indent="0">
              <a:buNone/>
              <a:defRPr sz="3467"/>
            </a:lvl2pPr>
            <a:lvl3pPr marL="1142118" indent="0">
              <a:buNone/>
              <a:defRPr sz="2933"/>
            </a:lvl3pPr>
            <a:lvl4pPr marL="1713177" indent="0">
              <a:buNone/>
              <a:defRPr sz="2533"/>
            </a:lvl4pPr>
            <a:lvl5pPr marL="2284236" indent="0">
              <a:buNone/>
              <a:defRPr sz="2533"/>
            </a:lvl5pPr>
            <a:lvl6pPr marL="2855295" indent="0">
              <a:buNone/>
              <a:defRPr sz="2533"/>
            </a:lvl6pPr>
            <a:lvl7pPr marL="3426354" indent="0">
              <a:buNone/>
              <a:defRPr sz="2533"/>
            </a:lvl7pPr>
            <a:lvl8pPr marL="3997413" indent="0">
              <a:buNone/>
              <a:defRPr sz="2533"/>
            </a:lvl8pPr>
            <a:lvl9pPr marL="4568472" indent="0">
              <a:buNone/>
              <a:defRPr sz="2533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2118" rtl="0" eaLnBrk="1" latinLnBrk="0" hangingPunct="1">
        <a:spcBef>
          <a:spcPct val="0"/>
        </a:spcBef>
        <a:buNone/>
        <a:defRPr kumimoji="1" sz="5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295" indent="-428295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971" indent="-356912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27647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998706" indent="-285529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569765" indent="-285529" algn="l" defTabSz="1142118" rtl="0" eaLnBrk="1" latinLnBrk="0" hangingPunct="1">
        <a:spcBef>
          <a:spcPct val="20000"/>
        </a:spcBef>
        <a:buFont typeface="Arial" pitchFamily="34" charset="0"/>
        <a:buChar char="»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40824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11883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82942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54001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059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118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177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4236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5295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6354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7413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68472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png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88640" y="132725"/>
            <a:ext cx="4104456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物品等の消毒方法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="" xmlns:a16="http://schemas.microsoft.com/office/drawing/2014/main" id="{1EF35834-4336-481E-89AE-259B6397A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0" y="971600"/>
            <a:ext cx="3154043" cy="218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正方形/長方形 44">
            <a:extLst>
              <a:ext uri="{FF2B5EF4-FFF2-40B4-BE49-F238E27FC236}">
                <a16:creationId xmlns="" xmlns:a16="http://schemas.microsoft.com/office/drawing/2014/main" id="{C7A11E81-1640-4AB2-A814-7F7FDF46222B}"/>
              </a:ext>
            </a:extLst>
          </p:cNvPr>
          <p:cNvSpPr/>
          <p:nvPr/>
        </p:nvSpPr>
        <p:spPr>
          <a:xfrm>
            <a:off x="3429000" y="1128246"/>
            <a:ext cx="3534565" cy="2517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器具、工具等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①沸騰水中で加熱する。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　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②水滴をタオルで拭き取る。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③　　時間 自然乾燥させる。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④乾燥後、所定の場所に戻す。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="" xmlns:a16="http://schemas.microsoft.com/office/drawing/2014/main" id="{ED46767A-0DA2-4555-9C9B-855492B0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18" y="3568271"/>
            <a:ext cx="2098031" cy="25748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正方形/長方形 46">
            <a:extLst>
              <a:ext uri="{FF2B5EF4-FFF2-40B4-BE49-F238E27FC236}">
                <a16:creationId xmlns="" xmlns:a16="http://schemas.microsoft.com/office/drawing/2014/main" id="{9CD12457-8210-4CB4-AD32-9F8A86AD12C4}"/>
              </a:ext>
            </a:extLst>
          </p:cNvPr>
          <p:cNvSpPr/>
          <p:nvPr/>
        </p:nvSpPr>
        <p:spPr>
          <a:xfrm>
            <a:off x="2547541" y="3256012"/>
            <a:ext cx="4221189" cy="3133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ビニール袋、器具等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①消毒薬を調整する。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・消毒薬の種類：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②水洗いし、汚れを落とした器具を消毒薬に漬ける。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・浸漬時間　　　時間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③消毒後、水洗いし乾燥させる。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・乾燥時間　　　時間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④乾燥後、措定の場所に戻す。</a:t>
            </a: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="" xmlns:a16="http://schemas.microsoft.com/office/drawing/2014/main" id="{7A7EC8DA-3ED5-404A-8FC5-EB5A2B43B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2" y="6442792"/>
            <a:ext cx="3087956" cy="2305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正方形/長方形 49">
            <a:extLst>
              <a:ext uri="{FF2B5EF4-FFF2-40B4-BE49-F238E27FC236}">
                <a16:creationId xmlns="" xmlns:a16="http://schemas.microsoft.com/office/drawing/2014/main" id="{DB569288-12D7-4C21-8E25-3D6213760126}"/>
              </a:ext>
            </a:extLst>
          </p:cNvPr>
          <p:cNvSpPr/>
          <p:nvPr/>
        </p:nvSpPr>
        <p:spPr>
          <a:xfrm>
            <a:off x="3229921" y="6705699"/>
            <a:ext cx="3763041" cy="190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携帯電話、財布等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①埃を拭く。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②棚に入れ、扉を閉める。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③紫外線殺菌灯を付ける。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④　　 分後、殺菌灯を消し、物品を取り出す。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53BDE2F6-C9BB-49E5-A54A-16995468EFC4}"/>
              </a:ext>
            </a:extLst>
          </p:cNvPr>
          <p:cNvSpPr txBox="1"/>
          <p:nvPr/>
        </p:nvSpPr>
        <p:spPr>
          <a:xfrm>
            <a:off x="260648" y="681482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煮沸消毒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C1B0639D-33AB-4B80-BF07-E5FB27E054BE}"/>
              </a:ext>
            </a:extLst>
          </p:cNvPr>
          <p:cNvSpPr txBox="1"/>
          <p:nvPr/>
        </p:nvSpPr>
        <p:spPr>
          <a:xfrm>
            <a:off x="260648" y="3176331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浸漬消毒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3CF6165F-9C6F-4AC6-BA4B-6E6375F222BF}"/>
              </a:ext>
            </a:extLst>
          </p:cNvPr>
          <p:cNvSpPr txBox="1"/>
          <p:nvPr/>
        </p:nvSpPr>
        <p:spPr>
          <a:xfrm>
            <a:off x="403818" y="6143127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紫外線消毒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838CF4E2-5C52-4E94-B246-6A14F9CAB7DE}"/>
              </a:ext>
            </a:extLst>
          </p:cNvPr>
          <p:cNvSpPr txBox="1"/>
          <p:nvPr/>
        </p:nvSpPr>
        <p:spPr>
          <a:xfrm>
            <a:off x="3747480" y="1757666"/>
            <a:ext cx="302125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加熱時間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】80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℃　５分間等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A64BA109-26F4-4FBB-A321-612DF7FB326A}"/>
              </a:ext>
            </a:extLst>
          </p:cNvPr>
          <p:cNvSpPr txBox="1"/>
          <p:nvPr/>
        </p:nvSpPr>
        <p:spPr>
          <a:xfrm>
            <a:off x="4304926" y="3885432"/>
            <a:ext cx="25202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87D26992-066A-479D-8431-34B77D8CCF3D}"/>
              </a:ext>
            </a:extLst>
          </p:cNvPr>
          <p:cNvSpPr txBox="1"/>
          <p:nvPr/>
        </p:nvSpPr>
        <p:spPr>
          <a:xfrm>
            <a:off x="3766810" y="2389111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1EA62D1B-AC90-44AF-BF80-E354A915C08E}"/>
              </a:ext>
            </a:extLst>
          </p:cNvPr>
          <p:cNvSpPr txBox="1"/>
          <p:nvPr/>
        </p:nvSpPr>
        <p:spPr>
          <a:xfrm>
            <a:off x="3800364" y="4867934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●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3A9D9E61-6651-4FE1-82AF-B718EFC58D1B}"/>
              </a:ext>
            </a:extLst>
          </p:cNvPr>
          <p:cNvSpPr txBox="1"/>
          <p:nvPr/>
        </p:nvSpPr>
        <p:spPr>
          <a:xfrm>
            <a:off x="3800364" y="5442423"/>
            <a:ext cx="26928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254CDCF4-7306-4761-B15C-E7790718AB76}"/>
              </a:ext>
            </a:extLst>
          </p:cNvPr>
          <p:cNvSpPr txBox="1"/>
          <p:nvPr/>
        </p:nvSpPr>
        <p:spPr>
          <a:xfrm>
            <a:off x="3596054" y="7986671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/>
              <a:t>●</a:t>
            </a:r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22679C57-ABEA-41D3-A17A-6FE2B5AA5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737" y="6444208"/>
            <a:ext cx="1152231" cy="7374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294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28106" y="80211"/>
            <a:ext cx="6636838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j-ea"/>
                <a:ea typeface="+mj-ea"/>
                <a:cs typeface="Meiryo UI" panose="020B0604030504040204" pitchFamily="50" charset="-128"/>
              </a:rPr>
              <a:t>緊急連絡網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="" xmlns:a16="http://schemas.microsoft.com/office/drawing/2014/main" id="{4875694F-FD85-4F7B-BD5B-482ACCDCC94F}"/>
              </a:ext>
            </a:extLst>
          </p:cNvPr>
          <p:cNvSpPr/>
          <p:nvPr/>
        </p:nvSpPr>
        <p:spPr>
          <a:xfrm>
            <a:off x="368660" y="1200601"/>
            <a:ext cx="6120680" cy="3544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="" xmlns:a16="http://schemas.microsoft.com/office/drawing/2014/main" id="{69E9F6CA-591B-4CE7-9E19-01CABEF45141}"/>
              </a:ext>
            </a:extLst>
          </p:cNvPr>
          <p:cNvSpPr/>
          <p:nvPr/>
        </p:nvSpPr>
        <p:spPr>
          <a:xfrm>
            <a:off x="227138" y="824195"/>
            <a:ext cx="5279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特定症状が確認された場合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="" xmlns:a16="http://schemas.microsoft.com/office/drawing/2014/main" id="{4B3C6D10-1973-441D-BFDB-F53EE768BFFD}"/>
              </a:ext>
            </a:extLst>
          </p:cNvPr>
          <p:cNvSpPr/>
          <p:nvPr/>
        </p:nvSpPr>
        <p:spPr>
          <a:xfrm>
            <a:off x="227137" y="4814933"/>
            <a:ext cx="5279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特定症状以外の異常が確認された場合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="" xmlns:a16="http://schemas.microsoft.com/office/drawing/2014/main" id="{D0F72D8F-2F7C-4F33-B5E9-E0F4E2C799C2}"/>
              </a:ext>
            </a:extLst>
          </p:cNvPr>
          <p:cNvSpPr/>
          <p:nvPr/>
        </p:nvSpPr>
        <p:spPr>
          <a:xfrm>
            <a:off x="368660" y="1547664"/>
            <a:ext cx="1107740" cy="164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発見者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="" xmlns:a16="http://schemas.microsoft.com/office/drawing/2014/main" id="{47F8CC19-284B-494F-A853-D0775A986DF7}"/>
              </a:ext>
            </a:extLst>
          </p:cNvPr>
          <p:cNvSpPr/>
          <p:nvPr/>
        </p:nvSpPr>
        <p:spPr>
          <a:xfrm>
            <a:off x="1755056" y="1680737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矢印: 右 74">
            <a:extLst>
              <a:ext uri="{FF2B5EF4-FFF2-40B4-BE49-F238E27FC236}">
                <a16:creationId xmlns="" xmlns:a16="http://schemas.microsoft.com/office/drawing/2014/main" id="{3815562B-710B-44A2-9FB6-E206F35A94C6}"/>
              </a:ext>
            </a:extLst>
          </p:cNvPr>
          <p:cNvSpPr/>
          <p:nvPr/>
        </p:nvSpPr>
        <p:spPr>
          <a:xfrm>
            <a:off x="1755056" y="2748773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="" xmlns:a16="http://schemas.microsoft.com/office/drawing/2014/main" id="{67E4938C-FE3F-45DD-B595-08CBF2F9DA4A}"/>
              </a:ext>
            </a:extLst>
          </p:cNvPr>
          <p:cNvSpPr/>
          <p:nvPr/>
        </p:nvSpPr>
        <p:spPr>
          <a:xfrm>
            <a:off x="2383830" y="265211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飼養衛生管理者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</a:t>
            </a:r>
            <a:r>
              <a:rPr kumimoji="1" lang="ja-JP" altLang="en-US" dirty="0" smtClean="0">
                <a:solidFill>
                  <a:schemeClr val="tx1"/>
                </a:solidFill>
              </a:rPr>
              <a:t>：</a:t>
            </a:r>
            <a:r>
              <a:rPr kumimoji="1" lang="en-US" altLang="ja-JP" dirty="0" smtClean="0">
                <a:solidFill>
                  <a:schemeClr val="tx1"/>
                </a:solidFill>
              </a:rPr>
              <a:t>			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="" xmlns:a16="http://schemas.microsoft.com/office/drawing/2014/main" id="{204B36DB-04EE-4E18-9665-2867245BFA74}"/>
              </a:ext>
            </a:extLst>
          </p:cNvPr>
          <p:cNvSpPr/>
          <p:nvPr/>
        </p:nvSpPr>
        <p:spPr>
          <a:xfrm>
            <a:off x="2223108" y="1406772"/>
            <a:ext cx="3829670" cy="1027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	</a:t>
            </a:r>
            <a:r>
              <a:rPr kumimoji="1" lang="ja-JP" altLang="en-US" dirty="0" smtClean="0">
                <a:solidFill>
                  <a:schemeClr val="tx1"/>
                </a:solidFill>
              </a:rPr>
              <a:t>県央家畜</a:t>
            </a:r>
            <a:r>
              <a:rPr kumimoji="1" lang="ja-JP" altLang="en-US" dirty="0">
                <a:solidFill>
                  <a:schemeClr val="tx1"/>
                </a:solidFill>
              </a:rPr>
              <a:t>保健</a:t>
            </a:r>
            <a:r>
              <a:rPr kumimoji="1" lang="ja-JP" altLang="en-US" dirty="0" smtClean="0">
                <a:solidFill>
                  <a:schemeClr val="tx1"/>
                </a:solidFill>
              </a:rPr>
              <a:t>衛生所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　　ＴＥＬ</a:t>
            </a:r>
            <a:r>
              <a:rPr kumimoji="1" lang="ja-JP" altLang="en-US" dirty="0">
                <a:solidFill>
                  <a:schemeClr val="tx1"/>
                </a:solidFill>
              </a:rPr>
              <a:t>：</a:t>
            </a:r>
            <a:r>
              <a:rPr kumimoji="1" lang="en-US" altLang="ja-JP" dirty="0" smtClean="0">
                <a:solidFill>
                  <a:schemeClr val="tx1"/>
                </a:solidFill>
              </a:rPr>
              <a:t>046-238-9111</a:t>
            </a: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　　　　</a:t>
            </a:r>
            <a:r>
              <a:rPr lang="en-US" altLang="ja-JP" dirty="0" smtClean="0">
                <a:solidFill>
                  <a:schemeClr val="tx1"/>
                </a:solidFill>
              </a:rPr>
              <a:t>080-3403-0157(</a:t>
            </a:r>
            <a:r>
              <a:rPr lang="ja-JP" altLang="en-US" dirty="0" smtClean="0">
                <a:solidFill>
                  <a:schemeClr val="tx1"/>
                </a:solidFill>
              </a:rPr>
              <a:t>夜間・休日</a:t>
            </a:r>
            <a:r>
              <a:rPr lang="en-US" altLang="ja-JP" dirty="0">
                <a:solidFill>
                  <a:schemeClr val="tx1"/>
                </a:solidFill>
              </a:rPr>
              <a:t>)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="" xmlns:a16="http://schemas.microsoft.com/office/drawing/2014/main" id="{A5F44660-475F-477E-96A6-DAF39D0A0250}"/>
              </a:ext>
            </a:extLst>
          </p:cNvPr>
          <p:cNvSpPr/>
          <p:nvPr/>
        </p:nvSpPr>
        <p:spPr>
          <a:xfrm>
            <a:off x="2413545" y="390861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担当の獣医師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</a:t>
            </a:r>
            <a:r>
              <a:rPr kumimoji="1" lang="ja-JP" altLang="en-US" dirty="0" smtClean="0">
                <a:solidFill>
                  <a:schemeClr val="tx1"/>
                </a:solidFill>
              </a:rPr>
              <a:t>：</a:t>
            </a:r>
            <a:r>
              <a:rPr kumimoji="1" lang="en-US" altLang="ja-JP" dirty="0" smtClean="0">
                <a:solidFill>
                  <a:schemeClr val="tx1"/>
                </a:solidFill>
              </a:rPr>
              <a:t>			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0" name="矢印: 右 79">
            <a:extLst>
              <a:ext uri="{FF2B5EF4-FFF2-40B4-BE49-F238E27FC236}">
                <a16:creationId xmlns="" xmlns:a16="http://schemas.microsoft.com/office/drawing/2014/main" id="{14E223E6-F548-45F7-A6D7-BA78E6B9D922}"/>
              </a:ext>
            </a:extLst>
          </p:cNvPr>
          <p:cNvSpPr/>
          <p:nvPr/>
        </p:nvSpPr>
        <p:spPr>
          <a:xfrm rot="5400000">
            <a:off x="3844757" y="3342942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="" xmlns:a16="http://schemas.microsoft.com/office/drawing/2014/main" id="{D60B86FA-8BD3-42C5-95B7-00BE35A19B9C}"/>
              </a:ext>
            </a:extLst>
          </p:cNvPr>
          <p:cNvSpPr/>
          <p:nvPr/>
        </p:nvSpPr>
        <p:spPr>
          <a:xfrm>
            <a:off x="404664" y="5292080"/>
            <a:ext cx="6120680" cy="3544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="" xmlns:a16="http://schemas.microsoft.com/office/drawing/2014/main" id="{B3EA0D46-1475-4357-8B0A-6A121FCBD024}"/>
              </a:ext>
            </a:extLst>
          </p:cNvPr>
          <p:cNvSpPr/>
          <p:nvPr/>
        </p:nvSpPr>
        <p:spPr>
          <a:xfrm>
            <a:off x="404664" y="5724128"/>
            <a:ext cx="1107740" cy="164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発見者</a:t>
            </a:r>
          </a:p>
        </p:txBody>
      </p:sp>
      <p:sp>
        <p:nvSpPr>
          <p:cNvPr id="83" name="矢印: 右 82">
            <a:extLst>
              <a:ext uri="{FF2B5EF4-FFF2-40B4-BE49-F238E27FC236}">
                <a16:creationId xmlns="" xmlns:a16="http://schemas.microsoft.com/office/drawing/2014/main" id="{5EB3E954-EC87-449A-802E-5D09BABED8C2}"/>
              </a:ext>
            </a:extLst>
          </p:cNvPr>
          <p:cNvSpPr/>
          <p:nvPr/>
        </p:nvSpPr>
        <p:spPr>
          <a:xfrm>
            <a:off x="1791060" y="5772216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="" xmlns:a16="http://schemas.microsoft.com/office/drawing/2014/main" id="{CD3378F5-8519-4A22-9E19-9000D22A86F0}"/>
              </a:ext>
            </a:extLst>
          </p:cNvPr>
          <p:cNvSpPr/>
          <p:nvPr/>
        </p:nvSpPr>
        <p:spPr>
          <a:xfrm>
            <a:off x="2449548" y="5624662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飼養衛生管理者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</a:t>
            </a:r>
            <a:r>
              <a:rPr kumimoji="1" lang="ja-JP" altLang="en-US" dirty="0" smtClean="0">
                <a:solidFill>
                  <a:schemeClr val="tx1"/>
                </a:solidFill>
              </a:rPr>
              <a:t>：</a:t>
            </a:r>
            <a:r>
              <a:rPr kumimoji="1" lang="en-US" altLang="ja-JP" dirty="0" smtClean="0">
                <a:solidFill>
                  <a:schemeClr val="tx1"/>
                </a:solidFill>
              </a:rPr>
              <a:t>		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="" xmlns:a16="http://schemas.microsoft.com/office/drawing/2014/main" id="{B9820543-0A32-400C-8916-F934E5F44BB8}"/>
              </a:ext>
            </a:extLst>
          </p:cNvPr>
          <p:cNvSpPr/>
          <p:nvPr/>
        </p:nvSpPr>
        <p:spPr>
          <a:xfrm>
            <a:off x="2996952" y="678893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担当の獣医師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</a:t>
            </a:r>
            <a:r>
              <a:rPr kumimoji="1" lang="ja-JP" altLang="en-US" dirty="0" smtClean="0">
                <a:solidFill>
                  <a:schemeClr val="tx1"/>
                </a:solidFill>
              </a:rPr>
              <a:t>：</a:t>
            </a:r>
            <a:r>
              <a:rPr kumimoji="1" lang="en-US" altLang="ja-JP" dirty="0" smtClean="0">
                <a:solidFill>
                  <a:schemeClr val="tx1"/>
                </a:solidFill>
              </a:rPr>
              <a:t>			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8" name="矢印: 右 87">
            <a:extLst>
              <a:ext uri="{FF2B5EF4-FFF2-40B4-BE49-F238E27FC236}">
                <a16:creationId xmlns="" xmlns:a16="http://schemas.microsoft.com/office/drawing/2014/main" id="{8461C192-3F53-49C4-8CDD-EB72F15459D9}"/>
              </a:ext>
            </a:extLst>
          </p:cNvPr>
          <p:cNvSpPr/>
          <p:nvPr/>
        </p:nvSpPr>
        <p:spPr>
          <a:xfrm rot="5400000">
            <a:off x="2113517" y="6811484"/>
            <a:ext cx="1157415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矢印: 右 88">
            <a:extLst>
              <a:ext uri="{FF2B5EF4-FFF2-40B4-BE49-F238E27FC236}">
                <a16:creationId xmlns="" xmlns:a16="http://schemas.microsoft.com/office/drawing/2014/main" id="{8CE9494B-CEA9-4BB2-8694-D00320C6469A}"/>
              </a:ext>
            </a:extLst>
          </p:cNvPr>
          <p:cNvSpPr/>
          <p:nvPr/>
        </p:nvSpPr>
        <p:spPr>
          <a:xfrm rot="5400000">
            <a:off x="4115796" y="6353186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="" xmlns:a16="http://schemas.microsoft.com/office/drawing/2014/main" id="{204B36DB-04EE-4E18-9665-2867245BFA74}"/>
              </a:ext>
            </a:extLst>
          </p:cNvPr>
          <p:cNvSpPr/>
          <p:nvPr/>
        </p:nvSpPr>
        <p:spPr>
          <a:xfrm>
            <a:off x="2380984" y="7734931"/>
            <a:ext cx="3829670" cy="1027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	</a:t>
            </a:r>
            <a:r>
              <a:rPr kumimoji="1" lang="ja-JP" altLang="en-US" dirty="0" smtClean="0">
                <a:solidFill>
                  <a:schemeClr val="tx1"/>
                </a:solidFill>
              </a:rPr>
              <a:t>県央家畜</a:t>
            </a:r>
            <a:r>
              <a:rPr kumimoji="1" lang="ja-JP" altLang="en-US" dirty="0">
                <a:solidFill>
                  <a:schemeClr val="tx1"/>
                </a:solidFill>
              </a:rPr>
              <a:t>保健</a:t>
            </a:r>
            <a:r>
              <a:rPr kumimoji="1" lang="ja-JP" altLang="en-US" dirty="0" smtClean="0">
                <a:solidFill>
                  <a:schemeClr val="tx1"/>
                </a:solidFill>
              </a:rPr>
              <a:t>衛生所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　　ＴＥＬ</a:t>
            </a:r>
            <a:r>
              <a:rPr kumimoji="1" lang="ja-JP" altLang="en-US" dirty="0">
                <a:solidFill>
                  <a:schemeClr val="tx1"/>
                </a:solidFill>
              </a:rPr>
              <a:t>：</a:t>
            </a:r>
            <a:r>
              <a:rPr kumimoji="1" lang="en-US" altLang="ja-JP" dirty="0" smtClean="0">
                <a:solidFill>
                  <a:schemeClr val="tx1"/>
                </a:solidFill>
              </a:rPr>
              <a:t>046-238-9111</a:t>
            </a: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　　　　</a:t>
            </a:r>
            <a:r>
              <a:rPr lang="en-US" altLang="ja-JP" dirty="0" smtClean="0">
                <a:solidFill>
                  <a:schemeClr val="tx1"/>
                </a:solidFill>
              </a:rPr>
              <a:t>080-3403-0157(</a:t>
            </a:r>
            <a:r>
              <a:rPr lang="ja-JP" altLang="en-US" dirty="0" smtClean="0">
                <a:solidFill>
                  <a:schemeClr val="tx1"/>
                </a:solidFill>
              </a:rPr>
              <a:t>夜間・休日</a:t>
            </a:r>
            <a:r>
              <a:rPr lang="en-US" altLang="ja-JP" dirty="0">
                <a:solidFill>
                  <a:schemeClr val="tx1"/>
                </a:solidFill>
              </a:rPr>
              <a:t>)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2134" y="86956"/>
            <a:ext cx="489924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専用衣服・靴の着用方法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="" xmlns:a16="http://schemas.microsoft.com/office/drawing/2014/main" id="{F377BA53-87AA-4BF6-861F-D2F4F0C909A1}"/>
              </a:ext>
            </a:extLst>
          </p:cNvPr>
          <p:cNvSpPr txBox="1"/>
          <p:nvPr/>
        </p:nvSpPr>
        <p:spPr>
          <a:xfrm>
            <a:off x="0" y="852408"/>
            <a:ext cx="6716176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衛生管理区域</a:t>
            </a:r>
            <a:r>
              <a:rPr lang="ja-JP" altLang="en-US" sz="1467" b="1" u="sng" dirty="0" smtClean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境界の</a:t>
            </a:r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更衣室における着用方法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="" xmlns:a16="http://schemas.microsoft.com/office/drawing/2014/main" id="{D30B498B-6A82-4039-946C-D0F7054E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" y="1300416"/>
            <a:ext cx="1548734" cy="1089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="" xmlns:a16="http://schemas.microsoft.com/office/drawing/2014/main" id="{3ECA3EFA-EF13-42DB-83F7-6C2CA753F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714" y="1231164"/>
            <a:ext cx="2172321" cy="1956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楕円 29">
            <a:extLst>
              <a:ext uri="{FF2B5EF4-FFF2-40B4-BE49-F238E27FC236}">
                <a16:creationId xmlns="" xmlns:a16="http://schemas.microsoft.com/office/drawing/2014/main" id="{4E7A88C1-441F-4724-B21A-9EA9255FC54F}"/>
              </a:ext>
            </a:extLst>
          </p:cNvPr>
          <p:cNvSpPr/>
          <p:nvPr/>
        </p:nvSpPr>
        <p:spPr>
          <a:xfrm>
            <a:off x="1700808" y="2328109"/>
            <a:ext cx="1010589" cy="898441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cxnSp>
        <p:nvCxnSpPr>
          <p:cNvPr id="32" name="直線コネクタ 31">
            <a:extLst>
              <a:ext uri="{FF2B5EF4-FFF2-40B4-BE49-F238E27FC236}">
                <a16:creationId xmlns="" xmlns:a16="http://schemas.microsoft.com/office/drawing/2014/main" id="{4F4A24E6-0B18-4349-844C-29E7A164493B}"/>
              </a:ext>
            </a:extLst>
          </p:cNvPr>
          <p:cNvCxnSpPr>
            <a:cxnSpLocks/>
            <a:stCxn id="30" idx="7"/>
          </p:cNvCxnSpPr>
          <p:nvPr/>
        </p:nvCxnSpPr>
        <p:spPr>
          <a:xfrm flipH="1" flipV="1">
            <a:off x="1592851" y="1405275"/>
            <a:ext cx="970549" cy="1054408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="" xmlns:a16="http://schemas.microsoft.com/office/drawing/2014/main" id="{38DB399B-371A-4833-8B7B-D7F7B29F53B8}"/>
              </a:ext>
            </a:extLst>
          </p:cNvPr>
          <p:cNvCxnSpPr>
            <a:cxnSpLocks/>
            <a:stCxn id="30" idx="2"/>
          </p:cNvCxnSpPr>
          <p:nvPr/>
        </p:nvCxnSpPr>
        <p:spPr>
          <a:xfrm flipH="1" flipV="1">
            <a:off x="1592851" y="2425652"/>
            <a:ext cx="107957" cy="351678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="" xmlns:a16="http://schemas.microsoft.com/office/drawing/2014/main" id="{531DA3E5-92EB-4F31-8DD2-E58862F21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32" y="3851920"/>
            <a:ext cx="2834352" cy="2103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="" xmlns:a16="http://schemas.microsoft.com/office/drawing/2014/main" id="{63F3E818-DDEA-42F1-8CFF-AAEF5B99D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384" y="4039445"/>
            <a:ext cx="1927301" cy="18836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="" xmlns:a16="http://schemas.microsoft.com/office/drawing/2014/main" id="{02892BFB-4E12-4223-8228-6DA415CD3563}"/>
              </a:ext>
            </a:extLst>
          </p:cNvPr>
          <p:cNvSpPr/>
          <p:nvPr/>
        </p:nvSpPr>
        <p:spPr>
          <a:xfrm>
            <a:off x="-57769" y="3395838"/>
            <a:ext cx="4339036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①手指の洗浄・消毒後、更衣室に入場する。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="" xmlns:a16="http://schemas.microsoft.com/office/drawing/2014/main" id="{E796E870-EFE5-4AEB-8630-C76D0841E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0053" y="1566087"/>
            <a:ext cx="2448803" cy="16216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="" xmlns:a16="http://schemas.microsoft.com/office/drawing/2014/main" id="{FAF7BA47-FA1A-4459-B71F-74DE3DA89B0E}"/>
              </a:ext>
            </a:extLst>
          </p:cNvPr>
          <p:cNvSpPr/>
          <p:nvPr/>
        </p:nvSpPr>
        <p:spPr>
          <a:xfrm>
            <a:off x="4281267" y="3481072"/>
            <a:ext cx="2474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②更衣室に入る前、場内用サンダルへ履き替える。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="" xmlns:a16="http://schemas.microsoft.com/office/drawing/2014/main" id="{78FD51D3-341E-4745-8B91-873F3B6B36C3}"/>
              </a:ext>
            </a:extLst>
          </p:cNvPr>
          <p:cNvSpPr/>
          <p:nvPr/>
        </p:nvSpPr>
        <p:spPr>
          <a:xfrm>
            <a:off x="41766" y="6003874"/>
            <a:ext cx="4690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③スノコの上で外服を脱ぎ、所定</a:t>
            </a:r>
            <a:endParaRPr lang="en-US" altLang="ja-JP" sz="1600" dirty="0"/>
          </a:p>
          <a:p>
            <a:r>
              <a:rPr lang="ja-JP" altLang="en-US" sz="1600" dirty="0"/>
              <a:t>の場所に収める。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15B85B1A-C6E1-43BC-9B0F-09816293B9E6}"/>
              </a:ext>
            </a:extLst>
          </p:cNvPr>
          <p:cNvSpPr txBox="1"/>
          <p:nvPr/>
        </p:nvSpPr>
        <p:spPr>
          <a:xfrm>
            <a:off x="1741268" y="2112954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DACA2CEF-9006-418D-A6DE-2517F8142B10}"/>
              </a:ext>
            </a:extLst>
          </p:cNvPr>
          <p:cNvSpPr txBox="1"/>
          <p:nvPr/>
        </p:nvSpPr>
        <p:spPr>
          <a:xfrm>
            <a:off x="2224927" y="2794733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8DD487D3-FFAE-457E-A317-07096DD1DB79}"/>
              </a:ext>
            </a:extLst>
          </p:cNvPr>
          <p:cNvSpPr txBox="1"/>
          <p:nvPr/>
        </p:nvSpPr>
        <p:spPr>
          <a:xfrm>
            <a:off x="2493383" y="2151190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B3EAC847-90BF-492F-A257-2BEDEA51AAA4}"/>
              </a:ext>
            </a:extLst>
          </p:cNvPr>
          <p:cNvSpPr txBox="1"/>
          <p:nvPr/>
        </p:nvSpPr>
        <p:spPr>
          <a:xfrm>
            <a:off x="2833263" y="1845341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6280B30B-30BC-4CC6-9CAC-DF15ACBCDF56}"/>
              </a:ext>
            </a:extLst>
          </p:cNvPr>
          <p:cNvSpPr txBox="1"/>
          <p:nvPr/>
        </p:nvSpPr>
        <p:spPr>
          <a:xfrm>
            <a:off x="3346313" y="1919309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="" xmlns:a16="http://schemas.microsoft.com/office/drawing/2014/main" id="{87EA6233-9C70-489F-9543-1833E6E328C4}"/>
              </a:ext>
            </a:extLst>
          </p:cNvPr>
          <p:cNvSpPr/>
          <p:nvPr/>
        </p:nvSpPr>
        <p:spPr>
          <a:xfrm>
            <a:off x="-12585" y="6561932"/>
            <a:ext cx="3133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④衛生管理区域内専用の衣服を</a:t>
            </a:r>
            <a:endParaRPr lang="en-US" altLang="ja-JP" sz="1600" dirty="0"/>
          </a:p>
          <a:p>
            <a:r>
              <a:rPr lang="ja-JP" altLang="en-US" sz="1600" dirty="0"/>
              <a:t>着用する。　　</a:t>
            </a:r>
            <a:endParaRPr lang="en-US" altLang="ja-JP" sz="2000" dirty="0"/>
          </a:p>
          <a:p>
            <a:endParaRPr lang="ja-JP" altLang="en-US" sz="16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="" xmlns:a16="http://schemas.microsoft.com/office/drawing/2014/main" id="{E2E29ED2-A2B3-458B-9EB2-BCBCB7D9CB6D}"/>
              </a:ext>
            </a:extLst>
          </p:cNvPr>
          <p:cNvSpPr/>
          <p:nvPr/>
        </p:nvSpPr>
        <p:spPr>
          <a:xfrm>
            <a:off x="2992788" y="5987323"/>
            <a:ext cx="1927301" cy="665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⑤衛生管理区域内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専用の靴を履く。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="" xmlns:a16="http://schemas.microsoft.com/office/drawing/2014/main" id="{281420D9-C8C3-4239-A703-11521B488997}"/>
              </a:ext>
            </a:extLst>
          </p:cNvPr>
          <p:cNvSpPr txBox="1"/>
          <p:nvPr/>
        </p:nvSpPr>
        <p:spPr>
          <a:xfrm>
            <a:off x="3498713" y="2071709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="" xmlns:a16="http://schemas.microsoft.com/office/drawing/2014/main" id="{344B767E-F09E-445F-82B7-44B22C325DC5}"/>
              </a:ext>
            </a:extLst>
          </p:cNvPr>
          <p:cNvSpPr/>
          <p:nvPr/>
        </p:nvSpPr>
        <p:spPr>
          <a:xfrm>
            <a:off x="4980533" y="6003874"/>
            <a:ext cx="26701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 smtClean="0">
                <a:solidFill>
                  <a:schemeClr val="dk1"/>
                </a:solidFill>
                <a:latin typeface="+mn-ea"/>
              </a:rPr>
              <a:t>⑥手指消毒を行う。</a:t>
            </a:r>
            <a:endParaRPr lang="en-US" altLang="ja-JP" sz="1600" dirty="0" smtClean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600" dirty="0" smtClean="0">
                <a:solidFill>
                  <a:schemeClr val="dk1"/>
                </a:solidFill>
                <a:latin typeface="+mn-ea"/>
              </a:rPr>
              <a:t>（</a:t>
            </a:r>
            <a:r>
              <a:rPr lang="ja-JP" altLang="en-US" sz="1600" dirty="0">
                <a:latin typeface="+mn-ea"/>
              </a:rPr>
              <a:t>手袋で代用</a:t>
            </a:r>
            <a:r>
              <a:rPr lang="ja-JP" altLang="en-US" sz="1600" dirty="0" smtClean="0">
                <a:latin typeface="+mn-ea"/>
              </a:rPr>
              <a:t>可能）</a:t>
            </a:r>
            <a:endParaRPr lang="ja-JP" altLang="en-US" sz="1600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="" xmlns:a16="http://schemas.microsoft.com/office/drawing/2014/main" id="{4D35D1A3-9F8F-4816-97FB-F6FEA78EBB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020" y="2466897"/>
            <a:ext cx="784925" cy="796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図 32">
            <a:extLst>
              <a:ext uri="{FF2B5EF4-FFF2-40B4-BE49-F238E27FC236}">
                <a16:creationId xmlns="" xmlns:a16="http://schemas.microsoft.com/office/drawing/2014/main" id="{C487B239-28EA-4D15-B33E-1378B05B12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6357" y="5195909"/>
            <a:ext cx="816192" cy="788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図 34">
            <a:extLst>
              <a:ext uri="{FF2B5EF4-FFF2-40B4-BE49-F238E27FC236}">
                <a16:creationId xmlns="" xmlns:a16="http://schemas.microsoft.com/office/drawing/2014/main" id="{5E7F405D-820E-49C1-A00B-335C618B49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9628" y="4181417"/>
            <a:ext cx="1095084" cy="11106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640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98659" y="94182"/>
            <a:ext cx="489924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衣服・靴の脱衣方法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="" xmlns:a16="http://schemas.microsoft.com/office/drawing/2014/main" id="{F377BA53-87AA-4BF6-861F-D2F4F0C909A1}"/>
              </a:ext>
            </a:extLst>
          </p:cNvPr>
          <p:cNvSpPr txBox="1"/>
          <p:nvPr/>
        </p:nvSpPr>
        <p:spPr>
          <a:xfrm>
            <a:off x="0" y="852408"/>
            <a:ext cx="6716176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衛生管理区域</a:t>
            </a:r>
            <a:r>
              <a:rPr lang="ja-JP" altLang="en-US" sz="1467" b="1" u="sng" dirty="0" smtClean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境界に</a:t>
            </a:r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おける脱衣方法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="" xmlns:a16="http://schemas.microsoft.com/office/drawing/2014/main" id="{02892BFB-4E12-4223-8228-6DA415CD3563}"/>
              </a:ext>
            </a:extLst>
          </p:cNvPr>
          <p:cNvSpPr/>
          <p:nvPr/>
        </p:nvSpPr>
        <p:spPr>
          <a:xfrm>
            <a:off x="-27384" y="1257585"/>
            <a:ext cx="5544145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latin typeface="+mn-ea"/>
              </a:rPr>
              <a:t>脱衣後の衣類、手指に汚れが付着しないように脱ぐ。</a:t>
            </a:r>
            <a:endParaRPr lang="en-US" altLang="ja-JP" sz="1800" dirty="0"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="" xmlns:a16="http://schemas.microsoft.com/office/drawing/2014/main" id="{FAF7BA47-FA1A-4459-B71F-74DE3DA89B0E}"/>
              </a:ext>
            </a:extLst>
          </p:cNvPr>
          <p:cNvSpPr/>
          <p:nvPr/>
        </p:nvSpPr>
        <p:spPr>
          <a:xfrm>
            <a:off x="328981" y="2363926"/>
            <a:ext cx="3116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長靴をブラシで洗浄後、</a:t>
            </a:r>
            <a:endParaRPr lang="en-US" altLang="ja-JP" sz="1800" dirty="0"/>
          </a:p>
          <a:p>
            <a:r>
              <a:rPr lang="ja-JP" altLang="en-US" sz="1800" dirty="0"/>
              <a:t>踏み込み消毒を行う。</a:t>
            </a:r>
            <a:endParaRPr lang="en-US" altLang="ja-JP" sz="1800" dirty="0"/>
          </a:p>
        </p:txBody>
      </p:sp>
      <p:pic>
        <p:nvPicPr>
          <p:cNvPr id="42" name="図 41">
            <a:extLst>
              <a:ext uri="{FF2B5EF4-FFF2-40B4-BE49-F238E27FC236}">
                <a16:creationId xmlns="" xmlns:a16="http://schemas.microsoft.com/office/drawing/2014/main" id="{09A0D814-5CC7-4C8E-B077-0C4833749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804" y="1963401"/>
            <a:ext cx="3302564" cy="18736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正方形/長方形 42">
            <a:extLst>
              <a:ext uri="{FF2B5EF4-FFF2-40B4-BE49-F238E27FC236}">
                <a16:creationId xmlns="" xmlns:a16="http://schemas.microsoft.com/office/drawing/2014/main" id="{05C7E3A6-C76E-4932-BA6A-64BF649E0233}"/>
              </a:ext>
            </a:extLst>
          </p:cNvPr>
          <p:cNvSpPr/>
          <p:nvPr/>
        </p:nvSpPr>
        <p:spPr>
          <a:xfrm>
            <a:off x="-27384" y="629090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手袋を脱ぎ、ゴミ箱に捨て、手指をアルコールで消毒する。</a:t>
            </a:r>
            <a:endParaRPr lang="en-US" altLang="ja-JP" sz="1800" dirty="0"/>
          </a:p>
        </p:txBody>
      </p:sp>
      <p:pic>
        <p:nvPicPr>
          <p:cNvPr id="47" name="図 46">
            <a:extLst>
              <a:ext uri="{FF2B5EF4-FFF2-40B4-BE49-F238E27FC236}">
                <a16:creationId xmlns="" xmlns:a16="http://schemas.microsoft.com/office/drawing/2014/main" id="{CFB6D6D4-B24F-4A61-8C04-BFE38C1BE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584" y="3962614"/>
            <a:ext cx="3282912" cy="1893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正方形/長方形 47">
            <a:extLst>
              <a:ext uri="{FF2B5EF4-FFF2-40B4-BE49-F238E27FC236}">
                <a16:creationId xmlns="" xmlns:a16="http://schemas.microsoft.com/office/drawing/2014/main" id="{57C34FC5-1740-4BEC-BB8E-E9E5A732D1EF}"/>
              </a:ext>
            </a:extLst>
          </p:cNvPr>
          <p:cNvSpPr/>
          <p:nvPr/>
        </p:nvSpPr>
        <p:spPr>
          <a:xfrm>
            <a:off x="-49086" y="4420346"/>
            <a:ext cx="3418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衣服を脱ぎ、洗濯用カゴに入れる。</a:t>
            </a:r>
            <a:endParaRPr lang="en-US" altLang="ja-JP" sz="1800" dirty="0"/>
          </a:p>
        </p:txBody>
      </p:sp>
      <p:pic>
        <p:nvPicPr>
          <p:cNvPr id="15" name="図 14">
            <a:extLst>
              <a:ext uri="{FF2B5EF4-FFF2-40B4-BE49-F238E27FC236}">
                <a16:creationId xmlns="" xmlns:a16="http://schemas.microsoft.com/office/drawing/2014/main" id="{C77A016E-6C93-4721-88CF-05DFF75A6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81" y="6768103"/>
            <a:ext cx="2034552" cy="19662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爆発: 8 pt 16">
            <a:extLst>
              <a:ext uri="{FF2B5EF4-FFF2-40B4-BE49-F238E27FC236}">
                <a16:creationId xmlns="" xmlns:a16="http://schemas.microsoft.com/office/drawing/2014/main" id="{E6316467-9829-4597-B26A-B3191F9CF8A3}"/>
              </a:ext>
            </a:extLst>
          </p:cNvPr>
          <p:cNvSpPr/>
          <p:nvPr/>
        </p:nvSpPr>
        <p:spPr>
          <a:xfrm>
            <a:off x="1196752" y="7492343"/>
            <a:ext cx="96011" cy="97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18" name="爆発: 8 pt 17">
            <a:extLst>
              <a:ext uri="{FF2B5EF4-FFF2-40B4-BE49-F238E27FC236}">
                <a16:creationId xmlns="" xmlns:a16="http://schemas.microsoft.com/office/drawing/2014/main" id="{971D2606-BBF1-448F-B425-A013390B9C39}"/>
              </a:ext>
            </a:extLst>
          </p:cNvPr>
          <p:cNvSpPr/>
          <p:nvPr/>
        </p:nvSpPr>
        <p:spPr>
          <a:xfrm>
            <a:off x="662321" y="7528246"/>
            <a:ext cx="96011" cy="97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19" name="爆発: 8 pt 18">
            <a:extLst>
              <a:ext uri="{FF2B5EF4-FFF2-40B4-BE49-F238E27FC236}">
                <a16:creationId xmlns="" xmlns:a16="http://schemas.microsoft.com/office/drawing/2014/main" id="{6EE93CB5-B2B5-41A1-B99F-89E564612C27}"/>
              </a:ext>
            </a:extLst>
          </p:cNvPr>
          <p:cNvSpPr/>
          <p:nvPr/>
        </p:nvSpPr>
        <p:spPr>
          <a:xfrm>
            <a:off x="770288" y="7881264"/>
            <a:ext cx="96011" cy="97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pic>
        <p:nvPicPr>
          <p:cNvPr id="20" name="図 19">
            <a:extLst>
              <a:ext uri="{FF2B5EF4-FFF2-40B4-BE49-F238E27FC236}">
                <a16:creationId xmlns="" xmlns:a16="http://schemas.microsoft.com/office/drawing/2014/main" id="{A194F537-EB10-403F-8961-E15B82242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587" y="6770442"/>
            <a:ext cx="1951765" cy="1980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="" xmlns:a16="http://schemas.microsoft.com/office/drawing/2014/main" id="{5E7F405D-820E-49C1-A00B-335C618B49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6376" y="6768102"/>
            <a:ext cx="1952581" cy="19803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115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60648" y="140825"/>
            <a:ext cx="453650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衣服の洗浄・消毒方法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="" xmlns:a16="http://schemas.microsoft.com/office/drawing/2014/main" id="{79BF654D-CF99-4F0C-AF00-5A0F69201380}"/>
              </a:ext>
            </a:extLst>
          </p:cNvPr>
          <p:cNvSpPr/>
          <p:nvPr/>
        </p:nvSpPr>
        <p:spPr>
          <a:xfrm>
            <a:off x="116632" y="933884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・実施場所：衛生管理区域内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・実施頻度：作業終了後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B606D189-686B-49D9-A7E8-E642D8DE11C8}"/>
              </a:ext>
            </a:extLst>
          </p:cNvPr>
          <p:cNvSpPr txBox="1"/>
          <p:nvPr/>
        </p:nvSpPr>
        <p:spPr>
          <a:xfrm>
            <a:off x="49473" y="3796323"/>
            <a:ext cx="3406206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①衣服についた汚れを落とす。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E1290083-157C-4BB0-A986-655A2D29E6B2}"/>
              </a:ext>
            </a:extLst>
          </p:cNvPr>
          <p:cNvSpPr txBox="1"/>
          <p:nvPr/>
        </p:nvSpPr>
        <p:spPr>
          <a:xfrm>
            <a:off x="3624621" y="6734394"/>
            <a:ext cx="2809181" cy="83099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en-US" altLang="ja-JP" sz="1600" dirty="0">
                <a:latin typeface="+mn-ea"/>
              </a:rPr>
              <a:t>※</a:t>
            </a:r>
            <a:r>
              <a:rPr lang="ja-JP" altLang="en-US" sz="1600" dirty="0">
                <a:latin typeface="+mn-ea"/>
              </a:rPr>
              <a:t>病原体に付着したことが明らかな場合、消毒薬に一晩浸漬する。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BDBF3C1A-5487-42E0-B4E2-29012FEE714B}"/>
              </a:ext>
            </a:extLst>
          </p:cNvPr>
          <p:cNvSpPr txBox="1"/>
          <p:nvPr/>
        </p:nvSpPr>
        <p:spPr>
          <a:xfrm>
            <a:off x="4470019" y="3846298"/>
            <a:ext cx="2017969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  <a:cs typeface="Calibri Light" panose="020F0302020204030204" pitchFamily="34" charset="0"/>
              </a:rPr>
              <a:t>②洗濯する。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="" xmlns:a16="http://schemas.microsoft.com/office/drawing/2014/main" id="{43B63F84-EAF0-42E5-AF66-5E8C74E40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0" y="1763688"/>
            <a:ext cx="3282912" cy="1893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図 29">
            <a:extLst>
              <a:ext uri="{FF2B5EF4-FFF2-40B4-BE49-F238E27FC236}">
                <a16:creationId xmlns="" xmlns:a16="http://schemas.microsoft.com/office/drawing/2014/main" id="{CD7F91A5-6493-44D5-BF08-17D3553D2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11" y="4632072"/>
            <a:ext cx="3380407" cy="1893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図 30">
            <a:extLst>
              <a:ext uri="{FF2B5EF4-FFF2-40B4-BE49-F238E27FC236}">
                <a16:creationId xmlns="" xmlns:a16="http://schemas.microsoft.com/office/drawing/2014/main" id="{1E05307E-CA50-40CA-8C4C-B8BB2FB17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679" y="1788675"/>
            <a:ext cx="3342201" cy="1893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図 31">
            <a:extLst>
              <a:ext uri="{FF2B5EF4-FFF2-40B4-BE49-F238E27FC236}">
                <a16:creationId xmlns="" xmlns:a16="http://schemas.microsoft.com/office/drawing/2014/main" id="{65B6216A-38EE-4A80-BF01-245AAFA8F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44" y="4484530"/>
            <a:ext cx="3037024" cy="21885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8E93CCCC-C22A-41FA-A3F4-B8ADEC636A53}"/>
              </a:ext>
            </a:extLst>
          </p:cNvPr>
          <p:cNvSpPr txBox="1"/>
          <p:nvPr/>
        </p:nvSpPr>
        <p:spPr>
          <a:xfrm>
            <a:off x="646853" y="6853504"/>
            <a:ext cx="2211445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  <a:cs typeface="Calibri Light" panose="020F0302020204030204" pitchFamily="34" charset="0"/>
              </a:rPr>
              <a:t>③天日干しする。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4C5A31E0-7562-46E7-9380-A84305AB3655}"/>
              </a:ext>
            </a:extLst>
          </p:cNvPr>
          <p:cNvSpPr txBox="1"/>
          <p:nvPr/>
        </p:nvSpPr>
        <p:spPr>
          <a:xfrm>
            <a:off x="3769070" y="7604922"/>
            <a:ext cx="25202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</p:spTree>
    <p:extLst>
      <p:ext uri="{BB962C8B-B14F-4D97-AF65-F5344CB8AC3E}">
        <p14:creationId xmlns:p14="http://schemas.microsoft.com/office/powerpoint/2010/main" val="425047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92180" y="188627"/>
            <a:ext cx="474898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手指の洗浄・消毒方法</a:t>
            </a:r>
            <a:endParaRPr lang="en-US" altLang="ja-JP" sz="2400" b="1" i="1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="" xmlns:a16="http://schemas.microsoft.com/office/drawing/2014/main" id="{2FFBE5D8-8FD0-4538-8039-D8556F9FDF0D}"/>
              </a:ext>
            </a:extLst>
          </p:cNvPr>
          <p:cNvSpPr/>
          <p:nvPr/>
        </p:nvSpPr>
        <p:spPr>
          <a:xfrm>
            <a:off x="0" y="1080153"/>
            <a:ext cx="5562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・実施場所：衛生管理区域境界、畜舎境界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・実施頻度：入退場時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・消毒薬の種類：</a:t>
            </a:r>
            <a:endParaRPr lang="en-US" altLang="ja-JP" sz="2133" dirty="0">
              <a:latin typeface="+mn-ea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="" xmlns:a16="http://schemas.microsoft.com/office/drawing/2014/main" id="{BEFD9242-DA86-4AF8-996E-F6196B695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96" y="2348026"/>
            <a:ext cx="2300715" cy="2791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3D88AABE-D145-418A-987B-B22EEE77120D}"/>
              </a:ext>
            </a:extLst>
          </p:cNvPr>
          <p:cNvSpPr/>
          <p:nvPr/>
        </p:nvSpPr>
        <p:spPr>
          <a:xfrm>
            <a:off x="0" y="5384480"/>
            <a:ext cx="6813376" cy="334482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en-US" altLang="ja-JP" sz="1867" kern="100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ja-JP" altLang="en-US" sz="1867" kern="100" dirty="0">
                <a:latin typeface="+mn-ea"/>
                <a:cs typeface="Times New Roman" panose="02020603050405020304" pitchFamily="18" charset="0"/>
              </a:rPr>
              <a:t>ポイント</a:t>
            </a:r>
            <a:r>
              <a:rPr lang="en-US" altLang="ja-JP" sz="1867" kern="100" dirty="0">
                <a:latin typeface="+mn-ea"/>
                <a:cs typeface="Times New Roman" panose="02020603050405020304" pitchFamily="18" charset="0"/>
              </a:rPr>
              <a:t>】</a:t>
            </a:r>
          </a:p>
          <a:p>
            <a:pPr algn="just"/>
            <a:endParaRPr lang="en-US" altLang="ja-JP" sz="18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4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4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1 </a:t>
            </a:r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手洗い用スプレーで手についた汚れを落とす。</a:t>
            </a:r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 手全体がシットリする程度に消毒薬を吹きかける。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3 </a:t>
            </a:r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消毒薬を揉み込みように手のひら・甲・指の間・手首を消毒する。　　　　　　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="" xmlns:a16="http://schemas.microsoft.com/office/drawing/2014/main" id="{01C1AC26-4DD0-496C-B220-D269078D1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48" y="6126458"/>
            <a:ext cx="2202714" cy="1253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="" xmlns:a16="http://schemas.microsoft.com/office/drawing/2014/main" id="{01CE4489-25D0-45B5-9EAB-1276A1F16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545" y="6126458"/>
            <a:ext cx="2252021" cy="12538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69C91AA0-D8C3-4ACB-A31C-1D879C03BB32}"/>
              </a:ext>
            </a:extLst>
          </p:cNvPr>
          <p:cNvSpPr txBox="1"/>
          <p:nvPr/>
        </p:nvSpPr>
        <p:spPr>
          <a:xfrm>
            <a:off x="5114507" y="4715554"/>
            <a:ext cx="1800632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手袋で代用可能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E5919B56-89F7-4B90-84B9-3452FEB242D7}"/>
              </a:ext>
            </a:extLst>
          </p:cNvPr>
          <p:cNvSpPr txBox="1"/>
          <p:nvPr/>
        </p:nvSpPr>
        <p:spPr>
          <a:xfrm>
            <a:off x="2039218" y="1764554"/>
            <a:ext cx="27287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アルコールスプレー等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="" xmlns:a16="http://schemas.microsoft.com/office/drawing/2014/main" id="{7331667A-0FA9-4C42-B9F2-846AA0118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507" y="3311747"/>
            <a:ext cx="1451605" cy="1402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="" xmlns:a16="http://schemas.microsoft.com/office/drawing/2014/main" id="{2CD8C301-E2A0-4E02-BEFA-F43D2388C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664" y="3131220"/>
            <a:ext cx="1917553" cy="19448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="" xmlns:a16="http://schemas.microsoft.com/office/drawing/2014/main" id="{71BCA990-E859-4E7A-BEE5-4D41389BD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675" y="5812180"/>
            <a:ext cx="1762157" cy="1787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315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38880" y="187891"/>
            <a:ext cx="5348549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靴の洗浄・消毒方法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="" xmlns:a16="http://schemas.microsoft.com/office/drawing/2014/main" id="{2FFBE5D8-8FD0-4538-8039-D8556F9FDF0D}"/>
              </a:ext>
            </a:extLst>
          </p:cNvPr>
          <p:cNvSpPr/>
          <p:nvPr/>
        </p:nvSpPr>
        <p:spPr>
          <a:xfrm>
            <a:off x="128202" y="836837"/>
            <a:ext cx="4512501" cy="128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・実施場所：衛生管理区域境界、畜舎境界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・実施頻度：入退場時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・消毒薬の種類：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CBFD7BA3-D746-46C5-87A5-ED7F04016730}"/>
              </a:ext>
            </a:extLst>
          </p:cNvPr>
          <p:cNvSpPr txBox="1"/>
          <p:nvPr/>
        </p:nvSpPr>
        <p:spPr>
          <a:xfrm>
            <a:off x="36957" y="3927776"/>
            <a:ext cx="3279631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①汚れたまま消毒槽に入るのは</a:t>
            </a:r>
            <a:r>
              <a:rPr lang="en-US" altLang="ja-JP" sz="1600" dirty="0">
                <a:latin typeface="+mn-ea"/>
              </a:rPr>
              <a:t>NG</a:t>
            </a:r>
            <a:endParaRPr lang="ja-JP" altLang="en-US" sz="1600" dirty="0">
              <a:latin typeface="+mn-ea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="" xmlns:a16="http://schemas.microsoft.com/office/drawing/2014/main" id="{E1509363-39E0-4780-8408-4F614735B3EF}"/>
              </a:ext>
            </a:extLst>
          </p:cNvPr>
          <p:cNvSpPr txBox="1"/>
          <p:nvPr/>
        </p:nvSpPr>
        <p:spPr>
          <a:xfrm>
            <a:off x="3625901" y="3942797"/>
            <a:ext cx="2809181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②長靴は念入りに洗浄する。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="" xmlns:a16="http://schemas.microsoft.com/office/drawing/2014/main" id="{ACFBF621-F9D0-4D7C-984C-EF2190F9DE94}"/>
              </a:ext>
            </a:extLst>
          </p:cNvPr>
          <p:cNvSpPr txBox="1"/>
          <p:nvPr/>
        </p:nvSpPr>
        <p:spPr>
          <a:xfrm>
            <a:off x="238880" y="6249670"/>
            <a:ext cx="2969350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③溝の汚れも丁寧に洗い落とす。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="" xmlns:a16="http://schemas.microsoft.com/office/drawing/2014/main" id="{9C778AF0-2DBF-42BE-A1CF-1E1BD57DFB51}"/>
              </a:ext>
            </a:extLst>
          </p:cNvPr>
          <p:cNvSpPr txBox="1"/>
          <p:nvPr/>
        </p:nvSpPr>
        <p:spPr>
          <a:xfrm>
            <a:off x="4148211" y="6239252"/>
            <a:ext cx="1897083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④消毒槽に入る。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="" xmlns:a16="http://schemas.microsoft.com/office/drawing/2014/main" id="{27702E61-35F1-4474-A7D7-EB07C6EB3BF8}"/>
              </a:ext>
            </a:extLst>
          </p:cNvPr>
          <p:cNvSpPr txBox="1"/>
          <p:nvPr/>
        </p:nvSpPr>
        <p:spPr>
          <a:xfrm>
            <a:off x="3645024" y="8460432"/>
            <a:ext cx="3055715" cy="5232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en-US" altLang="ja-JP" sz="1400" dirty="0">
                <a:latin typeface="+mn-ea"/>
              </a:rPr>
              <a:t>【</a:t>
            </a:r>
            <a:r>
              <a:rPr lang="ja-JP" altLang="en-US" sz="1400" dirty="0">
                <a:latin typeface="+mn-ea"/>
              </a:rPr>
              <a:t>参考</a:t>
            </a:r>
            <a:r>
              <a:rPr lang="en-US" altLang="ja-JP" sz="1400" dirty="0">
                <a:latin typeface="+mn-ea"/>
              </a:rPr>
              <a:t>】</a:t>
            </a:r>
            <a:r>
              <a:rPr lang="ja-JP" altLang="en-US" sz="1400" dirty="0">
                <a:latin typeface="+mn-ea"/>
              </a:rPr>
              <a:t>水道が付近にない場合、消毒槽の手前に洗浄槽を設置する。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="" xmlns:a16="http://schemas.microsoft.com/office/drawing/2014/main" id="{ABBA83D1-3D00-40D4-BB96-07171644A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6" y="1916289"/>
            <a:ext cx="3373199" cy="1881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図 39">
            <a:extLst>
              <a:ext uri="{FF2B5EF4-FFF2-40B4-BE49-F238E27FC236}">
                <a16:creationId xmlns="" xmlns:a16="http://schemas.microsoft.com/office/drawing/2014/main" id="{84185CE2-1F6B-4E9E-B477-AEB26406B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622" y="1916289"/>
            <a:ext cx="3363759" cy="1881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="" xmlns:a16="http://schemas.microsoft.com/office/drawing/2014/main" id="{F7BADEE7-1EF9-43D7-9195-147F574B4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0" y="4315132"/>
            <a:ext cx="3296909" cy="1857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図 41">
            <a:extLst>
              <a:ext uri="{FF2B5EF4-FFF2-40B4-BE49-F238E27FC236}">
                <a16:creationId xmlns="" xmlns:a16="http://schemas.microsoft.com/office/drawing/2014/main" id="{69751FC9-64BC-43F6-A6D3-8489161E5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217" y="4327072"/>
            <a:ext cx="3372948" cy="1857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図 42">
            <a:extLst>
              <a:ext uri="{FF2B5EF4-FFF2-40B4-BE49-F238E27FC236}">
                <a16:creationId xmlns="" xmlns:a16="http://schemas.microsoft.com/office/drawing/2014/main" id="{FBF46349-48C9-4795-91DB-CA5353BB2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7965" y="6588224"/>
            <a:ext cx="3302564" cy="1873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="" xmlns:a16="http://schemas.microsoft.com/office/drawing/2014/main" id="{252096A0-0D7D-4879-AE11-0E1FAA93C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60" y="6646427"/>
            <a:ext cx="2010838" cy="1886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8CC4001C-57B4-440D-8E06-948118B0788D}"/>
              </a:ext>
            </a:extLst>
          </p:cNvPr>
          <p:cNvSpPr txBox="1"/>
          <p:nvPr/>
        </p:nvSpPr>
        <p:spPr>
          <a:xfrm>
            <a:off x="775013" y="8591037"/>
            <a:ext cx="1897083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⑤天日干しする。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BCB72FBB-F04C-47C5-9707-BB44F3EBC945}"/>
              </a:ext>
            </a:extLst>
          </p:cNvPr>
          <p:cNvSpPr txBox="1"/>
          <p:nvPr/>
        </p:nvSpPr>
        <p:spPr>
          <a:xfrm>
            <a:off x="1948089" y="1458658"/>
            <a:ext cx="25202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</p:spTree>
    <p:extLst>
      <p:ext uri="{BB962C8B-B14F-4D97-AF65-F5344CB8AC3E}">
        <p14:creationId xmlns:p14="http://schemas.microsoft.com/office/powerpoint/2010/main" val="159169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四角形: 角を丸くする 29">
            <a:extLst>
              <a:ext uri="{FF2B5EF4-FFF2-40B4-BE49-F238E27FC236}">
                <a16:creationId xmlns="" xmlns:a16="http://schemas.microsoft.com/office/drawing/2014/main" id="{6DEB58AF-38DC-40F6-A94C-7EF3BAFBA994}"/>
              </a:ext>
            </a:extLst>
          </p:cNvPr>
          <p:cNvSpPr/>
          <p:nvPr/>
        </p:nvSpPr>
        <p:spPr>
          <a:xfrm>
            <a:off x="93107" y="5003649"/>
            <a:ext cx="6660656" cy="388883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0B325DEA-55F1-4330-8A08-7397596F5D74}"/>
              </a:ext>
            </a:extLst>
          </p:cNvPr>
          <p:cNvSpPr/>
          <p:nvPr/>
        </p:nvSpPr>
        <p:spPr>
          <a:xfrm>
            <a:off x="93104" y="731759"/>
            <a:ext cx="6660657" cy="42183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70" y="126899"/>
            <a:ext cx="5424270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施設等の洗浄・消毒方法</a:t>
            </a:r>
          </a:p>
        </p:txBody>
      </p:sp>
      <p:pic>
        <p:nvPicPr>
          <p:cNvPr id="5" name="図 4">
            <a:extLst>
              <a:ext uri="{FF2B5EF4-FFF2-40B4-BE49-F238E27FC236}">
                <a16:creationId xmlns="" xmlns:a16="http://schemas.microsoft.com/office/drawing/2014/main" id="{2D7E4F0E-FF5C-4773-86BD-BA1EC75C7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24" y="1615403"/>
            <a:ext cx="2406927" cy="19075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="" xmlns:a16="http://schemas.microsoft.com/office/drawing/2014/main" id="{329B9B29-6E43-4D23-AE81-38B1AE98F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871" y="1107342"/>
            <a:ext cx="2398032" cy="1900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="" xmlns:a16="http://schemas.microsoft.com/office/drawing/2014/main" id="{ADEB5D39-3B42-45B1-BA24-304B54738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566" y="3283047"/>
            <a:ext cx="1259174" cy="16353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3B6E5D7D-ECEE-47B0-B717-9F106FC1AA8B}"/>
              </a:ext>
            </a:extLst>
          </p:cNvPr>
          <p:cNvSpPr txBox="1"/>
          <p:nvPr/>
        </p:nvSpPr>
        <p:spPr>
          <a:xfrm>
            <a:off x="162968" y="3572970"/>
            <a:ext cx="3157747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張り巡らされたクモの巣と汚れた天井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74A31C52-6E98-44ED-81AB-8F720AC74163}"/>
              </a:ext>
            </a:extLst>
          </p:cNvPr>
          <p:cNvSpPr txBox="1"/>
          <p:nvPr/>
        </p:nvSpPr>
        <p:spPr>
          <a:xfrm>
            <a:off x="2463682" y="709457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①現状把握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1E268D04-C823-42BE-A571-BABF5C429C6A}"/>
              </a:ext>
            </a:extLst>
          </p:cNvPr>
          <p:cNvSpPr txBox="1"/>
          <p:nvPr/>
        </p:nvSpPr>
        <p:spPr>
          <a:xfrm>
            <a:off x="3410880" y="2964947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真っ黒に汚れて汚い照明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D549708F-43E4-4B1C-B019-E5FA00A4555A}"/>
              </a:ext>
            </a:extLst>
          </p:cNvPr>
          <p:cNvSpPr txBox="1"/>
          <p:nvPr/>
        </p:nvSpPr>
        <p:spPr>
          <a:xfrm>
            <a:off x="4374053" y="4220814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溜まったホコリ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53F37D01-B3F1-4FAC-9B27-180C139E9FD7}"/>
              </a:ext>
            </a:extLst>
          </p:cNvPr>
          <p:cNvSpPr txBox="1"/>
          <p:nvPr/>
        </p:nvSpPr>
        <p:spPr>
          <a:xfrm>
            <a:off x="2747764" y="5000160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②準備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="" xmlns:a16="http://schemas.microsoft.com/office/drawing/2014/main" id="{BBB01647-6F77-4480-932A-E758C3C56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72" y="5432553"/>
            <a:ext cx="2821052" cy="1623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="" xmlns:a16="http://schemas.microsoft.com/office/drawing/2014/main" id="{1771BAE0-A378-4167-A636-E15497735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2667" y="5391170"/>
            <a:ext cx="2060629" cy="17010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="" xmlns:a16="http://schemas.microsoft.com/office/drawing/2014/main" id="{F9BD865F-692F-478E-BFF0-B15C5045CE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865" y="7359102"/>
            <a:ext cx="1802707" cy="14528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="" xmlns:a16="http://schemas.microsoft.com/office/drawing/2014/main" id="{B5485EAB-2CDB-4573-8D56-FBF077AF33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1590" y="7351376"/>
            <a:ext cx="1723166" cy="14690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テキスト ボックス 39">
            <a:extLst>
              <a:ext uri="{FF2B5EF4-FFF2-40B4-BE49-F238E27FC236}">
                <a16:creationId xmlns="" xmlns:a16="http://schemas.microsoft.com/office/drawing/2014/main" id="{432810AA-0DD5-44D9-BB0C-5918A624D8D7}"/>
              </a:ext>
            </a:extLst>
          </p:cNvPr>
          <p:cNvSpPr txBox="1"/>
          <p:nvPr/>
        </p:nvSpPr>
        <p:spPr>
          <a:xfrm>
            <a:off x="908720" y="7011679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使用する道具の準備する。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="" xmlns:a16="http://schemas.microsoft.com/office/drawing/2014/main" id="{82A6868D-377D-4189-9FA6-A620A8A1191E}"/>
              </a:ext>
            </a:extLst>
          </p:cNvPr>
          <p:cNvSpPr txBox="1"/>
          <p:nvPr/>
        </p:nvSpPr>
        <p:spPr>
          <a:xfrm>
            <a:off x="3688804" y="7091658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ノズルを清掃する。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="" xmlns:a16="http://schemas.microsoft.com/office/drawing/2014/main" id="{644817D4-E2F0-496E-B404-FE5AD5FEB72A}"/>
              </a:ext>
            </a:extLst>
          </p:cNvPr>
          <p:cNvSpPr txBox="1"/>
          <p:nvPr/>
        </p:nvSpPr>
        <p:spPr>
          <a:xfrm>
            <a:off x="4209888" y="7946388"/>
            <a:ext cx="2821052" cy="543867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電気の配線やスイッチを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目張りし洗浄しやすくする。</a:t>
            </a:r>
          </a:p>
        </p:txBody>
      </p:sp>
    </p:spTree>
    <p:extLst>
      <p:ext uri="{BB962C8B-B14F-4D97-AF65-F5344CB8AC3E}">
        <p14:creationId xmlns:p14="http://schemas.microsoft.com/office/powerpoint/2010/main" val="108295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="" xmlns:a16="http://schemas.microsoft.com/office/drawing/2014/main" id="{749DA930-F96A-446F-A6C8-652684F52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204" y="5148064"/>
            <a:ext cx="3329711" cy="3737320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0B325DEA-55F1-4330-8A08-7397596F5D74}"/>
              </a:ext>
            </a:extLst>
          </p:cNvPr>
          <p:cNvSpPr/>
          <p:nvPr/>
        </p:nvSpPr>
        <p:spPr>
          <a:xfrm>
            <a:off x="45099" y="94706"/>
            <a:ext cx="6767953" cy="50313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3B6E5D7D-ECEE-47B0-B717-9F106FC1AA8B}"/>
              </a:ext>
            </a:extLst>
          </p:cNvPr>
          <p:cNvSpPr txBox="1"/>
          <p:nvPr/>
        </p:nvSpPr>
        <p:spPr>
          <a:xfrm>
            <a:off x="-332007" y="2029464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天井の汚れを洗浄する。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74A31C52-6E98-44ED-81AB-8F720AC74163}"/>
              </a:ext>
            </a:extLst>
          </p:cNvPr>
          <p:cNvSpPr txBox="1"/>
          <p:nvPr/>
        </p:nvSpPr>
        <p:spPr>
          <a:xfrm>
            <a:off x="603755" y="163417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③洗浄・乾燥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E00AA7D0-F4B7-4E84-945D-188F834FC92F}"/>
              </a:ext>
            </a:extLst>
          </p:cNvPr>
          <p:cNvSpPr txBox="1"/>
          <p:nvPr/>
        </p:nvSpPr>
        <p:spPr>
          <a:xfrm>
            <a:off x="3284984" y="1772772"/>
            <a:ext cx="2744057" cy="551461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配管周りは雑巾、</a:t>
            </a:r>
            <a:endParaRPr lang="en-US" altLang="ja-JP" sz="1467" dirty="0">
              <a:latin typeface="+mn-ea"/>
            </a:endParaRPr>
          </a:p>
          <a:p>
            <a:pPr algn="ctr"/>
            <a:r>
              <a:rPr lang="ja-JP" altLang="en-US" sz="1467" dirty="0">
                <a:latin typeface="+mn-ea"/>
              </a:rPr>
              <a:t>スポンジを使って洗浄する。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D549708F-43E4-4B1C-B019-E5FA00A4555A}"/>
              </a:ext>
            </a:extLst>
          </p:cNvPr>
          <p:cNvSpPr txBox="1"/>
          <p:nvPr/>
        </p:nvSpPr>
        <p:spPr>
          <a:xfrm>
            <a:off x="5432220" y="3563725"/>
            <a:ext cx="1873388" cy="995401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扉や壁は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デッキブラシ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を使ってムラなく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洗浄する。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="" xmlns:a16="http://schemas.microsoft.com/office/drawing/2014/main" id="{644817D4-E2F0-496E-B404-FE5AD5FEB72A}"/>
              </a:ext>
            </a:extLst>
          </p:cNvPr>
          <p:cNvSpPr txBox="1"/>
          <p:nvPr/>
        </p:nvSpPr>
        <p:spPr>
          <a:xfrm>
            <a:off x="488870" y="3535572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しっかりと乾燥させる。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="" xmlns:a16="http://schemas.microsoft.com/office/drawing/2014/main" id="{4A98E425-F886-42A9-85E9-6426C9148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42" y="607583"/>
            <a:ext cx="1778954" cy="1315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="" xmlns:a16="http://schemas.microsoft.com/office/drawing/2014/main" id="{FF967359-8070-46C2-87D0-19560CC14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656" y="589479"/>
            <a:ext cx="1430166" cy="1854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="" xmlns:a16="http://schemas.microsoft.com/office/drawing/2014/main" id="{32292F91-63EB-4F88-A877-4907AC2BF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1685" y="186595"/>
            <a:ext cx="1524937" cy="13477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="" xmlns:a16="http://schemas.microsoft.com/office/drawing/2014/main" id="{F1FEA398-5BB7-43A1-ABB3-2B10A0CA20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1208" y="755576"/>
            <a:ext cx="1499034" cy="1268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図 28">
            <a:extLst>
              <a:ext uri="{FF2B5EF4-FFF2-40B4-BE49-F238E27FC236}">
                <a16:creationId xmlns="" xmlns:a16="http://schemas.microsoft.com/office/drawing/2014/main" id="{E99C3180-3F0E-483B-B281-7F109598E0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478" y="2387794"/>
            <a:ext cx="1642746" cy="1248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図 29">
            <a:extLst>
              <a:ext uri="{FF2B5EF4-FFF2-40B4-BE49-F238E27FC236}">
                <a16:creationId xmlns="" xmlns:a16="http://schemas.microsoft.com/office/drawing/2014/main" id="{83124B4C-384C-4194-B691-486197C155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0122" y="3863726"/>
            <a:ext cx="1585102" cy="1160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図 30">
            <a:extLst>
              <a:ext uri="{FF2B5EF4-FFF2-40B4-BE49-F238E27FC236}">
                <a16:creationId xmlns="" xmlns:a16="http://schemas.microsoft.com/office/drawing/2014/main" id="{9DE66D12-D981-4C75-B410-C9B175F0A9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0424" y="2642621"/>
            <a:ext cx="1250944" cy="957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矢印: 右 34">
            <a:extLst>
              <a:ext uri="{FF2B5EF4-FFF2-40B4-BE49-F238E27FC236}">
                <a16:creationId xmlns="" xmlns:a16="http://schemas.microsoft.com/office/drawing/2014/main" id="{76DA9F9A-8B95-4BA2-ABD3-426730533162}"/>
              </a:ext>
            </a:extLst>
          </p:cNvPr>
          <p:cNvSpPr/>
          <p:nvPr/>
        </p:nvSpPr>
        <p:spPr>
          <a:xfrm>
            <a:off x="1840989" y="1247717"/>
            <a:ext cx="328063" cy="42188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36" name="矢印: 右 35">
            <a:extLst>
              <a:ext uri="{FF2B5EF4-FFF2-40B4-BE49-F238E27FC236}">
                <a16:creationId xmlns="" xmlns:a16="http://schemas.microsoft.com/office/drawing/2014/main" id="{A45E0D6C-EFF3-447C-B5F6-C1F7505C9DB3}"/>
              </a:ext>
            </a:extLst>
          </p:cNvPr>
          <p:cNvSpPr/>
          <p:nvPr/>
        </p:nvSpPr>
        <p:spPr>
          <a:xfrm>
            <a:off x="5091018" y="1111953"/>
            <a:ext cx="345406" cy="4018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="" xmlns:a16="http://schemas.microsoft.com/office/drawing/2014/main" id="{3B2F7B08-A78E-4B8B-9F47-24DB7F8315E8}"/>
              </a:ext>
            </a:extLst>
          </p:cNvPr>
          <p:cNvSpPr/>
          <p:nvPr/>
        </p:nvSpPr>
        <p:spPr>
          <a:xfrm rot="5400000">
            <a:off x="4503627" y="3545826"/>
            <a:ext cx="392697" cy="48238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43" name="矢印: 右 42">
            <a:extLst>
              <a:ext uri="{FF2B5EF4-FFF2-40B4-BE49-F238E27FC236}">
                <a16:creationId xmlns="" xmlns:a16="http://schemas.microsoft.com/office/drawing/2014/main" id="{2BDDEA07-0A1F-446B-B33D-87179656B55A}"/>
              </a:ext>
            </a:extLst>
          </p:cNvPr>
          <p:cNvSpPr/>
          <p:nvPr/>
        </p:nvSpPr>
        <p:spPr>
          <a:xfrm flipH="1">
            <a:off x="3126910" y="3507526"/>
            <a:ext cx="316147" cy="42976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="" xmlns:a16="http://schemas.microsoft.com/office/drawing/2014/main" id="{BA447F6F-CE49-4E5C-9D15-E4A55CF63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9" y="5185331"/>
            <a:ext cx="3331998" cy="3737320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="" xmlns:a16="http://schemas.microsoft.com/office/drawing/2014/main" id="{37B2BD39-E25A-49BF-A5BB-83DCFA0D9EAA}"/>
              </a:ext>
            </a:extLst>
          </p:cNvPr>
          <p:cNvSpPr txBox="1"/>
          <p:nvPr/>
        </p:nvSpPr>
        <p:spPr>
          <a:xfrm>
            <a:off x="1156908" y="5236403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④消毒</a:t>
            </a:r>
            <a:endParaRPr lang="en-US" altLang="ja-JP" sz="2267" dirty="0"/>
          </a:p>
        </p:txBody>
      </p:sp>
      <p:pic>
        <p:nvPicPr>
          <p:cNvPr id="45" name="図 44">
            <a:extLst>
              <a:ext uri="{FF2B5EF4-FFF2-40B4-BE49-F238E27FC236}">
                <a16:creationId xmlns="" xmlns:a16="http://schemas.microsoft.com/office/drawing/2014/main" id="{59A3B2DB-789D-4995-93AD-DB79D6A7C9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237" y="5917053"/>
            <a:ext cx="1619227" cy="15126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図 45">
            <a:extLst>
              <a:ext uri="{FF2B5EF4-FFF2-40B4-BE49-F238E27FC236}">
                <a16:creationId xmlns="" xmlns:a16="http://schemas.microsoft.com/office/drawing/2014/main" id="{28DCF69D-2E7D-4178-A7AB-4851BDF181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6656" y="5917052"/>
            <a:ext cx="1486860" cy="1516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図 46">
            <a:extLst>
              <a:ext uri="{FF2B5EF4-FFF2-40B4-BE49-F238E27FC236}">
                <a16:creationId xmlns="" xmlns:a16="http://schemas.microsoft.com/office/drawing/2014/main" id="{94903DAA-B9A2-4D27-905F-1BF4FB0D6C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648" y="7546745"/>
            <a:ext cx="1124013" cy="1271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テキスト ボックス 47">
            <a:extLst>
              <a:ext uri="{FF2B5EF4-FFF2-40B4-BE49-F238E27FC236}">
                <a16:creationId xmlns="" xmlns:a16="http://schemas.microsoft.com/office/drawing/2014/main" id="{E63E8D6C-0624-4AF0-99B3-8EA62848FE89}"/>
              </a:ext>
            </a:extLst>
          </p:cNvPr>
          <p:cNvSpPr txBox="1"/>
          <p:nvPr/>
        </p:nvSpPr>
        <p:spPr>
          <a:xfrm>
            <a:off x="1416255" y="8011680"/>
            <a:ext cx="1902020" cy="76963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発泡消毒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洗浄が不十分だと泡が茶色くなる。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="" xmlns:a16="http://schemas.microsoft.com/office/drawing/2014/main" id="{F70CA2DA-6034-4462-8320-4C33D8EB285A}"/>
              </a:ext>
            </a:extLst>
          </p:cNvPr>
          <p:cNvSpPr txBox="1"/>
          <p:nvPr/>
        </p:nvSpPr>
        <p:spPr>
          <a:xfrm>
            <a:off x="4030912" y="5267422"/>
            <a:ext cx="2439626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⑤乾燥・石灰塗布</a:t>
            </a:r>
            <a:endParaRPr lang="en-US" altLang="ja-JP" sz="2267" dirty="0"/>
          </a:p>
        </p:txBody>
      </p:sp>
      <p:pic>
        <p:nvPicPr>
          <p:cNvPr id="51" name="図 50">
            <a:extLst>
              <a:ext uri="{FF2B5EF4-FFF2-40B4-BE49-F238E27FC236}">
                <a16:creationId xmlns="" xmlns:a16="http://schemas.microsoft.com/office/drawing/2014/main" id="{1623396B-E583-4358-9294-25C6E92ADF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89296" y="5826648"/>
            <a:ext cx="1809747" cy="1351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図 51">
            <a:extLst>
              <a:ext uri="{FF2B5EF4-FFF2-40B4-BE49-F238E27FC236}">
                <a16:creationId xmlns="" xmlns:a16="http://schemas.microsoft.com/office/drawing/2014/main" id="{3A94AE36-0BBE-48E9-9594-450ADCDED0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21748" y="7318428"/>
            <a:ext cx="1809747" cy="1397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テキスト ボックス 52">
            <a:extLst>
              <a:ext uri="{FF2B5EF4-FFF2-40B4-BE49-F238E27FC236}">
                <a16:creationId xmlns="" xmlns:a16="http://schemas.microsoft.com/office/drawing/2014/main" id="{F4EBD3F8-ECA4-4C30-8085-3485934FA808}"/>
              </a:ext>
            </a:extLst>
          </p:cNvPr>
          <p:cNvSpPr txBox="1"/>
          <p:nvPr/>
        </p:nvSpPr>
        <p:spPr>
          <a:xfrm>
            <a:off x="5250725" y="6182525"/>
            <a:ext cx="1662645" cy="995401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発砲消毒後、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十分に乾燥させ、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石灰を塗布し、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より効果を高める。</a:t>
            </a:r>
            <a:endParaRPr lang="en-US" altLang="ja-JP" sz="1467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039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60288" y="77002"/>
            <a:ext cx="3988792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石灰帯の設置方法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="" xmlns:a16="http://schemas.microsoft.com/office/drawing/2014/main" id="{4920D1DA-7BE1-495A-9B48-5E7C77BA3F33}"/>
              </a:ext>
            </a:extLst>
          </p:cNvPr>
          <p:cNvSpPr/>
          <p:nvPr/>
        </p:nvSpPr>
        <p:spPr>
          <a:xfrm>
            <a:off x="160288" y="899592"/>
            <a:ext cx="6509072" cy="792018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（参考）石灰帯</a:t>
            </a: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農場出入口に消石灰散布等による車両用の消毒ゾーンを設置し、車両による病原体の持ち込み・持ち出しを防ぐ。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ja-JP" altLang="en-US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○畜舎周囲と農場外縁部（出入口の外周を含む）　　ｍ以上の幅で地面が白く覆われるよう定期的に石灰を散布する。</a:t>
            </a: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○消石灰は強アルカリ性のため、マスク・手袋を着用して散布する。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en-US" sz="20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267" kern="100" dirty="0">
                <a:latin typeface="+mn-ea"/>
                <a:cs typeface="Times New Roman" panose="02020603050405020304" pitchFamily="18" charset="0"/>
              </a:rPr>
              <a:t>　　　　　　</a:t>
            </a:r>
            <a:endParaRPr lang="en-US" altLang="ja-JP" sz="16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="" xmlns:a16="http://schemas.microsoft.com/office/drawing/2014/main" id="{1F79807F-5009-4E62-83A0-1C2118801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64" y="1900634"/>
            <a:ext cx="3193980" cy="1807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図 34">
            <a:extLst>
              <a:ext uri="{FF2B5EF4-FFF2-40B4-BE49-F238E27FC236}">
                <a16:creationId xmlns="" xmlns:a16="http://schemas.microsoft.com/office/drawing/2014/main" id="{65E4D02F-1DEC-4C3F-BC8E-6648865B8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88" y="3823139"/>
            <a:ext cx="3193979" cy="1828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="" xmlns:a16="http://schemas.microsoft.com/office/drawing/2014/main" id="{BDC73703-414F-4AC0-99FD-D610DA38A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71" y="5769807"/>
            <a:ext cx="3174036" cy="17545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テキスト ボックス 36">
            <a:extLst>
              <a:ext uri="{FF2B5EF4-FFF2-40B4-BE49-F238E27FC236}">
                <a16:creationId xmlns="" xmlns:a16="http://schemas.microsoft.com/office/drawing/2014/main" id="{950F74E6-67B3-4843-A419-FA229DA7083D}"/>
              </a:ext>
            </a:extLst>
          </p:cNvPr>
          <p:cNvSpPr txBox="1"/>
          <p:nvPr/>
        </p:nvSpPr>
        <p:spPr>
          <a:xfrm>
            <a:off x="3717032" y="2536740"/>
            <a:ext cx="3484965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①消石灰は強アルカリ性のため、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防護服等を着用する。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="" xmlns:a16="http://schemas.microsoft.com/office/drawing/2014/main" id="{54F8990F-5A66-4343-934D-12AB5C105E28}"/>
              </a:ext>
            </a:extLst>
          </p:cNvPr>
          <p:cNvSpPr txBox="1"/>
          <p:nvPr/>
        </p:nvSpPr>
        <p:spPr>
          <a:xfrm>
            <a:off x="3212747" y="4619893"/>
            <a:ext cx="348496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②地面を覆うように散布する。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="" xmlns:a16="http://schemas.microsoft.com/office/drawing/2014/main" id="{0C301B01-0F60-4E4A-9DD3-4B78BE0C94A0}"/>
              </a:ext>
            </a:extLst>
          </p:cNvPr>
          <p:cNvSpPr txBox="1"/>
          <p:nvPr/>
        </p:nvSpPr>
        <p:spPr>
          <a:xfrm>
            <a:off x="2957823" y="6456825"/>
            <a:ext cx="348496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③ホウキで</a:t>
            </a:r>
            <a:r>
              <a:rPr lang="ja-JP" altLang="en-US" sz="1600">
                <a:latin typeface="+mn-ea"/>
              </a:rPr>
              <a:t>ムラをなくす</a:t>
            </a:r>
            <a:r>
              <a:rPr lang="ja-JP" altLang="en-US" sz="1600" dirty="0">
                <a:latin typeface="+mn-ea"/>
              </a:rPr>
              <a:t>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74F9DC97-8A5A-4AEE-9A1B-CCFA3C0B1441}"/>
              </a:ext>
            </a:extLst>
          </p:cNvPr>
          <p:cNvSpPr txBox="1"/>
          <p:nvPr/>
        </p:nvSpPr>
        <p:spPr>
          <a:xfrm>
            <a:off x="5093422" y="7496844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</p:spTree>
    <p:extLst>
      <p:ext uri="{BB962C8B-B14F-4D97-AF65-F5344CB8AC3E}">
        <p14:creationId xmlns:p14="http://schemas.microsoft.com/office/powerpoint/2010/main" val="405682038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764</Words>
  <Application>Microsoft Office PowerPoint</Application>
  <PresentationFormat>画面に合わせる (4:3)</PresentationFormat>
  <Paragraphs>173</Paragraphs>
  <Slides>10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Meiryo UI</vt:lpstr>
      <vt:lpstr>ＭＳ Ｐゴシック</vt:lpstr>
      <vt:lpstr>ＭＳ 明朝</vt:lpstr>
      <vt:lpstr>Arial</vt:lpstr>
      <vt:lpstr>Calibri</vt:lpstr>
      <vt:lpstr>Calibri Light</vt:lpstr>
      <vt:lpstr>Times New Roman</vt:lpstr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白井 葵</dc:creator>
  <cp:lastModifiedBy>user</cp:lastModifiedBy>
  <cp:revision>38</cp:revision>
  <cp:lastPrinted>2021-11-11T04:22:37Z</cp:lastPrinted>
  <dcterms:modified xsi:type="dcterms:W3CDTF">2021-12-13T01:28:49Z</dcterms:modified>
</cp:coreProperties>
</file>