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handoutMasterIdLst>
    <p:handoutMasterId r:id="rId4"/>
  </p:handoutMasterIdLst>
  <p:sldIdLst>
    <p:sldId id="278" r:id="rId2"/>
  </p:sldIdLst>
  <p:sldSz cx="7775575" cy="10907713"/>
  <p:notesSz cx="6807200" cy="9939338"/>
  <p:defaultTextStyle>
    <a:defPPr>
      <a:defRPr lang="ja-JP"/>
    </a:defPPr>
    <a:lvl1pPr marL="0" algn="l" defTabSz="1018844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422" algn="l" defTabSz="1018844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8844" algn="l" defTabSz="1018844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266" algn="l" defTabSz="1018844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7688" algn="l" defTabSz="1018844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109" algn="l" defTabSz="1018844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6532" algn="l" defTabSz="1018844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5954" algn="l" defTabSz="1018844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5375" algn="l" defTabSz="1018844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13" userDrawn="1">
          <p15:clr>
            <a:srgbClr val="A4A3A4"/>
          </p15:clr>
        </p15:guide>
        <p15:guide id="2" pos="340" userDrawn="1">
          <p15:clr>
            <a:srgbClr val="A4A3A4"/>
          </p15:clr>
        </p15:guide>
        <p15:guide id="3" pos="2449" userDrawn="1">
          <p15:clr>
            <a:srgbClr val="A4A3A4"/>
          </p15:clr>
        </p15:guide>
        <p15:guide id="4" pos="455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E8CC"/>
    <a:srgbClr val="EDF5E8"/>
    <a:srgbClr val="EBF3E5"/>
    <a:srgbClr val="EBF4E5"/>
    <a:srgbClr val="A6CF71"/>
    <a:srgbClr val="B2DD79"/>
    <a:srgbClr val="DBEBD1"/>
    <a:srgbClr val="DCEBD3"/>
    <a:srgbClr val="DFEDD6"/>
    <a:srgbClr val="B8E4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9" autoAdjust="0"/>
    <p:restoredTop sz="94660"/>
  </p:normalViewPr>
  <p:slideViewPr>
    <p:cSldViewPr snapToGrid="0">
      <p:cViewPr varScale="1">
        <p:scale>
          <a:sx n="63" d="100"/>
          <a:sy n="63" d="100"/>
        </p:scale>
        <p:origin x="2438" y="38"/>
      </p:cViewPr>
      <p:guideLst>
        <p:guide orient="horz" pos="3413"/>
        <p:guide pos="340"/>
        <p:guide pos="2449"/>
        <p:guide pos="455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9575" cy="498474"/>
          </a:xfrm>
          <a:prstGeom prst="rect">
            <a:avLst/>
          </a:prstGeom>
        </p:spPr>
        <p:txBody>
          <a:bodyPr vert="horz" lIns="91412" tIns="45706" rIns="91412" bIns="45706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3"/>
            <a:ext cx="2949575" cy="498474"/>
          </a:xfrm>
          <a:prstGeom prst="rect">
            <a:avLst/>
          </a:prstGeom>
        </p:spPr>
        <p:txBody>
          <a:bodyPr vert="horz" lIns="91412" tIns="45706" rIns="91412" bIns="45706" rtlCol="0"/>
          <a:lstStyle>
            <a:lvl1pPr algn="r">
              <a:defRPr sz="1300"/>
            </a:lvl1pPr>
          </a:lstStyle>
          <a:p>
            <a:fld id="{925240F3-A555-4A54-A53E-B4C8C7AC2653}" type="datetimeFigureOut">
              <a:rPr kumimoji="1" lang="ja-JP" altLang="en-US" smtClean="0"/>
              <a:t>2025/9/10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5"/>
            <a:ext cx="2949575" cy="498474"/>
          </a:xfrm>
          <a:prstGeom prst="rect">
            <a:avLst/>
          </a:prstGeom>
        </p:spPr>
        <p:txBody>
          <a:bodyPr vert="horz" lIns="91412" tIns="45706" rIns="91412" bIns="45706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5"/>
            <a:ext cx="2949575" cy="498474"/>
          </a:xfrm>
          <a:prstGeom prst="rect">
            <a:avLst/>
          </a:prstGeom>
        </p:spPr>
        <p:txBody>
          <a:bodyPr vert="horz" lIns="91412" tIns="45706" rIns="91412" bIns="45706" rtlCol="0" anchor="b"/>
          <a:lstStyle>
            <a:lvl1pPr algn="r">
              <a:defRPr sz="1300"/>
            </a:lvl1pPr>
          </a:lstStyle>
          <a:p>
            <a:fld id="{C446E0DE-A182-4873-AA79-FA8826C783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1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9785" cy="498693"/>
          </a:xfrm>
          <a:prstGeom prst="rect">
            <a:avLst/>
          </a:prstGeom>
        </p:spPr>
        <p:txBody>
          <a:bodyPr vert="horz" lIns="91541" tIns="45771" rIns="91541" bIns="45771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2" y="1"/>
            <a:ext cx="2949785" cy="498693"/>
          </a:xfrm>
          <a:prstGeom prst="rect">
            <a:avLst/>
          </a:prstGeom>
        </p:spPr>
        <p:txBody>
          <a:bodyPr vert="horz" lIns="91541" tIns="45771" rIns="91541" bIns="45771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2025/9/10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8213" y="1241425"/>
            <a:ext cx="23907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41" tIns="45771" rIns="91541" bIns="4577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8"/>
            <a:ext cx="5445760" cy="3913614"/>
          </a:xfrm>
          <a:prstGeom prst="rect">
            <a:avLst/>
          </a:prstGeom>
        </p:spPr>
        <p:txBody>
          <a:bodyPr vert="horz" lIns="91541" tIns="45771" rIns="91541" bIns="4577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650"/>
            <a:ext cx="2949785" cy="498691"/>
          </a:xfrm>
          <a:prstGeom prst="rect">
            <a:avLst/>
          </a:prstGeom>
        </p:spPr>
        <p:txBody>
          <a:bodyPr vert="horz" lIns="91541" tIns="45771" rIns="91541" bIns="45771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2" y="9440650"/>
            <a:ext cx="2949785" cy="498691"/>
          </a:xfrm>
          <a:prstGeom prst="rect">
            <a:avLst/>
          </a:prstGeom>
        </p:spPr>
        <p:txBody>
          <a:bodyPr vert="horz" lIns="91541" tIns="45771" rIns="91541" bIns="45771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422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8844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266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7688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109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6532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5954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5375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9" y="1785130"/>
            <a:ext cx="6609239" cy="3797499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8" y="5729077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82" indent="0" algn="ctr">
              <a:buNone/>
              <a:defRPr sz="1701"/>
            </a:lvl2pPr>
            <a:lvl3pPr marL="777565" indent="0" algn="ctr">
              <a:buNone/>
              <a:defRPr sz="1531"/>
            </a:lvl3pPr>
            <a:lvl4pPr marL="1166348" indent="0" algn="ctr">
              <a:buNone/>
              <a:defRPr sz="1361"/>
            </a:lvl4pPr>
            <a:lvl5pPr marL="1555131" indent="0" algn="ctr">
              <a:buNone/>
              <a:defRPr sz="1361"/>
            </a:lvl5pPr>
            <a:lvl6pPr marL="1943914" indent="0" algn="ctr">
              <a:buNone/>
              <a:defRPr sz="1361"/>
            </a:lvl6pPr>
            <a:lvl7pPr marL="2332696" indent="0" algn="ctr">
              <a:buNone/>
              <a:defRPr sz="1361"/>
            </a:lvl7pPr>
            <a:lvl8pPr marL="2721478" indent="0" algn="ctr">
              <a:buNone/>
              <a:defRPr sz="1361"/>
            </a:lvl8pPr>
            <a:lvl9pPr marL="3110261" indent="0" algn="ctr">
              <a:buNone/>
              <a:defRPr sz="1361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90" y="10109202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6" y="10109202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5" y="10109202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90" y="10109202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6" y="10109202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5" y="10109202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9"/>
            <a:ext cx="1676608" cy="9243782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2" y="580739"/>
            <a:ext cx="4932630" cy="924378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90" y="10109202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6" y="10109202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5" y="10109202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90" y="10109202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6" y="10109202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5" y="10109202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3" y="2719359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3" y="7299589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8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65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348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131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391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269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478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261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90" y="10109202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6" y="10109202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5" y="10109202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3" y="2903672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7" y="2903672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90" y="10109202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6" y="10109202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5" y="10109202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5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82" indent="0">
              <a:buNone/>
              <a:defRPr sz="1701" b="1"/>
            </a:lvl2pPr>
            <a:lvl3pPr marL="777565" indent="0">
              <a:buNone/>
              <a:defRPr sz="1531" b="1"/>
            </a:lvl3pPr>
            <a:lvl4pPr marL="1166348" indent="0">
              <a:buNone/>
              <a:defRPr sz="1361" b="1"/>
            </a:lvl4pPr>
            <a:lvl5pPr marL="1555131" indent="0">
              <a:buNone/>
              <a:defRPr sz="1361" b="1"/>
            </a:lvl5pPr>
            <a:lvl6pPr marL="1943914" indent="0">
              <a:buNone/>
              <a:defRPr sz="1361" b="1"/>
            </a:lvl6pPr>
            <a:lvl7pPr marL="2332696" indent="0">
              <a:buNone/>
              <a:defRPr sz="1361" b="1"/>
            </a:lvl7pPr>
            <a:lvl8pPr marL="2721478" indent="0">
              <a:buNone/>
              <a:defRPr sz="1361" b="1"/>
            </a:lvl8pPr>
            <a:lvl9pPr marL="3110261" indent="0">
              <a:buNone/>
              <a:defRPr sz="1361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6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6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82" indent="0">
              <a:buNone/>
              <a:defRPr sz="1701" b="1"/>
            </a:lvl2pPr>
            <a:lvl3pPr marL="777565" indent="0">
              <a:buNone/>
              <a:defRPr sz="1531" b="1"/>
            </a:lvl3pPr>
            <a:lvl4pPr marL="1166348" indent="0">
              <a:buNone/>
              <a:defRPr sz="1361" b="1"/>
            </a:lvl4pPr>
            <a:lvl5pPr marL="1555131" indent="0">
              <a:buNone/>
              <a:defRPr sz="1361" b="1"/>
            </a:lvl5pPr>
            <a:lvl6pPr marL="1943914" indent="0">
              <a:buNone/>
              <a:defRPr sz="1361" b="1"/>
            </a:lvl6pPr>
            <a:lvl7pPr marL="2332696" indent="0">
              <a:buNone/>
              <a:defRPr sz="1361" b="1"/>
            </a:lvl7pPr>
            <a:lvl8pPr marL="2721478" indent="0">
              <a:buNone/>
              <a:defRPr sz="1361" b="1"/>
            </a:lvl8pPr>
            <a:lvl9pPr marL="3110261" indent="0">
              <a:buNone/>
              <a:defRPr sz="1361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6" y="3984346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90" y="10109202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6" y="10109202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5" y="10109202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90" y="10109202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6" y="10109202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5" y="10109202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90" y="10109202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6" y="10109202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5" y="10109202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5" y="727183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4" y="1570511"/>
            <a:ext cx="3936385" cy="7751547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5" y="3272315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1"/>
            </a:lvl1pPr>
            <a:lvl2pPr marL="388782" indent="0">
              <a:buNone/>
              <a:defRPr sz="1190"/>
            </a:lvl2pPr>
            <a:lvl3pPr marL="777565" indent="0">
              <a:buNone/>
              <a:defRPr sz="1020"/>
            </a:lvl3pPr>
            <a:lvl4pPr marL="1166348" indent="0">
              <a:buNone/>
              <a:defRPr sz="850"/>
            </a:lvl4pPr>
            <a:lvl5pPr marL="1555131" indent="0">
              <a:buNone/>
              <a:defRPr sz="850"/>
            </a:lvl5pPr>
            <a:lvl6pPr marL="1943914" indent="0">
              <a:buNone/>
              <a:defRPr sz="850"/>
            </a:lvl6pPr>
            <a:lvl7pPr marL="2332696" indent="0">
              <a:buNone/>
              <a:defRPr sz="850"/>
            </a:lvl7pPr>
            <a:lvl8pPr marL="2721478" indent="0">
              <a:buNone/>
              <a:defRPr sz="850"/>
            </a:lvl8pPr>
            <a:lvl9pPr marL="3110261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90" y="10109202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6" y="10109202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5" y="10109202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5" y="727183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4" y="1570511"/>
            <a:ext cx="3936385" cy="775154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82" indent="0">
              <a:buNone/>
              <a:defRPr sz="2381"/>
            </a:lvl2pPr>
            <a:lvl3pPr marL="777565" indent="0">
              <a:buNone/>
              <a:defRPr sz="2041"/>
            </a:lvl3pPr>
            <a:lvl4pPr marL="1166348" indent="0">
              <a:buNone/>
              <a:defRPr sz="1701"/>
            </a:lvl4pPr>
            <a:lvl5pPr marL="1555131" indent="0">
              <a:buNone/>
              <a:defRPr sz="1701"/>
            </a:lvl5pPr>
            <a:lvl6pPr marL="1943914" indent="0">
              <a:buNone/>
              <a:defRPr sz="1701"/>
            </a:lvl6pPr>
            <a:lvl7pPr marL="2332696" indent="0">
              <a:buNone/>
              <a:defRPr sz="1701"/>
            </a:lvl7pPr>
            <a:lvl8pPr marL="2721478" indent="0">
              <a:buNone/>
              <a:defRPr sz="1701"/>
            </a:lvl8pPr>
            <a:lvl9pPr marL="3110261" indent="0">
              <a:buNone/>
              <a:defRPr sz="1701"/>
            </a:lvl9pPr>
          </a:lstStyle>
          <a:p>
            <a:pPr lvl="0"/>
            <a:r>
              <a:rPr lang="ja-JP" altLang="en-US" noProof="0" smtClean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5" y="3272315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1"/>
            </a:lvl1pPr>
            <a:lvl2pPr marL="388782" indent="0">
              <a:buNone/>
              <a:defRPr sz="1190"/>
            </a:lvl2pPr>
            <a:lvl3pPr marL="777565" indent="0">
              <a:buNone/>
              <a:defRPr sz="1020"/>
            </a:lvl3pPr>
            <a:lvl4pPr marL="1166348" indent="0">
              <a:buNone/>
              <a:defRPr sz="850"/>
            </a:lvl4pPr>
            <a:lvl5pPr marL="1555131" indent="0">
              <a:buNone/>
              <a:defRPr sz="850"/>
            </a:lvl5pPr>
            <a:lvl6pPr marL="1943914" indent="0">
              <a:buNone/>
              <a:defRPr sz="850"/>
            </a:lvl6pPr>
            <a:lvl7pPr marL="2332696" indent="0">
              <a:buNone/>
              <a:defRPr sz="850"/>
            </a:lvl7pPr>
            <a:lvl8pPr marL="2721478" indent="0">
              <a:buNone/>
              <a:defRPr sz="850"/>
            </a:lvl8pPr>
            <a:lvl9pPr marL="3110261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90" y="10109202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6" y="10109202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5" y="10109202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776339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339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339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339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339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30" algn="l" defTabSz="776339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60" algn="l" defTabSz="776339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89" algn="l" defTabSz="776339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919" algn="l" defTabSz="776339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87" indent="-193687" algn="l" defTabSz="776339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52" indent="-193687" algn="l" defTabSz="776339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614" indent="-193687" algn="l" defTabSz="776339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577" indent="-193687" algn="l" defTabSz="776339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952" indent="-193687" algn="l" defTabSz="776339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304" indent="-194392" algn="l" defTabSz="777565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087" indent="-194392" algn="l" defTabSz="777565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869" indent="-194392" algn="l" defTabSz="777565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653" indent="-194392" algn="l" defTabSz="777565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65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82" algn="l" defTabSz="777565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65" algn="l" defTabSz="777565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348" algn="l" defTabSz="777565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131" algn="l" defTabSz="777565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914" algn="l" defTabSz="777565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696" algn="l" defTabSz="777565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478" algn="l" defTabSz="777565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261" algn="l" defTabSz="777565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2" y="2"/>
            <a:ext cx="7775575" cy="1104313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22000">
                <a:schemeClr val="accent6">
                  <a:lumMod val="0"/>
                  <a:lumOff val="100000"/>
                </a:schemeClr>
              </a:gs>
              <a:gs pos="35000">
                <a:srgbClr val="B8D6A3"/>
              </a:gs>
              <a:gs pos="54000">
                <a:schemeClr val="accent6">
                  <a:lumMod val="100000"/>
                  <a:alpha val="7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9273" y="9783322"/>
            <a:ext cx="76370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800" b="1" dirty="0">
                <a:latin typeface="Meiryo" charset="-128"/>
                <a:ea typeface="Meiryo" charset="-128"/>
                <a:cs typeface="Meiryo" charset="-128"/>
              </a:rPr>
              <a:t>【</a:t>
            </a:r>
            <a:r>
              <a:rPr lang="ja-JP" altLang="en-US" sz="1800" b="1" dirty="0">
                <a:latin typeface="Meiryo" charset="-128"/>
                <a:ea typeface="Meiryo" charset="-128"/>
                <a:cs typeface="Meiryo" charset="-128"/>
              </a:rPr>
              <a:t>問合せ先</a:t>
            </a:r>
            <a:r>
              <a:rPr lang="en-US" altLang="ja-JP" sz="1800" b="1" dirty="0">
                <a:latin typeface="Meiryo" charset="-128"/>
                <a:ea typeface="Meiryo" charset="-128"/>
                <a:cs typeface="Meiryo" charset="-128"/>
              </a:rPr>
              <a:t>】</a:t>
            </a:r>
          </a:p>
          <a:p>
            <a:r>
              <a:rPr lang="ja-JP" altLang="en-US" sz="1800" b="1" dirty="0">
                <a:latin typeface="Meiryo" charset="-128"/>
                <a:ea typeface="Meiryo" charset="-128"/>
                <a:cs typeface="Meiryo" charset="-128"/>
              </a:rPr>
              <a:t>　</a:t>
            </a:r>
            <a:r>
              <a:rPr lang="ja-JP" altLang="en-US" sz="1800" dirty="0">
                <a:latin typeface="Meiryo" charset="-128"/>
                <a:ea typeface="Meiryo" charset="-128"/>
                <a:cs typeface="Meiryo" charset="-128"/>
              </a:rPr>
              <a:t>神奈川県がん・疾病対策課　難病対策グループ</a:t>
            </a:r>
            <a:endParaRPr lang="en-US" altLang="ja-JP" sz="1800" dirty="0">
              <a:latin typeface="Meiryo" charset="-128"/>
              <a:ea typeface="Meiryo" charset="-128"/>
              <a:cs typeface="Meiryo" charset="-128"/>
            </a:endParaRPr>
          </a:p>
          <a:p>
            <a:r>
              <a:rPr lang="en-US" altLang="ja-JP" sz="1800" b="1" dirty="0">
                <a:latin typeface="Meiryo" charset="-128"/>
                <a:ea typeface="Meiryo" charset="-128"/>
                <a:cs typeface="Meiryo" charset="-128"/>
              </a:rPr>
              <a:t>  </a:t>
            </a:r>
            <a:r>
              <a:rPr lang="ja-JP" altLang="en-US" sz="1800" dirty="0">
                <a:latin typeface="Meiryo" charset="-128"/>
                <a:ea typeface="Meiryo" charset="-128"/>
                <a:cs typeface="Meiryo" charset="-128"/>
              </a:rPr>
              <a:t>〒</a:t>
            </a:r>
            <a:r>
              <a:rPr lang="en-US" altLang="ja-JP" sz="1800" dirty="0">
                <a:latin typeface="Meiryo" charset="-128"/>
                <a:ea typeface="Meiryo" charset="-128"/>
                <a:cs typeface="Meiryo" charset="-128"/>
              </a:rPr>
              <a:t>231-8588</a:t>
            </a:r>
            <a:r>
              <a:rPr lang="ja-JP" altLang="en-US" sz="1800" dirty="0">
                <a:latin typeface="Meiryo" charset="-128"/>
                <a:ea typeface="Meiryo" charset="-128"/>
                <a:cs typeface="Meiryo" charset="-128"/>
              </a:rPr>
              <a:t>　横浜市中区日本大通１　電話 </a:t>
            </a:r>
            <a:r>
              <a:rPr lang="en-US" altLang="ja-JP" sz="1800" dirty="0">
                <a:latin typeface="Meiryo" charset="-128"/>
                <a:ea typeface="Meiryo" charset="-128"/>
                <a:cs typeface="Meiryo" charset="-128"/>
              </a:rPr>
              <a:t>045 (210) 4777</a:t>
            </a:r>
            <a:r>
              <a:rPr lang="ja-JP" altLang="en-US" sz="1800" dirty="0">
                <a:latin typeface="Meiryo" charset="-128"/>
                <a:ea typeface="Meiryo" charset="-128"/>
                <a:cs typeface="Meiryo" charset="-128"/>
              </a:rPr>
              <a:t>（直通</a:t>
            </a:r>
            <a:r>
              <a:rPr lang="ja-JP" altLang="en-US" sz="1400" dirty="0">
                <a:latin typeface="Meiryo" charset="-128"/>
                <a:ea typeface="Meiryo" charset="-128"/>
                <a:cs typeface="Meiryo" charset="-128"/>
              </a:rPr>
              <a:t>）</a:t>
            </a:r>
            <a:endParaRPr lang="en-US" altLang="ja-JP" sz="1400" dirty="0"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71597" y="1105078"/>
            <a:ext cx="6352161" cy="17408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4000" b="1" spc="300" dirty="0">
                <a:ln w="0"/>
                <a:solidFill>
                  <a:schemeClr val="tx1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世界ミトコンドリア病</a:t>
            </a:r>
            <a:endParaRPr lang="en-US" altLang="ja-JP" sz="4000" b="1" spc="300" dirty="0">
              <a:ln w="0"/>
              <a:solidFill>
                <a:schemeClr val="tx1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r>
              <a:rPr lang="ja-JP" altLang="en-US" sz="4000" b="1" spc="300" dirty="0">
                <a:ln w="0"/>
                <a:solidFill>
                  <a:schemeClr val="tx1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啓発週間が開催されます</a:t>
            </a:r>
            <a:endParaRPr lang="en-US" altLang="ja-JP" sz="4000" b="1" spc="300" dirty="0">
              <a:ln w="0"/>
              <a:solidFill>
                <a:schemeClr val="tx1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algn="ctr"/>
            <a:r>
              <a:rPr lang="ja-JP" altLang="en-US" sz="3600" spc="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（</a:t>
            </a:r>
            <a:r>
              <a:rPr lang="en-US" altLang="ja-JP" sz="3600" spc="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ｺﾞｼｯｸE" panose="020B0909000000000000" pitchFamily="49" charset="-128"/>
                <a:ea typeface="HGｺﾞｼｯｸE" panose="020B0909000000000000" pitchFamily="49" charset="-128"/>
              </a:rPr>
              <a:t>2025.9.17</a:t>
            </a:r>
            <a:r>
              <a:rPr lang="ja-JP" altLang="en-US" sz="3600" spc="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・</a:t>
            </a:r>
            <a:r>
              <a:rPr lang="en-US" altLang="ja-JP" sz="3600" spc="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ｺﾞｼｯｸE" panose="020B0909000000000000" pitchFamily="49" charset="-128"/>
                <a:ea typeface="HGｺﾞｼｯｸE" panose="020B0909000000000000" pitchFamily="49" charset="-128"/>
              </a:rPr>
              <a:t>9.18</a:t>
            </a:r>
            <a:r>
              <a:rPr lang="ja-JP" altLang="en-US" sz="3600" spc="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）</a:t>
            </a:r>
            <a:endParaRPr lang="ja-JP" altLang="en-US" sz="3600" spc="3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44909" y="2839780"/>
            <a:ext cx="6605536" cy="17408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指定難病に分類されている</a:t>
            </a:r>
            <a:endParaRPr lang="en-US" altLang="ja-JP" sz="2000" dirty="0">
              <a:solidFill>
                <a:schemeClr val="tx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「ミトコンドリア病」の周知を願い</a:t>
            </a:r>
            <a:endParaRPr lang="en-US" altLang="ja-JP" sz="2000" dirty="0">
              <a:solidFill>
                <a:schemeClr val="tx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２０２５年９月</a:t>
            </a:r>
            <a:r>
              <a:rPr lang="ja-JP" altLang="en-US" sz="2000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１</a:t>
            </a:r>
            <a:r>
              <a:rPr lang="ja-JP" altLang="en-US" sz="20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４</a:t>
            </a:r>
            <a:r>
              <a:rPr lang="ja-JP" altLang="en-US" sz="2000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日から</a:t>
            </a:r>
            <a:r>
              <a:rPr lang="ja-JP" altLang="en-US" sz="2000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２</a:t>
            </a:r>
            <a:r>
              <a:rPr lang="ja-JP" altLang="en-US" sz="20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０</a:t>
            </a:r>
            <a:r>
              <a:rPr lang="ja-JP" altLang="en-US" sz="2000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日</a:t>
            </a:r>
            <a:r>
              <a:rPr lang="ja-JP" altLang="en-US" sz="20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の期間が</a:t>
            </a:r>
            <a:endParaRPr lang="en-US" altLang="ja-JP" sz="2000" dirty="0">
              <a:solidFill>
                <a:schemeClr val="tx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世界ミトコンドリア病啓発週間として定められています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352554" y="4543000"/>
            <a:ext cx="7070470" cy="5039259"/>
          </a:xfrm>
          <a:prstGeom prst="roundRect">
            <a:avLst/>
          </a:prstGeom>
          <a:solidFill>
            <a:srgbClr val="EDF5E8"/>
          </a:solidFill>
          <a:ln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ja-JP" altLang="en-US" sz="2800" b="1" spc="300" dirty="0">
                <a:solidFill>
                  <a:schemeClr val="accent6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県庁本庁舎の</a:t>
            </a:r>
            <a:r>
              <a:rPr lang="ja-JP" altLang="en-US" sz="2800" b="1" spc="300" dirty="0">
                <a:solidFill>
                  <a:schemeClr val="accent6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グリーンライトアップ</a:t>
            </a:r>
            <a:endParaRPr lang="en-US" altLang="ja-JP" sz="2800" b="1" spc="300" dirty="0">
              <a:solidFill>
                <a:schemeClr val="accent6"/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algn="ctr"/>
            <a:endParaRPr lang="en-US" altLang="ja-JP" sz="1800" b="1" dirty="0">
              <a:solidFill>
                <a:srgbClr val="A6CF7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0"/>
            <a:r>
              <a:rPr lang="ja-JP" altLang="en-US" sz="2000" spc="300" dirty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啓発週間に合わせて、</a:t>
            </a:r>
            <a:endParaRPr lang="en-US" altLang="ja-JP" sz="2000" spc="300" dirty="0">
              <a:solidFill>
                <a:prstClr val="black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lvl="0"/>
            <a:r>
              <a:rPr lang="ja-JP" altLang="en-US" sz="2000" spc="300" smtClean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９月</a:t>
            </a:r>
            <a:r>
              <a:rPr lang="ja-JP" altLang="en-US" sz="2000" spc="300" smtClean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１７</a:t>
            </a:r>
            <a:r>
              <a:rPr lang="ja-JP" altLang="en-US" sz="2000" spc="300" smtClean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日</a:t>
            </a:r>
            <a:r>
              <a:rPr lang="ja-JP" altLang="en-US" sz="2000" spc="300" smtClean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・１</a:t>
            </a:r>
            <a:r>
              <a:rPr lang="ja-JP" altLang="en-US" sz="2000" spc="30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８</a:t>
            </a:r>
            <a:r>
              <a:rPr lang="ja-JP" altLang="en-US" sz="2000" spc="300" smtClean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日</a:t>
            </a:r>
            <a:r>
              <a:rPr lang="ja-JP" altLang="en-US" sz="2000" spc="300" dirty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に</a:t>
            </a:r>
            <a:endParaRPr lang="en-US" altLang="ja-JP" sz="2000" spc="300" dirty="0">
              <a:solidFill>
                <a:prstClr val="black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lvl="0"/>
            <a:r>
              <a:rPr lang="ja-JP" altLang="en-US" sz="2000" spc="300" dirty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ミトコンドリア病シンボルカラーの</a:t>
            </a:r>
            <a:r>
              <a:rPr lang="ja-JP" altLang="en-US" sz="2000" spc="300" dirty="0">
                <a:solidFill>
                  <a:schemeClr val="accent6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緑色</a:t>
            </a:r>
            <a:r>
              <a:rPr lang="ja-JP" altLang="en-US" sz="2000" spc="300" dirty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に</a:t>
            </a:r>
            <a:endParaRPr lang="en-US" altLang="ja-JP" sz="2000" spc="300" dirty="0">
              <a:solidFill>
                <a:prstClr val="black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lvl="0"/>
            <a:r>
              <a:rPr lang="ja-JP" altLang="en-US" sz="2000" spc="300" dirty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県庁本庁舎をライトアップします</a:t>
            </a:r>
            <a:endParaRPr lang="en-US" altLang="ja-JP" sz="2000" spc="300" dirty="0">
              <a:solidFill>
                <a:prstClr val="black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endParaRPr lang="en-US" altLang="ja-JP" sz="2800" b="1" dirty="0">
              <a:solidFill>
                <a:srgbClr val="A6CF7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097" y="6852156"/>
            <a:ext cx="3483381" cy="261253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554" y="176602"/>
            <a:ext cx="1683037" cy="771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55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1684</TotalTime>
  <Words>95</Words>
  <Application>Microsoft Office PowerPoint</Application>
  <PresentationFormat>ユーザー設定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HGSｺﾞｼｯｸE</vt:lpstr>
      <vt:lpstr>HGｺﾞｼｯｸE</vt:lpstr>
      <vt:lpstr>ＭＳ Ｐゴシック</vt:lpstr>
      <vt:lpstr>Meiryo</vt:lpstr>
      <vt:lpstr>游ゴシック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user</cp:lastModifiedBy>
  <cp:revision>123</cp:revision>
  <cp:lastPrinted>2025-09-09T23:05:59Z</cp:lastPrinted>
  <dcterms:modified xsi:type="dcterms:W3CDTF">2025-09-09T23:06:03Z</dcterms:modified>
</cp:coreProperties>
</file>