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19" r:id="rId4"/>
    <p:sldId id="309" r:id="rId5"/>
    <p:sldId id="320" r:id="rId6"/>
    <p:sldId id="303" r:id="rId7"/>
    <p:sldId id="315" r:id="rId8"/>
    <p:sldId id="306" r:id="rId9"/>
    <p:sldId id="307" r:id="rId10"/>
    <p:sldId id="318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FEBF7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5059" autoAdjust="0"/>
  </p:normalViewPr>
  <p:slideViewPr>
    <p:cSldViewPr>
      <p:cViewPr varScale="1">
        <p:scale>
          <a:sx n="69" d="100"/>
          <a:sy n="69" d="100"/>
        </p:scale>
        <p:origin x="36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8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69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9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6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7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8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9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07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9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2.mp3"/><Relationship Id="rId7" Type="http://schemas.openxmlformats.org/officeDocument/2006/relationships/image" Target="../media/image22.png"/><Relationship Id="rId2" Type="http://schemas.microsoft.com/office/2007/relationships/media" Target="../media/media12.mp3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emf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5.mp3"/><Relationship Id="rId7" Type="http://schemas.openxmlformats.org/officeDocument/2006/relationships/notesSlide" Target="../notesSlides/notesSlide5.xml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p3"/><Relationship Id="rId10" Type="http://schemas.openxmlformats.org/officeDocument/2006/relationships/image" Target="../media/image7.png"/><Relationship Id="rId4" Type="http://schemas.microsoft.com/office/2007/relationships/media" Target="../media/media6.mp3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8.mp3"/><Relationship Id="rId7" Type="http://schemas.openxmlformats.org/officeDocument/2006/relationships/image" Target="../media/image16.png"/><Relationship Id="rId2" Type="http://schemas.microsoft.com/office/2007/relationships/media" Target="../media/media8.mp3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9.mp3"/><Relationship Id="rId7" Type="http://schemas.openxmlformats.org/officeDocument/2006/relationships/notesSlide" Target="../notesSlides/notesSlide8.xml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audio" Target="../media/media10.mp3"/><Relationship Id="rId10" Type="http://schemas.openxmlformats.org/officeDocument/2006/relationships/image" Target="../media/image17.png"/><Relationship Id="rId4" Type="http://schemas.microsoft.com/office/2007/relationships/media" Target="../media/media10.mp3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7" Type="http://schemas.openxmlformats.org/officeDocument/2006/relationships/image" Target="../media/image7.png"/><Relationship Id="rId2" Type="http://schemas.microsoft.com/office/2007/relationships/media" Target="../media/media11.mp3"/><Relationship Id="rId1" Type="http://schemas.openxmlformats.org/officeDocument/2006/relationships/tags" Target="../tags/tag9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036" y="1312653"/>
            <a:ext cx="720216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エネルギー使用量等入力ファイル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（中小規模事業者・旧制度様式用）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19" name="12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auseEvt time="2550" objId="18"/>
        <p14:seekEvt time="2550" objId="18" seek="16621"/>
        <p14:resumeEvt time="3327" objId="18"/>
        <p14:pauseEvt time="8522" objId="18"/>
        <p14:stopEvt time="11175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6. </a:t>
            </a:r>
            <a:r>
              <a:rPr lang="ja-JP" altLang="en-US" spc="-265" dirty="0" smtClean="0">
                <a:latin typeface="ＭＳ Ｐゴシック 見出し"/>
              </a:rPr>
              <a:t>コピー用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コピー用シート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✓入力完了後、コピー用シートを</a:t>
            </a:r>
            <a:r>
              <a:rPr kumimoji="1" lang="ja-JP" altLang="en-US" dirty="0">
                <a:solidFill>
                  <a:schemeClr val="bg1"/>
                </a:solidFill>
              </a:rPr>
              <a:t>排出状況</a:t>
            </a:r>
            <a:r>
              <a:rPr kumimoji="1" lang="ja-JP" altLang="en-US" dirty="0" smtClean="0">
                <a:solidFill>
                  <a:schemeClr val="bg1"/>
                </a:solidFill>
              </a:rPr>
              <a:t>報告書又は結果</a:t>
            </a:r>
            <a:r>
              <a:rPr kumimoji="1" lang="ja-JP" altLang="en-US" dirty="0">
                <a:solidFill>
                  <a:schemeClr val="bg1"/>
                </a:solidFill>
              </a:rPr>
              <a:t>報告書</a:t>
            </a:r>
            <a:r>
              <a:rPr kumimoji="1" lang="ja-JP" altLang="en-US" dirty="0" smtClean="0">
                <a:solidFill>
                  <a:schemeClr val="bg1"/>
                </a:solidFill>
              </a:rPr>
              <a:t>へ貼り付け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コピー用シートのデータをコピーし、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排出状況報告書・結果報告書の「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A.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貼付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_****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提出」シートに値のみ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12_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1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9" objId="2"/>
        <p14:stopEvt time="276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228599" y="3124200"/>
            <a:ext cx="8593582" cy="3182537"/>
          </a:xfrm>
          <a:prstGeom prst="wedgeRectCallout">
            <a:avLst>
              <a:gd name="adj1" fmla="val -29315"/>
              <a:gd name="adj2" fmla="val -56481"/>
            </a:avLst>
          </a:prstGeom>
          <a:solidFill>
            <a:srgbClr val="DFEBF7"/>
          </a:solidFill>
          <a:ln>
            <a:solidFill>
              <a:srgbClr val="DF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16060" y="1235419"/>
            <a:ext cx="3838575" cy="1645642"/>
            <a:chOff x="229325" y="1195778"/>
            <a:chExt cx="3838575" cy="164564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25" y="1572470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1219200" y="1551551"/>
              <a:ext cx="9144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066799" y="1195778"/>
              <a:ext cx="2133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一般的な書類作成～提出の流れ</a:t>
              </a:r>
              <a:endParaRPr kumimoji="1" lang="ja-JP" altLang="en-US" sz="1000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65" y="3352800"/>
            <a:ext cx="8349235" cy="2774964"/>
          </a:xfrm>
          <a:prstGeom prst="rect">
            <a:avLst/>
          </a:prstGeom>
        </p:spPr>
      </p:pic>
      <p:pic>
        <p:nvPicPr>
          <p:cNvPr id="6" name="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00"/>
    </mc:Choice>
    <mc:Fallback xmlns="">
      <p:transition spd="slow" advTm="10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0" objId="9"/>
        <p14:stopEvt time="106619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 </a:t>
            </a:r>
            <a:r>
              <a:rPr lang="ja-JP" altLang="en-US" spc="-265" dirty="0" smtClean="0"/>
              <a:t>はじめに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5372833" y="5527950"/>
            <a:ext cx="3524151" cy="778787"/>
          </a:xfrm>
          <a:prstGeom prst="borderCallout2">
            <a:avLst>
              <a:gd name="adj1" fmla="val 57555"/>
              <a:gd name="adj2" fmla="val 458"/>
              <a:gd name="adj3" fmla="val 55767"/>
              <a:gd name="adj4" fmla="val -72777"/>
              <a:gd name="adj5" fmla="val -75288"/>
              <a:gd name="adj6" fmla="val -9262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報告対象年度における状況について各項目の該当の有無を選択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✓エネルギー使用量等入力ファイルの入力にあたり基礎的な情報を記入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線吹き出し 2 (枠付き) 6"/>
          <p:cNvSpPr/>
          <p:nvPr/>
        </p:nvSpPr>
        <p:spPr>
          <a:xfrm>
            <a:off x="5372833" y="3119025"/>
            <a:ext cx="3524151" cy="489585"/>
          </a:xfrm>
          <a:prstGeom prst="borderCallout2">
            <a:avLst>
              <a:gd name="adj1" fmla="val 1202"/>
              <a:gd name="adj2" fmla="val 53481"/>
              <a:gd name="adj3" fmla="val -31873"/>
              <a:gd name="adj4" fmla="val 53283"/>
              <a:gd name="adj5" fmla="val -39198"/>
              <a:gd name="adj6" fmla="val -1108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の継続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新規を選択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72833" y="1576409"/>
            <a:ext cx="3524151" cy="1249352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：記入不要セル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461616" y="1968436"/>
            <a:ext cx="942040" cy="742013"/>
            <a:chOff x="609600" y="4877466"/>
            <a:chExt cx="1222682" cy="893863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968436"/>
            <a:ext cx="5039209" cy="3158688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5372833" y="3869505"/>
            <a:ext cx="3524151" cy="1539071"/>
          </a:xfrm>
          <a:prstGeom prst="borderCallout2">
            <a:avLst>
              <a:gd name="adj1" fmla="val 52094"/>
              <a:gd name="adj2" fmla="val 875"/>
              <a:gd name="adj3" fmla="val 52021"/>
              <a:gd name="adj4" fmla="val -5509"/>
              <a:gd name="adj5" fmla="val 14950"/>
              <a:gd name="adj6" fmla="val -170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継続事業者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昨年度報告内容（自動転記）に変更がある場合は右横セルに入力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新規事業者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・事業者名称等を記入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12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1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00"/>
    </mc:Choice>
    <mc:Fallback xmlns="">
      <p:transition spd="slow" advTm="9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7" grpId="0" animBg="1"/>
      <p:bldP spid="12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879" objId="3"/>
        <p14:stopEvt time="11037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</a:t>
            </a:r>
            <a:r>
              <a:rPr lang="en-US" altLang="ja-JP" spc="-265" dirty="0" smtClean="0"/>
              <a:t> </a:t>
            </a:r>
            <a:r>
              <a:rPr lang="ja-JP" altLang="en-US" spc="-265" dirty="0" smtClean="0"/>
              <a:t>はじめに</a:t>
            </a:r>
            <a:r>
              <a:rPr spc="-265" dirty="0" smtClean="0"/>
              <a:t> 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8" name="線吹き出し 2 (枠付き) 7"/>
          <p:cNvSpPr/>
          <p:nvPr/>
        </p:nvSpPr>
        <p:spPr>
          <a:xfrm>
            <a:off x="5719864" y="2059434"/>
            <a:ext cx="3181984" cy="1182629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6453"/>
              <a:gd name="adj5" fmla="val 49757"/>
              <a:gd name="adj6" fmla="val -646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・前項目の内容に応じて入力要否が反映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・シート一覧を確認のうえ、入力が必要なシートを順次記入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5715000" y="4784024"/>
            <a:ext cx="3181984" cy="805125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49358"/>
              <a:gd name="adj6" fmla="val -5898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（参考）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・事業者名称から事業者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を検索可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✓エネルギー使用量等入力ファイルの要入力シートの確認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931625"/>
            <a:ext cx="5382259" cy="3375747"/>
          </a:xfrm>
          <a:prstGeom prst="rect">
            <a:avLst/>
          </a:prstGeom>
        </p:spPr>
      </p:pic>
      <p:pic>
        <p:nvPicPr>
          <p:cNvPr id="4" name="12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playEvt time="580" objId="4"/>
        <p14:stopEvt time="2720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8EC57BA-128C-1493-FE31-683B02CF129F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p66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入力使用量</a:t>
            </a:r>
            <a:r>
              <a:rPr lang="ja-JP" altLang="en-US" spc="-135" dirty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工場等</a:t>
            </a:r>
            <a:r>
              <a:rPr lang="ja-JP" altLang="en-US" spc="-135" dirty="0" smtClean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✓工場等に関する計画策定者のみ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28599" y="5834059"/>
            <a:ext cx="8668385" cy="50709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</a:rPr>
              <a:t>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2495441"/>
            <a:ext cx="6705969" cy="3250163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01679" y="2947329"/>
            <a:ext cx="6705969" cy="2810250"/>
            <a:chOff x="418901" y="2938782"/>
            <a:chExt cx="7152938" cy="2830538"/>
          </a:xfrm>
        </p:grpSpPr>
        <p:sp>
          <p:nvSpPr>
            <p:cNvPr id="3" name="正方形/長方形 2"/>
            <p:cNvSpPr/>
            <p:nvPr/>
          </p:nvSpPr>
          <p:spPr>
            <a:xfrm>
              <a:off x="418902" y="2938782"/>
              <a:ext cx="7152937" cy="2830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418901" y="3554818"/>
              <a:ext cx="715293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5465688" y="2523367"/>
            <a:ext cx="1426450" cy="3238346"/>
            <a:chOff x="4964856" y="2537390"/>
            <a:chExt cx="1948203" cy="3238346"/>
          </a:xfrm>
        </p:grpSpPr>
        <p:sp>
          <p:nvSpPr>
            <p:cNvPr id="20" name="正方形/長方形 19"/>
            <p:cNvSpPr/>
            <p:nvPr/>
          </p:nvSpPr>
          <p:spPr>
            <a:xfrm>
              <a:off x="4964856" y="2537390"/>
              <a:ext cx="1948203" cy="318626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005573" y="2585944"/>
              <a:ext cx="0" cy="3189792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線吹き出し 2 (枠付き) 23"/>
          <p:cNvSpPr/>
          <p:nvPr/>
        </p:nvSpPr>
        <p:spPr>
          <a:xfrm>
            <a:off x="6958307" y="1716820"/>
            <a:ext cx="1933222" cy="714470"/>
          </a:xfrm>
          <a:prstGeom prst="borderCallout2">
            <a:avLst>
              <a:gd name="adj1" fmla="val 49649"/>
              <a:gd name="adj2" fmla="val -69"/>
              <a:gd name="adj3" fmla="val 49888"/>
              <a:gd name="adj4" fmla="val -13382"/>
              <a:gd name="adj5" fmla="val 119098"/>
              <a:gd name="adj6" fmla="val -37601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7086563" y="2610731"/>
            <a:ext cx="1810385" cy="1891064"/>
          </a:xfrm>
          <a:prstGeom prst="borderCallout2">
            <a:avLst>
              <a:gd name="adj1" fmla="val 54770"/>
              <a:gd name="adj2" fmla="val -880"/>
              <a:gd name="adj3" fmla="val 53538"/>
              <a:gd name="adj4" fmla="val -13594"/>
              <a:gd name="adj5" fmla="val 44561"/>
              <a:gd name="adj6" fmla="val -2228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原単位の指標の名称、単位、合計量を入力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7086529" y="5162166"/>
            <a:ext cx="1810455" cy="526632"/>
          </a:xfrm>
          <a:prstGeom prst="borderCallout2">
            <a:avLst>
              <a:gd name="adj1" fmla="val 51858"/>
              <a:gd name="adj2" fmla="val 108"/>
              <a:gd name="adj3" fmla="val 50905"/>
              <a:gd name="adj4" fmla="val -23110"/>
              <a:gd name="adj5" fmla="val 50308"/>
              <a:gd name="adj6" fmla="val -3353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エネルギー使用量を燃料ごとに入力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1310181" y="2067713"/>
            <a:ext cx="3414219" cy="484123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81673"/>
              <a:gd name="adj6" fmla="val -2664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28599" y="1421709"/>
            <a:ext cx="3701037" cy="641820"/>
            <a:chOff x="228599" y="1421709"/>
            <a:chExt cx="3701037" cy="64182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409"/>
            <a:stretch/>
          </p:blipFill>
          <p:spPr>
            <a:xfrm>
              <a:off x="228599" y="1421709"/>
              <a:ext cx="3352801" cy="641820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3320036" y="1821307"/>
              <a:ext cx="609600" cy="203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線吹き出し 2 (枠付き) 31"/>
          <p:cNvSpPr/>
          <p:nvPr/>
        </p:nvSpPr>
        <p:spPr>
          <a:xfrm>
            <a:off x="3625621" y="1549268"/>
            <a:ext cx="3061741" cy="33510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8315"/>
              <a:gd name="adj5" fmla="val 110073"/>
              <a:gd name="adj6" fmla="val -2206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各区域の工場等の件数を入力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6" name="12_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176.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pic>
        <p:nvPicPr>
          <p:cNvPr id="26" name="12_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72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pic>
        <p:nvPicPr>
          <p:cNvPr id="5" name="12_5(2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9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0"/>
    </mc:Choice>
    <mc:Fallback xmlns="">
      <p:transition spd="slow" advTm="8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7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" grpId="0" animBg="1"/>
      <p:bldP spid="23" grpId="0" animBg="1"/>
      <p:bldP spid="25" grpId="0" animBg="1"/>
      <p:bldP spid="29" grpId="0" animBg="1"/>
      <p:bldP spid="32" grpId="0" animBg="1"/>
    </p:bldLst>
  </p:timing>
  <p:extLst mod="1">
    <p:ext uri="{E180D4A7-C9FB-4DFB-919C-405C955672EB}">
      <p14:showEvtLst xmlns:p14="http://schemas.microsoft.com/office/powerpoint/2010/main">
        <p14:playEvt time="639" objId="7"/>
        <p14:stopEvt time="62253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C33F-CCDC-D93F-8CD8-3BCC0A9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32A24FE-203E-C729-4AE8-2DF268F6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88263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3. </a:t>
            </a:r>
            <a:r>
              <a:rPr lang="ja-JP" altLang="en-US" spc="-265" dirty="0" smtClean="0"/>
              <a:t>入力外部供給等</a:t>
            </a:r>
            <a:r>
              <a:rPr lang="en-US" altLang="ja-JP" spc="-265" dirty="0" smtClean="0">
                <a:latin typeface="ＭＳ Ｐゴシック 見出し"/>
              </a:rPr>
              <a:t>(</a:t>
            </a:r>
            <a:r>
              <a:rPr lang="ja-JP" altLang="en-US" spc="-265" dirty="0" smtClean="0"/>
              <a:t>工場</a:t>
            </a:r>
            <a:r>
              <a:rPr lang="ja-JP" altLang="en-US" spc="-265" dirty="0"/>
              <a:t>等</a:t>
            </a:r>
            <a:r>
              <a:rPr lang="en-US" altLang="ja-JP" spc="-265" dirty="0" smtClean="0">
                <a:latin typeface="ＭＳ Ｐゴシック 見出し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外部供給量等入力表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3EF09841-75CF-447D-6801-C7EF6545A43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6810" y="733569"/>
            <a:ext cx="862017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✓工場等に関する計画策定者のみ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✓燃料等の使用に伴って発生したエネルギーを他者に供給した場合など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外部供給量等を入力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620"/>
          <a:stretch/>
        </p:blipFill>
        <p:spPr>
          <a:xfrm>
            <a:off x="337564" y="2610966"/>
            <a:ext cx="5933456" cy="369009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557581" y="3394519"/>
            <a:ext cx="700219" cy="29001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2 (枠付き) 14"/>
          <p:cNvSpPr/>
          <p:nvPr/>
        </p:nvSpPr>
        <p:spPr>
          <a:xfrm>
            <a:off x="276810" y="1766289"/>
            <a:ext cx="6123990" cy="771207"/>
          </a:xfrm>
          <a:prstGeom prst="borderCallout2">
            <a:avLst>
              <a:gd name="adj1" fmla="val 100384"/>
              <a:gd name="adj2" fmla="val 49797"/>
              <a:gd name="adj3" fmla="val 149246"/>
              <a:gd name="adj4" fmla="val 49937"/>
              <a:gd name="adj5" fmla="val 107581"/>
              <a:gd name="adj6" fmla="val 4968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基礎情報の選択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(2)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他者への供給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/(3)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副生エネルギーの販売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/(4)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未利用熱の購入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の有無　</a:t>
            </a:r>
            <a:r>
              <a:rPr lang="en-US" altLang="ja-JP" sz="1100" dirty="0" smtClean="0">
                <a:solidFill>
                  <a:schemeClr val="tx1"/>
                </a:solidFill>
                <a:latin typeface="Meiryo UI"/>
                <a:cs typeface="Meiryo UI"/>
              </a:rPr>
              <a:t>※(2)</a:t>
            </a:r>
            <a:r>
              <a:rPr lang="ja-JP" altLang="en-US" sz="1100" dirty="0" smtClean="0">
                <a:solidFill>
                  <a:schemeClr val="tx1"/>
                </a:solidFill>
                <a:latin typeface="Meiryo UI"/>
                <a:cs typeface="Meiryo UI"/>
              </a:rPr>
              <a:t>熱供給事業者、発電事業者の登録工場等のみが対象</a:t>
            </a:r>
            <a:endParaRPr lang="en-US" altLang="ja-JP" sz="11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306339" y="3394519"/>
            <a:ext cx="713461" cy="29001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8E380A2-2BC4-AEBC-7DAA-708A2BE322CA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8" name="線吹き出し 2 (枠付き) 17"/>
          <p:cNvSpPr/>
          <p:nvPr/>
        </p:nvSpPr>
        <p:spPr>
          <a:xfrm>
            <a:off x="5716626" y="2576717"/>
            <a:ext cx="3145284" cy="838200"/>
          </a:xfrm>
          <a:prstGeom prst="borderCallout2">
            <a:avLst>
              <a:gd name="adj1" fmla="val 100025"/>
              <a:gd name="adj2" fmla="val 50210"/>
              <a:gd name="adj3" fmla="val 119124"/>
              <a:gd name="adj4" fmla="val 50346"/>
              <a:gd name="adj5" fmla="val 139818"/>
              <a:gd name="adj6" fmla="val 12678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次の区域ごとに外部供給量を入力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12" name="12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00"/>
    </mc:Choice>
    <mc:Fallback xmlns="">
      <p:transition spd="slow" advTm="8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15" grpId="0" animBg="1"/>
      <p:bldP spid="21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631" objId="2"/>
        <p14:stopEvt time="78655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AEB9-C85F-4EE2-69E3-D55490DB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58"/>
          <a:stretch/>
        </p:blipFill>
        <p:spPr>
          <a:xfrm>
            <a:off x="230042" y="2524226"/>
            <a:ext cx="3042736" cy="264614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959CAAD4-BBCB-7180-FDA7-71CC455BD1B9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自動車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5618E2B-EFAC-A738-A04E-CB456484C5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073789" y="6242434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599" y="713687"/>
            <a:ext cx="86868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✓自動車に関する計画策定者のみ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3325711" y="1556822"/>
            <a:ext cx="2771511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96951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県域）ごとに対象台数を入力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233" y="2521269"/>
            <a:ext cx="2404739" cy="264213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9071" y="2894326"/>
            <a:ext cx="5089900" cy="499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2944" y="3520098"/>
            <a:ext cx="5106027" cy="627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22945" y="4289235"/>
            <a:ext cx="5106027" cy="59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977493" y="2521269"/>
            <a:ext cx="451507" cy="2636061"/>
            <a:chOff x="2776489" y="1989069"/>
            <a:chExt cx="484808" cy="2582931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776489" y="1989069"/>
              <a:ext cx="423911" cy="2582931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837386" y="1989069"/>
              <a:ext cx="423911" cy="258293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4293769" y="2629002"/>
            <a:ext cx="1440717" cy="2317437"/>
            <a:chOff x="4247869" y="2438402"/>
            <a:chExt cx="1440717" cy="2590798"/>
          </a:xfrm>
        </p:grpSpPr>
        <p:sp>
          <p:nvSpPr>
            <p:cNvPr id="22" name="正方形/長方形 21"/>
            <p:cNvSpPr/>
            <p:nvPr/>
          </p:nvSpPr>
          <p:spPr>
            <a:xfrm>
              <a:off x="4247869" y="2438402"/>
              <a:ext cx="1440717" cy="25907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>
              <a:stCxn id="22" idx="0"/>
              <a:endCxn id="22" idx="2"/>
            </p:cNvCxnSpPr>
            <p:nvPr/>
          </p:nvCxnSpPr>
          <p:spPr>
            <a:xfrm>
              <a:off x="4968227" y="2438402"/>
              <a:ext cx="0" cy="259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線吹き出し 2 (枠付き) 13"/>
          <p:cNvSpPr/>
          <p:nvPr/>
        </p:nvSpPr>
        <p:spPr>
          <a:xfrm>
            <a:off x="5791199" y="2147237"/>
            <a:ext cx="3124200" cy="604068"/>
          </a:xfrm>
          <a:prstGeom prst="borderCallout2">
            <a:avLst>
              <a:gd name="adj1" fmla="val 56540"/>
              <a:gd name="adj2" fmla="val 943"/>
              <a:gd name="adj3" fmla="val 57242"/>
              <a:gd name="adj4" fmla="val -10292"/>
              <a:gd name="adj5" fmla="val 128507"/>
              <a:gd name="adj6" fmla="val -1964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報告対象年度中に廃止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新規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取得した台数を入力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5780426" y="2826936"/>
            <a:ext cx="3124200" cy="2599139"/>
          </a:xfrm>
          <a:prstGeom prst="borderCallout2">
            <a:avLst>
              <a:gd name="adj1" fmla="val 54088"/>
              <a:gd name="adj2" fmla="val -424"/>
              <a:gd name="adj3" fmla="val 54031"/>
              <a:gd name="adj4" fmla="val -3711"/>
              <a:gd name="adj5" fmla="val 45063"/>
              <a:gd name="adj6" fmla="val -1511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b="1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報告対象年度末に所有する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「乗用自動車」のうち次の車両台数を入力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・電気自動車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・燃料電池自動車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・プラグインハイブリッド自動車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5791200" y="5543405"/>
            <a:ext cx="3124199" cy="531982"/>
          </a:xfrm>
          <a:prstGeom prst="borderCallout2">
            <a:avLst>
              <a:gd name="adj1" fmla="val 52526"/>
              <a:gd name="adj2" fmla="val -11"/>
              <a:gd name="adj3" fmla="val 51758"/>
              <a:gd name="adj4" fmla="val -4603"/>
              <a:gd name="adj5" fmla="val -140249"/>
              <a:gd name="adj6" fmla="val -2196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「バス・貨物自動車」も上記同様の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内訳台数を入力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3" name="12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0"/>
    </mc:Choice>
    <mc:Fallback xmlns="">
      <p:transition spd="slow" advTm="11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9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6" grpId="0" animBg="1"/>
      <p:bldP spid="15" grpId="0" animBg="1"/>
      <p:bldP spid="13" grpId="0" animBg="1"/>
      <p:bldP spid="19" grpId="0" animBg="1"/>
      <p:bldP spid="14" grpId="0" animBg="1"/>
      <p:bldP spid="17" grpId="0" animBg="1"/>
      <p:bldP spid="25" grpId="0" animBg="1"/>
    </p:bldLst>
  </p:timing>
  <p:extLst mod="1">
    <p:ext uri="{E180D4A7-C9FB-4DFB-919C-405C955672EB}">
      <p14:showEvtLst xmlns:p14="http://schemas.microsoft.com/office/powerpoint/2010/main">
        <p14:playEvt time="732" objId="2"/>
        <p14:stopEvt time="9317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4497-3299-2749-FCB2-2B0A301B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1B98C9E2-AF4E-BEA3-354C-5408453344C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50C1ACF9-DD17-9884-DF20-AA9C5C7D31D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✓自動車に関する計画策定者のみ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8" y="2586113"/>
            <a:ext cx="3878155" cy="244876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041" y="2602435"/>
            <a:ext cx="2326956" cy="244876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946312" y="2613075"/>
            <a:ext cx="396282" cy="2391252"/>
            <a:chOff x="835084" y="1697390"/>
            <a:chExt cx="384116" cy="20674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835084" y="1700490"/>
              <a:ext cx="304800" cy="2064354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914400" y="1697390"/>
              <a:ext cx="304800" cy="2064354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228599" y="4260999"/>
            <a:ext cx="6248399" cy="761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75288" y="2712856"/>
            <a:ext cx="791017" cy="231696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14791" y="2705375"/>
            <a:ext cx="749804" cy="23169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8600" y="3200805"/>
            <a:ext cx="6248399" cy="1060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6558827" y="2784006"/>
            <a:ext cx="2263354" cy="597581"/>
          </a:xfrm>
          <a:prstGeom prst="borderCallout2">
            <a:avLst>
              <a:gd name="adj1" fmla="val 57233"/>
              <a:gd name="adj2" fmla="val -824"/>
              <a:gd name="adj3" fmla="val 57774"/>
              <a:gd name="adj4" fmla="val -8428"/>
              <a:gd name="adj5" fmla="val 94214"/>
              <a:gd name="adj6" fmla="val -14308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燃料ごとのエネルギー使用量を入力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8598" y="5385691"/>
            <a:ext cx="8668386" cy="83898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  <a:p>
            <a:pPr algn="l"/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エネルギー使用量の単位は、実態を考慮して省エネ法の</a:t>
            </a:r>
            <a:r>
              <a:rPr kumimoji="1" lang="en-US" altLang="ja-JP" sz="1600" b="1" u="sng" dirty="0" smtClean="0">
                <a:solidFill>
                  <a:srgbClr val="FF0000"/>
                </a:solidFill>
              </a:rPr>
              <a:t>1/1,000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としています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679817" y="1899834"/>
            <a:ext cx="3348323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50565"/>
              <a:gd name="adj6" fmla="val -1015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6560113" y="3505200"/>
            <a:ext cx="2284419" cy="1524197"/>
          </a:xfrm>
          <a:prstGeom prst="borderCallout2">
            <a:avLst>
              <a:gd name="adj1" fmla="val 55927"/>
              <a:gd name="adj2" fmla="val 0"/>
              <a:gd name="adj3" fmla="val 58555"/>
              <a:gd name="adj4" fmla="val -6406"/>
              <a:gd name="adj5" fmla="val 57789"/>
              <a:gd name="adj6" fmla="val -1095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原単位の指標の名称、単位、合計量を入力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4185367" y="2059011"/>
            <a:ext cx="3110527" cy="3938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/>
          </p:cNvSpPr>
          <p:nvPr/>
        </p:nvSpPr>
        <p:spPr>
          <a:xfrm>
            <a:off x="338400" y="14400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ea typeface="+mj-ea"/>
                <a:cs typeface="Meiryo UI"/>
              </a:defRPr>
            </a:lvl1pPr>
          </a:lstStyle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自動車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3200" dirty="0"/>
          </a:p>
        </p:txBody>
      </p:sp>
      <p:pic>
        <p:nvPicPr>
          <p:cNvPr id="2" name="12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08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pic>
        <p:nvPicPr>
          <p:cNvPr id="22" name="11_9(2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27428" y="699371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2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0"/>
    </mc:Choice>
    <mc:Fallback xmlns="">
      <p:transition spd="slow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12" grpId="0" animBg="1"/>
      <p:bldP spid="21" grpId="0" animBg="1"/>
      <p:bldP spid="15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playEvt time="886" objId="2"/>
        <p14:stopEvt time="63976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524B-72DB-9F6F-A646-AFAC5C23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27" y="2131811"/>
            <a:ext cx="6152070" cy="3293051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6E1BEC4F-E135-0E89-EE5F-3C7B7367DF3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lnSpc>
                <a:spcPct val="100000"/>
              </a:lnSpc>
              <a:spcBef>
                <a:spcPts val="10"/>
              </a:spcBef>
            </a:pPr>
            <a:r>
              <a:rPr sz="1200" b="1" spc="75" dirty="0">
                <a:latin typeface="Meiryo UI"/>
                <a:cs typeface="Meiryo UI"/>
              </a:rPr>
              <a:t>手引き</a:t>
            </a:r>
            <a:r>
              <a:rPr sz="1200" b="1" spc="-110" dirty="0" smtClean="0">
                <a:latin typeface="Meiryo UI"/>
                <a:cs typeface="Meiryo UI"/>
              </a:rPr>
              <a:t>p</a:t>
            </a:r>
            <a:r>
              <a:rPr lang="en-US" sz="1200" b="1" spc="-110" dirty="0" smtClean="0">
                <a:latin typeface="Meiryo UI"/>
                <a:cs typeface="Meiryo UI"/>
              </a:rPr>
              <a:t>75</a:t>
            </a:r>
            <a:r>
              <a:rPr sz="1200" b="1" spc="-75" dirty="0" smtClean="0">
                <a:latin typeface="Meiryo UI"/>
                <a:cs typeface="Meiryo UI"/>
              </a:rPr>
              <a:t>参照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9D9BE1D-6BC0-EA46-CE5C-98E63F14C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5. </a:t>
            </a:r>
            <a:r>
              <a:rPr lang="ja-JP" altLang="en-US" spc="-265" dirty="0" smtClean="0"/>
              <a:t>入力クレジット等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Meiryo UI" panose="020B0604030504040204" pitchFamily="50" charset="-128"/>
                <a:ea typeface="Meiryo UI" panose="020B0604030504040204" pitchFamily="50" charset="-128"/>
              </a:rPr>
              <a:t>クレジット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A054547-2AD1-AB9F-0130-AE2986EBBD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✓全事業者のうち該当者のみ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✓排出量削減のために自ら取得したクレジット等がある場合、その情報を入力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033740" y="2122412"/>
            <a:ext cx="3441029" cy="2496770"/>
            <a:chOff x="3248223" y="1884612"/>
            <a:chExt cx="3324426" cy="2230187"/>
          </a:xfrm>
        </p:grpSpPr>
        <p:sp>
          <p:nvSpPr>
            <p:cNvPr id="15" name="正方形/長方形 14"/>
            <p:cNvSpPr/>
            <p:nvPr/>
          </p:nvSpPr>
          <p:spPr>
            <a:xfrm>
              <a:off x="3248223" y="1884612"/>
              <a:ext cx="1633372" cy="22301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81594" y="1884612"/>
              <a:ext cx="1691055" cy="22301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0111" y="2484639"/>
            <a:ext cx="6154557" cy="2198681"/>
            <a:chOff x="609598" y="2129204"/>
            <a:chExt cx="5946004" cy="1963925"/>
          </a:xfrm>
        </p:grpSpPr>
        <p:sp>
          <p:nvSpPr>
            <p:cNvPr id="17" name="正方形/長方形 16"/>
            <p:cNvSpPr/>
            <p:nvPr/>
          </p:nvSpPr>
          <p:spPr>
            <a:xfrm>
              <a:off x="609598" y="2129204"/>
              <a:ext cx="5943602" cy="196392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09598" y="35814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2000" y="37080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線吹き出し 2 (枠付き) 21"/>
          <p:cNvSpPr/>
          <p:nvPr/>
        </p:nvSpPr>
        <p:spPr>
          <a:xfrm>
            <a:off x="2718447" y="1549515"/>
            <a:ext cx="3654280" cy="31505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240776"/>
              <a:gd name="adj6" fmla="val 52743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事業者区分（工場等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自動車）ごとに入力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8599" y="5495137"/>
            <a:ext cx="8677910" cy="677063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自ら取得したクレジット等を証する書類の写し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を提出してください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6489360" y="2098395"/>
            <a:ext cx="2407624" cy="1782224"/>
          </a:xfrm>
          <a:prstGeom prst="borderCallout2">
            <a:avLst>
              <a:gd name="adj1" fmla="val 102237"/>
              <a:gd name="adj2" fmla="val 51083"/>
              <a:gd name="adj3" fmla="val 113743"/>
              <a:gd name="adj4" fmla="val 51259"/>
              <a:gd name="adj5" fmla="val 113674"/>
              <a:gd name="adj6" fmla="val -933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・国内認証排出削減量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・海外認証排出削減量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J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ＣＭクレジット）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・非化石電源二酸化炭素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削減相当量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に分けてそれぞれ記入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6498885" y="4421529"/>
            <a:ext cx="2407624" cy="986984"/>
          </a:xfrm>
          <a:prstGeom prst="borderCallout2">
            <a:avLst>
              <a:gd name="adj1" fmla="val 49561"/>
              <a:gd name="adj2" fmla="val -611"/>
              <a:gd name="adj3" fmla="val 49772"/>
              <a:gd name="adj4" fmla="val -12040"/>
              <a:gd name="adj5" fmla="val 84811"/>
              <a:gd name="adj6" fmla="val -16072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・令和７年７月頃に係数が公表され次第、差し替え予定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12_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1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0"/>
    </mc:Choice>
    <mc:Fallback xmlns="">
      <p:transition spd="slow" advTm="6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14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666" objId="9"/>
        <p14:stopEvt time="63716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|29.9|18.6|3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21.6|5.4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7|4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2|8.2|27.9|2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2|9.7|3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|2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Office PowerPoint</Application>
  <PresentationFormat>画面に合わせる (4:3)</PresentationFormat>
  <Paragraphs>120</Paragraphs>
  <Slides>10</Slides>
  <Notes>10</Notes>
  <HiddenSlides>0</HiddenSlides>
  <MMClips>13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1. はじめに</vt:lpstr>
      <vt:lpstr>1. はじめに </vt:lpstr>
      <vt:lpstr>2. 入力使用量 (工場等 )（エネルギー使用量等入力表）</vt:lpstr>
      <vt:lpstr>3. 入力外部供給等(工場等)（外部供給量等入力表） </vt:lpstr>
      <vt:lpstr>4. 入力使用量(自動車)（エネルギー使用量等入力表） </vt:lpstr>
      <vt:lpstr>PowerPoint プレゼンテーション</vt:lpstr>
      <vt:lpstr>5. 入力クレジット等（クレジット等入力表）</vt:lpstr>
      <vt:lpstr>6. コピー用（コピー用シート）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2025-05-19T06:40:40Z</dcterms:created>
  <dcterms:modified xsi:type="dcterms:W3CDTF">2025-05-23T07:25:30Z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